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ECFF"/>
    <a:srgbClr val="FFCCFF"/>
    <a:srgbClr val="FFFFFF"/>
    <a:srgbClr val="FFC000"/>
    <a:srgbClr val="5B9BD5"/>
    <a:srgbClr val="00B050"/>
    <a:srgbClr val="FF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917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        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 　　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どんなコースでも変わらない走りを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シートコンセプト </a:t>
            </a:r>
            <a:r>
              <a:rPr lang="en-US" altLang="ja-JP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中学生に見せるつもりで。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35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走行戦略の設定</a:t>
            </a:r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5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開発目標を達成するために、必要となることを考えました</a:t>
            </a:r>
            <a:r>
              <a:rPr lang="ja-JP" altLang="en-US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15703"/>
              </p:ext>
            </p:extLst>
          </p:nvPr>
        </p:nvGraphicFramePr>
        <p:xfrm>
          <a:off x="129118" y="2150757"/>
          <a:ext cx="2462614" cy="99621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31307"/>
                <a:gridCol w="1231307"/>
              </a:tblGrid>
              <a:tr h="2653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開発目標の達成に必要なこと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走行戦略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341898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en-US" altLang="ja-JP" sz="800" b="1" dirty="0" smtClean="0"/>
                        <a:t>100%</a:t>
                      </a:r>
                      <a:r>
                        <a:rPr kumimoji="1" lang="ja-JP" altLang="en-US" sz="800" b="1" dirty="0" smtClean="0"/>
                        <a:t>完走できる。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 – 1.</a:t>
                      </a:r>
                    </a:p>
                    <a:p>
                      <a:r>
                        <a:rPr kumimoji="1" lang="ja-JP" altLang="en-US" sz="800" b="1" dirty="0" smtClean="0"/>
                        <a:t>ラインにそって走行する。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安定したスタートができる。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 – 1.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Bluetooth</a:t>
                      </a:r>
                      <a:r>
                        <a:rPr kumimoji="1" lang="ja-JP" altLang="en-US" sz="800" b="1" dirty="0" smtClean="0"/>
                        <a:t>によるスタート。</a:t>
                      </a:r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120117" y="1140761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35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走行戦略の概要</a:t>
            </a:r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 – 1. </a:t>
            </a:r>
            <a:r>
              <a:rPr lang="ja-JP" altLang="en-US" sz="105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ラインにそって走行する。</a:t>
            </a:r>
            <a:endParaRPr lang="en-US" altLang="ja-JP" sz="105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lang="ja-JP" altLang="en-US" sz="105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</a:t>
            </a:r>
            <a:endParaRPr lang="en-US" altLang="ja-JP" sz="1050" u="sng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ゴールまでたどり着くのにも、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</a:t>
            </a:r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走れるようにするにも、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必要不可欠なものです。</a:t>
            </a:r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strike="sngStrike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ライントレースには、</a:t>
            </a:r>
            <a:endParaRPr lang="en-US" altLang="ja-JP" sz="825" strike="sngStrike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endParaRPr lang="en-US" altLang="ja-JP" sz="825" strike="sngStrike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・速度調整</a:t>
            </a:r>
            <a:endParaRPr lang="en-US" altLang="ja-JP" sz="825" strike="sngStrike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strike="sngStrike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・環境光対策</a:t>
            </a:r>
            <a:endParaRPr lang="en-US" altLang="ja-JP" sz="825" strike="sngStrike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2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6" name="正方形/長方形 5"/>
          <p:cNvSpPr/>
          <p:nvPr/>
        </p:nvSpPr>
        <p:spPr>
          <a:xfrm rot="21423746">
            <a:off x="282067" y="3614463"/>
            <a:ext cx="2462614" cy="930728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2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12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12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同じコースの同じ場所でしか使えないため、汎用性がない。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7402" y="1390995"/>
            <a:ext cx="2945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前提要件</a:t>
            </a:r>
            <a:endParaRPr kumimoji="1" lang="en-US" altLang="ja-JP" sz="800" dirty="0" smtClean="0"/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どんなコースでも</a:t>
            </a:r>
            <a:endParaRPr lang="en-US" altLang="ja-JP" sz="800" dirty="0"/>
          </a:p>
          <a:p>
            <a:r>
              <a:rPr kumimoji="1" lang="ja-JP" altLang="en-US" sz="800" dirty="0" smtClean="0"/>
              <a:t>とはどんなコースを想定しているのか、高低差があっても大丈夫か、</a:t>
            </a:r>
            <a:r>
              <a:rPr lang="ja-JP" altLang="en-US" sz="800" dirty="0" smtClean="0"/>
              <a:t>例えば、坂道発進できるのか？急峻な上り坂、下り坂を想定しているのか？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コースというものをきちんと定義したほうが良い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森のくまさんにとっては、コースとはラインによって決まり、ラインをトレースした先にあるのが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であること。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客や荷物を運ぶタクシーやトラックを想定してみたら、どうか？</a:t>
            </a:r>
            <a:endParaRPr lang="en-US" altLang="ja-JP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25779" y="2701313"/>
            <a:ext cx="152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rgbClr val="FF0000"/>
                </a:solidFill>
              </a:rPr>
              <a:t>PID</a:t>
            </a:r>
            <a:r>
              <a:rPr lang="ja-JP" altLang="en-US" sz="800" dirty="0" smtClean="0">
                <a:solidFill>
                  <a:srgbClr val="FF0000"/>
                </a:solidFill>
              </a:rPr>
              <a:t>制御は機能で説明の方が良い。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79427" y="3551972"/>
            <a:ext cx="2288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一度でも転んだら、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ができない。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転ぶリスクが高い部分は、どこか？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スタート時である。</a:t>
            </a:r>
            <a:endParaRPr lang="en-US" altLang="ja-JP" sz="800" dirty="0" smtClean="0"/>
          </a:p>
          <a:p>
            <a:r>
              <a:rPr lang="en-US" altLang="ja-JP" sz="800" dirty="0" smtClean="0"/>
              <a:t>(</a:t>
            </a:r>
            <a:r>
              <a:rPr lang="ja-JP" altLang="en-US" sz="800" dirty="0" smtClean="0"/>
              <a:t>と、考えた。あるいは実際に走行させたら、スタート時にコツがいる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→マニュアル車のようなもの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>
                <a:solidFill>
                  <a:srgbClr val="FF0000"/>
                </a:solidFill>
              </a:rPr>
              <a:t>・ジャイロセンサーの値の不安定さ。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・走行体のスタート位置。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・ラインを見失う。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・タッチセンサーの押し下げによる衝撃</a:t>
            </a:r>
            <a:endParaRPr lang="en-US" altLang="ja-JP" sz="800" dirty="0">
              <a:solidFill>
                <a:srgbClr val="FF0000"/>
              </a:solidFill>
            </a:endParaRPr>
          </a:p>
          <a:p>
            <a:endParaRPr lang="en-US" altLang="ja-JP" sz="800" dirty="0"/>
          </a:p>
          <a:p>
            <a:r>
              <a:rPr lang="ja-JP" altLang="en-US" sz="800" dirty="0" smtClean="0"/>
              <a:t>これを、高級車、</a:t>
            </a:r>
            <a:r>
              <a:rPr lang="en-US" altLang="ja-JP" sz="800" dirty="0" smtClean="0"/>
              <a:t>AT</a:t>
            </a:r>
            <a:r>
              <a:rPr lang="ja-JP" altLang="en-US" sz="800" dirty="0" smtClean="0"/>
              <a:t>車、ハイブリッド車のようにきれいに発進させてた</a:t>
            </a:r>
            <a:r>
              <a:rPr lang="ja-JP" altLang="en-US" sz="800" dirty="0" err="1" smtClean="0"/>
              <a:t>い</a:t>
            </a:r>
            <a:r>
              <a:rPr lang="ja-JP" altLang="en-US" sz="800" dirty="0" smtClean="0"/>
              <a:t>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誰が発進の操作をしても、倒れることなく安定して発進できる</a:t>
            </a:r>
            <a:endParaRPr lang="en-US" altLang="ja-JP" sz="800" dirty="0" smtClean="0"/>
          </a:p>
          <a:p>
            <a:endParaRPr lang="en-US" altLang="ja-JP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23207" y="3547094"/>
            <a:ext cx="2945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ライントレースについて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ラインをトレースするのが</a:t>
            </a:r>
            <a:r>
              <a:rPr lang="en-US" altLang="ja-JP" sz="800" dirty="0" smtClean="0"/>
              <a:t>GOAL</a:t>
            </a:r>
            <a:r>
              <a:rPr lang="ja-JP" altLang="en-US" sz="800" dirty="0" err="1" smtClean="0"/>
              <a:t>までの</a:t>
            </a:r>
            <a:r>
              <a:rPr lang="ja-JP" altLang="en-US" sz="800" dirty="0" smtClean="0"/>
              <a:t>最も確実な走行方法である、</a:t>
            </a:r>
            <a:endParaRPr lang="en-US" altLang="ja-JP" sz="800" dirty="0" smtClean="0"/>
          </a:p>
          <a:p>
            <a:r>
              <a:rPr lang="ja-JP" altLang="en-US" sz="800" dirty="0" smtClean="0"/>
              <a:t>とまず考える。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コースの距離や方向カーブが変わってもラインを確実にトレースできれば、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できるから。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だからこそのライントレース。「汎用性」という一言で表現しないこと。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ライントレースのリスク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大きく２つ）</a:t>
            </a:r>
            <a:endParaRPr lang="en-US" altLang="ja-JP" sz="800" dirty="0" smtClean="0"/>
          </a:p>
          <a:p>
            <a:r>
              <a:rPr lang="ja-JP" altLang="en-US" sz="800" dirty="0" smtClean="0"/>
              <a:t>＜駆動に関わるもの＞</a:t>
            </a:r>
            <a:endParaRPr lang="en-US" altLang="ja-JP" sz="800" dirty="0" smtClean="0"/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・スピードの出し過ぎ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・カーブのはみだし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アンダーステア</a:t>
            </a:r>
            <a:r>
              <a:rPr lang="en-US" altLang="ja-JP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・ハンドルの切りすぎ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オーバーステア</a:t>
            </a:r>
            <a:r>
              <a:rPr lang="en-US" altLang="ja-JP" sz="800" dirty="0" smtClean="0"/>
              <a:t>)</a:t>
            </a:r>
          </a:p>
          <a:p>
            <a:endParaRPr lang="en-US" altLang="ja-JP" sz="800" dirty="0"/>
          </a:p>
          <a:p>
            <a:r>
              <a:rPr lang="ja-JP" altLang="en-US" sz="800" dirty="0" smtClean="0"/>
              <a:t>＜センサーに関わるもの＞</a:t>
            </a:r>
            <a:endParaRPr lang="en-US" altLang="ja-JP" sz="800" dirty="0"/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・ラインを見失う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光センサの値の捕り方</a:t>
            </a:r>
            <a:r>
              <a:rPr lang="en-US" altLang="ja-JP" sz="8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055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055486" y="60716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3356261" y="3452835"/>
            <a:ext cx="1538022" cy="483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ライントレースに必要なこと</a:t>
            </a:r>
            <a:endParaRPr kumimoji="1" lang="ja-JP" altLang="en-US" sz="1000" dirty="0"/>
          </a:p>
        </p:txBody>
      </p:sp>
      <p:sp>
        <p:nvSpPr>
          <p:cNvPr id="14" name="円/楕円 13"/>
          <p:cNvSpPr/>
          <p:nvPr/>
        </p:nvSpPr>
        <p:spPr>
          <a:xfrm>
            <a:off x="3916767" y="4181914"/>
            <a:ext cx="1651769" cy="30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u="sng" dirty="0" smtClean="0">
                <a:solidFill>
                  <a:srgbClr val="FF0000"/>
                </a:solidFill>
              </a:rPr>
              <a:t>スムーズ</a:t>
            </a:r>
            <a:r>
              <a:rPr kumimoji="1" lang="ja-JP" altLang="en-US" sz="1000" dirty="0" smtClean="0"/>
              <a:t>な走行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86359" y="5096285"/>
            <a:ext cx="117143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急アクセル厳禁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14470" y="4717976"/>
            <a:ext cx="117143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急ブレーキ厳禁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3220677" y="5717448"/>
            <a:ext cx="1793734" cy="38863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PID</a:t>
            </a:r>
            <a:r>
              <a:rPr kumimoji="1" lang="ja-JP" altLang="en-US" sz="1000" dirty="0" smtClean="0"/>
              <a:t>制御</a:t>
            </a:r>
            <a:endParaRPr kumimoji="1" lang="ja-JP" altLang="en-US" sz="1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69416" y="4726759"/>
            <a:ext cx="117143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急ハンドル厳禁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183338" y="5769876"/>
            <a:ext cx="1768178" cy="3886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走行中のスピードの調節</a:t>
            </a:r>
            <a:endParaRPr kumimoji="1" lang="ja-JP" altLang="en-US" sz="1000" dirty="0"/>
          </a:p>
        </p:txBody>
      </p:sp>
      <p:sp>
        <p:nvSpPr>
          <p:cNvPr id="22" name="円/楕円 21"/>
          <p:cNvSpPr/>
          <p:nvPr/>
        </p:nvSpPr>
        <p:spPr>
          <a:xfrm>
            <a:off x="6329446" y="4245098"/>
            <a:ext cx="1651769" cy="30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u="sng" dirty="0" smtClean="0">
                <a:solidFill>
                  <a:srgbClr val="FF0000"/>
                </a:solidFill>
              </a:rPr>
              <a:t>ラインの判定</a:t>
            </a:r>
            <a:endParaRPr kumimoji="1" lang="ja-JP" altLang="en-US" sz="1000" dirty="0"/>
          </a:p>
        </p:txBody>
      </p:sp>
      <p:sp>
        <p:nvSpPr>
          <p:cNvPr id="23" name="円/楕円 22"/>
          <p:cNvSpPr/>
          <p:nvPr/>
        </p:nvSpPr>
        <p:spPr>
          <a:xfrm>
            <a:off x="7082874" y="5715327"/>
            <a:ext cx="1768178" cy="3886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光センサーの値の取り扱い</a:t>
            </a:r>
            <a:endParaRPr kumimoji="1" lang="ja-JP" altLang="en-US" sz="1000" dirty="0"/>
          </a:p>
        </p:txBody>
      </p:sp>
      <p:sp>
        <p:nvSpPr>
          <p:cNvPr id="24" name="円/楕円 23"/>
          <p:cNvSpPr/>
          <p:nvPr/>
        </p:nvSpPr>
        <p:spPr>
          <a:xfrm>
            <a:off x="3280061" y="249627"/>
            <a:ext cx="1690422" cy="53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安定したスタートに必要なこと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99570" y="281720"/>
            <a:ext cx="3863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モータへのパワーの与え方</a:t>
            </a:r>
            <a:endParaRPr lang="en-US" altLang="ja-JP" sz="800" dirty="0" smtClean="0"/>
          </a:p>
          <a:p>
            <a:endParaRPr kumimoji="1" lang="en-US" altLang="ja-JP" sz="800" dirty="0"/>
          </a:p>
          <a:p>
            <a:r>
              <a:rPr kumimoji="1" lang="ja-JP" altLang="en-US" sz="800" dirty="0" smtClean="0"/>
              <a:t>モータに大きなパワーをかけて発進しようとすると、その反動で走行体上部が大きく振れる→反対側に傾けてバランスを取ろうとする。</a:t>
            </a:r>
            <a:endParaRPr kumimoji="1" lang="en-US" altLang="ja-JP" sz="800" dirty="0" smtClean="0"/>
          </a:p>
          <a:p>
            <a:r>
              <a:rPr lang="ja-JP" altLang="en-US" sz="800" dirty="0" smtClean="0"/>
              <a:t>→かえってスピードが出ない。</a:t>
            </a:r>
            <a:endParaRPr lang="en-US" altLang="ja-JP" sz="800" dirty="0" smtClean="0"/>
          </a:p>
          <a:p>
            <a:endParaRPr kumimoji="1" lang="en-US" altLang="ja-JP" sz="800" dirty="0"/>
          </a:p>
          <a:p>
            <a:r>
              <a:rPr kumimoji="1" lang="ja-JP" altLang="en-US" sz="800" dirty="0" smtClean="0"/>
              <a:t>小さすぎるパワーでは、その場で静止してしまう。</a:t>
            </a:r>
            <a:endParaRPr kumimoji="1" lang="en-US" altLang="ja-JP" sz="800" dirty="0" smtClean="0"/>
          </a:p>
          <a:p>
            <a:endParaRPr lang="en-US" altLang="ja-JP" sz="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70483" y="1329405"/>
            <a:ext cx="386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尻尾の反動</a:t>
            </a:r>
            <a:endParaRPr lang="en-US" altLang="ja-JP" sz="800" dirty="0" smtClean="0"/>
          </a:p>
          <a:p>
            <a:endParaRPr kumimoji="1" lang="en-US" altLang="ja-JP" sz="800" dirty="0" smtClean="0"/>
          </a:p>
          <a:p>
            <a:r>
              <a:rPr lang="ja-JP" altLang="en-US" sz="800" dirty="0" smtClean="0"/>
              <a:t>起立した状態から、尻尾を上げスタートする。</a:t>
            </a:r>
            <a:endParaRPr lang="en-US" altLang="ja-JP" sz="800" dirty="0" smtClean="0"/>
          </a:p>
          <a:p>
            <a:r>
              <a:rPr lang="ja-JP" altLang="en-US" sz="800" dirty="0" smtClean="0"/>
              <a:t>ゆっくり</a:t>
            </a:r>
            <a:r>
              <a:rPr lang="ja-JP" altLang="en-US" sz="800" dirty="0"/>
              <a:t>過</a:t>
            </a:r>
            <a:r>
              <a:rPr lang="ja-JP" altLang="en-US" sz="800" dirty="0" smtClean="0"/>
              <a:t>ぎると、後ろに傾く。</a:t>
            </a:r>
            <a:endParaRPr lang="en-US" altLang="ja-JP" sz="800" dirty="0" smtClean="0"/>
          </a:p>
          <a:p>
            <a:r>
              <a:rPr lang="ja-JP" altLang="en-US" sz="800" dirty="0"/>
              <a:t>早</a:t>
            </a:r>
            <a:r>
              <a:rPr lang="ja-JP" altLang="en-US" sz="800" dirty="0" smtClean="0"/>
              <a:t>すぎると反動により、ぐらつく。</a:t>
            </a:r>
            <a:endParaRPr lang="en-US" altLang="ja-JP" sz="800" dirty="0" smtClean="0"/>
          </a:p>
          <a:p>
            <a:endParaRPr lang="en-US" altLang="ja-JP" sz="8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07094" y="124160"/>
            <a:ext cx="5757612" cy="300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55857" y="3285993"/>
            <a:ext cx="5757612" cy="3004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685" y="1271338"/>
            <a:ext cx="23725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機能として大きく</a:t>
            </a:r>
            <a:r>
              <a:rPr kumimoji="1" lang="en-US" altLang="ja-JP" sz="800" dirty="0" smtClean="0"/>
              <a:t>2</a:t>
            </a:r>
            <a:r>
              <a:rPr kumimoji="1" lang="ja-JP" altLang="en-US" sz="800" dirty="0" smtClean="0"/>
              <a:t>つ</a:t>
            </a:r>
            <a:endParaRPr kumimoji="1" lang="en-US" altLang="ja-JP" sz="800" dirty="0" smtClean="0"/>
          </a:p>
          <a:p>
            <a:endParaRPr lang="en-US" altLang="ja-JP" sz="800" dirty="0"/>
          </a:p>
          <a:p>
            <a:r>
              <a:rPr kumimoji="1" lang="ja-JP" altLang="en-US" sz="800" dirty="0" smtClean="0"/>
              <a:t>１．スタート</a:t>
            </a:r>
            <a:r>
              <a:rPr kumimoji="1" lang="en-US" altLang="ja-JP" sz="800" dirty="0" smtClean="0"/>
              <a:t>(</a:t>
            </a:r>
            <a:r>
              <a:rPr lang="ja-JP" altLang="en-US" sz="800" dirty="0" smtClean="0"/>
              <a:t>発進する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こと</a:t>
            </a:r>
            <a:endParaRPr lang="en-US" altLang="ja-JP" sz="800" dirty="0" smtClean="0"/>
          </a:p>
          <a:p>
            <a:endParaRPr kumimoji="1" lang="en-US" altLang="ja-JP" sz="800" dirty="0"/>
          </a:p>
          <a:p>
            <a:r>
              <a:rPr lang="ja-JP" altLang="en-US" sz="800" dirty="0" smtClean="0"/>
              <a:t>静止した状態から、</a:t>
            </a:r>
            <a:endParaRPr lang="en-US" altLang="ja-JP" sz="800" dirty="0" smtClean="0"/>
          </a:p>
          <a:p>
            <a:pPr marL="228600" indent="-228600">
              <a:buAutoNum type="alphaLcPeriod"/>
            </a:pPr>
            <a:r>
              <a:rPr lang="ja-JP" altLang="en-US" sz="800" dirty="0" smtClean="0"/>
              <a:t>尻尾を上げ</a:t>
            </a:r>
            <a:endParaRPr lang="en-US" altLang="ja-JP" sz="800" dirty="0" smtClean="0"/>
          </a:p>
          <a:p>
            <a:pPr marL="228600" indent="-228600">
              <a:buAutoNum type="alphaLcPeriod"/>
            </a:pPr>
            <a:r>
              <a:rPr lang="ja-JP" altLang="en-US" sz="800" dirty="0" smtClean="0"/>
              <a:t>モーターを前進させる方向に駆動する</a:t>
            </a:r>
            <a:endParaRPr lang="en-US" altLang="ja-JP" sz="800" dirty="0" smtClean="0"/>
          </a:p>
          <a:p>
            <a:pPr marL="228600" indent="-228600">
              <a:buAutoNum type="alphaLcPeriod"/>
            </a:pPr>
            <a:endParaRPr lang="en-US" altLang="ja-JP" sz="800" dirty="0"/>
          </a:p>
          <a:p>
            <a:pPr marL="228600" indent="-228600">
              <a:buAutoNum type="alphaLcPeriod"/>
            </a:pPr>
            <a:endParaRPr lang="en-US" altLang="ja-JP" sz="800" dirty="0" smtClean="0"/>
          </a:p>
          <a:p>
            <a:r>
              <a:rPr lang="ja-JP" altLang="en-US" sz="800" dirty="0" smtClean="0"/>
              <a:t>２．ラインに沿って走行する</a:t>
            </a:r>
            <a:endParaRPr lang="en-US" altLang="ja-JP" sz="800" dirty="0" smtClean="0"/>
          </a:p>
          <a:p>
            <a:endParaRPr lang="en-US" altLang="ja-JP" sz="800" dirty="0"/>
          </a:p>
          <a:p>
            <a:pPr marL="228600" indent="-228600">
              <a:buAutoNum type="alphaLcPeriod"/>
            </a:pPr>
            <a:r>
              <a:rPr lang="ja-JP" altLang="en-US" sz="800" dirty="0" smtClean="0"/>
              <a:t>ラインを認識すること</a:t>
            </a:r>
            <a:endParaRPr lang="en-US" altLang="ja-JP" sz="800" dirty="0" smtClean="0"/>
          </a:p>
          <a:p>
            <a:r>
              <a:rPr lang="en-US" altLang="ja-JP" sz="800" dirty="0" smtClean="0"/>
              <a:t>(</a:t>
            </a:r>
            <a:r>
              <a:rPr lang="ja-JP" altLang="en-US" sz="800" dirty="0" smtClean="0"/>
              <a:t>どんな照度であっても</a:t>
            </a:r>
            <a:r>
              <a:rPr lang="en-US" altLang="ja-JP" sz="800" dirty="0" smtClean="0"/>
              <a:t>)</a:t>
            </a:r>
          </a:p>
          <a:p>
            <a:endParaRPr lang="en-US" altLang="ja-JP" sz="800" dirty="0"/>
          </a:p>
          <a:p>
            <a:pPr marL="228600" indent="-228600">
              <a:buAutoNum type="alphaLcPeriod" startAt="2"/>
            </a:pPr>
            <a:r>
              <a:rPr lang="ja-JP" altLang="en-US" sz="800" dirty="0" smtClean="0"/>
              <a:t>安定した走行を継続すること</a:t>
            </a:r>
            <a:endParaRPr lang="en-US" altLang="ja-JP" sz="800" dirty="0" smtClean="0"/>
          </a:p>
          <a:p>
            <a:pPr marL="228600" indent="-228600">
              <a:buAutoNum type="alphaLcPeriod" startAt="2"/>
            </a:pPr>
            <a:endParaRPr lang="en-US" altLang="ja-JP" sz="800" dirty="0"/>
          </a:p>
          <a:p>
            <a:r>
              <a:rPr lang="ja-JP" altLang="en-US" sz="800" dirty="0" smtClean="0"/>
              <a:t>走行体がバランスを崩し、走行が不安定になる景気は、</a:t>
            </a:r>
            <a:endParaRPr lang="en-US" altLang="ja-JP" sz="800" dirty="0" smtClean="0"/>
          </a:p>
          <a:p>
            <a:r>
              <a:rPr lang="ja-JP" altLang="en-US" sz="800" dirty="0" smtClean="0"/>
              <a:t>急ハンドル</a:t>
            </a:r>
            <a:endParaRPr lang="en-US" altLang="ja-JP" sz="800" dirty="0" smtClean="0"/>
          </a:p>
          <a:p>
            <a:r>
              <a:rPr lang="ja-JP" altLang="en-US" sz="800" dirty="0" smtClean="0"/>
              <a:t>急アクセル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速度の上昇</a:t>
            </a:r>
            <a:r>
              <a:rPr lang="en-US" altLang="ja-JP" sz="800" dirty="0" smtClean="0"/>
              <a:t>)</a:t>
            </a:r>
          </a:p>
          <a:p>
            <a:r>
              <a:rPr lang="ja-JP" altLang="en-US" sz="800" dirty="0" smtClean="0"/>
              <a:t>急ブレーキ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速度の減少</a:t>
            </a:r>
            <a:r>
              <a:rPr lang="en-US" altLang="ja-JP" sz="800" dirty="0" smtClean="0"/>
              <a:t>)</a:t>
            </a:r>
          </a:p>
          <a:p>
            <a:endParaRPr lang="en-US" altLang="ja-JP" sz="800" dirty="0" smtClean="0"/>
          </a:p>
          <a:p>
            <a:pPr marL="228600" indent="-228600">
              <a:buAutoNum type="alphaLcPeriod"/>
            </a:pPr>
            <a:endParaRPr lang="en-US" altLang="ja-JP" sz="800" dirty="0" smtClean="0"/>
          </a:p>
          <a:p>
            <a:endParaRPr kumimoji="1" lang="en-US" altLang="ja-JP" sz="800" dirty="0"/>
          </a:p>
          <a:p>
            <a:endParaRPr kumimoji="1" lang="ja-JP" altLang="en-US" sz="800" dirty="0"/>
          </a:p>
        </p:txBody>
      </p:sp>
      <p:sp>
        <p:nvSpPr>
          <p:cNvPr id="33" name="円/楕円 32"/>
          <p:cNvSpPr/>
          <p:nvPr/>
        </p:nvSpPr>
        <p:spPr>
          <a:xfrm>
            <a:off x="6892953" y="1527455"/>
            <a:ext cx="1768178" cy="14874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細かい操作の組み合わせによって制御する</a:t>
            </a:r>
            <a:endParaRPr lang="en-US" altLang="ja-JP" sz="1000" dirty="0" smtClean="0"/>
          </a:p>
          <a:p>
            <a:pPr algn="ctr"/>
            <a:endParaRPr kumimoji="1" lang="en-US" altLang="ja-JP" sz="1000" dirty="0"/>
          </a:p>
          <a:p>
            <a:pPr algn="ctr"/>
            <a:r>
              <a:rPr lang="en-US" altLang="ja-JP" sz="1000" dirty="0" smtClean="0"/>
              <a:t>Bluetooth</a:t>
            </a:r>
            <a:r>
              <a:rPr lang="ja-JP" altLang="en-US" sz="1000" dirty="0" smtClean="0"/>
              <a:t>スタート</a:t>
            </a:r>
            <a:endParaRPr kumimoji="1" lang="ja-JP" altLang="en-US" sz="1000" dirty="0"/>
          </a:p>
        </p:txBody>
      </p:sp>
      <p:sp>
        <p:nvSpPr>
          <p:cNvPr id="34" name="円/楕円 33"/>
          <p:cNvSpPr/>
          <p:nvPr/>
        </p:nvSpPr>
        <p:spPr>
          <a:xfrm>
            <a:off x="304862" y="4060978"/>
            <a:ext cx="1793734" cy="38863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技術的な解決法＝機能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573" y="390661"/>
            <a:ext cx="6007248" cy="3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と補足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714</Words>
  <Application>Microsoft Office PowerPoint</Application>
  <PresentationFormat>画面に合わせる (4:3)</PresentationFormat>
  <Paragraphs>139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91</cp:revision>
  <dcterms:created xsi:type="dcterms:W3CDTF">2017-07-20T04:41:18Z</dcterms:created>
  <dcterms:modified xsi:type="dcterms:W3CDTF">2017-08-22T08:37:45Z</dcterms:modified>
</cp:coreProperties>
</file>