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FF0000"/>
    <a:srgbClr val="CCFF99"/>
    <a:srgbClr val="FFFFFF"/>
    <a:srgbClr val="FFC000"/>
    <a:srgbClr val="5B9BD5"/>
    <a:srgbClr val="00B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0" y="-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でもゴールできる走りを実現する。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</a:t>
            </a:r>
            <a:r>
              <a:rPr lang="ja-JP" altLang="en-US" sz="1000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r>
              <a:rPr lang="ja-JP" altLang="en-US" sz="1000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lang="ja-JP" altLang="en-US" sz="1000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</a:t>
            </a:r>
            <a:endParaRPr lang="en-US" altLang="ja-JP" sz="1000" b="1" dirty="0" smtClean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</a:t>
            </a: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、開発目標を考えた</a:t>
            </a: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20117" y="1140761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46188" y="1267301"/>
            <a:ext cx="54893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＜前提になる要件：コースとは＞</a:t>
            </a:r>
            <a:endParaRPr kumimoji="1" lang="en-US" altLang="ja-JP" sz="9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コースとは、スタートとゴールを黒い</a:t>
            </a:r>
            <a:r>
              <a: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のラインで結んだものである。下地は白色である。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走行体は、スタートしてからコースに沿って走行し、ゴールに至る。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・コースは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高低差がないものとする。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急峻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な上り坂、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下り坂は想定しない。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・水平・平坦な地面であり、凸凹はないものとする。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＜付帯要件＞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本競技においては、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LR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の２つのコースであるが、ひとつのプログラムで両方のコースを走行するものとする。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プログラムに対しては、走行するコースに関する事前情報 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区間ごとの距離、カーブの曲率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できるだけ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、入力しない。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初めて走行するコースでも、「完走できる」。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1960" y="2040585"/>
            <a:ext cx="21481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難所における段差は、ここでは言及しない。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436" y="2879165"/>
            <a:ext cx="5901243" cy="3740510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5537200" y="32121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7199404" y="31924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右矢印 27"/>
          <p:cNvSpPr/>
          <p:nvPr/>
        </p:nvSpPr>
        <p:spPr>
          <a:xfrm>
            <a:off x="5521960" y="594515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右矢印 30"/>
          <p:cNvSpPr/>
          <p:nvPr/>
        </p:nvSpPr>
        <p:spPr>
          <a:xfrm>
            <a:off x="7232134" y="5888579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048752" y="3611346"/>
            <a:ext cx="904240" cy="162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安定化スタート</a:t>
            </a:r>
            <a:endParaRPr kumimoji="1" lang="ja-JP" altLang="en-US" sz="800" dirty="0" smtClean="0"/>
          </a:p>
        </p:txBody>
      </p:sp>
      <p:sp>
        <p:nvSpPr>
          <p:cNvPr id="33" name="角丸四角形 32"/>
          <p:cNvSpPr/>
          <p:nvPr/>
        </p:nvSpPr>
        <p:spPr>
          <a:xfrm>
            <a:off x="8219775" y="5199434"/>
            <a:ext cx="785639" cy="1386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PID</a:t>
            </a:r>
            <a:r>
              <a:rPr kumimoji="1" lang="ja-JP" altLang="en-US" sz="800" dirty="0" smtClean="0"/>
              <a:t>制御</a:t>
            </a:r>
            <a:endParaRPr kumimoji="1" lang="ja-JP" altLang="en-US" sz="800" dirty="0" smtClean="0"/>
          </a:p>
        </p:txBody>
      </p:sp>
      <p:sp>
        <p:nvSpPr>
          <p:cNvPr id="34" name="角丸四角形 33"/>
          <p:cNvSpPr/>
          <p:nvPr/>
        </p:nvSpPr>
        <p:spPr>
          <a:xfrm>
            <a:off x="8215982" y="5373000"/>
            <a:ext cx="785778" cy="1442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スピード制御</a:t>
            </a:r>
            <a:endParaRPr kumimoji="1" lang="ja-JP" altLang="en-US" sz="800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7593925" y="6128935"/>
            <a:ext cx="1407835" cy="1890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ナビゲーション</a:t>
            </a:r>
            <a:endParaRPr kumimoji="1" lang="ja-JP" altLang="en-US" sz="800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00423"/>
              </p:ext>
            </p:extLst>
          </p:nvPr>
        </p:nvGraphicFramePr>
        <p:xfrm>
          <a:off x="91441" y="1691909"/>
          <a:ext cx="2143587" cy="8153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587"/>
              </a:tblGrid>
              <a:tr h="1699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</a:t>
                      </a:r>
                      <a:r>
                        <a:rPr kumimoji="1" lang="en-US" altLang="ja-JP" sz="800" b="1" dirty="0" smtClean="0"/>
                        <a:t>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7" y="2574036"/>
            <a:ext cx="2838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コースを走行するために、まずは「スタート」が重要と考えた。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これは試走をする度に、転倒し走行までに至らないケースが非常に多く、難所攻略のプログラムの開発にも支障がある。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スタートを成功させること、とした。「安定した」というのは、スタートに失敗させる確率を低いものにすることの他に、ライントレース走行へいたる発進動作の際の走行体の安定性を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走行そのものは、光線センサーでラインのエッジを識別するライントレースによって、進路を決定する方式とした。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ラインを逸脱して、ゴールするまでの時間を短縮することは、本チームが考える「コース」の要件に反すると考えたからである。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の開発目標として、ゴールまでの完走であるが、これには是前段で述べたように「ライントレース走行をする」ことが前提である。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 rot="21423746">
            <a:off x="7256805" y="1436665"/>
            <a:ext cx="1918352" cy="523554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7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7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7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同じコースの同じ場所でしか使えない方法である。</a:t>
            </a:r>
            <a:endParaRPr kumimoji="1" lang="ja-JP" altLang="en-US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74924" y="0"/>
            <a:ext cx="6023883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3009" y="81601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32758" y="2465261"/>
            <a:ext cx="5853671" cy="4002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8112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の合図を、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1" y="1232718"/>
            <a:ext cx="2797783" cy="2417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機能</a:t>
            </a:r>
            <a:endParaRPr kumimoji="1" lang="ja-JP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544821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69076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43044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</a:t>
            </a:r>
            <a:r>
              <a:rPr lang="ja-JP" altLang="en-US" sz="1000" dirty="0" smtClean="0">
                <a:solidFill>
                  <a:schemeClr val="tx1"/>
                </a:solidFill>
              </a:rPr>
              <a:t>の</a:t>
            </a:r>
            <a:r>
              <a:rPr lang="ja-JP" altLang="en-US" sz="1000" dirty="0" smtClean="0">
                <a:solidFill>
                  <a:schemeClr val="tx1"/>
                </a:solidFill>
              </a:rPr>
              <a:t>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は変動する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。「し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きい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値」を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収集し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、しきい値の調整を行う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30504" y="3338523"/>
            <a:ext cx="3658517" cy="2538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06950" y="3662807"/>
            <a:ext cx="1566423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4143" y="3658653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29359" y="3663635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28917" y="4348236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06281" y="3912283"/>
            <a:ext cx="3687111" cy="2754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安定化</a:t>
            </a:r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82598" y="5568150"/>
            <a:ext cx="1930057" cy="885005"/>
          </a:xfrm>
          <a:prstGeom prst="roundRect">
            <a:avLst>
              <a:gd name="adj" fmla="val 5554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03937" y="4900107"/>
            <a:ext cx="1930057" cy="26404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7331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した状態から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0492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パワーをかけて発進しようとすると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、反動で頭頂部が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大きく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振れる。  → さらに反対側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に傾けてバランスを取ろうとする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かえって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スピードが出ない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パワーでは、その場で静止してしまう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48676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3806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61883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52326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85033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69076" y="1896359"/>
            <a:ext cx="5717778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0202" y="1546534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安定化</a:t>
            </a:r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202" y="2131469"/>
            <a:ext cx="2698130" cy="142362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652577"/>
            <a:ext cx="2698130" cy="9946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14980" y="3984214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8348" y="4272013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34653" y="1799950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34653" y="2348652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34653" y="263469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33254" y="3196189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03937" y="5230414"/>
            <a:ext cx="1930057" cy="23335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211273" y="5427692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211576" y="509447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351610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33254" y="2919631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10788" y="2157621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731" y="863101"/>
            <a:ext cx="6007248" cy="324900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3341" y="1274837"/>
            <a:ext cx="2808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3</a:t>
            </a:r>
            <a:r>
              <a:rPr lang="ja-JP" altLang="en-US" sz="800" dirty="0" err="1" smtClean="0"/>
              <a:t>つの</a:t>
            </a:r>
            <a:r>
              <a:rPr lang="ja-JP" altLang="en-US" sz="800" dirty="0" smtClean="0"/>
              <a:t>パッケージ</a:t>
            </a:r>
            <a:endParaRPr lang="en-US" altLang="ja-JP" sz="8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879" y="1490281"/>
            <a:ext cx="280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運転パッケージ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Driver</a:t>
            </a:r>
            <a:r>
              <a:rPr lang="ja-JP" altLang="en-US" sz="800" dirty="0" smtClean="0"/>
              <a:t>クラスがあり、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から提供される情報に従って、状況に対応した走行モードに切り替える。</a:t>
            </a:r>
            <a:endParaRPr lang="en-US" altLang="ja-JP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341" y="2048806"/>
            <a:ext cx="280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ナビゲーターパッケージ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</a:t>
            </a:r>
            <a:r>
              <a:rPr lang="en-US" altLang="ja-JP" sz="800" dirty="0"/>
              <a:t> </a:t>
            </a:r>
            <a:r>
              <a:rPr lang="ja-JP" altLang="en-US" sz="800" dirty="0" smtClean="0"/>
              <a:t>および </a:t>
            </a:r>
            <a:r>
              <a:rPr lang="en-US" altLang="ja-JP" sz="800" dirty="0" err="1" smtClean="0"/>
              <a:t>LineMonitor</a:t>
            </a:r>
            <a:r>
              <a:rPr lang="ja-JP" altLang="en-US" sz="800" dirty="0" smtClean="0"/>
              <a:t>クラスがある。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クラスの役割は、全ての入力センサーからの取得したデータを集積し、</a:t>
            </a:r>
            <a:r>
              <a:rPr lang="en-US" altLang="ja-JP" sz="800" dirty="0" smtClean="0"/>
              <a:t>Driver</a:t>
            </a:r>
            <a:r>
              <a:rPr lang="ja-JP" altLang="en-US" sz="800" dirty="0" smtClean="0"/>
              <a:t>および走行パッケージへの情報提供を行う。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en-US" altLang="ja-JP" sz="800" dirty="0" err="1" smtClean="0"/>
              <a:t>LineMonitor</a:t>
            </a:r>
            <a:r>
              <a:rPr lang="ja-JP" altLang="en-US" sz="800" dirty="0" smtClean="0"/>
              <a:t>クラスは、ラインの認識に特化したクラスで、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の指示に従って、光センサを用いるとともに、データをもとに、ラインのエッジの基準となるしきい値の設定を行う。</a:t>
            </a:r>
            <a:endParaRPr lang="en-US" altLang="ja-JP" sz="8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879" y="3498969"/>
            <a:ext cx="280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走行パッケージ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Task</a:t>
            </a:r>
            <a:r>
              <a:rPr lang="ja-JP" altLang="en-US" sz="800" dirty="0" smtClean="0"/>
              <a:t>クラスを継承した、それぞれ走行モードに対応したクラスを格納する。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走行パッケージ内の各クラスは、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と連携し、目的に</a:t>
            </a:r>
            <a:endParaRPr lang="en-US" altLang="ja-JP" sz="800" dirty="0" smtClean="0"/>
          </a:p>
          <a:p>
            <a:r>
              <a:rPr lang="ja-JP" altLang="en-US" sz="800" dirty="0" smtClean="0"/>
              <a:t>応じた走行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＝モータ</a:t>
            </a:r>
            <a:r>
              <a:rPr lang="en-US" altLang="ja-JP" sz="800" dirty="0" smtClean="0"/>
              <a:t>―</a:t>
            </a:r>
            <a:r>
              <a:rPr lang="ja-JP" altLang="en-US" sz="800" dirty="0" smtClean="0"/>
              <a:t>の駆動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を実現することである。</a:t>
            </a:r>
            <a:endParaRPr lang="en-US" altLang="ja-JP" sz="8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39218" y="4329966"/>
            <a:ext cx="1886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安定スタートの主役は</a:t>
            </a:r>
            <a:r>
              <a:rPr lang="en-US" altLang="ja-JP" sz="800" dirty="0" err="1" smtClean="0"/>
              <a:t>ReadyToStart</a:t>
            </a:r>
            <a:r>
              <a:rPr lang="ja-JP" altLang="en-US" sz="800" dirty="0" smtClean="0"/>
              <a:t>と</a:t>
            </a:r>
            <a:r>
              <a:rPr lang="en-US" altLang="ja-JP" sz="800" dirty="0" err="1" smtClean="0"/>
              <a:t>StartToDash</a:t>
            </a:r>
            <a:r>
              <a:rPr lang="ja-JP" altLang="en-US" sz="800" dirty="0" smtClean="0"/>
              <a:t>の</a:t>
            </a:r>
            <a:r>
              <a:rPr lang="en-US" altLang="ja-JP" sz="800" dirty="0" smtClean="0"/>
              <a:t>2</a:t>
            </a:r>
            <a:r>
              <a:rPr lang="ja-JP" altLang="en-US" sz="800" dirty="0" err="1" smtClean="0"/>
              <a:t>つの</a:t>
            </a:r>
            <a:r>
              <a:rPr lang="ja-JP" altLang="en-US" sz="800" dirty="0" smtClean="0"/>
              <a:t>クラス</a:t>
            </a:r>
            <a:endParaRPr lang="en-US" altLang="ja-JP" sz="8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46891" y="4329966"/>
            <a:ext cx="230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ライントレースの主役は、</a:t>
            </a:r>
            <a:r>
              <a:rPr lang="en-US" altLang="ja-JP" sz="800" dirty="0" err="1" smtClean="0"/>
              <a:t>LineTracer</a:t>
            </a:r>
            <a:r>
              <a:rPr lang="ja-JP" altLang="en-US" sz="800" dirty="0" smtClean="0"/>
              <a:t>であるが、</a:t>
            </a:r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クラスからの情報にしたがって、走行スピードおよび</a:t>
            </a:r>
            <a:r>
              <a:rPr lang="en-US" altLang="ja-JP" sz="800" dirty="0" smtClean="0"/>
              <a:t>PID</a:t>
            </a:r>
            <a:r>
              <a:rPr lang="ja-JP" altLang="en-US" sz="800" dirty="0" smtClean="0"/>
              <a:t>制御のパラメータを変更させながら、走行を行う。</a:t>
            </a:r>
            <a:endParaRPr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85950" y="217587"/>
            <a:ext cx="5853671" cy="148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185950" y="1800913"/>
            <a:ext cx="5853671" cy="4737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7157" y="4169436"/>
            <a:ext cx="1238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err="1" smtClean="0"/>
              <a:t>LineTracer</a:t>
            </a:r>
            <a:r>
              <a:rPr lang="ja-JP" altLang="en-US" sz="700" dirty="0" smtClean="0"/>
              <a:t>はあらかじめ、速度に対応した</a:t>
            </a:r>
            <a:r>
              <a:rPr lang="en-US" altLang="ja-JP" sz="700" dirty="0" smtClean="0"/>
              <a:t>PID</a:t>
            </a:r>
            <a:r>
              <a:rPr lang="ja-JP" altLang="en-US" sz="700" dirty="0" smtClean="0"/>
              <a:t>オブジェクトを配列に格納している。</a:t>
            </a:r>
            <a:endParaRPr lang="en-US" altLang="ja-JP" sz="7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50" y="2012976"/>
            <a:ext cx="4475890" cy="208208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217157" y="217587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安定スタート</a:t>
            </a:r>
            <a:endParaRPr lang="en-US" altLang="ja-JP" sz="7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17157" y="1831729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ライン</a:t>
            </a:r>
            <a:r>
              <a:rPr lang="ja-JP" altLang="en-US" sz="700" dirty="0"/>
              <a:t>トレース</a:t>
            </a:r>
            <a:endParaRPr lang="en-US" altLang="ja-JP" sz="700" dirty="0" smtClean="0"/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と補足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3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1094</Words>
  <Application>Microsoft Office PowerPoint</Application>
  <PresentationFormat>画面に合わせる (4:3)</PresentationFormat>
  <Paragraphs>140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134</cp:revision>
  <cp:lastPrinted>2017-08-25T08:24:10Z</cp:lastPrinted>
  <dcterms:created xsi:type="dcterms:W3CDTF">2017-07-20T04:41:18Z</dcterms:created>
  <dcterms:modified xsi:type="dcterms:W3CDTF">2017-08-25T08:26:25Z</dcterms:modified>
</cp:coreProperties>
</file>