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CCECFF"/>
    <a:srgbClr val="FFCCFF"/>
    <a:srgbClr val="FFFFFF"/>
    <a:srgbClr val="FFC000"/>
    <a:srgbClr val="5B9BD5"/>
    <a:srgbClr val="00B050"/>
    <a:srgbClr val="FF0000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14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4347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6108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6387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975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139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931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923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1923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7249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6121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95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63AC1-C124-4785-98D1-11CFD963530E}" type="datetimeFigureOut">
              <a:rPr kumimoji="1" lang="ja-JP" altLang="en-US" smtClean="0"/>
              <a:t>2017/8/6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210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6858000" cy="6858000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F0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6" name="涙形 15"/>
          <p:cNvSpPr/>
          <p:nvPr/>
        </p:nvSpPr>
        <p:spPr>
          <a:xfrm flipH="1">
            <a:off x="10425" y="0"/>
            <a:ext cx="2865120" cy="1036890"/>
          </a:xfrm>
          <a:prstGeom prst="teardrop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森のくまさん</a:t>
            </a:r>
          </a:p>
        </p:txBody>
      </p:sp>
      <p:sp>
        <p:nvSpPr>
          <p:cNvPr id="2" name="角丸四角形 1"/>
          <p:cNvSpPr/>
          <p:nvPr/>
        </p:nvSpPr>
        <p:spPr>
          <a:xfrm>
            <a:off x="3179427" y="118989"/>
            <a:ext cx="5660691" cy="917901"/>
          </a:xfrm>
          <a:prstGeom prst="roundRect">
            <a:avLst/>
          </a:prstGeom>
          <a:solidFill>
            <a:schemeClr val="accent1">
              <a:alpha val="84706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500" dirty="0">
                <a:solidFill>
                  <a:schemeClr val="bg1"/>
                </a:solidFill>
              </a:rPr>
              <a:t> </a:t>
            </a:r>
            <a:r>
              <a:rPr lang="ja-JP" altLang="en-US" sz="1500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選択課題              </a:t>
            </a:r>
            <a:r>
              <a:rPr lang="en-US" altLang="ja-JP" sz="1500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: </a:t>
            </a:r>
            <a:r>
              <a:rPr lang="ja-JP" altLang="en-US" sz="15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コースを完走する。</a:t>
            </a:r>
            <a:endParaRPr lang="en-US" altLang="ja-JP" sz="1500" b="1" dirty="0">
              <a:solidFill>
                <a:schemeClr val="accent4">
                  <a:lumMod val="60000"/>
                  <a:lumOff val="40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500" dirty="0">
                <a:solidFill>
                  <a:schemeClr val="bg1"/>
                </a:solidFill>
              </a:rPr>
              <a:t> </a:t>
            </a:r>
            <a:r>
              <a:rPr lang="ja-JP" altLang="en-US" sz="1500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開発目標              </a:t>
            </a:r>
            <a:r>
              <a:rPr lang="en-US" altLang="ja-JP" sz="1500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: </a:t>
            </a:r>
            <a:r>
              <a:rPr lang="ja-JP" altLang="en-US" sz="15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どんなコースでも変わらない走りを</a:t>
            </a:r>
            <a:r>
              <a:rPr lang="ja-JP" alt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。　　　　 </a:t>
            </a:r>
            <a:endParaRPr lang="en-US" altLang="ja-JP" b="1" dirty="0">
              <a:solidFill>
                <a:schemeClr val="accent4">
                  <a:lumMod val="60000"/>
                  <a:lumOff val="40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500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シートコンセプト </a:t>
            </a:r>
            <a:r>
              <a:rPr lang="en-US" altLang="ja-JP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: </a:t>
            </a:r>
            <a:r>
              <a:rPr lang="ja-JP" altLang="en-US" sz="15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中学生に見せるつもりで。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10426" y="1171890"/>
            <a:ext cx="2980766" cy="3577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sz="1350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350" b="1" dirty="0">
                <a:solidFill>
                  <a:schemeClr val="accent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走行戦略の設定</a:t>
            </a:r>
            <a:endParaRPr lang="en-US" altLang="ja-JP" sz="1350" b="1" dirty="0">
              <a:solidFill>
                <a:schemeClr val="accent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05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開発目標を達成するために、必要となることを考えました</a:t>
            </a:r>
            <a:r>
              <a:rPr lang="ja-JP" altLang="en-US" sz="1050" dirty="0" smtClean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。</a:t>
            </a:r>
            <a:endParaRPr lang="en-US" altLang="ja-JP" sz="1050" dirty="0" smtClean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1050" dirty="0" smtClean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105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105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105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105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105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105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105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05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たったこれだけです。</a:t>
            </a:r>
            <a:endParaRPr lang="en-US" altLang="ja-JP" sz="105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05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これだけで語れると判断しました。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900065"/>
              </p:ext>
            </p:extLst>
          </p:nvPr>
        </p:nvGraphicFramePr>
        <p:xfrm>
          <a:off x="269502" y="2065470"/>
          <a:ext cx="2462614" cy="1003836"/>
        </p:xfrm>
        <a:graphic>
          <a:graphicData uri="http://schemas.openxmlformats.org/drawingml/2006/table">
            <a:tbl>
              <a:tblPr first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231307"/>
                <a:gridCol w="1231307"/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 smtClean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開発目標の達成に必要なこと</a:t>
                      </a:r>
                      <a:endParaRPr kumimoji="1" lang="ja-JP" altLang="en-US" sz="800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kumimoji="1" lang="ja-JP" altLang="en-US" sz="800" dirty="0" smtClean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走行戦略</a:t>
                      </a:r>
                      <a:endParaRPr kumimoji="1" lang="ja-JP" altLang="en-US" sz="800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8580" marR="68580" marT="34290" marB="34290" anchor="ctr"/>
                </a:tc>
              </a:tr>
              <a:tr h="341898">
                <a:tc>
                  <a:txBody>
                    <a:bodyPr/>
                    <a:lstStyle/>
                    <a:p>
                      <a:r>
                        <a:rPr kumimoji="1" lang="en-US" altLang="ja-JP" sz="800" b="1" dirty="0" smtClean="0"/>
                        <a:t>A.</a:t>
                      </a:r>
                    </a:p>
                    <a:p>
                      <a:r>
                        <a:rPr kumimoji="1" lang="en-US" altLang="ja-JP" sz="800" b="1" dirty="0" smtClean="0"/>
                        <a:t>100%</a:t>
                      </a:r>
                      <a:r>
                        <a:rPr kumimoji="1" lang="ja-JP" altLang="en-US" sz="800" b="1" dirty="0" smtClean="0"/>
                        <a:t>完走できる。</a:t>
                      </a:r>
                      <a:endParaRPr kumimoji="1" lang="ja-JP" altLang="en-US" sz="800" b="1" dirty="0"/>
                    </a:p>
                  </a:txBody>
                  <a:tcPr marL="68580" marR="68580" marT="34290" marB="34290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1" dirty="0" smtClean="0"/>
                        <a:t>A – 1.</a:t>
                      </a:r>
                    </a:p>
                    <a:p>
                      <a:r>
                        <a:rPr kumimoji="1" lang="ja-JP" altLang="en-US" sz="800" b="1" dirty="0" smtClean="0"/>
                        <a:t>ラインにそって走行する。</a:t>
                      </a:r>
                      <a:endParaRPr kumimoji="1" lang="ja-JP" altLang="en-US" sz="800" b="1" dirty="0"/>
                    </a:p>
                  </a:txBody>
                  <a:tcPr marL="68580" marR="68580" marT="34290" marB="34290">
                    <a:solidFill>
                      <a:srgbClr val="FFCCFF"/>
                    </a:solidFill>
                  </a:tcPr>
                </a:tc>
              </a:tr>
              <a:tr h="341898">
                <a:tc>
                  <a:txBody>
                    <a:bodyPr/>
                    <a:lstStyle/>
                    <a:p>
                      <a:r>
                        <a:rPr kumimoji="1" lang="en-US" altLang="ja-JP" sz="800" b="1" dirty="0" smtClean="0"/>
                        <a:t>B.</a:t>
                      </a:r>
                    </a:p>
                    <a:p>
                      <a:r>
                        <a:rPr kumimoji="1" lang="ja-JP" altLang="en-US" sz="800" b="1" dirty="0" smtClean="0"/>
                        <a:t>安定したスタートができる。</a:t>
                      </a:r>
                      <a:endParaRPr kumimoji="1" lang="ja-JP" altLang="en-US" sz="800" b="1" dirty="0"/>
                    </a:p>
                  </a:txBody>
                  <a:tcPr marL="68580" marR="68580" marT="34290" marB="34290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1" dirty="0" smtClean="0"/>
                        <a:t>B – 1.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1" dirty="0" smtClean="0"/>
                        <a:t>Bluetooth</a:t>
                      </a:r>
                      <a:r>
                        <a:rPr kumimoji="1" lang="ja-JP" altLang="en-US" sz="800" b="1" dirty="0" smtClean="0"/>
                        <a:t>によるスタート。</a:t>
                      </a:r>
                    </a:p>
                  </a:txBody>
                  <a:tcPr marL="68580" marR="68580" marT="34290" marB="34290"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3100845" y="1171890"/>
            <a:ext cx="6023883" cy="5547317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sz="1350" b="1" dirty="0">
              <a:solidFill>
                <a:schemeClr val="accent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350" b="1" dirty="0">
                <a:solidFill>
                  <a:schemeClr val="accent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走行戦略の概要</a:t>
            </a:r>
            <a:endParaRPr lang="en-US" altLang="ja-JP" sz="1350" b="1" dirty="0">
              <a:solidFill>
                <a:schemeClr val="accent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en-US" altLang="ja-JP" sz="1050" b="1" dirty="0">
                <a:solidFill>
                  <a:srgbClr val="C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A – 1. </a:t>
            </a:r>
            <a:r>
              <a:rPr lang="ja-JP" altLang="en-US" sz="1050" b="1" dirty="0">
                <a:solidFill>
                  <a:srgbClr val="C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ラインにそって走行する。</a:t>
            </a:r>
            <a:endParaRPr lang="en-US" altLang="ja-JP" sz="1050" b="1" dirty="0">
              <a:solidFill>
                <a:srgbClr val="C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1050" dirty="0">
              <a:solidFill>
                <a:srgbClr val="C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en-US" altLang="ja-JP" sz="1050" u="sng" dirty="0">
                <a:solidFill>
                  <a:srgbClr val="C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1. </a:t>
            </a:r>
            <a:r>
              <a:rPr lang="ja-JP" altLang="en-US" sz="1050" u="sng" dirty="0">
                <a:solidFill>
                  <a:srgbClr val="C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ライントレース</a:t>
            </a:r>
            <a:endParaRPr lang="en-US" altLang="ja-JP" sz="1050" u="sng" dirty="0">
              <a:solidFill>
                <a:srgbClr val="C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825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825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ゴールまでたどり着くのにも、</a:t>
            </a:r>
            <a:endParaRPr lang="en-US" altLang="ja-JP" sz="825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825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どんなコースでも走れるようにするにも、</a:t>
            </a:r>
            <a:endParaRPr lang="en-US" altLang="ja-JP" sz="825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825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必要不可欠なものです。</a:t>
            </a:r>
            <a:endParaRPr lang="en-US" altLang="ja-JP" sz="825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825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825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ライントレースには、</a:t>
            </a:r>
            <a:endParaRPr lang="en-US" altLang="ja-JP" sz="825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825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・</a:t>
            </a:r>
            <a:r>
              <a:rPr lang="en-US" altLang="ja-JP" sz="825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PID</a:t>
            </a:r>
            <a:r>
              <a:rPr lang="ja-JP" altLang="en-US" sz="825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制御</a:t>
            </a:r>
            <a:endParaRPr lang="en-US" altLang="ja-JP" sz="825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825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・速度調整</a:t>
            </a:r>
            <a:endParaRPr lang="en-US" altLang="ja-JP" sz="825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825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・環境光対策</a:t>
            </a:r>
            <a:endParaRPr lang="en-US" altLang="ja-JP" sz="825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29" name="図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191" y="5778000"/>
            <a:ext cx="1080000" cy="1080000"/>
          </a:xfrm>
          <a:prstGeom prst="rect">
            <a:avLst/>
          </a:prstGeom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154" y="5778000"/>
            <a:ext cx="1080000" cy="1080000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91" y="5778000"/>
            <a:ext cx="1080000" cy="1080000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35" y="5778000"/>
            <a:ext cx="1080000" cy="1080000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" y="5508000"/>
            <a:ext cx="1350000" cy="1350000"/>
          </a:xfrm>
          <a:prstGeom prst="rect">
            <a:avLst/>
          </a:prstGeom>
        </p:spPr>
      </p:pic>
      <p:sp>
        <p:nvSpPr>
          <p:cNvPr id="40" name="角丸四角形吹き出し 39"/>
          <p:cNvSpPr/>
          <p:nvPr/>
        </p:nvSpPr>
        <p:spPr>
          <a:xfrm>
            <a:off x="91441" y="4884420"/>
            <a:ext cx="2773680" cy="488580"/>
          </a:xfrm>
          <a:prstGeom prst="wedgeRoundRectCallout">
            <a:avLst>
              <a:gd name="adj1" fmla="val -26053"/>
              <a:gd name="adj2" fmla="val 8660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rgbClr val="0070C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走行戦略</a:t>
            </a:r>
          </a:p>
        </p:txBody>
      </p:sp>
      <p:sp>
        <p:nvSpPr>
          <p:cNvPr id="6" name="正方形/長方形 5"/>
          <p:cNvSpPr/>
          <p:nvPr/>
        </p:nvSpPr>
        <p:spPr>
          <a:xfrm rot="21423746">
            <a:off x="269502" y="3657601"/>
            <a:ext cx="2462614" cy="930728"/>
          </a:xfrm>
          <a:prstGeom prst="rect">
            <a:avLst/>
          </a:prstGeom>
          <a:solidFill>
            <a:srgbClr val="CCFF99"/>
          </a:solidFill>
          <a:ln w="28575"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200" b="1" u="sng" dirty="0" smtClean="0">
                <a:solidFill>
                  <a:srgbClr val="C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ショートカットはしない</a:t>
            </a:r>
            <a:endParaRPr kumimoji="1" lang="en-US" altLang="ja-JP" sz="1200" b="1" u="sng" dirty="0" smtClean="0">
              <a:solidFill>
                <a:srgbClr val="C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200" b="1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理由</a:t>
            </a:r>
            <a:endParaRPr lang="en-US" altLang="ja-JP" sz="1200" b="1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2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同じコースの同じ場所でしか使えないため、汎用性がない。</a:t>
            </a:r>
            <a:endParaRPr kumimoji="1" lang="ja-JP" altLang="en-US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557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6858000" cy="685800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92D050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32" name="涙形 31"/>
          <p:cNvSpPr/>
          <p:nvPr/>
        </p:nvSpPr>
        <p:spPr>
          <a:xfrm flipH="1">
            <a:off x="10425" y="0"/>
            <a:ext cx="2865120" cy="1036890"/>
          </a:xfrm>
          <a:prstGeom prst="teardrop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森のくまさん</a:t>
            </a:r>
          </a:p>
        </p:txBody>
      </p:sp>
      <p:pic>
        <p:nvPicPr>
          <p:cNvPr id="45" name="図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191" y="5778000"/>
            <a:ext cx="1080000" cy="1080000"/>
          </a:xfrm>
          <a:prstGeom prst="rect">
            <a:avLst/>
          </a:prstGeom>
        </p:spPr>
      </p:pic>
      <p:pic>
        <p:nvPicPr>
          <p:cNvPr id="46" name="図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154" y="5778000"/>
            <a:ext cx="1080000" cy="1080000"/>
          </a:xfrm>
          <a:prstGeom prst="rect">
            <a:avLst/>
          </a:prstGeom>
        </p:spPr>
      </p:pic>
      <p:pic>
        <p:nvPicPr>
          <p:cNvPr id="47" name="図 4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91" y="5778000"/>
            <a:ext cx="1080000" cy="1080000"/>
          </a:xfrm>
          <a:prstGeom prst="rect">
            <a:avLst/>
          </a:prstGeom>
        </p:spPr>
      </p:pic>
      <p:pic>
        <p:nvPicPr>
          <p:cNvPr id="48" name="図 4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35" y="5778000"/>
            <a:ext cx="1080000" cy="1080000"/>
          </a:xfrm>
          <a:prstGeom prst="rect">
            <a:avLst/>
          </a:prstGeom>
        </p:spPr>
      </p:pic>
      <p:pic>
        <p:nvPicPr>
          <p:cNvPr id="49" name="図 4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25" y="5508000"/>
            <a:ext cx="1350000" cy="1350000"/>
          </a:xfrm>
          <a:prstGeom prst="rect">
            <a:avLst/>
          </a:prstGeom>
        </p:spPr>
      </p:pic>
      <p:sp>
        <p:nvSpPr>
          <p:cNvPr id="50" name="角丸四角形吹き出し 49"/>
          <p:cNvSpPr/>
          <p:nvPr/>
        </p:nvSpPr>
        <p:spPr>
          <a:xfrm>
            <a:off x="91441" y="4884420"/>
            <a:ext cx="2773680" cy="488580"/>
          </a:xfrm>
          <a:prstGeom prst="wedgeRoundRectCallout">
            <a:avLst>
              <a:gd name="adj1" fmla="val -26053"/>
              <a:gd name="adj2" fmla="val 86604"/>
              <a:gd name="adj3" fmla="val 16667"/>
            </a:avLst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accent6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機能</a:t>
            </a:r>
          </a:p>
        </p:txBody>
      </p:sp>
      <p:sp>
        <p:nvSpPr>
          <p:cNvPr id="51" name="正方形/長方形 50"/>
          <p:cNvSpPr/>
          <p:nvPr/>
        </p:nvSpPr>
        <p:spPr>
          <a:xfrm>
            <a:off x="10426" y="1171890"/>
            <a:ext cx="2980766" cy="3577530"/>
          </a:xfrm>
          <a:prstGeom prst="rect">
            <a:avLst/>
          </a:prstGeom>
          <a:solidFill>
            <a:schemeClr val="bg1">
              <a:alpha val="85098"/>
            </a:schemeClr>
          </a:solidFill>
          <a:ln w="38100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sz="1350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3100845" y="138794"/>
            <a:ext cx="6023883" cy="6580414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sz="1350" b="1" dirty="0">
              <a:solidFill>
                <a:schemeClr val="accent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338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6858000" cy="685800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75000"/>
              <a:alpha val="74902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5" name="涙形 14"/>
          <p:cNvSpPr/>
          <p:nvPr/>
        </p:nvSpPr>
        <p:spPr>
          <a:xfrm flipH="1">
            <a:off x="10425" y="0"/>
            <a:ext cx="2865120" cy="1036890"/>
          </a:xfrm>
          <a:prstGeom prst="teardrop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森のくまさん</a:t>
            </a: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191" y="5778000"/>
            <a:ext cx="1080000" cy="1080000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154" y="5778000"/>
            <a:ext cx="1080000" cy="1080000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91" y="5778000"/>
            <a:ext cx="1080000" cy="1080000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35" y="5778000"/>
            <a:ext cx="1080000" cy="1080000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" y="5508000"/>
            <a:ext cx="1350000" cy="1350000"/>
          </a:xfrm>
          <a:prstGeom prst="rect">
            <a:avLst/>
          </a:prstGeom>
        </p:spPr>
      </p:pic>
      <p:sp>
        <p:nvSpPr>
          <p:cNvPr id="21" name="角丸四角形吹き出し 20"/>
          <p:cNvSpPr/>
          <p:nvPr/>
        </p:nvSpPr>
        <p:spPr>
          <a:xfrm>
            <a:off x="91441" y="4884420"/>
            <a:ext cx="2773680" cy="488580"/>
          </a:xfrm>
          <a:prstGeom prst="wedgeRoundRectCallout">
            <a:avLst>
              <a:gd name="adj1" fmla="val -26053"/>
              <a:gd name="adj2" fmla="val 86604"/>
              <a:gd name="adj3" fmla="val 16667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構造</a:t>
            </a:r>
          </a:p>
        </p:txBody>
      </p:sp>
      <p:sp>
        <p:nvSpPr>
          <p:cNvPr id="22" name="正方形/長方形 21"/>
          <p:cNvSpPr/>
          <p:nvPr/>
        </p:nvSpPr>
        <p:spPr>
          <a:xfrm>
            <a:off x="10426" y="1171890"/>
            <a:ext cx="2980766" cy="3577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sz="1350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3100845" y="138794"/>
            <a:ext cx="6023883" cy="6580414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sz="1350" b="1" dirty="0">
              <a:solidFill>
                <a:schemeClr val="accent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243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6858000" cy="685800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8" name="涙形 17"/>
          <p:cNvSpPr/>
          <p:nvPr/>
        </p:nvSpPr>
        <p:spPr>
          <a:xfrm flipH="1">
            <a:off x="10425" y="0"/>
            <a:ext cx="2865120" cy="1036890"/>
          </a:xfrm>
          <a:prstGeom prst="teardrop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森のくまさん</a:t>
            </a:r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191" y="5778000"/>
            <a:ext cx="1080000" cy="1080000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154" y="5778000"/>
            <a:ext cx="1080000" cy="1080000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91" y="5778000"/>
            <a:ext cx="1080000" cy="1080000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35" y="5778000"/>
            <a:ext cx="1080000" cy="1080000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25" y="5508000"/>
            <a:ext cx="1350000" cy="1350000"/>
          </a:xfrm>
          <a:prstGeom prst="rect">
            <a:avLst/>
          </a:prstGeom>
        </p:spPr>
      </p:pic>
      <p:sp>
        <p:nvSpPr>
          <p:cNvPr id="24" name="角丸四角形吹き出し 23"/>
          <p:cNvSpPr/>
          <p:nvPr/>
        </p:nvSpPr>
        <p:spPr>
          <a:xfrm>
            <a:off x="91441" y="4884420"/>
            <a:ext cx="2773680" cy="488580"/>
          </a:xfrm>
          <a:prstGeom prst="wedgeRoundRectCallout">
            <a:avLst>
              <a:gd name="adj1" fmla="val -26053"/>
              <a:gd name="adj2" fmla="val 86604"/>
              <a:gd name="adj3" fmla="val 16667"/>
            </a:avLst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solidFill>
                  <a:srgbClr val="FFC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ふるま</a:t>
            </a:r>
            <a:r>
              <a:rPr lang="ja-JP" altLang="en-US" sz="2400" b="1" dirty="0">
                <a:solidFill>
                  <a:srgbClr val="FFC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い</a:t>
            </a:r>
          </a:p>
        </p:txBody>
      </p:sp>
      <p:sp>
        <p:nvSpPr>
          <p:cNvPr id="25" name="正方形/長方形 24"/>
          <p:cNvSpPr/>
          <p:nvPr/>
        </p:nvSpPr>
        <p:spPr>
          <a:xfrm>
            <a:off x="10426" y="1171890"/>
            <a:ext cx="2980766" cy="3577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sz="1350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3100845" y="138794"/>
            <a:ext cx="6023883" cy="6580414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sz="1350" b="1" dirty="0">
              <a:solidFill>
                <a:schemeClr val="accent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139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6858000" cy="685800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0" y="1"/>
            <a:ext cx="9144000" cy="6858000"/>
          </a:xfrm>
          <a:prstGeom prst="rect">
            <a:avLst/>
          </a:prstGeom>
          <a:solidFill>
            <a:srgbClr val="FF0000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5" name="涙形 14"/>
          <p:cNvSpPr/>
          <p:nvPr/>
        </p:nvSpPr>
        <p:spPr>
          <a:xfrm flipH="1">
            <a:off x="10425" y="0"/>
            <a:ext cx="2865120" cy="1036890"/>
          </a:xfrm>
          <a:prstGeom prst="teardrop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森のくまさん</a:t>
            </a: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191" y="5778000"/>
            <a:ext cx="1080000" cy="1080000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74154" y="5778000"/>
            <a:ext cx="1080000" cy="1080000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91" y="5778000"/>
            <a:ext cx="1080000" cy="1080000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35" y="5778000"/>
            <a:ext cx="1080000" cy="1080000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25" y="5508000"/>
            <a:ext cx="1350000" cy="1350000"/>
          </a:xfrm>
          <a:prstGeom prst="rect">
            <a:avLst/>
          </a:prstGeom>
        </p:spPr>
      </p:pic>
      <p:sp>
        <p:nvSpPr>
          <p:cNvPr id="21" name="角丸四角形吹き出し 20"/>
          <p:cNvSpPr/>
          <p:nvPr/>
        </p:nvSpPr>
        <p:spPr>
          <a:xfrm>
            <a:off x="91441" y="4884420"/>
            <a:ext cx="2773680" cy="488580"/>
          </a:xfrm>
          <a:prstGeom prst="wedgeRoundRectCallout">
            <a:avLst>
              <a:gd name="adj1" fmla="val -26053"/>
              <a:gd name="adj2" fmla="val 86604"/>
              <a:gd name="adj3" fmla="val 16667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検証</a:t>
            </a:r>
            <a:r>
              <a:rPr lang="ja-JP" altLang="en-US" sz="2400" b="1" dirty="0" smtClean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と補足</a:t>
            </a:r>
            <a:endParaRPr lang="ja-JP" altLang="en-US" sz="2400" b="1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10426" y="1171890"/>
            <a:ext cx="2980766" cy="3577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sz="1350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3100845" y="138794"/>
            <a:ext cx="6023883" cy="6580414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sz="1350" b="1" dirty="0">
              <a:solidFill>
                <a:schemeClr val="accent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0516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</TotalTime>
  <Words>190</Words>
  <Application>Microsoft Office PowerPoint</Application>
  <PresentationFormat>画面に合わせる (4:3)</PresentationFormat>
  <Paragraphs>53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ＭＳ Ｐゴシック</vt:lpstr>
      <vt:lpstr>游ゴシック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83</cp:revision>
  <dcterms:created xsi:type="dcterms:W3CDTF">2017-07-20T04:41:18Z</dcterms:created>
  <dcterms:modified xsi:type="dcterms:W3CDTF">2017-08-06T05:22:28Z</dcterms:modified>
</cp:coreProperties>
</file>