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99"/>
    <a:srgbClr val="CCECFF"/>
    <a:srgbClr val="FFCCFF"/>
    <a:srgbClr val="FFFFFF"/>
    <a:srgbClr val="FFC000"/>
    <a:srgbClr val="5B9BD5"/>
    <a:srgbClr val="00B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34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0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3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9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23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9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12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3AC1-C124-4785-98D1-11CFD963530E}" type="datetimeFigureOut">
              <a:rPr kumimoji="1" lang="ja-JP" altLang="en-US" smtClean="0"/>
              <a:t>2017/8/24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E5-051F-4962-A12B-3DA684D821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涙形 15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3179427" y="118989"/>
            <a:ext cx="5660691" cy="759901"/>
          </a:xfrm>
          <a:prstGeom prst="roundRect">
            <a:avLst/>
          </a:prstGeom>
          <a:solidFill>
            <a:schemeClr val="accent1">
              <a:alpha val="8470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選択課題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5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コースを完走する。</a:t>
            </a:r>
            <a:endParaRPr lang="en-US" altLang="ja-JP" sz="1500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500" dirty="0">
                <a:solidFill>
                  <a:schemeClr val="bg1"/>
                </a:solidFill>
              </a:rPr>
              <a:t>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          </a:t>
            </a:r>
            <a:r>
              <a:rPr lang="ja-JP" altLang="en-US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</a:t>
            </a:r>
            <a:r>
              <a:rPr lang="en-US" altLang="ja-JP" sz="1500" dirty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 </a:t>
            </a:r>
            <a:r>
              <a:rPr lang="ja-JP" altLang="en-US" sz="1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</a:t>
            </a:r>
            <a:r>
              <a:rPr lang="ja-JP" altLang="en-US" sz="15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でもゴールできる走りを実現する。</a:t>
            </a:r>
            <a:r>
              <a:rPr lang="ja-JP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 </a:t>
            </a:r>
            <a:endParaRPr lang="en-US" altLang="ja-JP" b="1" dirty="0">
              <a:solidFill>
                <a:schemeClr val="accent4">
                  <a:lumMod val="60000"/>
                  <a:lumOff val="4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 smtClean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要件定義と走行戦略</a:t>
            </a:r>
            <a:endParaRPr lang="en-US" altLang="ja-JP" sz="100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105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要件を分析・定義し</a:t>
            </a: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、走行戦略を考えました</a:t>
            </a:r>
            <a:r>
              <a:rPr lang="ja-JP" altLang="en-US" sz="800" dirty="0" smtClean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800" dirty="0" smtClean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105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78243"/>
              </p:ext>
            </p:extLst>
          </p:nvPr>
        </p:nvGraphicFramePr>
        <p:xfrm>
          <a:off x="82419" y="2005218"/>
          <a:ext cx="1395862" cy="84481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95862"/>
              </a:tblGrid>
              <a:tr h="1574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要件</a:t>
                      </a:r>
                      <a:endParaRPr kumimoji="1" lang="ja-JP" altLang="en-US" sz="8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8580" marR="68580" marT="34290" marB="34290" anchor="ctr"/>
                </a:tc>
              </a:tr>
              <a:tr h="237741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A.</a:t>
                      </a:r>
                    </a:p>
                    <a:p>
                      <a:r>
                        <a:rPr kumimoji="1" lang="ja-JP" altLang="en-US" sz="800" b="1" dirty="0" smtClean="0"/>
                        <a:t>完走する。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FFCCFF"/>
                    </a:solidFill>
                  </a:tcPr>
                </a:tc>
              </a:tr>
              <a:tr h="341898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/>
                        <a:t>B.</a:t>
                      </a:r>
                    </a:p>
                    <a:p>
                      <a:r>
                        <a:rPr kumimoji="1" lang="ja-JP" altLang="en-US" sz="800" b="1" dirty="0" smtClean="0"/>
                        <a:t>安定したスタートをする。</a:t>
                      </a:r>
                      <a:endParaRPr kumimoji="1" lang="ja-JP" altLang="en-US" sz="800" b="1" dirty="0"/>
                    </a:p>
                  </a:txBody>
                  <a:tcPr marL="68580" marR="68580" marT="34290" marB="34290"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3120117" y="1140761"/>
            <a:ext cx="6023883" cy="5547317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40" name="角丸四角形吹き出し 3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70C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</a:t>
            </a:r>
          </a:p>
        </p:txBody>
      </p:sp>
      <p:sp>
        <p:nvSpPr>
          <p:cNvPr id="6" name="正方形/長方形 5"/>
          <p:cNvSpPr/>
          <p:nvPr/>
        </p:nvSpPr>
        <p:spPr>
          <a:xfrm rot="21423746">
            <a:off x="5964570" y="5698085"/>
            <a:ext cx="1905565" cy="765485"/>
          </a:xfrm>
          <a:prstGeom prst="rect">
            <a:avLst/>
          </a:prstGeom>
          <a:solidFill>
            <a:srgbClr val="CCFF99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100" b="1" u="sng" dirty="0" smtClean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ショートカットはしない</a:t>
            </a:r>
            <a:endParaRPr kumimoji="1" lang="en-US" altLang="ja-JP" sz="1100" b="1" u="sng" dirty="0" smtClean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b="1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理由</a:t>
            </a:r>
            <a:endParaRPr lang="en-US" altLang="ja-JP" sz="1100" b="1" dirty="0" smtClean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同じコースの同じ場所でしか使えない方法である</a:t>
            </a:r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6654" y="1407054"/>
            <a:ext cx="2945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前提要件</a:t>
            </a:r>
            <a:endParaRPr kumimoji="1" lang="en-US" altLang="ja-JP" sz="800" dirty="0" smtClean="0"/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どんなコースでも</a:t>
            </a:r>
            <a:endParaRPr lang="en-US" altLang="ja-JP" sz="800" dirty="0"/>
          </a:p>
          <a:p>
            <a:r>
              <a:rPr kumimoji="1" lang="ja-JP" altLang="en-US" sz="800" dirty="0" smtClean="0"/>
              <a:t>とはどんなコースを想定しているのか、高低差があっても大丈夫か、</a:t>
            </a:r>
            <a:r>
              <a:rPr lang="ja-JP" altLang="en-US" sz="800" dirty="0" smtClean="0"/>
              <a:t>例えば、坂道発進できるのか？急峻な上り坂、下り坂を想定しているのか？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コースというものをきちんと定義したほうが良い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森のくまさんにとっては、コースとはラインによって決まり、ラインをトレースした先にあるのが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であること。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客や荷物を運ぶタクシーやトラックを想定してみたら、どうか？</a:t>
            </a:r>
            <a:endParaRPr lang="en-US" altLang="ja-JP" sz="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94636" y="3285223"/>
            <a:ext cx="2288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一度でも転んだら、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ができない。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転ぶリスクが高い部分は、どこか？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スタート時である。</a:t>
            </a:r>
            <a:endParaRPr lang="en-US" altLang="ja-JP" sz="800" dirty="0" smtClean="0"/>
          </a:p>
          <a:p>
            <a:r>
              <a:rPr lang="en-US" altLang="ja-JP" sz="800" dirty="0" smtClean="0"/>
              <a:t>(</a:t>
            </a:r>
            <a:r>
              <a:rPr lang="ja-JP" altLang="en-US" sz="800" dirty="0" smtClean="0"/>
              <a:t>と、考えた。あるいは実際に走行させたら、スタート時にコツがいる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→マニュアル車のようなもの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>
                <a:solidFill>
                  <a:srgbClr val="FF0000"/>
                </a:solidFill>
              </a:rPr>
              <a:t>・ジャイロセンサーの値の不安定さ。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・走行体のスタート位置。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・ラインを見失う。</a:t>
            </a:r>
            <a:endParaRPr lang="en-US" altLang="ja-JP" sz="800" dirty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・タッチセンサーの押し下げによる衝撃</a:t>
            </a:r>
            <a:endParaRPr lang="en-US" altLang="ja-JP" sz="800" dirty="0">
              <a:solidFill>
                <a:srgbClr val="FF0000"/>
              </a:solidFill>
            </a:endParaRPr>
          </a:p>
          <a:p>
            <a:endParaRPr lang="en-US" altLang="ja-JP" sz="800" dirty="0"/>
          </a:p>
          <a:p>
            <a:r>
              <a:rPr lang="ja-JP" altLang="en-US" sz="800" dirty="0" smtClean="0"/>
              <a:t>これを、高級車、</a:t>
            </a:r>
            <a:r>
              <a:rPr lang="en-US" altLang="ja-JP" sz="800" dirty="0" smtClean="0"/>
              <a:t>AT</a:t>
            </a:r>
            <a:r>
              <a:rPr lang="ja-JP" altLang="en-US" sz="800" dirty="0" smtClean="0"/>
              <a:t>車、ハイブリッド車のようにきれいに発進させてた</a:t>
            </a:r>
            <a:r>
              <a:rPr lang="ja-JP" altLang="en-US" sz="800" dirty="0" err="1" smtClean="0"/>
              <a:t>い</a:t>
            </a:r>
            <a:r>
              <a:rPr lang="ja-JP" altLang="en-US" sz="800" dirty="0" smtClean="0"/>
              <a:t>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誰が発進の操作をしても、倒れることなく安定して発進できる</a:t>
            </a:r>
            <a:endParaRPr lang="en-US" altLang="ja-JP" sz="800" dirty="0" smtClean="0"/>
          </a:p>
          <a:p>
            <a:endParaRPr lang="en-US" altLang="ja-JP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60202" y="3255758"/>
            <a:ext cx="2945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ライントレースについて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ラインをトレースするのが</a:t>
            </a:r>
            <a:r>
              <a:rPr lang="en-US" altLang="ja-JP" sz="800" dirty="0" smtClean="0"/>
              <a:t>GOAL</a:t>
            </a:r>
            <a:r>
              <a:rPr lang="ja-JP" altLang="en-US" sz="800" dirty="0" err="1" smtClean="0"/>
              <a:t>までの</a:t>
            </a:r>
            <a:r>
              <a:rPr lang="ja-JP" altLang="en-US" sz="800" dirty="0" smtClean="0"/>
              <a:t>最も確実な走行方法である、</a:t>
            </a:r>
            <a:endParaRPr lang="en-US" altLang="ja-JP" sz="800" dirty="0" smtClean="0"/>
          </a:p>
          <a:p>
            <a:r>
              <a:rPr lang="ja-JP" altLang="en-US" sz="800" dirty="0" smtClean="0"/>
              <a:t>とまず考える。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コースの距離や方向カーブが変わってもラインを確実にトレースできれば、</a:t>
            </a:r>
            <a:r>
              <a:rPr lang="en-US" altLang="ja-JP" sz="800" dirty="0" smtClean="0"/>
              <a:t>GOAL</a:t>
            </a:r>
            <a:r>
              <a:rPr lang="ja-JP" altLang="en-US" sz="800" dirty="0" smtClean="0"/>
              <a:t>できるから。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だからこそのライントレース。「汎用性」という一言で表現しないこと。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ライントレースのリスク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大きく２つ）</a:t>
            </a:r>
            <a:endParaRPr lang="en-US" altLang="ja-JP" sz="800" dirty="0" smtClean="0"/>
          </a:p>
          <a:p>
            <a:r>
              <a:rPr lang="ja-JP" altLang="en-US" sz="800" dirty="0" smtClean="0"/>
              <a:t>＜駆動に関わるもの＞</a:t>
            </a:r>
            <a:endParaRPr lang="en-US" altLang="ja-JP" sz="800" dirty="0" smtClean="0"/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・スピードの出し過ぎ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・カーブのはみだし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アンダーステア</a:t>
            </a:r>
            <a:r>
              <a:rPr lang="en-US" altLang="ja-JP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・ハンドルの切りすぎ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オーバーステア</a:t>
            </a:r>
            <a:r>
              <a:rPr lang="en-US" altLang="ja-JP" sz="800" dirty="0" smtClean="0"/>
              <a:t>)</a:t>
            </a:r>
          </a:p>
          <a:p>
            <a:endParaRPr lang="en-US" altLang="ja-JP" sz="800" dirty="0"/>
          </a:p>
          <a:p>
            <a:r>
              <a:rPr lang="ja-JP" altLang="en-US" sz="800" dirty="0" smtClean="0"/>
              <a:t>＜センサーに関わるもの＞</a:t>
            </a:r>
            <a:endParaRPr lang="en-US" altLang="ja-JP" sz="800" dirty="0"/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 ・ラインを見失う</a:t>
            </a:r>
            <a:r>
              <a:rPr lang="en-US" altLang="ja-JP" sz="800" dirty="0" smtClean="0">
                <a:solidFill>
                  <a:srgbClr val="FF0000"/>
                </a:solidFill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</a:rPr>
              <a:t>光センサの値の捕り方</a:t>
            </a:r>
            <a:r>
              <a:rPr lang="en-US" altLang="ja-JP" sz="8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sz="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9427" y="1225196"/>
            <a:ext cx="19689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走行戦略の概要</a:t>
            </a:r>
            <a:endParaRPr lang="en-US" altLang="ja-JP" sz="80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 – 1. </a:t>
            </a:r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ラインにそって走行する。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80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lang="ja-JP" altLang="en-US" sz="800" u="sng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</a:t>
            </a:r>
            <a:endParaRPr lang="en-US" altLang="ja-JP" sz="800" u="sng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ゴールまでたどり着くのにも、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どんなコースでも</a:t>
            </a:r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走れるようにするにも、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必要不可欠なものです。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strike="sngStrike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ライントレースには、</a:t>
            </a:r>
            <a:endParaRPr lang="en-US" altLang="ja-JP" sz="800" strike="sngStrike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PID</a:t>
            </a:r>
            <a:r>
              <a:rPr lang="ja-JP" altLang="en-US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制御</a:t>
            </a:r>
            <a:endParaRPr lang="en-US" altLang="ja-JP" sz="800" strike="sngStrike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・速度調整</a:t>
            </a:r>
            <a:endParaRPr lang="en-US" altLang="ja-JP" sz="800" strike="sngStrike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strike="sngStrike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・環境光対策</a:t>
            </a:r>
            <a:endParaRPr lang="en-US" altLang="ja-JP" sz="800" strike="sngStrike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55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2" name="涙形 31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50" name="角丸四角形吹き出し 49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機能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chemeClr val="bg1">
              <a:alpha val="85098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12581" y="61834"/>
            <a:ext cx="6023883" cy="658041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0541" y="935852"/>
            <a:ext cx="2059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モータへのパワーの与え方</a:t>
            </a:r>
            <a:endParaRPr lang="en-US" altLang="ja-JP" sz="800" dirty="0" smtClean="0"/>
          </a:p>
          <a:p>
            <a:endParaRPr kumimoji="1" lang="en-US" altLang="ja-JP" sz="800" dirty="0"/>
          </a:p>
          <a:p>
            <a:r>
              <a:rPr kumimoji="1" lang="ja-JP" altLang="en-US" sz="800" dirty="0" smtClean="0"/>
              <a:t>モータに大きなパワーをかけて発進しようとすると、その反動で走行体上部が大きく振れる→反対側に傾けてバランスを取ろうとする</a:t>
            </a:r>
            <a:r>
              <a:rPr kumimoji="1" lang="ja-JP" altLang="en-US" sz="800" dirty="0" smtClean="0"/>
              <a:t>。</a:t>
            </a:r>
            <a:r>
              <a:rPr lang="ja-JP" altLang="en-US" sz="800" dirty="0" smtClean="0"/>
              <a:t>→</a:t>
            </a:r>
            <a:r>
              <a:rPr lang="ja-JP" altLang="en-US" sz="800" dirty="0" smtClean="0"/>
              <a:t>かえってスピードが出ない</a:t>
            </a:r>
            <a:r>
              <a:rPr lang="ja-JP" altLang="en-US" sz="800" dirty="0" smtClean="0"/>
              <a:t>。</a:t>
            </a:r>
            <a:endParaRPr kumimoji="1" lang="en-US" altLang="ja-JP" sz="800" dirty="0"/>
          </a:p>
          <a:p>
            <a:r>
              <a:rPr kumimoji="1" lang="ja-JP" altLang="en-US" sz="800" dirty="0" smtClean="0"/>
              <a:t>小さすぎるパワーでは、その場で静止してしまう</a:t>
            </a:r>
            <a:r>
              <a:rPr kumimoji="1" lang="ja-JP" altLang="en-US" sz="800" dirty="0" smtClean="0"/>
              <a:t>。</a:t>
            </a:r>
            <a:endParaRPr kumimoji="1" lang="en-US" altLang="ja-JP" sz="8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14411" y="912515"/>
            <a:ext cx="172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尻尾の</a:t>
            </a:r>
            <a:r>
              <a:rPr lang="ja-JP" altLang="en-US" sz="800" dirty="0" smtClean="0"/>
              <a:t>反動を考慮する</a:t>
            </a:r>
            <a:endParaRPr lang="en-US" altLang="ja-JP" sz="800" dirty="0" smtClean="0"/>
          </a:p>
          <a:p>
            <a:endParaRPr kumimoji="1" lang="en-US" altLang="ja-JP" sz="800" dirty="0" smtClean="0"/>
          </a:p>
          <a:p>
            <a:r>
              <a:rPr lang="ja-JP" altLang="en-US" sz="800" dirty="0" smtClean="0"/>
              <a:t>起立した状態から、尻尾を上げスタートする</a:t>
            </a:r>
            <a:r>
              <a:rPr lang="ja-JP" altLang="en-US" sz="800" dirty="0" smtClean="0"/>
              <a:t>。ゆっくり</a:t>
            </a:r>
            <a:r>
              <a:rPr lang="ja-JP" altLang="en-US" sz="800" dirty="0"/>
              <a:t>過</a:t>
            </a:r>
            <a:r>
              <a:rPr lang="ja-JP" altLang="en-US" sz="800" dirty="0" smtClean="0"/>
              <a:t>ぎると、後ろに傾く</a:t>
            </a:r>
            <a:r>
              <a:rPr lang="ja-JP" altLang="en-US" sz="800" dirty="0" smtClean="0"/>
              <a:t>。早すぎる</a:t>
            </a:r>
            <a:r>
              <a:rPr lang="ja-JP" altLang="en-US" sz="800" dirty="0" smtClean="0"/>
              <a:t>と反動により、ぐらつく</a:t>
            </a:r>
            <a:r>
              <a:rPr lang="ja-JP" altLang="en-US" sz="800" dirty="0" smtClean="0"/>
              <a:t>。</a:t>
            </a:r>
            <a:endParaRPr lang="en-US" altLang="ja-JP" sz="8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137409" y="140486"/>
            <a:ext cx="5845225" cy="195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3133185" y="2178366"/>
            <a:ext cx="5853671" cy="438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729" y="1413049"/>
            <a:ext cx="2819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800" dirty="0"/>
          </a:p>
          <a:p>
            <a:r>
              <a:rPr kumimoji="1" lang="ja-JP" altLang="en-US" sz="800" dirty="0" smtClean="0"/>
              <a:t>１</a:t>
            </a:r>
            <a:r>
              <a:rPr kumimoji="1" lang="ja-JP" altLang="en-US" sz="800" dirty="0" smtClean="0"/>
              <a:t>．安定</a:t>
            </a:r>
            <a:r>
              <a:rPr lang="ja-JP" altLang="en-US" sz="800" dirty="0" smtClean="0"/>
              <a:t>し</a:t>
            </a:r>
            <a:r>
              <a:rPr lang="ja-JP" altLang="en-US" sz="800" dirty="0"/>
              <a:t>た</a:t>
            </a:r>
            <a:r>
              <a:rPr kumimoji="1" lang="ja-JP" altLang="en-US" sz="800" dirty="0" smtClean="0"/>
              <a:t>スタート</a:t>
            </a:r>
            <a:r>
              <a:rPr kumimoji="1" lang="en-US" altLang="ja-JP" sz="800" dirty="0" smtClean="0"/>
              <a:t>(</a:t>
            </a:r>
            <a:r>
              <a:rPr lang="ja-JP" altLang="en-US" sz="800" dirty="0" smtClean="0"/>
              <a:t>発進する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に必要な機能</a:t>
            </a:r>
            <a:endParaRPr lang="en-US" altLang="ja-JP" sz="800" dirty="0" smtClean="0"/>
          </a:p>
          <a:p>
            <a:r>
              <a:rPr lang="en-US" altLang="ja-JP" sz="800" dirty="0" smtClean="0"/>
              <a:t/>
            </a:r>
            <a:br>
              <a:rPr lang="en-US" altLang="ja-JP" sz="800" dirty="0" smtClean="0"/>
            </a:br>
            <a:r>
              <a:rPr lang="ja-JP" altLang="en-US" sz="800" dirty="0" smtClean="0"/>
              <a:t>　　　 </a:t>
            </a:r>
            <a:r>
              <a:rPr lang="en-US" altLang="ja-JP" sz="800" dirty="0" smtClean="0"/>
              <a:t>a. Bluetooth</a:t>
            </a:r>
            <a:r>
              <a:rPr lang="ja-JP" altLang="en-US" sz="800" dirty="0" smtClean="0"/>
              <a:t>からのスタートの合図を受け取る</a:t>
            </a:r>
            <a:endParaRPr lang="en-US" altLang="ja-JP" sz="800" dirty="0" smtClean="0"/>
          </a:p>
          <a:p>
            <a:r>
              <a:rPr lang="ja-JP" altLang="en-US" sz="800" dirty="0" smtClean="0"/>
              <a:t>　　　 </a:t>
            </a:r>
            <a:r>
              <a:rPr lang="en-US" altLang="ja-JP" sz="800" dirty="0" smtClean="0"/>
              <a:t>b.</a:t>
            </a:r>
            <a:r>
              <a:rPr lang="ja-JP" altLang="en-US" sz="800" dirty="0" smtClean="0"/>
              <a:t>尻尾を動かす</a:t>
            </a:r>
            <a:endParaRPr lang="en-US" altLang="ja-JP" sz="800" dirty="0" smtClean="0"/>
          </a:p>
          <a:p>
            <a:r>
              <a:rPr lang="ja-JP" altLang="en-US" sz="800" dirty="0" smtClean="0"/>
              <a:t>    　　</a:t>
            </a:r>
            <a:r>
              <a:rPr lang="en-US" altLang="ja-JP" sz="800" dirty="0" smtClean="0"/>
              <a:t>c.</a:t>
            </a:r>
            <a:r>
              <a:rPr lang="ja-JP" altLang="en-US" sz="800" dirty="0" smtClean="0"/>
              <a:t>モーター</a:t>
            </a:r>
            <a:r>
              <a:rPr lang="ja-JP" altLang="en-US" sz="800" dirty="0" smtClean="0"/>
              <a:t>を前進させる方向に駆動する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２．</a:t>
            </a:r>
            <a:r>
              <a:rPr lang="ja-JP" altLang="en-US" sz="800" dirty="0" smtClean="0"/>
              <a:t>ライントレース</a:t>
            </a:r>
            <a:r>
              <a:rPr lang="ja-JP" altLang="en-US" sz="800" dirty="0" smtClean="0"/>
              <a:t>走行に関する機能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en-US" altLang="ja-JP" sz="800" dirty="0" smtClean="0"/>
              <a:t>         a.</a:t>
            </a:r>
            <a:r>
              <a:rPr lang="ja-JP" altLang="en-US" sz="800" dirty="0" smtClean="0"/>
              <a:t>ライン</a:t>
            </a:r>
            <a:r>
              <a:rPr lang="ja-JP" altLang="en-US" sz="800" dirty="0" smtClean="0"/>
              <a:t>を認識する</a:t>
            </a:r>
            <a:r>
              <a:rPr lang="ja-JP" altLang="en-US" sz="800" dirty="0" smtClean="0"/>
              <a:t>こと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どんな照度であっても</a:t>
            </a:r>
            <a:r>
              <a:rPr lang="en-US" altLang="ja-JP" sz="800" dirty="0" smtClean="0"/>
              <a:t>)</a:t>
            </a:r>
            <a:endParaRPr lang="en-US" altLang="ja-JP" sz="800" dirty="0"/>
          </a:p>
          <a:p>
            <a:r>
              <a:rPr lang="en-US" altLang="ja-JP" sz="800" dirty="0" smtClean="0"/>
              <a:t>         b.</a:t>
            </a:r>
            <a:r>
              <a:rPr lang="ja-JP" altLang="en-US" sz="800" dirty="0" smtClean="0"/>
              <a:t>安定</a:t>
            </a:r>
            <a:r>
              <a:rPr lang="ja-JP" altLang="en-US" sz="800" dirty="0" smtClean="0"/>
              <a:t>した走行を継続すること</a:t>
            </a:r>
            <a:endParaRPr lang="en-US" altLang="ja-JP" sz="800" dirty="0" smtClean="0"/>
          </a:p>
          <a:p>
            <a:pPr marL="228600" indent="-228600">
              <a:buAutoNum type="alphaLcPeriod" startAt="2"/>
            </a:pPr>
            <a:endParaRPr lang="en-US" altLang="ja-JP" sz="800" dirty="0"/>
          </a:p>
          <a:p>
            <a:r>
              <a:rPr lang="ja-JP" altLang="en-US" sz="800" dirty="0" smtClean="0"/>
              <a:t>これらの挙動をおこさないようにする。</a:t>
            </a:r>
            <a:endParaRPr lang="en-US" altLang="ja-JP" sz="800" dirty="0" smtClean="0"/>
          </a:p>
          <a:p>
            <a:endParaRPr kumimoji="1" lang="en-US" altLang="ja-JP" sz="8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07891" y="920463"/>
            <a:ext cx="178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Bluetooth</a:t>
            </a:r>
            <a:r>
              <a:rPr lang="ja-JP" altLang="en-US" sz="800" dirty="0" smtClean="0"/>
              <a:t>の通信を行う。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スタートの合図を</a:t>
            </a:r>
            <a:r>
              <a:rPr lang="ja-JP" altLang="en-US" sz="800" dirty="0" smtClean="0"/>
              <a:t>、走行を司るオブジェクトに通知する。</a:t>
            </a:r>
            <a:endParaRPr lang="en-US" altLang="ja-JP" sz="800" dirty="0" smtClean="0"/>
          </a:p>
          <a:p>
            <a:endParaRPr lang="en-US" altLang="ja-JP" sz="800" dirty="0"/>
          </a:p>
        </p:txBody>
      </p:sp>
      <p:sp>
        <p:nvSpPr>
          <p:cNvPr id="3" name="角丸四角形 2"/>
          <p:cNvSpPr/>
          <p:nvPr/>
        </p:nvSpPr>
        <p:spPr>
          <a:xfrm>
            <a:off x="77761" y="1232718"/>
            <a:ext cx="2797783" cy="24175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機能</a:t>
            </a:r>
            <a:endParaRPr kumimoji="1" lang="ja-JP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8084" y="232845"/>
            <a:ext cx="5612968" cy="299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安定したスタートに必要</a:t>
            </a:r>
            <a:r>
              <a:rPr lang="ja-JP" altLang="en-US" sz="1000" dirty="0" smtClean="0">
                <a:solidFill>
                  <a:schemeClr val="tx1"/>
                </a:solidFill>
              </a:rPr>
              <a:t>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59502" y="2244674"/>
            <a:ext cx="5655692" cy="2956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ライントレース走行に必要な機能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238084" y="585690"/>
            <a:ext cx="1776327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Bluetooth</a:t>
            </a:r>
            <a:r>
              <a:rPr lang="ja-JP" altLang="en-US" sz="1000" dirty="0">
                <a:solidFill>
                  <a:schemeClr val="tx1"/>
                </a:solidFill>
              </a:rPr>
              <a:t>通信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5057816" y="585450"/>
            <a:ext cx="1800183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尻尾の制御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910663" y="579936"/>
            <a:ext cx="1901626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モータ</a:t>
            </a:r>
            <a:r>
              <a:rPr lang="en-US" altLang="ja-JP" sz="1000" dirty="0">
                <a:solidFill>
                  <a:schemeClr val="tx1"/>
                </a:solidFill>
              </a:rPr>
              <a:t>―</a:t>
            </a:r>
            <a:r>
              <a:rPr lang="ja-JP" altLang="en-US" sz="1000" dirty="0">
                <a:solidFill>
                  <a:schemeClr val="tx1"/>
                </a:solidFill>
              </a:rPr>
              <a:t>の駆動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7000411" y="2588183"/>
            <a:ext cx="1825213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ラインの認識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94909" y="2905890"/>
            <a:ext cx="1770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光センサの値によって</a:t>
            </a:r>
            <a:r>
              <a:rPr lang="ja-JP" altLang="en-US" sz="800" dirty="0"/>
              <a:t>、</a:t>
            </a:r>
            <a:r>
              <a:rPr lang="ja-JP" altLang="en-US" sz="800" dirty="0" smtClean="0"/>
              <a:t>ライン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ライン</a:t>
            </a:r>
            <a:r>
              <a:rPr lang="ja-JP" altLang="en-US" sz="800" dirty="0"/>
              <a:t>の</a:t>
            </a:r>
            <a:r>
              <a:rPr lang="ja-JP" altLang="en-US" sz="800" dirty="0" smtClean="0"/>
              <a:t>エッジ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を</a:t>
            </a:r>
            <a:r>
              <a:rPr lang="ja-JP" altLang="en-US" sz="800" dirty="0" smtClean="0"/>
              <a:t>認識して走行する。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白</a:t>
            </a:r>
            <a:r>
              <a:rPr lang="ja-JP" altLang="en-US" sz="800" dirty="0" smtClean="0"/>
              <a:t>地の明るさと、黒ラインの暗さを基準としたしきい値の設定が必要となる。</a:t>
            </a:r>
            <a:endParaRPr lang="en-US" altLang="ja-JP" sz="800" dirty="0" smtClean="0"/>
          </a:p>
          <a:p>
            <a:r>
              <a:rPr lang="ja-JP" altLang="en-US" sz="800" dirty="0" smtClean="0"/>
              <a:t>走行する環境により、これらは変化するものと考える。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スタート前に</a:t>
            </a:r>
            <a:r>
              <a:rPr lang="ja-JP" altLang="en-US" sz="800" b="1" dirty="0" smtClean="0">
                <a:solidFill>
                  <a:srgbClr val="FF0000"/>
                </a:solidFill>
              </a:rPr>
              <a:t>キャリブレーション</a:t>
            </a:r>
            <a:r>
              <a:rPr lang="ja-JP" altLang="en-US" sz="800" dirty="0" smtClean="0"/>
              <a:t>を行い。しきい値を適切なものに調整する。</a:t>
            </a:r>
            <a:endParaRPr lang="en-US" altLang="ja-JP" sz="800" dirty="0" smtClean="0"/>
          </a:p>
          <a:p>
            <a:endParaRPr lang="en-US" altLang="ja-JP" sz="800" dirty="0"/>
          </a:p>
          <a:p>
            <a:r>
              <a:rPr lang="ja-JP" altLang="en-US" sz="800" dirty="0" smtClean="0"/>
              <a:t>また、走行中にも光センサの値を収集保管し、しきい値の調整を行う。</a:t>
            </a:r>
            <a:endParaRPr lang="en-US" altLang="ja-JP" sz="800" dirty="0" smtClean="0"/>
          </a:p>
          <a:p>
            <a:endParaRPr lang="en-US" altLang="ja-JP" sz="800" dirty="0"/>
          </a:p>
        </p:txBody>
      </p:sp>
      <p:sp>
        <p:nvSpPr>
          <p:cNvPr id="53" name="角丸四角形 52"/>
          <p:cNvSpPr/>
          <p:nvPr/>
        </p:nvSpPr>
        <p:spPr>
          <a:xfrm>
            <a:off x="3163567" y="2593101"/>
            <a:ext cx="3706974" cy="2963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</a:rPr>
              <a:t>安定した走行の継続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85567" y="2924747"/>
            <a:ext cx="3668914" cy="6117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 smtClean="0">
                <a:solidFill>
                  <a:schemeClr val="tx1"/>
                </a:solidFill>
              </a:rPr>
              <a:t>事故</a:t>
            </a:r>
            <a:r>
              <a:rPr lang="en-US" altLang="ja-JP" sz="900" dirty="0" smtClean="0">
                <a:solidFill>
                  <a:schemeClr val="tx1"/>
                </a:solidFill>
              </a:rPr>
              <a:t> (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転倒／コースアウト</a:t>
            </a:r>
            <a:r>
              <a:rPr kumimoji="1" lang="en-US" altLang="ja-JP" sz="900" dirty="0" smtClean="0">
                <a:solidFill>
                  <a:schemeClr val="tx1"/>
                </a:solidFill>
              </a:rPr>
              <a:t>)</a:t>
            </a:r>
            <a:r>
              <a:rPr kumimoji="1" lang="ja-JP" altLang="en-US" sz="900" dirty="0" smtClean="0">
                <a:solidFill>
                  <a:schemeClr val="tx1"/>
                </a:solidFill>
              </a:rPr>
              <a:t>の原因となるもの</a:t>
            </a:r>
            <a:endParaRPr kumimoji="1" lang="en-US" altLang="ja-JP" sz="900" dirty="0" smtClean="0">
              <a:solidFill>
                <a:schemeClr val="tx1"/>
              </a:solidFill>
            </a:endParaRPr>
          </a:p>
          <a:p>
            <a:endParaRPr lang="en-US" altLang="ja-JP" sz="900" dirty="0">
              <a:solidFill>
                <a:schemeClr val="tx1"/>
              </a:solidFill>
            </a:endParaRPr>
          </a:p>
          <a:p>
            <a:endParaRPr kumimoji="1" lang="en-US" altLang="ja-JP" sz="900" dirty="0" smtClean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01589" y="3208927"/>
            <a:ext cx="731667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急ハンドル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29995" y="3202062"/>
            <a:ext cx="864794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急アクセル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52523" y="3186660"/>
            <a:ext cx="869649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rgbClr val="FF0000"/>
                </a:solidFill>
              </a:rPr>
              <a:t>急ブレーキ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34480" y="3915306"/>
            <a:ext cx="1952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走行中にスピードを制御し、急加速、急減速を</a:t>
            </a:r>
            <a:r>
              <a:rPr lang="ja-JP" altLang="en-US" sz="800" dirty="0" smtClean="0"/>
              <a:t>しない。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kumimoji="1" lang="ja-JP" altLang="en-US" sz="800" dirty="0" smtClean="0"/>
              <a:t>これにより、走行体の前後のバランスを大きく崩すことなく走行し、転倒のリスクを減らす。</a:t>
            </a:r>
            <a:endParaRPr kumimoji="1"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また、前後の振幅を少なくすることでパワーの無駄遣いを減少させる。</a:t>
            </a:r>
            <a:endParaRPr lang="en-US" altLang="ja-JP" sz="800" dirty="0"/>
          </a:p>
          <a:p>
            <a:endParaRPr kumimoji="1" lang="en-US" altLang="ja-JP" sz="800" dirty="0" smtClean="0"/>
          </a:p>
          <a:p>
            <a:r>
              <a:rPr kumimoji="1" lang="ja-JP" altLang="en-US" sz="800" dirty="0" smtClean="0"/>
              <a:t>直線では「</a:t>
            </a:r>
            <a:r>
              <a:rPr lang="ja-JP" altLang="en-US" sz="800" dirty="0" smtClean="0"/>
              <a:t>加速」</a:t>
            </a:r>
            <a:r>
              <a:rPr kumimoji="1" lang="ja-JP" altLang="en-US" sz="800" dirty="0" smtClean="0"/>
              <a:t>、カーブでは「減速」することにより、コースアウトを防止する。</a:t>
            </a:r>
            <a:endParaRPr kumimoji="1" lang="en-US" altLang="ja-JP" sz="8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32240" y="3925397"/>
            <a:ext cx="1941120" cy="107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ライントレースの際の旋回角度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ハンドルの切れ角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を求めるために、フィードバック制御</a:t>
            </a:r>
            <a:r>
              <a:rPr lang="en-US" altLang="ja-JP" sz="800" dirty="0" smtClean="0"/>
              <a:t>(PID</a:t>
            </a:r>
            <a:r>
              <a:rPr lang="ja-JP" altLang="en-US" sz="800" dirty="0" smtClean="0"/>
              <a:t>制御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を行う。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en-US" altLang="ja-JP" sz="800" dirty="0" smtClean="0"/>
              <a:t>PID</a:t>
            </a:r>
            <a:r>
              <a:rPr lang="ja-JP" altLang="en-US" sz="800" dirty="0" smtClean="0"/>
              <a:t>ゲインは、走行中情報から求める。また、走行体のスピードにより、</a:t>
            </a:r>
            <a:r>
              <a:rPr lang="en-US" altLang="ja-JP" sz="800" dirty="0" smtClean="0"/>
              <a:t>PID</a:t>
            </a:r>
            <a:r>
              <a:rPr lang="ja-JP" altLang="en-US" sz="800" dirty="0" smtClean="0"/>
              <a:t>それぞれのパラメータを切り替える。</a:t>
            </a:r>
            <a:endParaRPr lang="en-US" altLang="ja-JP" sz="800" dirty="0" smtClean="0"/>
          </a:p>
          <a:p>
            <a:endParaRPr lang="en-US" altLang="ja-JP" sz="800" dirty="0" smtClean="0"/>
          </a:p>
        </p:txBody>
      </p:sp>
      <p:sp>
        <p:nvSpPr>
          <p:cNvPr id="57" name="角丸四角形 56"/>
          <p:cNvSpPr/>
          <p:nvPr/>
        </p:nvSpPr>
        <p:spPr>
          <a:xfrm>
            <a:off x="3185567" y="3561495"/>
            <a:ext cx="3668914" cy="3307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</a:rPr>
              <a:t>これらの挙動は厳禁！</a:t>
            </a:r>
            <a:endParaRPr lang="en-US" altLang="ja-JP" sz="900" b="1" dirty="0">
              <a:solidFill>
                <a:srgbClr val="FF0000"/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241669" y="1632563"/>
            <a:ext cx="3668993" cy="39868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発進に特化した制御を行う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181556" y="5508000"/>
            <a:ext cx="3697805" cy="93471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ライントレース走行制御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264245" y="5924106"/>
            <a:ext cx="1497738" cy="38376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b="1" dirty="0" smtClean="0">
                <a:solidFill>
                  <a:schemeClr val="accent1">
                    <a:lumMod val="50000"/>
                  </a:schemeClr>
                </a:solidFill>
              </a:rPr>
              <a:t>PID</a:t>
            </a:r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制御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199430" y="5924107"/>
            <a:ext cx="1582370" cy="372517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スピード制御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4871567" y="5989878"/>
            <a:ext cx="252295" cy="262627"/>
          </a:xfrm>
          <a:prstGeom prst="plus">
            <a:avLst>
              <a:gd name="adj" fmla="val 3708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5" name="角丸四角形 64"/>
          <p:cNvSpPr/>
          <p:nvPr/>
        </p:nvSpPr>
        <p:spPr>
          <a:xfrm>
            <a:off x="7000411" y="5508000"/>
            <a:ext cx="1930057" cy="91428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走行体に走行中情報を提供する。</a:t>
            </a:r>
            <a:endParaRPr lang="en-US" altLang="ja-JP" sz="9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ナビゲーションを行う。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097196" y="5657471"/>
            <a:ext cx="1749068" cy="30766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収集したセンサー値を集積する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5400000">
            <a:off x="6837283" y="5944193"/>
            <a:ext cx="195795" cy="15562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9" name="角丸四角形 58"/>
          <p:cNvSpPr/>
          <p:nvPr/>
        </p:nvSpPr>
        <p:spPr>
          <a:xfrm>
            <a:off x="7058957" y="5114030"/>
            <a:ext cx="1753332" cy="228674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b="1" dirty="0" smtClean="0">
                <a:solidFill>
                  <a:schemeClr val="accent1">
                    <a:lumMod val="50000"/>
                  </a:schemeClr>
                </a:solidFill>
              </a:rPr>
              <a:t>キャリブレーションを行う</a:t>
            </a:r>
            <a:endParaRPr lang="en-US" altLang="ja-JP" sz="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下矢印 69"/>
          <p:cNvSpPr/>
          <p:nvPr/>
        </p:nvSpPr>
        <p:spPr>
          <a:xfrm>
            <a:off x="7900505" y="5312087"/>
            <a:ext cx="195795" cy="29375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03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  <a:alpha val="7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構造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1096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731" y="863101"/>
            <a:ext cx="6007248" cy="324900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3341" y="1274837"/>
            <a:ext cx="2808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3</a:t>
            </a:r>
            <a:r>
              <a:rPr lang="ja-JP" altLang="en-US" sz="800" dirty="0" err="1" smtClean="0"/>
              <a:t>つの</a:t>
            </a:r>
            <a:r>
              <a:rPr lang="ja-JP" altLang="en-US" sz="800" dirty="0" smtClean="0"/>
              <a:t>パッケージ</a:t>
            </a:r>
            <a:endParaRPr lang="en-US" altLang="ja-JP" sz="8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879" y="1490281"/>
            <a:ext cx="280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運転パッケージ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Driver</a:t>
            </a:r>
            <a:r>
              <a:rPr lang="ja-JP" altLang="en-US" sz="800" dirty="0" smtClean="0"/>
              <a:t>クラスがあり、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から提供される情報に従って、状況に対応した走行モードに切り替える。</a:t>
            </a:r>
            <a:endParaRPr lang="en-US" altLang="ja-JP" sz="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341" y="2048806"/>
            <a:ext cx="280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ナビゲーターパッケージ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</a:t>
            </a:r>
            <a:r>
              <a:rPr lang="en-US" altLang="ja-JP" sz="800" dirty="0"/>
              <a:t> </a:t>
            </a:r>
            <a:r>
              <a:rPr lang="ja-JP" altLang="en-US" sz="800" dirty="0" smtClean="0"/>
              <a:t>および </a:t>
            </a:r>
            <a:r>
              <a:rPr lang="en-US" altLang="ja-JP" sz="800" dirty="0" err="1" smtClean="0"/>
              <a:t>LineMonitor</a:t>
            </a:r>
            <a:r>
              <a:rPr lang="ja-JP" altLang="en-US" sz="800" dirty="0" smtClean="0"/>
              <a:t>クラスがある。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クラスの役割は、全ての入力センサーからの取得したデータを集積し、</a:t>
            </a:r>
            <a:r>
              <a:rPr lang="en-US" altLang="ja-JP" sz="800" dirty="0" smtClean="0"/>
              <a:t>Driver</a:t>
            </a:r>
            <a:r>
              <a:rPr lang="ja-JP" altLang="en-US" sz="800" dirty="0" smtClean="0"/>
              <a:t>および走行パッケージへの情報提供を行う。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en-US" altLang="ja-JP" sz="800" dirty="0" err="1" smtClean="0"/>
              <a:t>LineMonitor</a:t>
            </a:r>
            <a:r>
              <a:rPr lang="ja-JP" altLang="en-US" sz="800" dirty="0" smtClean="0"/>
              <a:t>クラスは、ラインの認識に特化したクラスで、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の指示に従って、光センサを用いるとともに、データをもとに、ラインのエッジの基準となるしきい値の設定を行う。</a:t>
            </a:r>
            <a:endParaRPr lang="en-US" altLang="ja-JP" sz="800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6879" y="3498969"/>
            <a:ext cx="280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走行パッケージ</a:t>
            </a:r>
            <a:r>
              <a:rPr lang="ja-JP" altLang="en-US" sz="800" dirty="0" smtClean="0"/>
              <a:t>には</a:t>
            </a:r>
            <a:endParaRPr lang="en-US" altLang="ja-JP" sz="800" dirty="0" smtClean="0"/>
          </a:p>
          <a:p>
            <a:r>
              <a:rPr lang="en-US" altLang="ja-JP" sz="800" dirty="0" smtClean="0"/>
              <a:t>Task</a:t>
            </a:r>
            <a:r>
              <a:rPr lang="ja-JP" altLang="en-US" sz="800" dirty="0" smtClean="0"/>
              <a:t>クラスを継承した、それぞれ走行モードに対応したクラスを格納する。</a:t>
            </a:r>
            <a:endParaRPr lang="en-US" altLang="ja-JP" sz="800" dirty="0" smtClean="0"/>
          </a:p>
          <a:p>
            <a:endParaRPr lang="en-US" altLang="ja-JP" sz="800" dirty="0" smtClean="0"/>
          </a:p>
          <a:p>
            <a:r>
              <a:rPr lang="ja-JP" altLang="en-US" sz="800" dirty="0" smtClean="0"/>
              <a:t>走行パッケージ内の各クラスは、</a:t>
            </a:r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と連携し、目的に</a:t>
            </a:r>
            <a:endParaRPr lang="en-US" altLang="ja-JP" sz="800" dirty="0" smtClean="0"/>
          </a:p>
          <a:p>
            <a:r>
              <a:rPr lang="ja-JP" altLang="en-US" sz="800" dirty="0" smtClean="0"/>
              <a:t>応じた走行</a:t>
            </a:r>
            <a:r>
              <a:rPr lang="en-US" altLang="ja-JP" sz="800" dirty="0" smtClean="0"/>
              <a:t>(</a:t>
            </a:r>
            <a:r>
              <a:rPr lang="ja-JP" altLang="en-US" sz="800" dirty="0" smtClean="0"/>
              <a:t>＝モータ</a:t>
            </a:r>
            <a:r>
              <a:rPr lang="en-US" altLang="ja-JP" sz="800" dirty="0" smtClean="0"/>
              <a:t>―</a:t>
            </a:r>
            <a:r>
              <a:rPr lang="ja-JP" altLang="en-US" sz="800" dirty="0" smtClean="0"/>
              <a:t>の駆動</a:t>
            </a:r>
            <a:r>
              <a:rPr lang="en-US" altLang="ja-JP" sz="800" dirty="0" smtClean="0"/>
              <a:t>)</a:t>
            </a:r>
            <a:r>
              <a:rPr lang="ja-JP" altLang="en-US" sz="800" dirty="0" smtClean="0"/>
              <a:t>を実現することである。</a:t>
            </a:r>
            <a:endParaRPr lang="en-US" altLang="ja-JP" sz="8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39218" y="4329966"/>
            <a:ext cx="1886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安定スタートの主役は</a:t>
            </a:r>
            <a:r>
              <a:rPr lang="en-US" altLang="ja-JP" sz="800" dirty="0" err="1" smtClean="0"/>
              <a:t>ReadyToStart</a:t>
            </a:r>
            <a:r>
              <a:rPr lang="ja-JP" altLang="en-US" sz="800" dirty="0" smtClean="0"/>
              <a:t>と</a:t>
            </a:r>
            <a:r>
              <a:rPr lang="en-US" altLang="ja-JP" sz="800" dirty="0" err="1" smtClean="0"/>
              <a:t>StartToDash</a:t>
            </a:r>
            <a:r>
              <a:rPr lang="ja-JP" altLang="en-US" sz="800" dirty="0" smtClean="0"/>
              <a:t>の</a:t>
            </a:r>
            <a:r>
              <a:rPr lang="en-US" altLang="ja-JP" sz="800" dirty="0" smtClean="0"/>
              <a:t>2</a:t>
            </a:r>
            <a:r>
              <a:rPr lang="ja-JP" altLang="en-US" sz="800" dirty="0" err="1" smtClean="0"/>
              <a:t>つの</a:t>
            </a:r>
            <a:r>
              <a:rPr lang="ja-JP" altLang="en-US" sz="800" dirty="0" smtClean="0"/>
              <a:t>クラス</a:t>
            </a:r>
            <a:endParaRPr lang="en-US" altLang="ja-JP" sz="8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46891" y="4329966"/>
            <a:ext cx="2305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ライントレースの主役は、</a:t>
            </a:r>
            <a:r>
              <a:rPr lang="en-US" altLang="ja-JP" sz="800" dirty="0" err="1" smtClean="0"/>
              <a:t>LineTracer</a:t>
            </a:r>
            <a:r>
              <a:rPr lang="ja-JP" altLang="en-US" sz="800" dirty="0" smtClean="0"/>
              <a:t>であるが、</a:t>
            </a:r>
            <a:endParaRPr lang="en-US" altLang="ja-JP" sz="800" dirty="0" smtClean="0"/>
          </a:p>
          <a:p>
            <a:r>
              <a:rPr lang="en-US" altLang="ja-JP" sz="800" dirty="0" smtClean="0"/>
              <a:t>Navigator</a:t>
            </a:r>
            <a:r>
              <a:rPr lang="ja-JP" altLang="en-US" sz="800" dirty="0" smtClean="0"/>
              <a:t>クラスからの情報にしたがって、走行スピードおよび</a:t>
            </a:r>
            <a:r>
              <a:rPr lang="en-US" altLang="ja-JP" sz="800" dirty="0" smtClean="0"/>
              <a:t>PID</a:t>
            </a:r>
            <a:r>
              <a:rPr lang="ja-JP" altLang="en-US" sz="800" dirty="0" smtClean="0"/>
              <a:t>制御のパラメータを変更させながら、走行を行う。</a:t>
            </a:r>
            <a:endParaRPr lang="en-US" altLang="ja-JP" sz="800" dirty="0" smtClean="0"/>
          </a:p>
        </p:txBody>
      </p:sp>
    </p:spTree>
    <p:extLst>
      <p:ext uri="{BB962C8B-B14F-4D97-AF65-F5344CB8AC3E}">
        <p14:creationId xmlns:p14="http://schemas.microsoft.com/office/powerpoint/2010/main" val="2202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涙形 17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ふるま</a:t>
            </a:r>
            <a:r>
              <a:rPr lang="ja-JP" altLang="en-US" sz="2400" b="1" dirty="0">
                <a:solidFill>
                  <a:srgbClr val="FFC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い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63037" y="138793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185950" y="217587"/>
            <a:ext cx="5853671" cy="148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185950" y="1800913"/>
            <a:ext cx="5853671" cy="4737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17157" y="4169436"/>
            <a:ext cx="1238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dirty="0" err="1" smtClean="0"/>
              <a:t>LineTracer</a:t>
            </a:r>
            <a:r>
              <a:rPr lang="ja-JP" altLang="en-US" sz="700" dirty="0" smtClean="0"/>
              <a:t>はあらかじめ、速度に対応した</a:t>
            </a:r>
            <a:r>
              <a:rPr lang="en-US" altLang="ja-JP" sz="700" dirty="0" smtClean="0"/>
              <a:t>PID</a:t>
            </a:r>
            <a:r>
              <a:rPr lang="ja-JP" altLang="en-US" sz="700" dirty="0" smtClean="0"/>
              <a:t>オブジェクトを配列に格納している。</a:t>
            </a:r>
            <a:endParaRPr lang="en-US" altLang="ja-JP" sz="7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50" y="2012976"/>
            <a:ext cx="4475890" cy="2082089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3217157" y="217587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安定スタート</a:t>
            </a:r>
            <a:endParaRPr lang="en-US" altLang="ja-JP" sz="7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17157" y="1831729"/>
            <a:ext cx="12389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 smtClean="0"/>
              <a:t>ライン</a:t>
            </a:r>
            <a:r>
              <a:rPr lang="ja-JP" altLang="en-US" sz="700" dirty="0"/>
              <a:t>トレース</a:t>
            </a:r>
            <a:endParaRPr lang="en-US" altLang="ja-JP" sz="700" dirty="0" smtClean="0"/>
          </a:p>
        </p:txBody>
      </p:sp>
    </p:spTree>
    <p:extLst>
      <p:ext uri="{BB962C8B-B14F-4D97-AF65-F5344CB8AC3E}">
        <p14:creationId xmlns:p14="http://schemas.microsoft.com/office/powerpoint/2010/main" val="158139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FF0000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涙形 14"/>
          <p:cNvSpPr/>
          <p:nvPr/>
        </p:nvSpPr>
        <p:spPr>
          <a:xfrm flipH="1">
            <a:off x="10425" y="0"/>
            <a:ext cx="2865120" cy="1036890"/>
          </a:xfrm>
          <a:prstGeom prst="teardrop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森のくまさん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91" y="5778000"/>
            <a:ext cx="1080000" cy="108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74154" y="5778000"/>
            <a:ext cx="1080000" cy="108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1" y="5778000"/>
            <a:ext cx="1080000" cy="108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35" y="5778000"/>
            <a:ext cx="1080000" cy="108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5" y="5508000"/>
            <a:ext cx="1350000" cy="1350000"/>
          </a:xfrm>
          <a:prstGeom prst="rect">
            <a:avLst/>
          </a:prstGeom>
        </p:spPr>
      </p:pic>
      <p:sp>
        <p:nvSpPr>
          <p:cNvPr id="21" name="角丸四角形吹き出し 20"/>
          <p:cNvSpPr/>
          <p:nvPr/>
        </p:nvSpPr>
        <p:spPr>
          <a:xfrm>
            <a:off x="91441" y="4884420"/>
            <a:ext cx="2773680" cy="488580"/>
          </a:xfrm>
          <a:prstGeom prst="wedgeRoundRectCallout">
            <a:avLst>
              <a:gd name="adj1" fmla="val -26053"/>
              <a:gd name="adj2" fmla="val 86604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検証</a:t>
            </a:r>
            <a:r>
              <a:rPr lang="ja-JP" altLang="en-US" sz="2400" b="1" dirty="0" smtClean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と補足</a:t>
            </a:r>
            <a:endParaRPr lang="ja-JP" altLang="en-US" sz="24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426" y="1171890"/>
            <a:ext cx="2980766" cy="3577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100845" y="138794"/>
            <a:ext cx="6023883" cy="6580414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sz="1350" b="1" dirty="0">
              <a:solidFill>
                <a:schemeClr val="accent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63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 kumimoji="1"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1105</Words>
  <Application>Microsoft Office PowerPoint</Application>
  <PresentationFormat>画面に合わせる (4:3)</PresentationFormat>
  <Paragraphs>164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Administrator</cp:lastModifiedBy>
  <cp:revision>107</cp:revision>
  <cp:lastPrinted>2017-08-24T08:47:58Z</cp:lastPrinted>
  <dcterms:created xsi:type="dcterms:W3CDTF">2017-07-20T04:41:18Z</dcterms:created>
  <dcterms:modified xsi:type="dcterms:W3CDTF">2017-08-24T08:51:32Z</dcterms:modified>
</cp:coreProperties>
</file>