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B050"/>
    <a:srgbClr val="FF0000"/>
    <a:srgbClr val="FFC000"/>
    <a:srgbClr val="0020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8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54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0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4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55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39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18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90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1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36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63AC1-C124-4785-98D1-11CFD963530E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57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涙形 15"/>
          <p:cNvSpPr/>
          <p:nvPr/>
        </p:nvSpPr>
        <p:spPr>
          <a:xfrm flipH="1">
            <a:off x="0" y="3480"/>
            <a:ext cx="3820160" cy="138252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  <a:endParaRPr kumimoji="1" lang="ja-JP" altLang="en-US" sz="32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55" y="5418000"/>
            <a:ext cx="1440000" cy="144000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05" y="5418000"/>
            <a:ext cx="1440000" cy="14400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55" y="5418000"/>
            <a:ext cx="1440000" cy="144000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80" y="5418000"/>
            <a:ext cx="1440000" cy="1440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" y="5058000"/>
            <a:ext cx="1800000" cy="1800000"/>
          </a:xfrm>
          <a:prstGeom prst="rect">
            <a:avLst/>
          </a:prstGeom>
        </p:spPr>
      </p:pic>
      <p:sp>
        <p:nvSpPr>
          <p:cNvPr id="36" name="角丸四角形吹き出し 35"/>
          <p:cNvSpPr/>
          <p:nvPr/>
        </p:nvSpPr>
        <p:spPr>
          <a:xfrm>
            <a:off x="121921" y="4226560"/>
            <a:ext cx="3698240" cy="65144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rgbClr val="0070C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走行戦略</a:t>
            </a:r>
            <a:endParaRPr kumimoji="1" lang="ja-JP" altLang="en-US" sz="3200" b="1" dirty="0">
              <a:solidFill>
                <a:srgbClr val="0070C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4249806" y="217518"/>
            <a:ext cx="7547588" cy="1223868"/>
          </a:xfrm>
          <a:prstGeom prst="roundRect">
            <a:avLst/>
          </a:prstGeom>
          <a:solidFill>
            <a:schemeClr val="accent1">
              <a:alpha val="84706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solidFill>
                  <a:schemeClr val="bg1"/>
                </a:solidFill>
              </a:rPr>
              <a:t> 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選択課題              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kumimoji="1" lang="ja-JP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コースを完走する。</a:t>
            </a:r>
            <a:endParaRPr kumimoji="1" lang="en-US" altLang="ja-JP" sz="20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000" dirty="0" smtClean="0">
                <a:solidFill>
                  <a:schemeClr val="bg1"/>
                </a:solidFill>
              </a:rPr>
              <a:t> </a:t>
            </a:r>
            <a:r>
              <a:rPr lang="ja-JP" altLang="en-US" sz="20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開発目標              </a:t>
            </a:r>
            <a:r>
              <a:rPr lang="en-US" altLang="ja-JP" sz="20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どんなコースでも変わらない走りを</a:t>
            </a:r>
            <a:r>
              <a:rPr lang="ja-JP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。</a:t>
            </a:r>
            <a:r>
              <a:rPr lang="ja-JP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 </a:t>
            </a:r>
            <a:endParaRPr lang="en-US" altLang="ja-JP" sz="24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0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シートコンセプト </a:t>
            </a:r>
            <a:r>
              <a:rPr lang="en-US" altLang="ja-JP" sz="24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中学生に見せるつもりで。</a:t>
            </a:r>
            <a:endParaRPr kumimoji="1" lang="ja-JP" alt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3900" y="1449578"/>
            <a:ext cx="3974355" cy="2665221"/>
          </a:xfrm>
          <a:prstGeom prst="rect">
            <a:avLst/>
          </a:prstGeom>
          <a:solidFill>
            <a:schemeClr val="bg1">
              <a:alpha val="85098"/>
            </a:schemeClr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dirty="0" smtClean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b="1" dirty="0" smtClean="0">
                <a:solidFill>
                  <a:schemeClr val="accen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走行戦略の設定</a:t>
            </a:r>
            <a:endParaRPr lang="en-US" altLang="ja-JP" b="1" dirty="0" smtClean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開発目標を達成するために、必要となることを考えました。</a:t>
            </a:r>
            <a:endParaRPr lang="en-US" altLang="ja-JP" sz="14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4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4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たったこれだけです。</a:t>
            </a:r>
            <a:endParaRPr lang="en-US" altLang="ja-JP" sz="14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これだけ</a:t>
            </a:r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</a:t>
            </a:r>
            <a:r>
              <a:rPr lang="ja-JP" altLang="en-US" sz="14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語れると判断しました。</a:t>
            </a:r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862479"/>
              </p:ext>
            </p:extLst>
          </p:nvPr>
        </p:nvGraphicFramePr>
        <p:xfrm>
          <a:off x="252655" y="2575560"/>
          <a:ext cx="3283484" cy="853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41742"/>
                <a:gridCol w="164174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開発目標の達成に必要なこと</a:t>
                      </a:r>
                      <a:endParaRPr kumimoji="1" lang="ja-JP" altLang="en-US" sz="11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 sz="110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走行戦略</a:t>
                      </a:r>
                      <a:endParaRPr kumimoji="1" lang="ja-JP" altLang="en-US" sz="11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/>
                </a:tc>
              </a:tr>
              <a:tr h="401673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/>
                        <a:t>A.</a:t>
                      </a:r>
                    </a:p>
                    <a:p>
                      <a:r>
                        <a:rPr kumimoji="1" lang="en-US" altLang="ja-JP" sz="1100" b="1" dirty="0" smtClean="0"/>
                        <a:t>100%</a:t>
                      </a:r>
                      <a:r>
                        <a:rPr kumimoji="1" lang="ja-JP" altLang="en-US" sz="1100" b="1" dirty="0" smtClean="0"/>
                        <a:t>完走できる。</a:t>
                      </a:r>
                      <a:endParaRPr kumimoji="1" lang="ja-JP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/>
                        <a:t>A – 1.</a:t>
                      </a:r>
                    </a:p>
                    <a:p>
                      <a:r>
                        <a:rPr kumimoji="1" lang="ja-JP" altLang="en-US" sz="1100" b="1" dirty="0" smtClean="0"/>
                        <a:t>ラインにそって走行する。</a:t>
                      </a:r>
                      <a:endParaRPr kumimoji="1" lang="ja-JP" altLang="en-US" sz="11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134460" y="1658905"/>
            <a:ext cx="8031844" cy="4979048"/>
          </a:xfrm>
          <a:prstGeom prst="rect">
            <a:avLst/>
          </a:prstGeom>
          <a:solidFill>
            <a:schemeClr val="bg1">
              <a:alpha val="85098"/>
            </a:schemeClr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b="1" dirty="0" smtClean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b="1" dirty="0" smtClean="0">
                <a:solidFill>
                  <a:schemeClr val="accen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走行戦略の概要</a:t>
            </a:r>
            <a:endParaRPr lang="en-US" altLang="ja-JP" b="1" dirty="0" smtClean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400" b="1" dirty="0" smtClean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 – 1. </a:t>
            </a:r>
            <a:r>
              <a:rPr kumimoji="1" lang="ja-JP" altLang="en-US" sz="1400" b="1" dirty="0" smtClean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ラインにそって走行する。</a:t>
            </a:r>
            <a:endParaRPr kumimoji="1" lang="en-US" altLang="ja-JP" sz="1400" b="1" dirty="0" smtClean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400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400" u="sng" dirty="0" smtClean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 </a:t>
            </a:r>
            <a:r>
              <a:rPr kumimoji="1" lang="ja-JP" altLang="en-US" sz="1400" u="sng" dirty="0" smtClean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</a:t>
            </a:r>
            <a:endParaRPr kumimoji="1" lang="en-US" altLang="ja-JP" sz="1400" u="sng" dirty="0" smtClean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1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ゴールまでたどり着くのにも、</a:t>
            </a:r>
            <a:endParaRPr lang="en-US" altLang="ja-JP" sz="11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1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どんなコースでも走れるようにするにも</a:t>
            </a:r>
            <a:r>
              <a:rPr lang="ja-JP" altLang="en-US" sz="11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、</a:t>
            </a:r>
            <a:endParaRPr lang="en-US" altLang="ja-JP" sz="11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1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必要不可欠なものです。</a:t>
            </a:r>
            <a:endParaRPr kumimoji="1" lang="en-US" altLang="ja-JP" sz="11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1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ライントレースには、</a:t>
            </a:r>
            <a:endParaRPr lang="en-US" altLang="ja-JP" sz="11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en-US" altLang="ja-JP" sz="11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11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制御</a:t>
            </a:r>
            <a:endParaRPr lang="en-US" altLang="ja-JP" sz="11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・速度調整</a:t>
            </a:r>
            <a:endParaRPr lang="en-US" altLang="ja-JP" sz="11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1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・環境光対策</a:t>
            </a:r>
            <a:endParaRPr kumimoji="1" lang="en-US" altLang="ja-JP" sz="11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55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/>
        </p:nvSpPr>
        <p:spPr>
          <a:xfrm flipH="1">
            <a:off x="0" y="3480"/>
            <a:ext cx="3820160" cy="138252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  <a:endParaRPr kumimoji="1" lang="ja-JP" altLang="en-US" sz="32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55" y="5418000"/>
            <a:ext cx="1440000" cy="14400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05" y="5418000"/>
            <a:ext cx="1440000" cy="1440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55" y="5418000"/>
            <a:ext cx="1440000" cy="1440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80" y="5418000"/>
            <a:ext cx="1440000" cy="1440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900" y="5058000"/>
            <a:ext cx="1800000" cy="1800000"/>
          </a:xfrm>
          <a:prstGeom prst="rect">
            <a:avLst/>
          </a:prstGeom>
        </p:spPr>
      </p:pic>
      <p:sp>
        <p:nvSpPr>
          <p:cNvPr id="17" name="角丸四角形吹き出し 16"/>
          <p:cNvSpPr/>
          <p:nvPr/>
        </p:nvSpPr>
        <p:spPr>
          <a:xfrm>
            <a:off x="121921" y="4226560"/>
            <a:ext cx="3698240" cy="65144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rgbClr val="00B05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機能</a:t>
            </a:r>
            <a:endParaRPr kumimoji="1" lang="ja-JP" altLang="en-US" sz="3200" b="1" dirty="0">
              <a:solidFill>
                <a:srgbClr val="00B05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3900" y="1449578"/>
            <a:ext cx="3974355" cy="2665221"/>
          </a:xfrm>
          <a:prstGeom prst="rect">
            <a:avLst/>
          </a:prstGeom>
          <a:solidFill>
            <a:schemeClr val="bg1">
              <a:alpha val="85098"/>
            </a:schemeClr>
          </a:solidFill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134460" y="220436"/>
            <a:ext cx="8031844" cy="6417517"/>
          </a:xfrm>
          <a:prstGeom prst="rect">
            <a:avLst/>
          </a:prstGeom>
          <a:solidFill>
            <a:schemeClr val="bg1">
              <a:alpha val="85098"/>
            </a:schemeClr>
          </a:solidFill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sz="11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33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/>
        </p:nvSpPr>
        <p:spPr>
          <a:xfrm flipH="1">
            <a:off x="0" y="3480"/>
            <a:ext cx="3820160" cy="138252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  <a:endParaRPr kumimoji="1" lang="ja-JP" altLang="en-US" sz="32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55" y="5418000"/>
            <a:ext cx="1440000" cy="1440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05" y="5418000"/>
            <a:ext cx="1440000" cy="144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55" y="5418000"/>
            <a:ext cx="1440000" cy="144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80" y="5418000"/>
            <a:ext cx="1440000" cy="1440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" y="5058000"/>
            <a:ext cx="1800000" cy="1800000"/>
          </a:xfrm>
          <a:prstGeom prst="rect">
            <a:avLst/>
          </a:prstGeom>
        </p:spPr>
      </p:pic>
      <p:sp>
        <p:nvSpPr>
          <p:cNvPr id="12" name="角丸四角形吹き出し 11"/>
          <p:cNvSpPr/>
          <p:nvPr/>
        </p:nvSpPr>
        <p:spPr>
          <a:xfrm>
            <a:off x="121921" y="4226560"/>
            <a:ext cx="3698240" cy="65144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構造</a:t>
            </a:r>
            <a:endParaRPr kumimoji="1" lang="ja-JP" altLang="en-US" sz="32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3900" y="1449578"/>
            <a:ext cx="3974355" cy="2665221"/>
          </a:xfrm>
          <a:prstGeom prst="rect">
            <a:avLst/>
          </a:prstGeom>
          <a:solidFill>
            <a:schemeClr val="bg1">
              <a:alpha val="85098"/>
            </a:schemeClr>
          </a:solidFill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134460" y="220436"/>
            <a:ext cx="8031844" cy="6417517"/>
          </a:xfrm>
          <a:prstGeom prst="rect">
            <a:avLst/>
          </a:prstGeom>
          <a:solidFill>
            <a:schemeClr val="bg1">
              <a:alpha val="85098"/>
            </a:schemeClr>
          </a:solidFill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sz="11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24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/>
        </p:nvSpPr>
        <p:spPr>
          <a:xfrm flipH="1">
            <a:off x="0" y="3480"/>
            <a:ext cx="3820160" cy="138252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  <a:endParaRPr kumimoji="1" lang="ja-JP" altLang="en-US" sz="32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55" y="5418000"/>
            <a:ext cx="1440000" cy="1440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05" y="5418000"/>
            <a:ext cx="1440000" cy="144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55" y="5418000"/>
            <a:ext cx="1440000" cy="144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80" y="5418000"/>
            <a:ext cx="1440000" cy="1440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900" y="5058000"/>
            <a:ext cx="1800000" cy="1800000"/>
          </a:xfrm>
          <a:prstGeom prst="rect">
            <a:avLst/>
          </a:prstGeom>
        </p:spPr>
      </p:pic>
      <p:sp>
        <p:nvSpPr>
          <p:cNvPr id="12" name="角丸四角形吹き出し 11"/>
          <p:cNvSpPr/>
          <p:nvPr/>
        </p:nvSpPr>
        <p:spPr>
          <a:xfrm>
            <a:off x="121921" y="4226560"/>
            <a:ext cx="3698240" cy="65144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ふるまい</a:t>
            </a:r>
            <a:endParaRPr kumimoji="1" lang="ja-JP" altLang="en-US" sz="3200" b="1" dirty="0">
              <a:solidFill>
                <a:srgbClr val="FFC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3900" y="1449578"/>
            <a:ext cx="3974355" cy="2665221"/>
          </a:xfrm>
          <a:prstGeom prst="rect">
            <a:avLst/>
          </a:prstGeom>
          <a:solidFill>
            <a:schemeClr val="bg1">
              <a:alpha val="85098"/>
            </a:schemeClr>
          </a:solidFill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134460" y="220436"/>
            <a:ext cx="8031844" cy="6417517"/>
          </a:xfrm>
          <a:prstGeom prst="rect">
            <a:avLst/>
          </a:prstGeom>
          <a:solidFill>
            <a:schemeClr val="bg1">
              <a:alpha val="85098"/>
            </a:schemeClr>
          </a:solidFill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sz="11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13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-24492"/>
            <a:ext cx="12192000" cy="6858000"/>
          </a:xfrm>
          <a:prstGeom prst="rect">
            <a:avLst/>
          </a:prstGeom>
          <a:solidFill>
            <a:srgbClr val="FF0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/>
        </p:nvSpPr>
        <p:spPr>
          <a:xfrm flipH="1">
            <a:off x="0" y="3480"/>
            <a:ext cx="3820160" cy="138252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  <a:endParaRPr kumimoji="1" lang="ja-JP" altLang="en-US" sz="32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55" y="5418000"/>
            <a:ext cx="1440000" cy="1440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05" y="5418000"/>
            <a:ext cx="1440000" cy="144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55" y="5418000"/>
            <a:ext cx="1440000" cy="144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80" y="5418000"/>
            <a:ext cx="1440000" cy="1440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900" y="5058000"/>
            <a:ext cx="1800000" cy="1800000"/>
          </a:xfrm>
          <a:prstGeom prst="rect">
            <a:avLst/>
          </a:prstGeom>
        </p:spPr>
      </p:pic>
      <p:sp>
        <p:nvSpPr>
          <p:cNvPr id="12" name="角丸四角形吹き出し 11"/>
          <p:cNvSpPr/>
          <p:nvPr/>
        </p:nvSpPr>
        <p:spPr>
          <a:xfrm>
            <a:off x="121921" y="4226560"/>
            <a:ext cx="3698240" cy="65144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検証と補足</a:t>
            </a:r>
            <a:endParaRPr kumimoji="1" lang="ja-JP" altLang="en-US" sz="32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3900" y="1449578"/>
            <a:ext cx="3974355" cy="2665221"/>
          </a:xfrm>
          <a:prstGeom prst="rect">
            <a:avLst/>
          </a:prstGeom>
          <a:solidFill>
            <a:schemeClr val="bg1">
              <a:alpha val="85098"/>
            </a:scheme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134460" y="220436"/>
            <a:ext cx="8031844" cy="6417517"/>
          </a:xfrm>
          <a:prstGeom prst="rect">
            <a:avLst/>
          </a:prstGeom>
          <a:solidFill>
            <a:schemeClr val="bg1">
              <a:alpha val="85098"/>
            </a:scheme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sz="11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51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155</Words>
  <Application>Microsoft Office PowerPoint</Application>
  <PresentationFormat>ワイド画面</PresentationFormat>
  <Paragraphs>43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64</cp:revision>
  <dcterms:created xsi:type="dcterms:W3CDTF">2017-07-20T04:41:18Z</dcterms:created>
  <dcterms:modified xsi:type="dcterms:W3CDTF">2017-08-05T01:59:22Z</dcterms:modified>
</cp:coreProperties>
</file>