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5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33"/>
    <a:srgbClr val="66FF33"/>
    <a:srgbClr val="CCFF99"/>
    <a:srgbClr val="00B050"/>
    <a:srgbClr val="FFCCFF"/>
    <a:srgbClr val="CCECFF"/>
    <a:srgbClr val="FF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0" y="-1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4.emf"/><Relationship Id="rId5" Type="http://schemas.openxmlformats.org/officeDocument/2006/relationships/image" Target="../media/image14.png"/><Relationship Id="rId10" Type="http://schemas.openxmlformats.org/officeDocument/2006/relationships/image" Target="../media/image23.emf"/><Relationship Id="rId4" Type="http://schemas.openxmlformats.org/officeDocument/2006/relationships/image" Target="../media/image5.png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png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emf"/><Relationship Id="rId5" Type="http://schemas.openxmlformats.org/officeDocument/2006/relationships/image" Target="../media/image5.png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4.png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886971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22049"/>
              </p:ext>
            </p:extLst>
          </p:nvPr>
        </p:nvGraphicFramePr>
        <p:xfrm>
          <a:off x="98062" y="1633227"/>
          <a:ext cx="2735994" cy="1127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5994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高速かつ安定した走行をする。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3418" y="2856084"/>
            <a:ext cx="2852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コースを完走するためには、まずは「スタート」しなければ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ならない。言わずもがな、競技最初の重要ポイントは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スタートである。しかも、ただ倒立走行＆ライントレースを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すればいいので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はない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。成功確率とロスの少なさを合わせもった「安定した」スタートが必要である。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また、設計思想である「どんなコースでも変わらない走りを」に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掲げられた「コース」とは「ライン」そのものである。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よって必然的にライン上をトレースしてゴール（完走）を目指す。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実際のところ、設計思想そのものの実現については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「低速かつライン追従性」を求めれば可能であるが、競技という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性質上、スピードが求められる。「スピードと安定性」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相反する要素をバランスさせての実現が理想であり、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これも重要な要件である。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43653" cy="2469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969304" y="1165336"/>
            <a:ext cx="2218823" cy="2365043"/>
            <a:chOff x="6974067" y="1389197"/>
            <a:chExt cx="2218823" cy="236504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67" y="1652018"/>
              <a:ext cx="2111830" cy="170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角丸四角形 44"/>
            <p:cNvSpPr/>
            <p:nvPr/>
          </p:nvSpPr>
          <p:spPr>
            <a:xfrm>
              <a:off x="7028508" y="1389197"/>
              <a:ext cx="1544973" cy="246912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</a:t>
              </a:r>
              <a:r>
                <a:rPr lang="ja-JP" altLang="en-US" sz="900" b="1" dirty="0" smtClean="0">
                  <a:solidFill>
                    <a:schemeClr val="tx1"/>
                  </a:solidFill>
                </a:rPr>
                <a:t>安定</a:t>
              </a:r>
              <a:r>
                <a:rPr lang="ja-JP" altLang="en-US" sz="900" b="1" dirty="0">
                  <a:solidFill>
                    <a:schemeClr val="tx1"/>
                  </a:solidFill>
                </a:rPr>
                <a:t>したスタートをする。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61672" y="2923243"/>
              <a:ext cx="1531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経験的に➀および、スタート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直後に➁となるケースが多い。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このパターンを</a:t>
              </a:r>
              <a:r>
                <a:rPr kumimoji="1" lang="ja-JP" altLang="en-US" sz="800" dirty="0" smtClean="0"/>
                <a:t>どれだけ</a:t>
              </a:r>
              <a:r>
                <a:rPr kumimoji="1" lang="en-US" altLang="ja-JP" sz="800" dirty="0" smtClean="0"/>
                <a:t/>
              </a:r>
              <a:br>
                <a:rPr kumimoji="1" lang="en-US" altLang="ja-JP" sz="800" dirty="0" smtClean="0"/>
              </a:br>
              <a:r>
                <a:rPr kumimoji="1" lang="ja-JP" altLang="en-US" sz="800" dirty="0" smtClean="0"/>
                <a:t>減らせるかが課題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</a:t>
              </a:r>
              <a:r>
                <a:rPr lang="en-US" altLang="ja-JP" sz="800" dirty="0" smtClean="0"/>
                <a:t>Bluetooth</a:t>
              </a:r>
              <a:r>
                <a:rPr lang="ja-JP" altLang="en-US" sz="800" dirty="0" smtClean="0"/>
                <a:t>によるスタートと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　姿勢制御で対応）</a:t>
              </a:r>
              <a:endParaRPr kumimoji="1" lang="ja-JP" altLang="en-US" sz="8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661909" y="2057432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➀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137975" y="2216666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➁</a:t>
              </a:r>
              <a:endParaRPr kumimoji="1" lang="ja-JP" altLang="en-US" sz="1200" dirty="0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6329961" y="3660065"/>
            <a:ext cx="2724815" cy="3117221"/>
            <a:chOff x="6467121" y="3736265"/>
            <a:chExt cx="2724815" cy="3117221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6467121" y="3736265"/>
              <a:ext cx="2208438" cy="1332815"/>
              <a:chOff x="6467121" y="3736265"/>
              <a:chExt cx="2208438" cy="13328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7121" y="4224114"/>
                <a:ext cx="872349" cy="844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角丸四角形 51"/>
              <p:cNvSpPr/>
              <p:nvPr/>
            </p:nvSpPr>
            <p:spPr>
              <a:xfrm>
                <a:off x="6517277" y="3736265"/>
                <a:ext cx="2158282" cy="246912"/>
              </a:xfrm>
              <a:prstGeom prst="roundRect">
                <a:avLst/>
              </a:prstGeom>
              <a:solidFill>
                <a:srgbClr val="FFCCFF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ja-JP" sz="9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ja-JP" sz="900" b="1" dirty="0" smtClean="0">
                    <a:solidFill>
                      <a:schemeClr val="tx1"/>
                    </a:solidFill>
                  </a:rPr>
                  <a:t>’. 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高速</a:t>
                </a:r>
                <a:r>
                  <a:rPr lang="ja-JP" altLang="en-US" sz="900" b="1" dirty="0">
                    <a:solidFill>
                      <a:schemeClr val="tx1"/>
                    </a:solidFill>
                  </a:rPr>
                  <a:t>かつ安定した走行をする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。</a:t>
                </a:r>
                <a:endParaRPr lang="en-US" altLang="ja-JP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6791089" y="6007100"/>
              <a:ext cx="240084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700" dirty="0" smtClean="0"/>
                <a:t>観戦者からのリアクションを妥当なもの</a:t>
              </a:r>
              <a:r>
                <a:rPr kumimoji="1" lang="ja-JP" altLang="en-US" sz="700" dirty="0" smtClean="0"/>
                <a:t>にするべく、</a:t>
              </a:r>
              <a:r>
                <a:rPr kumimoji="1" lang="en-US" altLang="ja-JP" sz="700" dirty="0" smtClean="0"/>
                <a:t/>
              </a:r>
              <a:br>
                <a:rPr kumimoji="1" lang="en-US" altLang="ja-JP" sz="700" dirty="0" smtClean="0"/>
              </a:br>
              <a:r>
                <a:rPr kumimoji="1" lang="ja-JP" altLang="en-US" sz="700" dirty="0" smtClean="0"/>
                <a:t>目標タイム（ボーダーライン）を設定</a:t>
              </a:r>
              <a:r>
                <a:rPr lang="ja-JP" altLang="en-US" sz="700" dirty="0" smtClean="0"/>
                <a:t>（タイムは</a:t>
              </a:r>
              <a:r>
                <a:rPr lang="en-US" altLang="ja-JP" sz="700" dirty="0" smtClean="0"/>
                <a:t/>
              </a:r>
              <a:br>
                <a:rPr lang="en-US" altLang="ja-JP" sz="700" dirty="0" smtClean="0"/>
              </a:br>
              <a:r>
                <a:rPr lang="ja-JP" altLang="en-US" sz="700" dirty="0" smtClean="0"/>
                <a:t>レプリカコース到着初期の</a:t>
              </a:r>
              <a:r>
                <a:rPr kumimoji="1" lang="ja-JP" altLang="en-US" sz="700" dirty="0"/>
                <a:t>　</a:t>
              </a:r>
              <a:r>
                <a:rPr kumimoji="1" lang="ja-JP" altLang="en-US" sz="700" dirty="0" smtClean="0"/>
                <a:t>試走タイム（</a:t>
              </a:r>
              <a:r>
                <a:rPr kumimoji="1" lang="en-US" altLang="ja-JP" sz="700" dirty="0" smtClean="0"/>
                <a:t>1</a:t>
              </a:r>
              <a:r>
                <a:rPr kumimoji="1" lang="ja-JP" altLang="en-US" sz="700" dirty="0" smtClean="0"/>
                <a:t>分</a:t>
              </a:r>
              <a:r>
                <a:rPr kumimoji="1" lang="en-US" altLang="ja-JP" sz="700" dirty="0" smtClean="0"/>
                <a:t>8</a:t>
              </a:r>
              <a:r>
                <a:rPr kumimoji="1" lang="ja-JP" altLang="en-US" sz="700" dirty="0" smtClean="0"/>
                <a:t>秒）を</a:t>
              </a:r>
              <a:r>
                <a:rPr kumimoji="1" lang="en-US" altLang="ja-JP" sz="700" dirty="0" smtClean="0"/>
                <a:t/>
              </a:r>
              <a:br>
                <a:rPr kumimoji="1" lang="en-US" altLang="ja-JP" sz="700" dirty="0" smtClean="0"/>
              </a:br>
              <a:r>
                <a:rPr kumimoji="1" lang="ja-JP" altLang="en-US" sz="700" dirty="0" smtClean="0"/>
                <a:t>参考に設定）</a:t>
              </a:r>
              <a:endParaRPr kumimoji="1" lang="en-US" altLang="ja-JP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700" dirty="0" smtClean="0"/>
                <a:t>実現については走行スピードとライントレースの</a:t>
              </a:r>
              <a:r>
                <a:rPr lang="en-US" altLang="ja-JP" sz="700" dirty="0" smtClean="0"/>
                <a:t/>
              </a:r>
              <a:br>
                <a:rPr lang="en-US" altLang="ja-JP" sz="700" dirty="0" smtClean="0"/>
              </a:br>
              <a:r>
                <a:rPr lang="en-US" altLang="ja-JP" sz="700" dirty="0" smtClean="0"/>
                <a:t>PID</a:t>
              </a:r>
              <a:r>
                <a:rPr lang="ja-JP" altLang="en-US" sz="700" dirty="0" smtClean="0"/>
                <a:t>パラメータ動的制御で対応</a:t>
              </a:r>
              <a:endParaRPr lang="en-US" altLang="ja-JP" sz="700" dirty="0"/>
            </a:p>
            <a:p>
              <a:endParaRPr kumimoji="1" lang="en-US" altLang="ja-JP" sz="700" dirty="0" smtClean="0"/>
            </a:p>
          </p:txBody>
        </p:sp>
      </p:grpSp>
      <p:sp>
        <p:nvSpPr>
          <p:cNvPr id="50" name="角丸四角形 49"/>
          <p:cNvSpPr/>
          <p:nvPr/>
        </p:nvSpPr>
        <p:spPr>
          <a:xfrm>
            <a:off x="3181096" y="3651117"/>
            <a:ext cx="2412269" cy="306286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b="1" dirty="0">
                <a:solidFill>
                  <a:schemeClr val="tx1"/>
                </a:solidFill>
              </a:rPr>
              <a:t>B</a:t>
            </a:r>
            <a:r>
              <a:rPr lang="en-US" altLang="ja-JP" sz="900" b="1" dirty="0" smtClean="0">
                <a:solidFill>
                  <a:schemeClr val="tx1"/>
                </a:solidFill>
              </a:rPr>
              <a:t>.</a:t>
            </a:r>
            <a:r>
              <a:rPr lang="en-US" altLang="ja-JP" sz="900" b="1" dirty="0">
                <a:solidFill>
                  <a:schemeClr val="tx1"/>
                </a:solidFill>
              </a:rPr>
              <a:t> 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コース</a:t>
            </a:r>
            <a:r>
              <a:rPr lang="ja-JP" altLang="en-US" sz="900" b="1" dirty="0">
                <a:solidFill>
                  <a:schemeClr val="tx1"/>
                </a:solidFill>
              </a:rPr>
              <a:t>を走行してゴールまで完走する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。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ja-JP" altLang="en-US" sz="900" b="1" dirty="0" smtClean="0">
                <a:solidFill>
                  <a:schemeClr val="tx1"/>
                </a:solidFill>
              </a:rPr>
              <a:t>　（「ラインをトレースして走行する」と同義）</a:t>
            </a:r>
            <a:endParaRPr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11588" y="4020384"/>
            <a:ext cx="183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どんなコースでも変わらない走りを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実現</a:t>
            </a:r>
            <a:r>
              <a:rPr lang="ja-JP" altLang="en-US" sz="800" dirty="0" smtClean="0"/>
              <a:t>する為、個別対応を行わない。</a:t>
            </a:r>
            <a:endParaRPr lang="en-US" altLang="ja-JP" sz="800" dirty="0" smtClean="0"/>
          </a:p>
          <a:p>
            <a:r>
              <a:rPr kumimoji="1" lang="ja-JP" altLang="en-US" sz="800" dirty="0" smtClean="0"/>
              <a:t>（前提：</a:t>
            </a:r>
            <a:r>
              <a:rPr lang="ja-JP" altLang="en-US" sz="800" dirty="0" smtClean="0"/>
              <a:t>コース</a:t>
            </a:r>
            <a:r>
              <a:rPr lang="ja-JP" altLang="en-US" sz="800" dirty="0"/>
              <a:t>の</a:t>
            </a:r>
            <a:r>
              <a:rPr lang="ja-JP" altLang="en-US" sz="800" dirty="0" smtClean="0"/>
              <a:t>定義は変わらない事</a:t>
            </a:r>
            <a:r>
              <a:rPr kumimoji="1" lang="ja-JP" altLang="en-US" sz="800" dirty="0" smtClean="0"/>
              <a:t>）</a:t>
            </a:r>
            <a:endParaRPr kumimoji="1" lang="ja-JP" altLang="en-US" sz="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57274" y="1179250"/>
            <a:ext cx="3916931" cy="2211942"/>
            <a:chOff x="3085852" y="1179250"/>
            <a:chExt cx="3916931" cy="2211942"/>
          </a:xfrm>
        </p:grpSpPr>
        <p:sp>
          <p:nvSpPr>
            <p:cNvPr id="42" name="角丸四角形 41"/>
            <p:cNvSpPr/>
            <p:nvPr/>
          </p:nvSpPr>
          <p:spPr>
            <a:xfrm>
              <a:off x="3734143" y="1179250"/>
              <a:ext cx="2743653" cy="2469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bg1"/>
                  </a:solidFill>
                </a:rPr>
                <a:t>要件実現</a:t>
              </a:r>
              <a:r>
                <a:rPr lang="ja-JP" altLang="en-US" sz="900" b="1" dirty="0" smtClean="0">
                  <a:solidFill>
                    <a:schemeClr val="bg1"/>
                  </a:solidFill>
                </a:rPr>
                <a:t>の</a:t>
              </a:r>
              <a:r>
                <a:rPr lang="ja-JP" altLang="en-US" sz="900" b="1" dirty="0" smtClean="0">
                  <a:solidFill>
                    <a:schemeClr val="bg1"/>
                  </a:solidFill>
                </a:rPr>
                <a:t>た</a:t>
              </a:r>
              <a:r>
                <a:rPr lang="ja-JP" altLang="en-US" sz="900" b="1" dirty="0">
                  <a:solidFill>
                    <a:schemeClr val="bg1"/>
                  </a:solidFill>
                </a:rPr>
                <a:t>め</a:t>
              </a:r>
              <a:r>
                <a:rPr lang="ja-JP" altLang="en-US" sz="900" b="1" dirty="0" smtClean="0">
                  <a:solidFill>
                    <a:schemeClr val="bg1"/>
                  </a:solidFill>
                </a:rPr>
                <a:t>の</a:t>
              </a:r>
              <a:r>
                <a:rPr lang="ja-JP" altLang="en-US" sz="900" b="1" dirty="0" smtClean="0">
                  <a:solidFill>
                    <a:schemeClr val="bg1"/>
                  </a:solidFill>
                </a:rPr>
                <a:t>ユースケース</a:t>
              </a:r>
              <a:endParaRPr kumimoji="1" lang="ja-JP" altLang="en-US" sz="9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852" y="1479502"/>
              <a:ext cx="3916931" cy="191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角丸四角形 52"/>
            <p:cNvSpPr/>
            <p:nvPr/>
          </p:nvSpPr>
          <p:spPr>
            <a:xfrm>
              <a:off x="5899289" y="1779735"/>
              <a:ext cx="303822" cy="231535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6529687" y="2172955"/>
              <a:ext cx="303822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</a:rPr>
                <a:t>B.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6507107" y="2512308"/>
              <a:ext cx="302400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B’.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/>
          <p:cNvCxnSpPr/>
          <p:nvPr/>
        </p:nvCxnSpPr>
        <p:spPr>
          <a:xfrm>
            <a:off x="6973789" y="1165336"/>
            <a:ext cx="0" cy="233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179427" y="3562341"/>
            <a:ext cx="583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148271" y="3971692"/>
            <a:ext cx="828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コースの構造</a:t>
            </a:r>
            <a:endParaRPr kumimoji="1" lang="ja-JP" altLang="en-US" sz="800" b="1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7" y="4694447"/>
            <a:ext cx="3360707" cy="172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右矢印 43"/>
          <p:cNvSpPr/>
          <p:nvPr/>
        </p:nvSpPr>
        <p:spPr>
          <a:xfrm rot="5400000">
            <a:off x="5378658" y="5460072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3" name="右矢印 42"/>
          <p:cNvSpPr/>
          <p:nvPr/>
        </p:nvSpPr>
        <p:spPr>
          <a:xfrm rot="5400000">
            <a:off x="3819141" y="5393476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31133" y="4494967"/>
            <a:ext cx="194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コースの捉え方による戦略の違い</a:t>
            </a:r>
            <a:endParaRPr kumimoji="1" lang="ja-JP" altLang="en-US" sz="800" b="1" dirty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5052793" y="4892443"/>
            <a:ext cx="2863983" cy="396569"/>
          </a:xfrm>
          <a:prstGeom prst="bentConnector3">
            <a:avLst>
              <a:gd name="adj1" fmla="val 656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87306" y="3959572"/>
            <a:ext cx="1155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観戦者のリアクション</a:t>
            </a:r>
            <a:endParaRPr kumimoji="1" lang="ja-JP" altLang="en-US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88" y="3939275"/>
            <a:ext cx="1761302" cy="21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線コネクタ 59"/>
          <p:cNvCxnSpPr/>
          <p:nvPr/>
        </p:nvCxnSpPr>
        <p:spPr>
          <a:xfrm>
            <a:off x="7265437" y="5504820"/>
            <a:ext cx="17043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3007" y="5425510"/>
            <a:ext cx="7059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 smtClean="0"/>
              <a:t>ボーダーライン</a:t>
            </a:r>
            <a:endParaRPr kumimoji="1" lang="ja-JP" altLang="en-US" sz="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627" y="4111844"/>
            <a:ext cx="1282567" cy="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26790" y="48314"/>
            <a:ext cx="5959639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96082" y="112221"/>
            <a:ext cx="5845225" cy="2458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87636" y="2615482"/>
            <a:ext cx="5853671" cy="395803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51637"/>
            <a:ext cx="5717779" cy="275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674619"/>
            <a:ext cx="5715745" cy="281323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ライン判定／走行体状態監視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どんなコースでも環境光の影響は無視できない（白：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100</a:t>
            </a:r>
            <a:r>
              <a:rPr lang="ja-JP" altLang="en-US" sz="7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黒：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の設定では走れないケースの方が多い）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よって、スタート前に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を行い、「しきい値」を適切なものに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調整する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21925" y="3338521"/>
            <a:ext cx="3658517" cy="540557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25686" y="3608800"/>
            <a:ext cx="145767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7505" y="3606150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0170" y="3606150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2046" y="4329293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16628" y="3913515"/>
            <a:ext cx="3663814" cy="275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00988"/>
            <a:ext cx="5717778" cy="397223"/>
          </a:xfrm>
          <a:prstGeom prst="roundRect">
            <a:avLst>
              <a:gd name="adj" fmla="val 32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　　　　　　　　　　　　　　　　　　　　　　　　　　</a:t>
            </a:r>
            <a:r>
              <a:rPr lang="ja-JP" altLang="en-US" sz="10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52910"/>
            <a:ext cx="3697805" cy="875845"/>
          </a:xfrm>
          <a:prstGeom prst="roundRect">
            <a:avLst>
              <a:gd name="adj" fmla="val 177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86725" y="5552910"/>
            <a:ext cx="1933710" cy="883819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67331" y="1358723"/>
            <a:ext cx="4219524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3269076" y="463505"/>
            <a:ext cx="5717779" cy="871716"/>
            <a:chOff x="3269076" y="593045"/>
            <a:chExt cx="5717779" cy="871716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3278112" y="934636"/>
              <a:ext cx="1145443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Bluetooth</a:t>
              </a:r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の通信を行う。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①スタートの合図を、走行体で受信する。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269076" y="594910"/>
              <a:ext cx="1164165" cy="2963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Bluetooth</a:t>
              </a:r>
              <a:r>
                <a:rPr lang="ja-JP" altLang="en-US" sz="1000" dirty="0">
                  <a:solidFill>
                    <a:schemeClr val="tx1"/>
                  </a:solidFill>
                </a:rPr>
                <a:t>通信</a:t>
              </a: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4743044" y="593045"/>
              <a:ext cx="4243811" cy="2963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尻尾の</a:t>
              </a:r>
              <a:r>
                <a:rPr lang="ja-JP" altLang="en-US" sz="1000" dirty="0" smtClean="0">
                  <a:solidFill>
                    <a:schemeClr val="tx1"/>
                  </a:solidFill>
                </a:rPr>
                <a:t>制御・モータ</a:t>
              </a:r>
              <a:r>
                <a:rPr lang="en-US" altLang="ja-JP" sz="1000" dirty="0" smtClean="0">
                  <a:solidFill>
                    <a:schemeClr val="tx1"/>
                  </a:solidFill>
                </a:rPr>
                <a:t>―</a:t>
              </a:r>
              <a:r>
                <a:rPr lang="ja-JP" altLang="en-US" sz="1000" dirty="0" smtClean="0">
                  <a:solidFill>
                    <a:schemeClr val="tx1"/>
                  </a:solidFill>
                </a:rPr>
                <a:t>の駆動</a:t>
              </a:r>
              <a:endParaRPr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767331" y="934636"/>
              <a:ext cx="1117599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起立した状態から、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②尻尾を回し、走行体を前方に傾ける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6248676" y="938343"/>
              <a:ext cx="1137449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③モーターを駆動し、前方へ直進する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右矢印 8"/>
            <p:cNvSpPr/>
            <p:nvPr/>
          </p:nvSpPr>
          <p:spPr>
            <a:xfrm>
              <a:off x="4338067" y="1229719"/>
              <a:ext cx="407941" cy="183007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7761883" y="941541"/>
              <a:ext cx="1224972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④後方へ傾かない程度に加速する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2" name="右矢印 71"/>
            <p:cNvSpPr/>
            <p:nvPr/>
          </p:nvSpPr>
          <p:spPr>
            <a:xfrm>
              <a:off x="7352326" y="1237976"/>
              <a:ext cx="398345" cy="16969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69" name="右矢印 68"/>
            <p:cNvSpPr/>
            <p:nvPr/>
          </p:nvSpPr>
          <p:spPr>
            <a:xfrm>
              <a:off x="5850331" y="1227532"/>
              <a:ext cx="398345" cy="16969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73" name="角丸四角形 72"/>
          <p:cNvSpPr/>
          <p:nvPr/>
        </p:nvSpPr>
        <p:spPr>
          <a:xfrm>
            <a:off x="4767330" y="1850639"/>
            <a:ext cx="4219523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 １回 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00219"/>
            <a:ext cx="2698130" cy="765042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10202" y="3924798"/>
            <a:ext cx="2698130" cy="768142"/>
            <a:chOff x="110202" y="3879078"/>
            <a:chExt cx="2698130" cy="768142"/>
          </a:xfrm>
        </p:grpSpPr>
        <p:sp>
          <p:nvSpPr>
            <p:cNvPr id="79" name="角丸四角形 78"/>
            <p:cNvSpPr/>
            <p:nvPr/>
          </p:nvSpPr>
          <p:spPr>
            <a:xfrm>
              <a:off x="110202" y="3879078"/>
              <a:ext cx="2698130" cy="768142"/>
            </a:xfrm>
            <a:prstGeom prst="roundRect">
              <a:avLst>
                <a:gd name="adj" fmla="val 3504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ライントレース走行制御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408068" y="4120642"/>
              <a:ext cx="1999280" cy="217943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PID</a:t>
              </a:r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制御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412608" y="4375257"/>
              <a:ext cx="1990113" cy="226999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スピード制御</a:t>
              </a:r>
              <a:endParaRPr lang="en-US" altLang="ja-JP" sz="9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0" name="角丸四角形 79"/>
          <p:cNvSpPr/>
          <p:nvPr/>
        </p:nvSpPr>
        <p:spPr>
          <a:xfrm>
            <a:off x="450875" y="191882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3340575" y="5942910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10193" y="3093103"/>
            <a:ext cx="2698130" cy="777824"/>
            <a:chOff x="110193" y="2955943"/>
            <a:chExt cx="2698130" cy="777824"/>
          </a:xfrm>
        </p:grpSpPr>
        <p:sp>
          <p:nvSpPr>
            <p:cNvPr id="76" name="角丸四角形 75"/>
            <p:cNvSpPr/>
            <p:nvPr/>
          </p:nvSpPr>
          <p:spPr>
            <a:xfrm>
              <a:off x="110193" y="2955943"/>
              <a:ext cx="2698130" cy="777824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ナビゲーション</a:t>
              </a:r>
              <a:endParaRPr lang="en-US" altLang="ja-JP" sz="9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角丸四角形 82"/>
            <p:cNvSpPr/>
            <p:nvPr/>
          </p:nvSpPr>
          <p:spPr>
            <a:xfrm>
              <a:off x="409012" y="3426631"/>
              <a:ext cx="2022563" cy="232811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走行状況の管理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411910" y="3165174"/>
              <a:ext cx="2016765" cy="232811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モニタデータの集積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角丸四角形 87"/>
          <p:cNvSpPr/>
          <p:nvPr/>
        </p:nvSpPr>
        <p:spPr>
          <a:xfrm>
            <a:off x="3340575" y="2199337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7209" y="149306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114697" y="2528692"/>
            <a:ext cx="2698130" cy="519308"/>
            <a:chOff x="114697" y="2361052"/>
            <a:chExt cx="2698130" cy="519308"/>
          </a:xfrm>
        </p:grpSpPr>
        <p:sp>
          <p:nvSpPr>
            <p:cNvPr id="90" name="角丸四角形 89"/>
            <p:cNvSpPr/>
            <p:nvPr/>
          </p:nvSpPr>
          <p:spPr>
            <a:xfrm>
              <a:off x="114697" y="2361052"/>
              <a:ext cx="2698130" cy="519308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900" b="1" dirty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角丸四角形 90"/>
            <p:cNvSpPr/>
            <p:nvPr/>
          </p:nvSpPr>
          <p:spPr>
            <a:xfrm>
              <a:off x="450884" y="2575301"/>
              <a:ext cx="2016766" cy="232811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92" name="角丸四角形 91"/>
          <p:cNvSpPr/>
          <p:nvPr/>
        </p:nvSpPr>
        <p:spPr>
          <a:xfrm>
            <a:off x="450875" y="2194350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姿勢制御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301288" y="4943230"/>
            <a:ext cx="192453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走るコース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情報を持たない分、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走行中の各種センサー／モーターの状態から走行体の走行状況を的確につかみ、安定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した走行へ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ナビゲーション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する必要がある。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3301288" y="4200822"/>
            <a:ext cx="1933710" cy="597567"/>
            <a:chOff x="3319857" y="4122384"/>
            <a:chExt cx="1933710" cy="597567"/>
          </a:xfrm>
        </p:grpSpPr>
        <p:sp>
          <p:nvSpPr>
            <p:cNvPr id="95" name="角丸四角形 94"/>
            <p:cNvSpPr/>
            <p:nvPr/>
          </p:nvSpPr>
          <p:spPr>
            <a:xfrm>
              <a:off x="3319857" y="4122384"/>
              <a:ext cx="1933710" cy="597567"/>
            </a:xfrm>
            <a:prstGeom prst="roundRect">
              <a:avLst>
                <a:gd name="adj" fmla="val 2764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ja-JP" altLang="en-US" sz="900" b="1" dirty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3376886" y="4213325"/>
              <a:ext cx="1824910" cy="213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下矢印 73"/>
          <p:cNvSpPr/>
          <p:nvPr/>
        </p:nvSpPr>
        <p:spPr>
          <a:xfrm>
            <a:off x="4231655" y="4049009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263300" y="1375914"/>
            <a:ext cx="1169941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タッチセンサでのスタートは、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スターターが外乱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なってしまい、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安定性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に欠く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下矢印 96"/>
          <p:cNvSpPr/>
          <p:nvPr/>
        </p:nvSpPr>
        <p:spPr>
          <a:xfrm>
            <a:off x="3777670" y="1871716"/>
            <a:ext cx="195795" cy="3479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9" name="角丸四角形 98"/>
          <p:cNvSpPr/>
          <p:nvPr/>
        </p:nvSpPr>
        <p:spPr>
          <a:xfrm>
            <a:off x="5109701" y="2193807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姿勢制御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十字形 99"/>
          <p:cNvSpPr/>
          <p:nvPr/>
        </p:nvSpPr>
        <p:spPr>
          <a:xfrm>
            <a:off x="4794218" y="2151276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8" name="下矢印 97"/>
          <p:cNvSpPr/>
          <p:nvPr/>
        </p:nvSpPr>
        <p:spPr>
          <a:xfrm>
            <a:off x="5617102" y="2025881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42272" y="5438907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01" name="角丸四角形 100"/>
          <p:cNvSpPr/>
          <p:nvPr/>
        </p:nvSpPr>
        <p:spPr>
          <a:xfrm>
            <a:off x="7099888" y="173410"/>
            <a:ext cx="596308" cy="231535"/>
          </a:xfrm>
          <a:prstGeom prst="roundRect">
            <a:avLst/>
          </a:prstGeom>
          <a:solidFill>
            <a:srgbClr val="CCEC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要件 </a:t>
            </a:r>
            <a:r>
              <a:rPr lang="en-US" altLang="ja-JP" sz="900" b="1" dirty="0" smtClean="0">
                <a:solidFill>
                  <a:schemeClr val="tx1"/>
                </a:solidFill>
              </a:rPr>
              <a:t>A.</a:t>
            </a:r>
            <a:endParaRPr kumimoji="1" lang="ja-JP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142992" y="2699512"/>
            <a:ext cx="553204" cy="231535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要件 </a:t>
            </a:r>
            <a:r>
              <a:rPr lang="en-US" altLang="ja-JP" sz="900" b="1" dirty="0" smtClean="0">
                <a:solidFill>
                  <a:schemeClr val="tx1"/>
                </a:solidFill>
              </a:rPr>
              <a:t>B.</a:t>
            </a:r>
            <a:endParaRPr kumimoji="1" lang="ja-JP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7768653" y="2698363"/>
            <a:ext cx="605715" cy="231535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要件 </a:t>
            </a:r>
            <a:r>
              <a:rPr lang="en-US" altLang="ja-JP" sz="900" b="1" dirty="0" smtClean="0">
                <a:solidFill>
                  <a:schemeClr val="tx1"/>
                </a:solidFill>
              </a:rPr>
              <a:t>B’.</a:t>
            </a:r>
            <a:endParaRPr kumimoji="1" lang="ja-JP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383792"/>
            <a:ext cx="2980766" cy="337636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2421" y="138793"/>
            <a:ext cx="5949094" cy="497280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51302" y="1811693"/>
            <a:ext cx="2808666" cy="477054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1223" y="2350878"/>
            <a:ext cx="2808666" cy="1338828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1223" y="3768134"/>
            <a:ext cx="2808666" cy="846386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各走行クラス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は、ナビゲータと連携し、目的に応じた走行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64800" y="1486024"/>
            <a:ext cx="2797783" cy="26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134008" y="5357158"/>
            <a:ext cx="3190700" cy="1286002"/>
            <a:chOff x="5866119" y="5395539"/>
            <a:chExt cx="3190700" cy="1286002"/>
          </a:xfrm>
        </p:grpSpPr>
        <p:sp>
          <p:nvSpPr>
            <p:cNvPr id="37" name="角丸四角形 36"/>
            <p:cNvSpPr/>
            <p:nvPr/>
          </p:nvSpPr>
          <p:spPr>
            <a:xfrm>
              <a:off x="5866119" y="5395539"/>
              <a:ext cx="3190700" cy="1286001"/>
            </a:xfrm>
            <a:prstGeom prst="roundRect">
              <a:avLst>
                <a:gd name="adj" fmla="val 2947"/>
              </a:avLst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890331" y="5395540"/>
              <a:ext cx="30230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1.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緊急停止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269875" indent="-269875"/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走行体の姿勢が大きく崩れ走行不能と判断した時点で、モータの駆動を停止する。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875686" y="5814345"/>
              <a:ext cx="303772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キャリブレーション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269875" indent="-269875"/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ナビゲータを通じて白色輝度、黒色輝度を取得し、保管する。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269875" indent="-269875"/>
              <a:r>
                <a:rPr lang="en-US" altLang="ja-JP" sz="7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	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保管した値は、しきい値の決定の際参照される。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883819" y="6266043"/>
              <a:ext cx="30621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3,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スタート準備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 </a:t>
              </a:r>
            </a:p>
            <a:p>
              <a:pPr marL="269875" indent="-269875"/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ナビゲータから通知される、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Bluetooth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による信号または、タッチセンサーによる合図を契機に準備動作を開始する。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363728" y="5357159"/>
            <a:ext cx="2666856" cy="1286000"/>
            <a:chOff x="3126253" y="5215319"/>
            <a:chExt cx="2701843" cy="1428403"/>
          </a:xfrm>
        </p:grpSpPr>
        <p:sp>
          <p:nvSpPr>
            <p:cNvPr id="11" name="角丸四角形 10"/>
            <p:cNvSpPr/>
            <p:nvPr/>
          </p:nvSpPr>
          <p:spPr>
            <a:xfrm>
              <a:off x="3126253" y="5215319"/>
              <a:ext cx="2677786" cy="1428403"/>
            </a:xfrm>
            <a:prstGeom prst="roundRect">
              <a:avLst>
                <a:gd name="adj" fmla="val 2947"/>
              </a:avLst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167233" y="5839983"/>
              <a:ext cx="2660863" cy="58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5.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ライントレース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 </a:t>
              </a:r>
              <a:r>
                <a:rPr lang="ja-JP" altLang="en-US" sz="7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360363" indent="-360363"/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	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ナビゲータにセンサー値の情報収集を依頼し、情報をもとに走行スピードおよび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PID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制御のパラメータを変更させながら、走行を行う。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172325" y="5248642"/>
              <a:ext cx="2534938" cy="70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4.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安定スタート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</a:t>
              </a:r>
            </a:p>
            <a:p>
              <a:pPr marL="358775" indent="-358775"/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	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走行体の前後の揺れを軽減し、モータに対し前進するパワーを滑らかに与える。また、尻尾モータを制御し、前進の補助動作を行う。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121888" y="435202"/>
            <a:ext cx="1988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1056" y="1178242"/>
            <a:ext cx="893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14534" y="1008130"/>
            <a:ext cx="270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90331" y="1823972"/>
            <a:ext cx="185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405328" y="4028839"/>
            <a:ext cx="3641121" cy="433899"/>
          </a:xfrm>
          <a:prstGeom prst="borderCallout2">
            <a:avLst>
              <a:gd name="adj1" fmla="val 94577"/>
              <a:gd name="adj2" fmla="val 3373"/>
              <a:gd name="adj3" fmla="val 126426"/>
              <a:gd name="adj4" fmla="val 5135"/>
              <a:gd name="adj5" fmla="val 136444"/>
              <a:gd name="adj6" fmla="val 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8057" y="4614520"/>
            <a:ext cx="4455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129066" y="5126088"/>
            <a:ext cx="5877774" cy="246912"/>
          </a:xfrm>
          <a:prstGeom prst="roundRect">
            <a:avLst>
              <a:gd name="adj" fmla="val 740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走行クラス群の概要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103864" y="4876994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454" y="1326353"/>
            <a:ext cx="2938763" cy="3474248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97785" y="175873"/>
            <a:ext cx="5912465" cy="171993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142738" y="1917360"/>
            <a:ext cx="5912465" cy="473337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21948" y="1433570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21948" y="2543781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8" y="402279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1378" y="1692546"/>
            <a:ext cx="2819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安定スタートは、スタート待機から次のステップとして起動される走行クラスである。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内部状態は主に経過時間で遷移することで、より細かな動作を定義する。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611587" y="1332115"/>
            <a:ext cx="301901" cy="404701"/>
            <a:chOff x="3611513" y="1339383"/>
            <a:chExt cx="301901" cy="404701"/>
          </a:xfrm>
        </p:grpSpPr>
        <p:grpSp>
          <p:nvGrpSpPr>
            <p:cNvPr id="9" name="グループ化 8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" name="フローチャート: 和接合 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7" name="斜め縞 6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 rot="364218">
            <a:off x="5710021" y="1345972"/>
            <a:ext cx="162210" cy="404701"/>
            <a:chOff x="1352869" y="3058299"/>
            <a:chExt cx="405531" cy="1011766"/>
          </a:xfrm>
        </p:grpSpPr>
        <p:sp>
          <p:nvSpPr>
            <p:cNvPr id="53" name="正方形/長方形 52"/>
            <p:cNvSpPr/>
            <p:nvPr/>
          </p:nvSpPr>
          <p:spPr>
            <a:xfrm>
              <a:off x="1498424" y="3238016"/>
              <a:ext cx="259976" cy="621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11566" y="3058299"/>
              <a:ext cx="269144" cy="177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6634" y="3500795"/>
              <a:ext cx="109632" cy="228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6" name="フローチャート: 和接合 55"/>
            <p:cNvSpPr/>
            <p:nvPr/>
          </p:nvSpPr>
          <p:spPr>
            <a:xfrm>
              <a:off x="1352869" y="3722665"/>
              <a:ext cx="333686" cy="3474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52" name="斜め縞 51"/>
          <p:cNvSpPr/>
          <p:nvPr/>
        </p:nvSpPr>
        <p:spPr>
          <a:xfrm rot="16564218" flipV="1">
            <a:off x="5533938" y="1594866"/>
            <a:ext cx="165705" cy="139691"/>
          </a:xfrm>
          <a:prstGeom prst="diagStripe">
            <a:avLst>
              <a:gd name="adj" fmla="val 82902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6233325" y="1351210"/>
            <a:ext cx="262538" cy="404701"/>
            <a:chOff x="6201843" y="1360179"/>
            <a:chExt cx="262538" cy="404701"/>
          </a:xfrm>
        </p:grpSpPr>
        <p:grpSp>
          <p:nvGrpSpPr>
            <p:cNvPr id="58" name="グループ化 57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3" name="フローチャート: 和接合 62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59" name="斜め縞 58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896804" y="1353439"/>
            <a:ext cx="301901" cy="404701"/>
            <a:chOff x="3611513" y="1339383"/>
            <a:chExt cx="301901" cy="404701"/>
          </a:xfrm>
          <a:solidFill>
            <a:schemeClr val="bg1">
              <a:lumMod val="50000"/>
            </a:schemeClr>
          </a:solidFill>
        </p:grpSpPr>
        <p:grpSp>
          <p:nvGrpSpPr>
            <p:cNvPr id="81" name="グループ化 80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  <a:grpFill/>
          </p:grpSpPr>
          <p:sp>
            <p:nvSpPr>
              <p:cNvPr id="83" name="正方形/長方形 82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6" name="フローチャート: 和接合 8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grpFill/>
              <a:ln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82" name="斜め縞 81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grpFill/>
            <a:ln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933387" y="1351960"/>
            <a:ext cx="297990" cy="404701"/>
            <a:chOff x="4976914" y="1359818"/>
            <a:chExt cx="297990" cy="404701"/>
          </a:xfrm>
        </p:grpSpPr>
        <p:grpSp>
          <p:nvGrpSpPr>
            <p:cNvPr id="44" name="グループ化 43"/>
            <p:cNvGrpSpPr/>
            <p:nvPr/>
          </p:nvGrpSpPr>
          <p:grpSpPr>
            <a:xfrm rot="397210">
              <a:off x="5112694" y="1359818"/>
              <a:ext cx="162210" cy="404701"/>
              <a:chOff x="1352869" y="3058299"/>
              <a:chExt cx="405531" cy="101176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9" name="フローチャート: 和接合 48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45" name="斜め縞 44"/>
            <p:cNvSpPr/>
            <p:nvPr/>
          </p:nvSpPr>
          <p:spPr>
            <a:xfrm rot="16011659" flipV="1">
              <a:off x="4963907" y="1601741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環状矢印 100"/>
          <p:cNvSpPr/>
          <p:nvPr/>
        </p:nvSpPr>
        <p:spPr>
          <a:xfrm rot="19108187">
            <a:off x="4955903" y="1310207"/>
            <a:ext cx="237623" cy="22209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6425837"/>
              <a:gd name="adj5" fmla="val 125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2" name="環状矢印 101"/>
          <p:cNvSpPr/>
          <p:nvPr/>
        </p:nvSpPr>
        <p:spPr>
          <a:xfrm rot="14501997" flipH="1">
            <a:off x="4850311" y="1520432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環状矢印 102"/>
          <p:cNvSpPr/>
          <p:nvPr/>
        </p:nvSpPr>
        <p:spPr>
          <a:xfrm rot="549997">
            <a:off x="5672447" y="1557725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環状矢印 103"/>
          <p:cNvSpPr/>
          <p:nvPr/>
        </p:nvSpPr>
        <p:spPr>
          <a:xfrm rot="2907895" flipH="1" flipV="1">
            <a:off x="6174919" y="1481659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6801623" y="1363630"/>
            <a:ext cx="262538" cy="404701"/>
            <a:chOff x="6201843" y="1360179"/>
            <a:chExt cx="262538" cy="404701"/>
          </a:xfrm>
        </p:grpSpPr>
        <p:grpSp>
          <p:nvGrpSpPr>
            <p:cNvPr id="107" name="グループ化 10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2" name="フローチャート: 和接合 11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08" name="斜め縞 10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環状矢印 114"/>
          <p:cNvSpPr/>
          <p:nvPr/>
        </p:nvSpPr>
        <p:spPr>
          <a:xfrm rot="549997">
            <a:off x="6874091" y="1564108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7441378" y="1357198"/>
            <a:ext cx="262538" cy="404701"/>
            <a:chOff x="6201843" y="1360179"/>
            <a:chExt cx="262538" cy="404701"/>
          </a:xfrm>
        </p:grpSpPr>
        <p:grpSp>
          <p:nvGrpSpPr>
            <p:cNvPr id="117" name="グループ化 11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2" name="フローチャート: 和接合 12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18" name="斜め縞 11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環状矢印 122"/>
          <p:cNvSpPr/>
          <p:nvPr/>
        </p:nvSpPr>
        <p:spPr>
          <a:xfrm rot="549997">
            <a:off x="7518196" y="1569141"/>
            <a:ext cx="204097" cy="223526"/>
          </a:xfrm>
          <a:prstGeom prst="circularArrow">
            <a:avLst>
              <a:gd name="adj1" fmla="val 5605"/>
              <a:gd name="adj2" fmla="val 1142319"/>
              <a:gd name="adj3" fmla="val 21103469"/>
              <a:gd name="adj4" fmla="val 13825335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4308783" y="1341746"/>
            <a:ext cx="301901" cy="404701"/>
            <a:chOff x="3611513" y="1339383"/>
            <a:chExt cx="301901" cy="404701"/>
          </a:xfrm>
        </p:grpSpPr>
        <p:grpSp>
          <p:nvGrpSpPr>
            <p:cNvPr id="125" name="グループ化 124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0" name="フローチャート: 和接合 129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26" name="斜め縞 125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492562" y="1368448"/>
            <a:ext cx="262538" cy="404701"/>
            <a:chOff x="6201843" y="1360179"/>
            <a:chExt cx="262538" cy="404701"/>
          </a:xfrm>
        </p:grpSpPr>
        <p:grpSp>
          <p:nvGrpSpPr>
            <p:cNvPr id="132" name="グループ化 131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7" name="フローチャート: 和接合 136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33" name="斜め縞 132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右矢印 138"/>
          <p:cNvSpPr/>
          <p:nvPr/>
        </p:nvSpPr>
        <p:spPr>
          <a:xfrm>
            <a:off x="7823541" y="1692758"/>
            <a:ext cx="639579" cy="52792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1" name="右矢印 140"/>
          <p:cNvSpPr/>
          <p:nvPr/>
        </p:nvSpPr>
        <p:spPr>
          <a:xfrm>
            <a:off x="7889564" y="1636539"/>
            <a:ext cx="420433" cy="53317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2" name="右矢印 141"/>
          <p:cNvSpPr/>
          <p:nvPr/>
        </p:nvSpPr>
        <p:spPr>
          <a:xfrm>
            <a:off x="7941604" y="1569436"/>
            <a:ext cx="254639" cy="64044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5463" y="2139227"/>
            <a:ext cx="1576278" cy="15944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5210" y="4210032"/>
            <a:ext cx="3584919" cy="234765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>
          <a:xfrm>
            <a:off x="4831740" y="2202566"/>
            <a:ext cx="1162323" cy="1471238"/>
          </a:xfrm>
          <a:prstGeom prst="wedgeRectCallout">
            <a:avLst>
              <a:gd name="adj1" fmla="val -88640"/>
              <a:gd name="adj2" fmla="val 21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しきい値の決定</a:t>
            </a:r>
            <a:endParaRPr lang="en-US" altLang="ja-JP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白地の輝度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黒ラインの輝度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B</a:t>
            </a: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し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7313" indent="-87313"/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実験によって得られた最適な係数は、以下の通り。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</a:t>
            </a:r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</a:t>
            </a:r>
          </a:p>
          <a:p>
            <a:pPr algn="ctr"/>
            <a:endParaRPr kumimoji="1" lang="ja-JP" altLang="en-US" sz="6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6872981" y="4257178"/>
            <a:ext cx="2033166" cy="1299066"/>
          </a:xfrm>
          <a:prstGeom prst="wedgeRectCallout">
            <a:avLst>
              <a:gd name="adj1" fmla="val -153758"/>
              <a:gd name="adj2" fmla="val 3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スピード制御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直線ではスピードを速め、カーブに差し掛かったところで減速する。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/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前回の周期までのハンドル操作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と、現在の向きとの差分をとる。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速度 ＝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－ 差分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＊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＊ 標準速度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7313" indent="-87313"/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 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0.2,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標準速度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=50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である。ただし、これはモータ駆動に対する、パワーとして用いられるため、現実の走行速度とはギャップを生じる。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7313" indent="-87313"/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駆動するモータの回転角をモニタすることにより、実速度との差を吸収するものとする。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4" name="四角形吹き出し 113"/>
          <p:cNvSpPr/>
          <p:nvPr/>
        </p:nvSpPr>
        <p:spPr>
          <a:xfrm>
            <a:off x="6887494" y="5607537"/>
            <a:ext cx="2033166" cy="932664"/>
          </a:xfrm>
          <a:prstGeom prst="wedgeRectCallout">
            <a:avLst>
              <a:gd name="adj1" fmla="val -153696"/>
              <a:gd name="adj2" fmla="val -46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比例動作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積分動作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微分動作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とし、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これらのゲインの元になる情報を、走行する速度に対応する形で、配列に格納する。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速度に対応したゲインを配列に取り出し、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制御値を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求め走行体のハンドル操作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を決定する。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43411" y="218397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b="1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138" name="角丸四角形 137"/>
          <p:cNvSpPr/>
          <p:nvPr/>
        </p:nvSpPr>
        <p:spPr>
          <a:xfrm>
            <a:off x="3174004" y="1955887"/>
            <a:ext cx="1084024" cy="182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b="1" dirty="0" smtClean="0">
                <a:solidFill>
                  <a:schemeClr val="tx1"/>
                </a:solidFill>
              </a:rPr>
              <a:t>キャリブレーション</a:t>
            </a:r>
          </a:p>
        </p:txBody>
      </p:sp>
      <p:sp>
        <p:nvSpPr>
          <p:cNvPr id="144" name="角丸四角形 143"/>
          <p:cNvSpPr/>
          <p:nvPr/>
        </p:nvSpPr>
        <p:spPr>
          <a:xfrm>
            <a:off x="3190986" y="4021894"/>
            <a:ext cx="1084024" cy="1881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b="1" dirty="0" smtClean="0">
                <a:solidFill>
                  <a:schemeClr val="tx1"/>
                </a:solidFill>
              </a:rPr>
              <a:t>ライントレース</a:t>
            </a:r>
            <a:endParaRPr kumimoji="1" lang="en-US" altLang="ja-JP" sz="700" b="1" dirty="0" smtClean="0">
              <a:solidFill>
                <a:schemeClr val="tx1"/>
              </a:solidFill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3875686" y="1089580"/>
            <a:ext cx="607932" cy="1312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Bluetooth</a:t>
            </a:r>
            <a:r>
              <a:rPr lang="ja-JP" altLang="en-US" sz="500" dirty="0" smtClean="0">
                <a:solidFill>
                  <a:schemeClr val="tx1"/>
                </a:solidFill>
              </a:rPr>
              <a:t>通信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098416" y="1959972"/>
            <a:ext cx="891224" cy="1879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>
                <a:solidFill>
                  <a:schemeClr val="tx1"/>
                </a:solidFill>
              </a:rPr>
              <a:t>ナビゲーション</a:t>
            </a:r>
            <a:endParaRPr kumimoji="1" lang="ja-JP" altLang="en-US" sz="700" b="1" dirty="0" smtClean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1659" y="2169440"/>
            <a:ext cx="2746399" cy="1852454"/>
          </a:xfrm>
          <a:prstGeom prst="rect">
            <a:avLst/>
          </a:prstGeom>
        </p:spPr>
      </p:pic>
      <p:sp>
        <p:nvSpPr>
          <p:cNvPr id="149" name="角丸四角形 148"/>
          <p:cNvSpPr/>
          <p:nvPr/>
        </p:nvSpPr>
        <p:spPr>
          <a:xfrm>
            <a:off x="7047623" y="3816340"/>
            <a:ext cx="870053" cy="141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モニタデータの集積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7047624" y="3651654"/>
            <a:ext cx="870053" cy="1431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走行状況の管理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389" y="2800891"/>
            <a:ext cx="28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１．キャリブレーション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スタート前にキャリブレーションを行い、白地および黒ラインの輝度を測定する。これをもとに、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ライントレースするためのラインのエッジを検出するため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の「しきい値を」を計算式によって求める。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２．ナビゲーション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ドライバに対して、ナビゲータは走行状況を管理・提供する。その情報をもとにドライバは走行クラスを選択し、走行を指示する。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走行とともに、走行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モータの回転角度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6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ジャイロセンサー値を記録する。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ライントレースの場合は光センサーの輝度も記録する。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これらのモニタ情報は集積され、一定期間の最小・最大・平均など統計情報を提供する準備を整える。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３．ライントレース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現在、直線に近い走行か、または、カーブに沿った走行なのかによって、走行スピードを決定する。</a:t>
            </a:r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ナビゲータ経由で取得した輝度情報をもとに、走行体の左右の向きを決定する。その角度は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制御によって動的に決定する。また、その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制御のゲインは、走行スピードによって変更される。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573" y="1100235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658246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47304" y="184682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24221" y="3014663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2536" y="1388761"/>
            <a:ext cx="2789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モータへのパワーを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(=10,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…100 )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とし、スタート時点から、ジャイロセンサー値をモニタする実験と検証を行った。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床面は、摩擦を考慮しできるだけ競技と同様の布を敷く。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ライントレースを行わない。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倒立振子ライブラリにより、走行体のバランスをとる。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の範囲で設定し、尻尾による補助動作により、前方への移動や揺り返しを軽減できることを確認した。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136526" y="3637346"/>
            <a:ext cx="5943601" cy="3119689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58828" y="2299168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ジャイロセンサー値の変動は小さいが、周期的に＋－を行き来する。安定しているが、モータ駆動に「遊び」が生じている。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45778" y="3255352"/>
            <a:ext cx="249064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尻尾による補助動作を行うことによって、ジャイロセンサー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の値の変化が滑らかになった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走行体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の前後の揺れが減少した。</a:t>
            </a:r>
            <a:endParaRPr lang="en-US" altLang="ja-JP" sz="6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18584" y="3758816"/>
            <a:ext cx="1859712" cy="1646605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2075" indent="-92075"/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環境光が変動しても、黒ラインの輝度はほとんど変化しない。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2075" indent="-92075"/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白地の輝度を測定する時、走行体の傾きにより大きく変動する。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2075" indent="-92075"/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</a:t>
            </a:r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0.39) 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テスト環境で求めた値であった。これを用いてライントレースを行うと、ラインのより中心に近い部分をエッジとみなす。安定したトレースを行うが、グレーラインに差し掛かると、左エッジを誤認識し、右側に大きく方向を変えることを確認し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しきい値の設定には補正が必要である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883510" y="2818951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9085" y="3934012"/>
            <a:ext cx="2209069" cy="1337672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3166709" y="206261"/>
            <a:ext cx="5842397" cy="202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172512" y="2284758"/>
            <a:ext cx="5842397" cy="126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角丸四角形 60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38145" y="3936397"/>
            <a:ext cx="1490510" cy="1332902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3143993" y="3691353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ライン検知のしきい値について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178900" y="3680548"/>
            <a:ext cx="5842397" cy="177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4725" y="3256126"/>
            <a:ext cx="2805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キャリブレーションを行うことによって、ラインのエッジを検知するための「しきい値」を決定する。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光センサーを用い、環境光および白地の輝度、黒ラインの輝度を測定し、しきい値を設定した上で、ライントレースを行う実験を行った。ラインの進行方向に対して左側のエッジを認識する。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設計時に算出した 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係数を用いたしきい値では、ラインの中心に近い部分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より暗い部分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をエッジとみなすため、グレーの部分を白色とみなし、ライントレースができなかった。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そのため、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係数にさらに補正値を加え、しきい値を設定することとした。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77116" y="5475454"/>
            <a:ext cx="5842397" cy="125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73427" y="5508000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しきい値の補正について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4684" y="5710701"/>
            <a:ext cx="2329033" cy="65663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5778" y="5712783"/>
            <a:ext cx="2321619" cy="659174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6245778" y="6405671"/>
            <a:ext cx="268101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補正値を加えることにより、ライン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検出の輝度の値が全体的に上昇、光センサー値の変化が滑らかになった。　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→　</a:t>
            </a:r>
            <a:r>
              <a:rPr lang="ja-JP" altLang="en-US" sz="6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滑らかな走行になった。 　</a:t>
            </a:r>
            <a:endParaRPr lang="en-US" altLang="ja-JP" sz="6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右矢印 67"/>
          <p:cNvSpPr/>
          <p:nvPr/>
        </p:nvSpPr>
        <p:spPr>
          <a:xfrm>
            <a:off x="5835975" y="5952567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1731</Words>
  <Application>Microsoft Office PowerPoint</Application>
  <PresentationFormat>画面に合わせる (4:3)</PresentationFormat>
  <Paragraphs>259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236</cp:revision>
  <cp:lastPrinted>2017-08-31T06:05:24Z</cp:lastPrinted>
  <dcterms:created xsi:type="dcterms:W3CDTF">2017-07-20T04:41:18Z</dcterms:created>
  <dcterms:modified xsi:type="dcterms:W3CDTF">2017-08-31T08:25:08Z</dcterms:modified>
</cp:coreProperties>
</file>