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3" r:id="rId2"/>
    <p:sldId id="257" r:id="rId3"/>
    <p:sldId id="258" r:id="rId4"/>
    <p:sldId id="259" r:id="rId5"/>
    <p:sldId id="260" r:id="rId6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99FF33"/>
    <a:srgbClr val="66FF33"/>
    <a:srgbClr val="CCFF99"/>
    <a:srgbClr val="00B050"/>
    <a:srgbClr val="FFCCFF"/>
    <a:srgbClr val="CCECFF"/>
    <a:srgbClr val="FF0000"/>
    <a:srgbClr val="FFFF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4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34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610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638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75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13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93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23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92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24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12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95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63AC1-C124-4785-98D1-11CFD963530E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1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24.emf"/><Relationship Id="rId5" Type="http://schemas.openxmlformats.org/officeDocument/2006/relationships/image" Target="../media/image14.png"/><Relationship Id="rId10" Type="http://schemas.openxmlformats.org/officeDocument/2006/relationships/image" Target="../media/image23.emf"/><Relationship Id="rId4" Type="http://schemas.openxmlformats.org/officeDocument/2006/relationships/image" Target="../media/image5.png"/><Relationship Id="rId9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image" Target="../media/image32.emf"/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12" Type="http://schemas.openxmlformats.org/officeDocument/2006/relationships/image" Target="../media/image31.emf"/><Relationship Id="rId17" Type="http://schemas.openxmlformats.org/officeDocument/2006/relationships/image" Target="../media/image36.emf"/><Relationship Id="rId2" Type="http://schemas.openxmlformats.org/officeDocument/2006/relationships/image" Target="../media/image25.png"/><Relationship Id="rId16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30.emf"/><Relationship Id="rId5" Type="http://schemas.openxmlformats.org/officeDocument/2006/relationships/image" Target="../media/image5.png"/><Relationship Id="rId15" Type="http://schemas.openxmlformats.org/officeDocument/2006/relationships/image" Target="../media/image34.emf"/><Relationship Id="rId10" Type="http://schemas.openxmlformats.org/officeDocument/2006/relationships/image" Target="../media/image29.emf"/><Relationship Id="rId4" Type="http://schemas.openxmlformats.org/officeDocument/2006/relationships/image" Target="../media/image4.png"/><Relationship Id="rId9" Type="http://schemas.openxmlformats.org/officeDocument/2006/relationships/image" Target="../media/image28.emf"/><Relationship Id="rId14" Type="http://schemas.openxmlformats.org/officeDocument/2006/relationships/image" Target="../media/image3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6" name="涙形 15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sp>
        <p:nvSpPr>
          <p:cNvPr id="2" name="角丸四角形 1"/>
          <p:cNvSpPr/>
          <p:nvPr/>
        </p:nvSpPr>
        <p:spPr>
          <a:xfrm>
            <a:off x="3179427" y="118989"/>
            <a:ext cx="5660691" cy="759901"/>
          </a:xfrm>
          <a:prstGeom prst="roundRect">
            <a:avLst/>
          </a:prstGeom>
          <a:solidFill>
            <a:schemeClr val="accent1">
              <a:alpha val="84706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500" dirty="0">
                <a:solidFill>
                  <a:schemeClr val="bg1"/>
                </a:solidFill>
              </a:rPr>
              <a:t> </a:t>
            </a:r>
            <a:r>
              <a:rPr lang="ja-JP" altLang="en-US" sz="15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選択課題     </a:t>
            </a:r>
            <a:r>
              <a:rPr lang="ja-JP" altLang="en-US" sz="1500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15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: </a:t>
            </a:r>
            <a:r>
              <a:rPr lang="ja-JP" altLang="en-US" sz="15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コースを完走する。</a:t>
            </a:r>
            <a:endParaRPr lang="en-US" altLang="ja-JP" sz="1500" b="1" dirty="0">
              <a:solidFill>
                <a:schemeClr val="accent4">
                  <a:lumMod val="60000"/>
                  <a:lumOff val="4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500" dirty="0">
                <a:solidFill>
                  <a:schemeClr val="bg1"/>
                </a:solidFill>
              </a:rPr>
              <a:t> </a:t>
            </a:r>
            <a:r>
              <a:rPr lang="ja-JP" altLang="en-US" sz="1500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目標             </a:t>
            </a:r>
            <a:r>
              <a:rPr lang="en-US" altLang="ja-JP" sz="1500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: </a:t>
            </a:r>
            <a:r>
              <a:rPr lang="ja-JP" altLang="en-US" sz="15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どんなコース</a:t>
            </a:r>
            <a:r>
              <a:rPr lang="ja-JP" altLang="en-US" sz="15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でもゴールできる走行を実現する。</a:t>
            </a:r>
            <a:r>
              <a:rPr lang="ja-JP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　　　 </a:t>
            </a:r>
            <a:endParaRPr lang="en-US" altLang="ja-JP" b="1" dirty="0">
              <a:solidFill>
                <a:schemeClr val="accent4">
                  <a:lumMod val="60000"/>
                  <a:lumOff val="4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3824" y="1104390"/>
            <a:ext cx="2886971" cy="357753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050" dirty="0" smtClean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105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sz="105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80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要件を分析・定義し、開発目標を設定した。</a:t>
            </a:r>
            <a:endParaRPr lang="en-US" altLang="ja-JP" sz="800" dirty="0" smtClean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8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ja-JP" altLang="en-US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058796" y="1094786"/>
            <a:ext cx="6023883" cy="5547317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40" name="角丸四角形吹き出し 39"/>
          <p:cNvSpPr/>
          <p:nvPr/>
        </p:nvSpPr>
        <p:spPr>
          <a:xfrm>
            <a:off x="91441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rgbClr val="0070C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走行戦略</a:t>
            </a:r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761280"/>
              </p:ext>
            </p:extLst>
          </p:nvPr>
        </p:nvGraphicFramePr>
        <p:xfrm>
          <a:off x="99100" y="1683510"/>
          <a:ext cx="2735994" cy="1127760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735994"/>
              </a:tblGrid>
              <a:tr h="12676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要件</a:t>
                      </a:r>
                      <a:endParaRPr kumimoji="1" lang="ja-JP" altLang="en-US" sz="8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8580" marR="68580" marT="34290" marB="34290" anchor="ctr"/>
                </a:tc>
              </a:tr>
              <a:tr h="273830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/>
                        <a:t>A.</a:t>
                      </a:r>
                    </a:p>
                    <a:p>
                      <a:r>
                        <a:rPr kumimoji="1" lang="ja-JP" altLang="en-US" sz="800" b="1" dirty="0" smtClean="0"/>
                        <a:t>安定したスタートをする。</a:t>
                      </a:r>
                      <a:endParaRPr kumimoji="1" lang="en-US" altLang="ja-JP" sz="800" b="1" dirty="0" smtClean="0"/>
                    </a:p>
                  </a:txBody>
                  <a:tcPr marL="68580" marR="68580" marT="34290" marB="34290">
                    <a:solidFill>
                      <a:srgbClr val="CCECFF"/>
                    </a:solidFill>
                  </a:tcPr>
                </a:tc>
              </a:tr>
              <a:tr h="299667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/>
                        <a:t>B.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1" dirty="0" smtClean="0"/>
                        <a:t>コースを走行してゴールまで完走する。</a:t>
                      </a:r>
                      <a:endParaRPr kumimoji="1" lang="en-US" altLang="ja-JP" sz="800" b="1" dirty="0" smtClean="0"/>
                    </a:p>
                  </a:txBody>
                  <a:tcPr marL="68580" marR="68580" marT="34290" marB="34290">
                    <a:solidFill>
                      <a:srgbClr val="FFCCFF"/>
                    </a:solidFill>
                  </a:tcPr>
                </a:tc>
              </a:tr>
              <a:tr h="299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1" dirty="0" smtClean="0"/>
                        <a:t>B’.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1" dirty="0" smtClean="0"/>
                        <a:t>高速かつ安定した走行をする。</a:t>
                      </a:r>
                      <a:endParaRPr kumimoji="1" lang="en-US" altLang="ja-JP" sz="800" b="1" dirty="0" smtClean="0"/>
                    </a:p>
                  </a:txBody>
                  <a:tcPr marL="68580" marR="68580" marT="34290" marB="34290"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36656" y="2946270"/>
            <a:ext cx="285256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コースを完走するためには、まずは「スタート」しなければ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ならない。言わずもがな、競技最初の重要ポイントは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スタートである。しかも、ただ倒立走行＆ライントレースを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すればいいのでは無い。成功確率とロスの少なさを合わせもった「安定した」スタートが必要である。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また、設計思想である「どんなコースでも変わらない走りを」に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掲げられた「コース」とは「ライン」そのものである。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よって必然的にライン上をトレースしてゴール（完走）を目指す。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実際のところ、設計思想そのものの実現については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「低速かつライン追従性」を求めれば可能であるが、競技という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性質上、スピードが求められる。「スピードと安定性」と言う、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相反する要素をバランスさせての実現が理想であり、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これも重要な要件である。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1441" y="1194978"/>
            <a:ext cx="2743653" cy="24691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bg1"/>
                </a:solidFill>
              </a:rPr>
              <a:t>要件定義と開発目標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  <p:grpSp>
        <p:nvGrpSpPr>
          <p:cNvPr id="19" name="図形グループ 18"/>
          <p:cNvGrpSpPr/>
          <p:nvPr/>
        </p:nvGrpSpPr>
        <p:grpSpPr>
          <a:xfrm>
            <a:off x="6969304" y="1165336"/>
            <a:ext cx="2218823" cy="2365043"/>
            <a:chOff x="6974067" y="1389197"/>
            <a:chExt cx="2218823" cy="2365043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4067" y="1652018"/>
              <a:ext cx="2111830" cy="1702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角丸四角形 44"/>
            <p:cNvSpPr/>
            <p:nvPr/>
          </p:nvSpPr>
          <p:spPr>
            <a:xfrm>
              <a:off x="7028508" y="1389197"/>
              <a:ext cx="1544973" cy="246912"/>
            </a:xfrm>
            <a:prstGeom prst="roundRect">
              <a:avLst/>
            </a:prstGeom>
            <a:solidFill>
              <a:srgbClr val="CCECFF"/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900" b="1" dirty="0">
                  <a:solidFill>
                    <a:schemeClr val="tx1"/>
                  </a:solidFill>
                </a:rPr>
                <a:t>A</a:t>
              </a:r>
              <a:r>
                <a:rPr lang="en-US" altLang="ja-JP" sz="900" b="1" dirty="0" smtClean="0">
                  <a:solidFill>
                    <a:schemeClr val="tx1"/>
                  </a:solidFill>
                </a:rPr>
                <a:t>.</a:t>
              </a:r>
              <a:r>
                <a:rPr lang="en-US" altLang="ja-JP" sz="900" b="1" dirty="0">
                  <a:solidFill>
                    <a:schemeClr val="tx1"/>
                  </a:solidFill>
                </a:rPr>
                <a:t> </a:t>
              </a:r>
              <a:r>
                <a:rPr lang="ja-JP" altLang="en-US" sz="900" b="1" dirty="0" smtClean="0">
                  <a:solidFill>
                    <a:schemeClr val="tx1"/>
                  </a:solidFill>
                </a:rPr>
                <a:t>安定</a:t>
              </a:r>
              <a:r>
                <a:rPr lang="ja-JP" altLang="en-US" sz="900" b="1" dirty="0">
                  <a:solidFill>
                    <a:schemeClr val="tx1"/>
                  </a:solidFill>
                </a:rPr>
                <a:t>したスタートをする。</a:t>
              </a:r>
              <a:endParaRPr kumimoji="1" lang="ja-JP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7661672" y="2923243"/>
              <a:ext cx="15312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00" dirty="0" smtClean="0"/>
                <a:t>経験的に➀および、スタート</a:t>
              </a:r>
              <a:r>
                <a:rPr lang="en-US" altLang="ja-JP" sz="800" dirty="0" smtClean="0"/>
                <a:t/>
              </a:r>
              <a:br>
                <a:rPr lang="en-US" altLang="ja-JP" sz="800" dirty="0" smtClean="0"/>
              </a:br>
              <a:r>
                <a:rPr lang="ja-JP" altLang="en-US" sz="800" dirty="0" smtClean="0"/>
                <a:t>直後に➁となるケースが多い。</a:t>
              </a:r>
              <a:r>
                <a:rPr lang="en-US" altLang="ja-JP" sz="800" dirty="0" smtClean="0"/>
                <a:t/>
              </a:r>
              <a:br>
                <a:rPr lang="en-US" altLang="ja-JP" sz="800" dirty="0" smtClean="0"/>
              </a:br>
              <a:r>
                <a:rPr lang="ja-JP" altLang="en-US" sz="800" dirty="0" smtClean="0"/>
                <a:t>このパターンを</a:t>
              </a:r>
              <a:r>
                <a:rPr kumimoji="1" lang="ja-JP" altLang="en-US" sz="800" dirty="0" smtClean="0"/>
                <a:t>どれだけ</a:t>
              </a:r>
              <a:r>
                <a:rPr kumimoji="1" lang="en-US" altLang="ja-JP" sz="800" dirty="0" smtClean="0"/>
                <a:t/>
              </a:r>
              <a:br>
                <a:rPr kumimoji="1" lang="en-US" altLang="ja-JP" sz="800" dirty="0" smtClean="0"/>
              </a:br>
              <a:r>
                <a:rPr kumimoji="1" lang="ja-JP" altLang="en-US" sz="800" dirty="0" smtClean="0"/>
                <a:t>減らせるかが課題</a:t>
              </a:r>
              <a:endParaRPr kumimoji="1" lang="en-US" altLang="ja-JP" sz="800" dirty="0" smtClean="0"/>
            </a:p>
            <a:p>
              <a:r>
                <a:rPr lang="ja-JP" altLang="en-US" sz="800" dirty="0" smtClean="0"/>
                <a:t>（</a:t>
              </a:r>
              <a:r>
                <a:rPr lang="en-US" altLang="ja-JP" sz="800" dirty="0" smtClean="0"/>
                <a:t>Bluetooth</a:t>
              </a:r>
              <a:r>
                <a:rPr lang="ja-JP" altLang="en-US" sz="800" dirty="0" smtClean="0"/>
                <a:t>によるスタートと</a:t>
              </a:r>
              <a:r>
                <a:rPr lang="en-US" altLang="ja-JP" sz="800" dirty="0" smtClean="0"/>
                <a:t/>
              </a:r>
              <a:br>
                <a:rPr lang="en-US" altLang="ja-JP" sz="800" dirty="0" smtClean="0"/>
              </a:br>
              <a:r>
                <a:rPr lang="ja-JP" altLang="en-US" sz="800" dirty="0" smtClean="0"/>
                <a:t>　姿勢制御で対応）</a:t>
              </a:r>
              <a:endParaRPr kumimoji="1" lang="ja-JP" altLang="en-US" sz="800" dirty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8661909" y="2057432"/>
              <a:ext cx="43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/>
                <a:t>➀</a:t>
              </a:r>
              <a:endParaRPr kumimoji="1" lang="ja-JP" altLang="en-US" sz="1200" dirty="0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8137975" y="2216666"/>
              <a:ext cx="43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/>
                <a:t>➁</a:t>
              </a:r>
              <a:endParaRPr kumimoji="1" lang="ja-JP" altLang="en-US" sz="1200" dirty="0"/>
            </a:p>
          </p:txBody>
        </p:sp>
      </p:grpSp>
      <p:grpSp>
        <p:nvGrpSpPr>
          <p:cNvPr id="21" name="図形グループ 20"/>
          <p:cNvGrpSpPr/>
          <p:nvPr/>
        </p:nvGrpSpPr>
        <p:grpSpPr>
          <a:xfrm>
            <a:off x="6329961" y="3660065"/>
            <a:ext cx="2858165" cy="1332815"/>
            <a:chOff x="6467121" y="3736265"/>
            <a:chExt cx="2858165" cy="1332815"/>
          </a:xfrm>
        </p:grpSpPr>
        <p:grpSp>
          <p:nvGrpSpPr>
            <p:cNvPr id="18" name="図形グループ 17"/>
            <p:cNvGrpSpPr/>
            <p:nvPr/>
          </p:nvGrpSpPr>
          <p:grpSpPr>
            <a:xfrm>
              <a:off x="6467121" y="3736265"/>
              <a:ext cx="2208438" cy="1332815"/>
              <a:chOff x="6467121" y="3736265"/>
              <a:chExt cx="2208438" cy="1332815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67121" y="4224114"/>
                <a:ext cx="872349" cy="8449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2" name="角丸四角形 51"/>
              <p:cNvSpPr/>
              <p:nvPr/>
            </p:nvSpPr>
            <p:spPr>
              <a:xfrm>
                <a:off x="6517277" y="3736265"/>
                <a:ext cx="2158282" cy="246912"/>
              </a:xfrm>
              <a:prstGeom prst="roundRect">
                <a:avLst/>
              </a:prstGeom>
              <a:solidFill>
                <a:srgbClr val="FFCCFF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defRPr/>
                </a:pPr>
                <a:r>
                  <a:rPr lang="en-US" altLang="ja-JP" sz="900" b="1" dirty="0">
                    <a:solidFill>
                      <a:schemeClr val="tx1"/>
                    </a:solidFill>
                  </a:rPr>
                  <a:t>B</a:t>
                </a:r>
                <a:r>
                  <a:rPr lang="en-US" altLang="ja-JP" sz="900" b="1" dirty="0" smtClean="0">
                    <a:solidFill>
                      <a:schemeClr val="tx1"/>
                    </a:solidFill>
                  </a:rPr>
                  <a:t>’. </a:t>
                </a:r>
                <a:r>
                  <a:rPr lang="ja-JP" altLang="en-US" sz="900" b="1" dirty="0" smtClean="0">
                    <a:solidFill>
                      <a:schemeClr val="tx1"/>
                    </a:solidFill>
                  </a:rPr>
                  <a:t>高速</a:t>
                </a:r>
                <a:r>
                  <a:rPr lang="ja-JP" altLang="en-US" sz="900" b="1" dirty="0">
                    <a:solidFill>
                      <a:schemeClr val="tx1"/>
                    </a:solidFill>
                  </a:rPr>
                  <a:t>かつ安定した走行をする</a:t>
                </a:r>
                <a:r>
                  <a:rPr lang="ja-JP" altLang="en-US" sz="900" b="1" dirty="0" smtClean="0">
                    <a:solidFill>
                      <a:schemeClr val="tx1"/>
                    </a:solidFill>
                  </a:rPr>
                  <a:t>。</a:t>
                </a:r>
                <a:endParaRPr lang="en-US" altLang="ja-JP" sz="9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6" name="テキスト ボックス 55"/>
            <p:cNvSpPr txBox="1"/>
            <p:nvPr/>
          </p:nvSpPr>
          <p:spPr>
            <a:xfrm>
              <a:off x="7428271" y="4052002"/>
              <a:ext cx="18970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00" dirty="0" smtClean="0"/>
                <a:t>観戦者からのリアクションを妥当なもの</a:t>
              </a:r>
              <a:endParaRPr lang="en-US" altLang="ja-JP" sz="800" dirty="0" smtClean="0"/>
            </a:p>
            <a:p>
              <a:r>
                <a:rPr kumimoji="1" lang="ja-JP" altLang="en-US" sz="800" dirty="0" smtClean="0"/>
                <a:t>にするべく、ボーダーラインを設定</a:t>
              </a:r>
              <a:endParaRPr kumimoji="1" lang="en-US" altLang="ja-JP" sz="800" dirty="0" smtClean="0"/>
            </a:p>
            <a:p>
              <a:r>
                <a:rPr lang="ja-JP" altLang="en-US" sz="800" dirty="0" smtClean="0"/>
                <a:t>（タイムはレプリカコース到着初期の</a:t>
              </a:r>
              <a:endParaRPr lang="en-US" altLang="ja-JP" sz="800" dirty="0" smtClean="0"/>
            </a:p>
            <a:p>
              <a:r>
                <a:rPr kumimoji="1" lang="ja-JP" altLang="en-US" sz="800" dirty="0"/>
                <a:t>　</a:t>
              </a:r>
              <a:r>
                <a:rPr kumimoji="1" lang="ja-JP" altLang="en-US" sz="800" dirty="0" smtClean="0"/>
                <a:t>試走タイム（</a:t>
              </a:r>
              <a:r>
                <a:rPr kumimoji="1" lang="en-US" altLang="ja-JP" sz="800" dirty="0" smtClean="0"/>
                <a:t>1</a:t>
              </a:r>
              <a:r>
                <a:rPr kumimoji="1" lang="ja-JP" altLang="en-US" sz="800" dirty="0" smtClean="0"/>
                <a:t>分</a:t>
              </a:r>
              <a:r>
                <a:rPr kumimoji="1" lang="en-US" altLang="ja-JP" sz="800" dirty="0" smtClean="0"/>
                <a:t>8</a:t>
              </a:r>
              <a:r>
                <a:rPr kumimoji="1" lang="ja-JP" altLang="en-US" sz="800" dirty="0" smtClean="0"/>
                <a:t>秒）を参考）</a:t>
              </a:r>
              <a:endParaRPr kumimoji="1" lang="ja-JP" altLang="en-US" sz="800" dirty="0"/>
            </a:p>
          </p:txBody>
        </p:sp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721" y="4112914"/>
            <a:ext cx="1283843" cy="35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角丸四角形 49"/>
          <p:cNvSpPr/>
          <p:nvPr/>
        </p:nvSpPr>
        <p:spPr>
          <a:xfrm>
            <a:off x="3181096" y="3651117"/>
            <a:ext cx="2412269" cy="306286"/>
          </a:xfrm>
          <a:prstGeom prst="roundRect">
            <a:avLst/>
          </a:prstGeom>
          <a:solidFill>
            <a:srgbClr val="FFCCFF"/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b="1" dirty="0">
                <a:solidFill>
                  <a:schemeClr val="tx1"/>
                </a:solidFill>
              </a:rPr>
              <a:t>B</a:t>
            </a:r>
            <a:r>
              <a:rPr lang="en-US" altLang="ja-JP" sz="900" b="1" dirty="0" smtClean="0">
                <a:solidFill>
                  <a:schemeClr val="tx1"/>
                </a:solidFill>
              </a:rPr>
              <a:t>.</a:t>
            </a:r>
            <a:r>
              <a:rPr lang="en-US" altLang="ja-JP" sz="900" b="1" dirty="0">
                <a:solidFill>
                  <a:schemeClr val="tx1"/>
                </a:solidFill>
              </a:rPr>
              <a:t> </a:t>
            </a:r>
            <a:r>
              <a:rPr lang="ja-JP" altLang="en-US" sz="900" b="1" dirty="0" smtClean="0">
                <a:solidFill>
                  <a:schemeClr val="tx1"/>
                </a:solidFill>
              </a:rPr>
              <a:t>コース</a:t>
            </a:r>
            <a:r>
              <a:rPr lang="ja-JP" altLang="en-US" sz="900" b="1" dirty="0">
                <a:solidFill>
                  <a:schemeClr val="tx1"/>
                </a:solidFill>
              </a:rPr>
              <a:t>を走行してゴールまで完走する</a:t>
            </a:r>
            <a:r>
              <a:rPr lang="ja-JP" altLang="en-US" sz="900" b="1" dirty="0" smtClean="0">
                <a:solidFill>
                  <a:schemeClr val="tx1"/>
                </a:solidFill>
              </a:rPr>
              <a:t>。</a:t>
            </a:r>
            <a:endParaRPr lang="en-US" altLang="ja-JP" sz="900" b="1" dirty="0" smtClean="0">
              <a:solidFill>
                <a:schemeClr val="tx1"/>
              </a:solidFill>
            </a:endParaRPr>
          </a:p>
          <a:p>
            <a:r>
              <a:rPr lang="ja-JP" altLang="en-US" sz="900" b="1" dirty="0" smtClean="0">
                <a:solidFill>
                  <a:schemeClr val="tx1"/>
                </a:solidFill>
              </a:rPr>
              <a:t>　（「ラインをトレースして走行する」と同義）</a:t>
            </a:r>
            <a:endParaRPr lang="en-US" altLang="ja-JP" sz="900" b="1" dirty="0">
              <a:solidFill>
                <a:schemeClr val="tx1"/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511588" y="4020384"/>
            <a:ext cx="1835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/>
              <a:t>どんなコースでも変わらない走りを</a:t>
            </a:r>
            <a:endParaRPr kumimoji="1" lang="en-US" altLang="ja-JP" sz="800" dirty="0" smtClean="0"/>
          </a:p>
          <a:p>
            <a:r>
              <a:rPr kumimoji="1" lang="ja-JP" altLang="en-US" sz="800" dirty="0" smtClean="0"/>
              <a:t>実現</a:t>
            </a:r>
            <a:r>
              <a:rPr lang="ja-JP" altLang="en-US" sz="800" dirty="0" smtClean="0"/>
              <a:t>する為、個別対応を行わない。</a:t>
            </a:r>
            <a:endParaRPr lang="en-US" altLang="ja-JP" sz="800" dirty="0" smtClean="0"/>
          </a:p>
          <a:p>
            <a:r>
              <a:rPr kumimoji="1" lang="ja-JP" altLang="en-US" sz="800" dirty="0" smtClean="0"/>
              <a:t>（前提：</a:t>
            </a:r>
            <a:r>
              <a:rPr lang="ja-JP" altLang="en-US" sz="800" dirty="0" smtClean="0"/>
              <a:t>コース</a:t>
            </a:r>
            <a:r>
              <a:rPr lang="ja-JP" altLang="en-US" sz="800" dirty="0"/>
              <a:t>の</a:t>
            </a:r>
            <a:r>
              <a:rPr lang="ja-JP" altLang="en-US" sz="800" dirty="0" smtClean="0"/>
              <a:t>定義は変わらない事</a:t>
            </a:r>
            <a:r>
              <a:rPr kumimoji="1" lang="ja-JP" altLang="en-US" sz="800" dirty="0" smtClean="0"/>
              <a:t>）</a:t>
            </a:r>
            <a:endParaRPr kumimoji="1" lang="ja-JP" altLang="en-US" sz="800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3057274" y="1179250"/>
            <a:ext cx="3916931" cy="2211942"/>
            <a:chOff x="3085852" y="1179250"/>
            <a:chExt cx="3916931" cy="2211942"/>
          </a:xfrm>
        </p:grpSpPr>
        <p:sp>
          <p:nvSpPr>
            <p:cNvPr id="42" name="角丸四角形 41"/>
            <p:cNvSpPr/>
            <p:nvPr/>
          </p:nvSpPr>
          <p:spPr>
            <a:xfrm>
              <a:off x="3734143" y="1179250"/>
              <a:ext cx="2743653" cy="24691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b="1" dirty="0" smtClean="0">
                  <a:solidFill>
                    <a:schemeClr val="bg1"/>
                  </a:solidFill>
                </a:rPr>
                <a:t>要件実現の為のユースケース</a:t>
              </a:r>
              <a:endParaRPr kumimoji="1" lang="ja-JP" altLang="en-US" sz="900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5852" y="1479502"/>
              <a:ext cx="3916931" cy="1911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角丸四角形 52"/>
            <p:cNvSpPr/>
            <p:nvPr/>
          </p:nvSpPr>
          <p:spPr>
            <a:xfrm>
              <a:off x="5899289" y="1779735"/>
              <a:ext cx="303822" cy="231535"/>
            </a:xfrm>
            <a:prstGeom prst="roundRect">
              <a:avLst/>
            </a:prstGeom>
            <a:solidFill>
              <a:srgbClr val="CCECFF"/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</a:rPr>
                <a:t>A</a:t>
              </a:r>
              <a:r>
                <a:rPr lang="en-US" altLang="ja-JP" sz="900" b="1" dirty="0" smtClean="0">
                  <a:solidFill>
                    <a:schemeClr val="tx1"/>
                  </a:solidFill>
                </a:rPr>
                <a:t>.</a:t>
              </a:r>
              <a:endParaRPr kumimoji="1" lang="ja-JP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4" name="角丸四角形 53"/>
            <p:cNvSpPr/>
            <p:nvPr/>
          </p:nvSpPr>
          <p:spPr>
            <a:xfrm>
              <a:off x="6529687" y="2172955"/>
              <a:ext cx="303822" cy="231535"/>
            </a:xfrm>
            <a:prstGeom prst="roundRect">
              <a:avLst/>
            </a:prstGeom>
            <a:solidFill>
              <a:srgbClr val="FFCCFF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b="1" smtClean="0">
                  <a:solidFill>
                    <a:schemeClr val="tx1"/>
                  </a:solidFill>
                </a:rPr>
                <a:t>B.</a:t>
              </a:r>
              <a:endParaRPr kumimoji="1" lang="ja-JP" altLang="en-US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5" name="角丸四角形 54"/>
            <p:cNvSpPr/>
            <p:nvPr/>
          </p:nvSpPr>
          <p:spPr>
            <a:xfrm>
              <a:off x="6507107" y="2512308"/>
              <a:ext cx="302400" cy="231535"/>
            </a:xfrm>
            <a:prstGeom prst="roundRect">
              <a:avLst/>
            </a:prstGeom>
            <a:solidFill>
              <a:srgbClr val="FFCCFF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b="1" smtClean="0">
                  <a:solidFill>
                    <a:schemeClr val="tx1"/>
                  </a:solidFill>
                </a:rPr>
                <a:t>B’.</a:t>
              </a:r>
              <a:endParaRPr kumimoji="1" lang="ja-JP" altLang="en-US" sz="9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直線コネクタ 22"/>
          <p:cNvCxnSpPr/>
          <p:nvPr/>
        </p:nvCxnSpPr>
        <p:spPr>
          <a:xfrm>
            <a:off x="6973789" y="1165336"/>
            <a:ext cx="0" cy="2330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3179427" y="3562341"/>
            <a:ext cx="5834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3148271" y="3971692"/>
            <a:ext cx="828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b="1" dirty="0" smtClean="0"/>
              <a:t>コースの構造</a:t>
            </a:r>
            <a:endParaRPr kumimoji="1" lang="ja-JP" altLang="en-US" sz="800" b="1" dirty="0"/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427" y="4694447"/>
            <a:ext cx="3360707" cy="1724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右矢印 43"/>
          <p:cNvSpPr/>
          <p:nvPr/>
        </p:nvSpPr>
        <p:spPr>
          <a:xfrm rot="5400000">
            <a:off x="5378658" y="5460072"/>
            <a:ext cx="133191" cy="17272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43" name="右矢印 42"/>
          <p:cNvSpPr/>
          <p:nvPr/>
        </p:nvSpPr>
        <p:spPr>
          <a:xfrm rot="5400000">
            <a:off x="3819141" y="5393476"/>
            <a:ext cx="133191" cy="17272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131133" y="4494967"/>
            <a:ext cx="19462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b="1" dirty="0" smtClean="0"/>
              <a:t>コースの捉え方による戦略の違い</a:t>
            </a:r>
            <a:endParaRPr kumimoji="1" lang="ja-JP" altLang="en-US" sz="800" b="1" dirty="0"/>
          </a:p>
        </p:txBody>
      </p:sp>
      <p:cxnSp>
        <p:nvCxnSpPr>
          <p:cNvPr id="47" name="カギ線コネクタ 46"/>
          <p:cNvCxnSpPr/>
          <p:nvPr/>
        </p:nvCxnSpPr>
        <p:spPr>
          <a:xfrm rot="16200000" flipH="1">
            <a:off x="5052793" y="4892443"/>
            <a:ext cx="2863983" cy="396569"/>
          </a:xfrm>
          <a:prstGeom prst="bentConnector3">
            <a:avLst>
              <a:gd name="adj1" fmla="val 656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6280956" y="3959572"/>
            <a:ext cx="1155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b="1" dirty="0" smtClean="0"/>
              <a:t>観戦者のリアクション</a:t>
            </a:r>
            <a:endParaRPr kumimoji="1" lang="ja-JP" altLang="en-US" sz="8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088" y="4580625"/>
            <a:ext cx="1761302" cy="2106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0" name="直線コネクタ 59"/>
          <p:cNvCxnSpPr/>
          <p:nvPr/>
        </p:nvCxnSpPr>
        <p:spPr>
          <a:xfrm>
            <a:off x="6873917" y="6152520"/>
            <a:ext cx="214029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上矢印 63"/>
          <p:cNvSpPr/>
          <p:nvPr/>
        </p:nvSpPr>
        <p:spPr>
          <a:xfrm>
            <a:off x="6860166" y="5642878"/>
            <a:ext cx="240171" cy="458460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59" name="角丸四角形 58"/>
          <p:cNvSpPr/>
          <p:nvPr/>
        </p:nvSpPr>
        <p:spPr>
          <a:xfrm>
            <a:off x="8883431" y="0"/>
            <a:ext cx="259650" cy="223149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302985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2D05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2" name="涙形 31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50" name="角丸四角形吹き出し 49"/>
          <p:cNvSpPr/>
          <p:nvPr/>
        </p:nvSpPr>
        <p:spPr>
          <a:xfrm>
            <a:off x="91441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accent6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機能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10425" y="1167178"/>
            <a:ext cx="2980766" cy="3577530"/>
          </a:xfrm>
          <a:prstGeom prst="rect">
            <a:avLst/>
          </a:prstGeom>
          <a:solidFill>
            <a:schemeClr val="bg1">
              <a:alpha val="85098"/>
            </a:schemeClr>
          </a:solidFill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3095463" y="48314"/>
            <a:ext cx="5959639" cy="6580414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171373" y="85824"/>
            <a:ext cx="5845225" cy="23332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3170817" y="2460148"/>
            <a:ext cx="5853671" cy="4099147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235440" y="919396"/>
            <a:ext cx="1145443" cy="52322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Bluetooth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の通信を行う。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①スタートの合図を、走行体で受信する。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77762" y="1244698"/>
            <a:ext cx="2797783" cy="24175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>
                <a:solidFill>
                  <a:schemeClr val="bg1"/>
                </a:solidFill>
              </a:rPr>
              <a:t>機能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226404" y="136397"/>
            <a:ext cx="5717779" cy="3961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安定したスタートに必要</a:t>
            </a:r>
            <a:r>
              <a:rPr lang="ja-JP" altLang="en-US" sz="1000" dirty="0" smtClean="0">
                <a:solidFill>
                  <a:schemeClr val="tx1"/>
                </a:solidFill>
              </a:rPr>
              <a:t>な機能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3228438" y="2532629"/>
            <a:ext cx="5715745" cy="411122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ライントレース走行に必要な機能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3232500" y="579670"/>
            <a:ext cx="1164165" cy="29631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Bluetooth</a:t>
            </a:r>
            <a:r>
              <a:rPr lang="ja-JP" altLang="en-US" sz="1000" dirty="0">
                <a:solidFill>
                  <a:schemeClr val="tx1"/>
                </a:solidFill>
              </a:rPr>
              <a:t>通信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706468" y="577805"/>
            <a:ext cx="4243811" cy="29631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尻尾の</a:t>
            </a:r>
            <a:r>
              <a:rPr lang="ja-JP" altLang="en-US" sz="1000" dirty="0" smtClean="0">
                <a:solidFill>
                  <a:schemeClr val="tx1"/>
                </a:solidFill>
              </a:rPr>
              <a:t>制御・モータ</a:t>
            </a:r>
            <a:r>
              <a:rPr lang="en-US" altLang="ja-JP" sz="1000" dirty="0" smtClean="0">
                <a:solidFill>
                  <a:schemeClr val="tx1"/>
                </a:solidFill>
              </a:rPr>
              <a:t>―</a:t>
            </a:r>
            <a:r>
              <a:rPr lang="ja-JP" altLang="en-US" sz="1000" dirty="0" smtClean="0">
                <a:solidFill>
                  <a:schemeClr val="tx1"/>
                </a:solidFill>
              </a:rPr>
              <a:t>の駆動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3235203" y="3005609"/>
            <a:ext cx="1934785" cy="293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ラインの判定の統合化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237636" y="3361089"/>
            <a:ext cx="1924533" cy="149271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光センサの値によって、ライン</a:t>
            </a:r>
            <a:r>
              <a:rPr lang="ja-JP" altLang="en-US" sz="7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エッジを認識して走行する。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白地の明るさと、黒ラインの暗さを基準としたしきい値の設定が必要となる。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走行する環境により、これらは変動するものと考える。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スタート前に</a:t>
            </a:r>
            <a:r>
              <a:rPr lang="ja-JP" altLang="en-US" sz="7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キャリブレーション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を行い。「しきい値」を適切なものに調整する。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また、走行中にも光センサの値を収集し、しきい値の調整を行う。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5277363" y="3004285"/>
            <a:ext cx="3667261" cy="29631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安定した走行の継続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279253" y="3338521"/>
            <a:ext cx="3658517" cy="540557"/>
          </a:xfrm>
          <a:prstGeom prst="roundRect">
            <a:avLst>
              <a:gd name="adj" fmla="val 8679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>
                <a:solidFill>
                  <a:schemeClr val="tx1"/>
                </a:solidFill>
              </a:rPr>
              <a:t>事故</a:t>
            </a:r>
            <a:r>
              <a:rPr lang="en-US" altLang="ja-JP" sz="800" dirty="0" smtClean="0">
                <a:solidFill>
                  <a:schemeClr val="tx1"/>
                </a:solidFill>
              </a:rPr>
              <a:t> (</a:t>
            </a:r>
            <a:r>
              <a:rPr kumimoji="1" lang="ja-JP" altLang="en-US" sz="800" dirty="0" smtClean="0">
                <a:solidFill>
                  <a:schemeClr val="tx1"/>
                </a:solidFill>
              </a:rPr>
              <a:t>転倒／コースアウト</a:t>
            </a:r>
            <a:r>
              <a:rPr kumimoji="1" lang="en-US" altLang="ja-JP" sz="800" dirty="0" smtClean="0">
                <a:solidFill>
                  <a:schemeClr val="tx1"/>
                </a:solidFill>
              </a:rPr>
              <a:t>)</a:t>
            </a:r>
            <a:r>
              <a:rPr kumimoji="1" lang="ja-JP" altLang="en-US" sz="800" dirty="0" smtClean="0">
                <a:solidFill>
                  <a:schemeClr val="tx1"/>
                </a:solidFill>
              </a:rPr>
              <a:t>の原因となるもの</a:t>
            </a:r>
            <a:endParaRPr kumimoji="1" lang="en-US" altLang="ja-JP" sz="800" dirty="0" smtClean="0">
              <a:solidFill>
                <a:schemeClr val="tx1"/>
              </a:solidFill>
            </a:endParaRPr>
          </a:p>
          <a:p>
            <a:pPr algn="ctr"/>
            <a:endParaRPr lang="en-US" altLang="ja-JP" sz="800" dirty="0">
              <a:solidFill>
                <a:schemeClr val="tx1"/>
              </a:solidFill>
            </a:endParaRPr>
          </a:p>
          <a:p>
            <a:pPr algn="ctr"/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395206" y="3608800"/>
            <a:ext cx="1457674" cy="21544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>
                <a:solidFill>
                  <a:srgbClr val="FF0000"/>
                </a:solidFill>
              </a:rPr>
              <a:t>急ハンドル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307505" y="3606150"/>
            <a:ext cx="777382" cy="21544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>
                <a:solidFill>
                  <a:srgbClr val="FF0000"/>
                </a:solidFill>
              </a:rPr>
              <a:t>急アクセル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130170" y="3606150"/>
            <a:ext cx="804988" cy="21544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>
                <a:solidFill>
                  <a:srgbClr val="FF0000"/>
                </a:solidFill>
              </a:rPr>
              <a:t>急ブレーキ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332046" y="4329293"/>
            <a:ext cx="1463334" cy="116955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走行中にスピードを制御し、急加速、急減速をしない。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走行体の前後のバランスを大きく崩すことなく走行し、転倒のリスクを減らす。</a:t>
            </a:r>
            <a:endParaRPr kumimoji="1"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また、前後の振幅を少なくすることでパワーの無駄遣いを減少させる。</a:t>
            </a:r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406753" y="4333477"/>
            <a:ext cx="1497738" cy="116955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ライントレースの際の旋回角度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ハンドルの切れ角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を求めるために、フィードバック制御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(PID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制御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を行う。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PID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ゲインは、走行中情報から求める。また、走行体のスピードにより、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PID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それぞれのパラメータを切り替える。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280052" y="3913515"/>
            <a:ext cx="3663814" cy="2754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b="1" dirty="0" smtClean="0">
                <a:solidFill>
                  <a:srgbClr val="FF0000"/>
                </a:solidFill>
              </a:rPr>
              <a:t>これらの挙動は厳禁！</a:t>
            </a:r>
            <a:endParaRPr lang="en-US" altLang="ja-JP" sz="800" b="1" dirty="0">
              <a:solidFill>
                <a:srgbClr val="FF0000"/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3239038" y="2131469"/>
            <a:ext cx="5717778" cy="235964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安定スタート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5239226" y="5568150"/>
            <a:ext cx="3697805" cy="875845"/>
          </a:xfrm>
          <a:prstGeom prst="roundRect">
            <a:avLst>
              <a:gd name="adj" fmla="val 525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ライントレース走行制御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5406753" y="5778000"/>
            <a:ext cx="1497738" cy="38376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b="1" dirty="0" smtClean="0">
                <a:solidFill>
                  <a:schemeClr val="accent1">
                    <a:lumMod val="50000"/>
                  </a:schemeClr>
                </a:solidFill>
              </a:rPr>
              <a:t>PID</a:t>
            </a:r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制御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7334095" y="5789246"/>
            <a:ext cx="1458155" cy="372517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スピード制御</a:t>
            </a:r>
            <a:endParaRPr lang="en-US" altLang="ja-JP" sz="9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十字形 12"/>
          <p:cNvSpPr/>
          <p:nvPr/>
        </p:nvSpPr>
        <p:spPr>
          <a:xfrm>
            <a:off x="6968708" y="5832944"/>
            <a:ext cx="252295" cy="262627"/>
          </a:xfrm>
          <a:prstGeom prst="plus">
            <a:avLst>
              <a:gd name="adj" fmla="val 3708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5" name="角丸四角形 64"/>
          <p:cNvSpPr/>
          <p:nvPr/>
        </p:nvSpPr>
        <p:spPr>
          <a:xfrm>
            <a:off x="3235203" y="4904169"/>
            <a:ext cx="1933710" cy="1547800"/>
          </a:xfrm>
          <a:prstGeom prst="roundRect">
            <a:avLst>
              <a:gd name="adj" fmla="val 276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ナビゲーション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3302842" y="5673322"/>
            <a:ext cx="1795786" cy="224230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モニタデータの集積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3302842" y="4952827"/>
            <a:ext cx="1795786" cy="229177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キャリブレーション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0" name="下矢印 69"/>
          <p:cNvSpPr/>
          <p:nvPr/>
        </p:nvSpPr>
        <p:spPr>
          <a:xfrm>
            <a:off x="6088967" y="5448984"/>
            <a:ext cx="195795" cy="26614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18563" y="919396"/>
            <a:ext cx="1117599" cy="52322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起立した状態から、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②尻尾を回し、走行体を前方に傾ける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7820" y="1503503"/>
            <a:ext cx="5706363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※</a:t>
            </a:r>
            <a:r>
              <a:rPr kumimoji="1"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 大きなパワーをかけて発進しようとすると、反動で頭頂部が大きく振れる。  → さらに反対側に傾けてバランスを取ろうとする。</a:t>
            </a:r>
            <a:endParaRPr kumimoji="1"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　　　　　　　　　　　　　　　　　　　　　　　　　　　　　　　　</a:t>
            </a:r>
            <a:r>
              <a:rPr lang="ja-JP" altLang="en-US" sz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  → かえってスピードが出ない。       </a:t>
            </a:r>
            <a:endParaRPr kumimoji="1" lang="en-US" altLang="ja-JP" sz="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　　　　　　　　　　　　　　　　　　　　　　　　　　　　　　　　　　→ 小さすぎるパワーでは、その場で静止してしまう。</a:t>
            </a:r>
            <a:endParaRPr kumimoji="1"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4" name="下矢印 53"/>
          <p:cNvSpPr/>
          <p:nvPr/>
        </p:nvSpPr>
        <p:spPr>
          <a:xfrm>
            <a:off x="8088337" y="5448983"/>
            <a:ext cx="195795" cy="28067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1" name="下矢印 60"/>
          <p:cNvSpPr/>
          <p:nvPr/>
        </p:nvSpPr>
        <p:spPr>
          <a:xfrm>
            <a:off x="6065358" y="4122384"/>
            <a:ext cx="195795" cy="20694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2" name="下矢印 61"/>
          <p:cNvSpPr/>
          <p:nvPr/>
        </p:nvSpPr>
        <p:spPr>
          <a:xfrm>
            <a:off x="8018548" y="4122383"/>
            <a:ext cx="195795" cy="20694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206004" y="923103"/>
            <a:ext cx="1137449" cy="52322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③モーターを駆動し、前方へ直進する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4307587" y="1214479"/>
            <a:ext cx="407941" cy="18300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7713115" y="926301"/>
            <a:ext cx="1224972" cy="52322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④後方へ傾かない程度に加速する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2" name="右矢印 71"/>
          <p:cNvSpPr/>
          <p:nvPr/>
        </p:nvSpPr>
        <p:spPr>
          <a:xfrm>
            <a:off x="7303558" y="1222736"/>
            <a:ext cx="398345" cy="16969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9" name="右矢印 68"/>
          <p:cNvSpPr/>
          <p:nvPr/>
        </p:nvSpPr>
        <p:spPr>
          <a:xfrm>
            <a:off x="5789371" y="1212292"/>
            <a:ext cx="398345" cy="16969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73" name="角丸四角形 72"/>
          <p:cNvSpPr/>
          <p:nvPr/>
        </p:nvSpPr>
        <p:spPr>
          <a:xfrm>
            <a:off x="3236976" y="1896359"/>
            <a:ext cx="5707206" cy="207854"/>
          </a:xfrm>
          <a:prstGeom prst="roundRect">
            <a:avLst>
              <a:gd name="adj" fmla="val 7736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00" b="1" dirty="0" smtClean="0">
                <a:solidFill>
                  <a:schemeClr val="accent1">
                    <a:lumMod val="50000"/>
                  </a:schemeClr>
                </a:solidFill>
              </a:rPr>
              <a:t>発進に</a:t>
            </a:r>
            <a:r>
              <a:rPr lang="en-US" altLang="ja-JP" sz="700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ja-JP" altLang="en-US" sz="700" b="1" dirty="0" smtClean="0">
                <a:solidFill>
                  <a:schemeClr val="accent1">
                    <a:lumMod val="50000"/>
                  </a:schemeClr>
                </a:solidFill>
              </a:rPr>
              <a:t>回のモーターの駆動だけでなく、細かい動作単位に分け、状態遷移による制御を行う</a:t>
            </a:r>
            <a:endParaRPr lang="en-US" altLang="ja-JP" sz="7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114697" y="1776419"/>
            <a:ext cx="2698130" cy="557679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安定スタート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6" name="角丸四角形 75"/>
          <p:cNvSpPr/>
          <p:nvPr/>
        </p:nvSpPr>
        <p:spPr>
          <a:xfrm>
            <a:off x="110193" y="2367433"/>
            <a:ext cx="2698130" cy="1366334"/>
          </a:xfrm>
          <a:prstGeom prst="roundRect">
            <a:avLst>
              <a:gd name="adj" fmla="val 2828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ナビゲーション</a:t>
            </a:r>
            <a:endParaRPr lang="en-US" altLang="ja-JP" sz="9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10202" y="3782864"/>
            <a:ext cx="2698130" cy="864356"/>
          </a:xfrm>
          <a:prstGeom prst="roundRect">
            <a:avLst>
              <a:gd name="adj" fmla="val 350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ライントレース走行制御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7" name="角丸四角形 76"/>
          <p:cNvSpPr/>
          <p:nvPr/>
        </p:nvSpPr>
        <p:spPr>
          <a:xfrm>
            <a:off x="408068" y="4059682"/>
            <a:ext cx="1999280" cy="217943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b="1" dirty="0" smtClean="0">
                <a:solidFill>
                  <a:schemeClr val="accent1">
                    <a:lumMod val="50000"/>
                  </a:schemeClr>
                </a:solidFill>
              </a:rPr>
              <a:t>PID</a:t>
            </a:r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制御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8" name="角丸四角形 77"/>
          <p:cNvSpPr/>
          <p:nvPr/>
        </p:nvSpPr>
        <p:spPr>
          <a:xfrm>
            <a:off x="412608" y="4337157"/>
            <a:ext cx="1990113" cy="226999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スピード制御</a:t>
            </a:r>
            <a:endParaRPr lang="en-US" altLang="ja-JP" sz="9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450875" y="2048368"/>
            <a:ext cx="2016765" cy="232811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b="1" dirty="0" smtClean="0">
                <a:solidFill>
                  <a:schemeClr val="accent1">
                    <a:lumMod val="50000"/>
                  </a:schemeClr>
                </a:solidFill>
              </a:rPr>
              <a:t>Bluetooth</a:t>
            </a:r>
            <a:r>
              <a:rPr lang="ja-JP" altLang="en-US" sz="900" b="1" u="sng" dirty="0" smtClean="0">
                <a:solidFill>
                  <a:schemeClr val="accent1">
                    <a:lumMod val="50000"/>
                  </a:schemeClr>
                </a:solidFill>
              </a:rPr>
              <a:t>通</a:t>
            </a:r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418871" y="2634694"/>
            <a:ext cx="2016766" cy="232811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>
                <a:solidFill>
                  <a:schemeClr val="accent1">
                    <a:lumMod val="50000"/>
                  </a:schemeClr>
                </a:solidFill>
              </a:rPr>
              <a:t>キャリブレーション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408068" y="2901933"/>
            <a:ext cx="2016765" cy="232811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しきい値の決定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409012" y="3426631"/>
            <a:ext cx="2022563" cy="232811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走行状況の管理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3311825" y="5307704"/>
            <a:ext cx="1789086" cy="218569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しきい値の決定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4" name="下矢印 73"/>
          <p:cNvSpPr/>
          <p:nvPr/>
        </p:nvSpPr>
        <p:spPr>
          <a:xfrm>
            <a:off x="4187494" y="5508000"/>
            <a:ext cx="195795" cy="19722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85" name="下矢印 84"/>
          <p:cNvSpPr/>
          <p:nvPr/>
        </p:nvSpPr>
        <p:spPr>
          <a:xfrm>
            <a:off x="4191444" y="5138240"/>
            <a:ext cx="195795" cy="19752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86" name="角丸四角形 85"/>
          <p:cNvSpPr/>
          <p:nvPr/>
        </p:nvSpPr>
        <p:spPr>
          <a:xfrm>
            <a:off x="3296746" y="5921242"/>
            <a:ext cx="1795786" cy="224230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走行状況の管理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411910" y="3165174"/>
            <a:ext cx="2016765" cy="232811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モニタデータの集積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3351610" y="2156638"/>
            <a:ext cx="1366619" cy="183660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b="1" dirty="0" smtClean="0">
                <a:solidFill>
                  <a:schemeClr val="accent1">
                    <a:lumMod val="50000"/>
                  </a:schemeClr>
                </a:solidFill>
              </a:rPr>
              <a:t>Bluetooth</a:t>
            </a:r>
            <a:r>
              <a:rPr lang="ja-JP" altLang="en-US" sz="900" b="1" u="sng" dirty="0" smtClean="0">
                <a:solidFill>
                  <a:schemeClr val="accent1">
                    <a:lumMod val="50000"/>
                  </a:schemeClr>
                </a:solidFill>
              </a:rPr>
              <a:t>通</a:t>
            </a:r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97537" y="1527557"/>
            <a:ext cx="28388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走行体が備える機能を、以下のように整理した。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8883431" y="0"/>
            <a:ext cx="259650" cy="223149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２</a:t>
            </a:r>
          </a:p>
        </p:txBody>
      </p:sp>
    </p:spTree>
    <p:extLst>
      <p:ext uri="{BB962C8B-B14F-4D97-AF65-F5344CB8AC3E}">
        <p14:creationId xmlns:p14="http://schemas.microsoft.com/office/powerpoint/2010/main" val="330338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75000"/>
              <a:alpha val="7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5" name="涙形 14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21" name="角丸四角形吹き出し 20"/>
          <p:cNvSpPr/>
          <p:nvPr/>
        </p:nvSpPr>
        <p:spPr>
          <a:xfrm>
            <a:off x="91441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構造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45173" y="1377696"/>
            <a:ext cx="2980766" cy="3322983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081096" y="138793"/>
            <a:ext cx="6023883" cy="658041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12510" y="1806514"/>
            <a:ext cx="2808666" cy="477054"/>
          </a:xfrm>
          <a:prstGeom prst="rect">
            <a:avLst/>
          </a:prstGeom>
          <a:solidFill>
            <a:srgbClr val="99FF66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900" b="1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運転パッケージ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には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ドライバ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ークラスがあり、ナビゲータから提供される走行状況に対応した走行に切り替える。</a:t>
            </a:r>
            <a:endParaRPr lang="en-US" altLang="ja-JP" sz="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1441" y="2346995"/>
            <a:ext cx="2808666" cy="1338828"/>
          </a:xfrm>
          <a:prstGeom prst="rect">
            <a:avLst/>
          </a:prstGeom>
          <a:solidFill>
            <a:srgbClr val="99FF66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900" b="1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ナビゲータパッケージ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には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ナビゲータクラス</a:t>
            </a:r>
            <a:r>
              <a:rPr lang="en-US" altLang="ja-JP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および ラインモニタクラスがある。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ナビゲータクラスは、全ての入力センサーから取得したデータを集積し、ドライバおよび走行パッケージへの情報提供を行う。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ラインモニタクラスは、ラインの認識に特化し、ナビゲータの指示に従って、光センサを用い、ラインのエッジの基準となるしきい値の設定を行う。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12510" y="3768134"/>
            <a:ext cx="2808666" cy="846386"/>
          </a:xfrm>
          <a:prstGeom prst="rect">
            <a:avLst/>
          </a:prstGeom>
          <a:solidFill>
            <a:srgbClr val="99FF66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900" b="1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走行管理パッケージ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には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走行クラスおよび走行クラスを継承した、それぞれ走行モードに対応したクラスを格納する。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走行パッケージ内の各クラスは、ナビゲータと連携し、目的に応じた走行</a:t>
            </a:r>
            <a:r>
              <a:rPr lang="en-US" altLang="ja-JP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＝モータの駆動</a:t>
            </a:r>
            <a:r>
              <a:rPr lang="en-US" altLang="ja-JP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を実現することである。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17951" y="1479860"/>
            <a:ext cx="2797783" cy="2632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bg1"/>
                </a:solidFill>
              </a:rPr>
              <a:t>３つのパッケージについて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126253" y="5215319"/>
            <a:ext cx="2677786" cy="1428403"/>
          </a:xfrm>
          <a:prstGeom prst="roundRect">
            <a:avLst>
              <a:gd name="adj" fmla="val 2947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143176" y="5819049"/>
            <a:ext cx="2660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ライントレース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: </a:t>
            </a:r>
            <a:r>
              <a:rPr lang="ja-JP" altLang="en-US" sz="7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360363" indent="-360363"/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	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ナビゲータにセンサー値の情報収集を依頼し、情報をもとに走行スピードおよび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PID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制御のパラメータを変更させながら、走行を行う。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5832676" y="5215319"/>
            <a:ext cx="3190700" cy="1428403"/>
          </a:xfrm>
          <a:prstGeom prst="roundRect">
            <a:avLst>
              <a:gd name="adj" fmla="val 2947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890331" y="5319340"/>
            <a:ext cx="30230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緊急停止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: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269875" indent="-269875"/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　　走行体の姿勢が大きく崩れ走行不能と判断した時点で、モータの駆動を停止する。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875686" y="5738145"/>
            <a:ext cx="30377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キャリブレーション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: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269875" indent="-269875"/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　　ナビゲータを通じて白色輝度、黒色輝度を取得し、保管する。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269875" indent="-269875"/>
            <a:r>
              <a:rPr lang="en-US" altLang="ja-JP" sz="7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	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保管した値は、しきい値の決定の際参照される。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883819" y="6189843"/>
            <a:ext cx="30621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スタート準備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: </a:t>
            </a:r>
          </a:p>
          <a:p>
            <a:pPr marL="269875" indent="-269875"/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　　ナビゲータから通知される、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Bluetooth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による信号または、タッチセンサーによる合図を契機に準備動作を開始する。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3348" y="157682"/>
            <a:ext cx="5964551" cy="5038748"/>
          </a:xfrm>
          <a:prstGeom prst="rect">
            <a:avLst/>
          </a:prstGeom>
        </p:spPr>
      </p:pic>
      <p:sp>
        <p:nvSpPr>
          <p:cNvPr id="33" name="テキスト ボックス 32"/>
          <p:cNvSpPr txBox="1"/>
          <p:nvPr/>
        </p:nvSpPr>
        <p:spPr>
          <a:xfrm>
            <a:off x="3171813" y="5294834"/>
            <a:ext cx="25349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安定スタート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:</a:t>
            </a:r>
          </a:p>
          <a:p>
            <a:pPr marL="358775" indent="-358775"/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	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走行体の前後の揺れを軽減し、モータに対し前進するパワーを滑らかに与える。また、尻尾モータを制御し、前進の補助動作を行う。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　　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145132" y="513309"/>
            <a:ext cx="19889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メインタスクより、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ja-JP" altLang="en-US" sz="600" dirty="0" err="1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つの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タスクが起動される。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191056" y="1242144"/>
            <a:ext cx="8934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Bluetooth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通信タスクは、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Bluetooth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スタート信号の受信をナビゲータに通知する</a:t>
            </a:r>
            <a:r>
              <a:rPr lang="ja-JP" altLang="en-US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865334" y="1033747"/>
            <a:ext cx="27065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4ms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周期の周期タスクは、レーサータスクを毎回起床する。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890331" y="1823972"/>
            <a:ext cx="1852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ドライバーは、ナビゲータから走行状況を取得し、走行オブジェクトを選択し、走行する。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0" name="線吹き出し 2 (枠付き) 9"/>
          <p:cNvSpPr/>
          <p:nvPr/>
        </p:nvSpPr>
        <p:spPr>
          <a:xfrm>
            <a:off x="3405328" y="4098104"/>
            <a:ext cx="3641121" cy="433899"/>
          </a:xfrm>
          <a:prstGeom prst="borderCallout2">
            <a:avLst>
              <a:gd name="adj1" fmla="val 94577"/>
              <a:gd name="adj2" fmla="val 3373"/>
              <a:gd name="adj3" fmla="val 126426"/>
              <a:gd name="adj4" fmla="val 5135"/>
              <a:gd name="adj5" fmla="val 136444"/>
              <a:gd name="adj6" fmla="val 602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528057" y="4614520"/>
            <a:ext cx="44550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センサーおよび、モーターについては、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ev3api </a:t>
            </a:r>
            <a:r>
              <a:rPr lang="ja-JP" altLang="en-US" sz="700" dirty="0" err="1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で提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供されるオブジェクトに対し、メソッドを起動する。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8883431" y="0"/>
            <a:ext cx="259650" cy="223149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３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3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8" name="涙形 17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24" name="角丸四角形吹き出し 23"/>
          <p:cNvSpPr/>
          <p:nvPr/>
        </p:nvSpPr>
        <p:spPr>
          <a:xfrm>
            <a:off x="103864" y="4876994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rgbClr val="FFC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ふるま</a:t>
            </a:r>
            <a:r>
              <a:rPr lang="ja-JP" altLang="en-US" sz="2400" b="1" dirty="0">
                <a:solidFill>
                  <a:srgbClr val="FFC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い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38454" y="1449316"/>
            <a:ext cx="2938763" cy="3351284"/>
          </a:xfrm>
          <a:prstGeom prst="rect">
            <a:avLst/>
          </a:prstGeom>
          <a:solidFill>
            <a:schemeClr val="bg1"/>
          </a:solidFill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063037" y="138793"/>
            <a:ext cx="6023883" cy="6580414"/>
          </a:xfrm>
          <a:prstGeom prst="rect">
            <a:avLst/>
          </a:prstGeom>
          <a:solidFill>
            <a:schemeClr val="bg1">
              <a:alpha val="80000"/>
            </a:schemeClr>
          </a:solidFill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097785" y="175873"/>
            <a:ext cx="5912465" cy="171993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3097784" y="1917360"/>
            <a:ext cx="5912465" cy="4567914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>
            <a:off x="112596" y="1508699"/>
            <a:ext cx="2797783" cy="24175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bg1"/>
                </a:solidFill>
              </a:rPr>
              <a:t>安定スタートのふるまい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03864" y="2585210"/>
            <a:ext cx="2797783" cy="24175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bg1"/>
                </a:solidFill>
              </a:rPr>
              <a:t>走行およびライントレースのふるまい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3568" y="402279"/>
            <a:ext cx="5276463" cy="881817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109222" y="1769179"/>
            <a:ext cx="2819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安定スタートは、スタート待機から次のステップとして起動される走行クラスである。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内部状態は主に経過時間で遷移することで、より細かな動作を定義する。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※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走行体個体によるセンサー値やモータの出力パワーの差異は、実機によるテストを行うことにより、パラメータリストとして、設定できるように実装する。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3611587" y="1332115"/>
            <a:ext cx="301901" cy="404701"/>
            <a:chOff x="3611513" y="1339383"/>
            <a:chExt cx="301901" cy="404701"/>
          </a:xfrm>
        </p:grpSpPr>
        <p:grpSp>
          <p:nvGrpSpPr>
            <p:cNvPr id="9" name="グループ化 8"/>
            <p:cNvGrpSpPr/>
            <p:nvPr/>
          </p:nvGrpSpPr>
          <p:grpSpPr>
            <a:xfrm rot="20960444">
              <a:off x="3751204" y="1339383"/>
              <a:ext cx="162210" cy="404701"/>
              <a:chOff x="1352869" y="3058299"/>
              <a:chExt cx="405531" cy="1011766"/>
            </a:xfrm>
          </p:grpSpPr>
          <p:sp>
            <p:nvSpPr>
              <p:cNvPr id="2" name="正方形/長方形 1"/>
              <p:cNvSpPr/>
              <p:nvPr/>
            </p:nvSpPr>
            <p:spPr>
              <a:xfrm>
                <a:off x="1498424" y="3238016"/>
                <a:ext cx="259976" cy="6219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33" name="正方形/長方形 32"/>
              <p:cNvSpPr/>
              <p:nvPr/>
            </p:nvSpPr>
            <p:spPr>
              <a:xfrm>
                <a:off x="1411566" y="3058299"/>
                <a:ext cx="269144" cy="177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35" name="正方形/長方形 34"/>
              <p:cNvSpPr/>
              <p:nvPr/>
            </p:nvSpPr>
            <p:spPr>
              <a:xfrm>
                <a:off x="1366634" y="3500795"/>
                <a:ext cx="109632" cy="228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6" name="フローチャート: 和接合 5"/>
              <p:cNvSpPr/>
              <p:nvPr/>
            </p:nvSpPr>
            <p:spPr>
              <a:xfrm>
                <a:off x="1352869" y="3722665"/>
                <a:ext cx="333686" cy="347400"/>
              </a:xfrm>
              <a:prstGeom prst="flowChartSummingJunc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</p:grpSp>
        <p:sp>
          <p:nvSpPr>
            <p:cNvPr id="7" name="斜め縞 6"/>
            <p:cNvSpPr/>
            <p:nvPr/>
          </p:nvSpPr>
          <p:spPr>
            <a:xfrm rot="16200000" flipV="1">
              <a:off x="3598506" y="1589532"/>
              <a:ext cx="165705" cy="139691"/>
            </a:xfrm>
            <a:prstGeom prst="diagStripe">
              <a:avLst>
                <a:gd name="adj" fmla="val 8290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グループ化 50"/>
          <p:cNvGrpSpPr/>
          <p:nvPr/>
        </p:nvGrpSpPr>
        <p:grpSpPr>
          <a:xfrm rot="364218">
            <a:off x="5710021" y="1345972"/>
            <a:ext cx="162210" cy="404701"/>
            <a:chOff x="1352869" y="3058299"/>
            <a:chExt cx="405531" cy="1011766"/>
          </a:xfrm>
        </p:grpSpPr>
        <p:sp>
          <p:nvSpPr>
            <p:cNvPr id="53" name="正方形/長方形 52"/>
            <p:cNvSpPr/>
            <p:nvPr/>
          </p:nvSpPr>
          <p:spPr>
            <a:xfrm>
              <a:off x="1498424" y="3238016"/>
              <a:ext cx="259976" cy="6219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1411566" y="3058299"/>
              <a:ext cx="269144" cy="1774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1366634" y="3500795"/>
              <a:ext cx="109632" cy="2285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56" name="フローチャート: 和接合 55"/>
            <p:cNvSpPr/>
            <p:nvPr/>
          </p:nvSpPr>
          <p:spPr>
            <a:xfrm>
              <a:off x="1352869" y="3722665"/>
              <a:ext cx="333686" cy="347400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</p:grpSp>
      <p:sp>
        <p:nvSpPr>
          <p:cNvPr id="52" name="斜め縞 51"/>
          <p:cNvSpPr/>
          <p:nvPr/>
        </p:nvSpPr>
        <p:spPr>
          <a:xfrm rot="16564218" flipV="1">
            <a:off x="5533938" y="1594866"/>
            <a:ext cx="165705" cy="139691"/>
          </a:xfrm>
          <a:prstGeom prst="diagStripe">
            <a:avLst>
              <a:gd name="adj" fmla="val 82902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105" name="グループ化 104"/>
          <p:cNvGrpSpPr/>
          <p:nvPr/>
        </p:nvGrpSpPr>
        <p:grpSpPr>
          <a:xfrm>
            <a:off x="6233325" y="1351210"/>
            <a:ext cx="262538" cy="404701"/>
            <a:chOff x="6201843" y="1360179"/>
            <a:chExt cx="262538" cy="404701"/>
          </a:xfrm>
        </p:grpSpPr>
        <p:grpSp>
          <p:nvGrpSpPr>
            <p:cNvPr id="58" name="グループ化 57"/>
            <p:cNvGrpSpPr/>
            <p:nvPr/>
          </p:nvGrpSpPr>
          <p:grpSpPr>
            <a:xfrm rot="249448">
              <a:off x="6302171" y="1360179"/>
              <a:ext cx="162210" cy="404701"/>
              <a:chOff x="1352869" y="3058299"/>
              <a:chExt cx="405531" cy="1011766"/>
            </a:xfrm>
          </p:grpSpPr>
          <p:sp>
            <p:nvSpPr>
              <p:cNvPr id="60" name="正方形/長方形 59"/>
              <p:cNvSpPr/>
              <p:nvPr/>
            </p:nvSpPr>
            <p:spPr>
              <a:xfrm>
                <a:off x="1498424" y="3238016"/>
                <a:ext cx="259976" cy="6219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61" name="正方形/長方形 60"/>
              <p:cNvSpPr/>
              <p:nvPr/>
            </p:nvSpPr>
            <p:spPr>
              <a:xfrm>
                <a:off x="1411566" y="3058299"/>
                <a:ext cx="269144" cy="177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62" name="正方形/長方形 61"/>
              <p:cNvSpPr/>
              <p:nvPr/>
            </p:nvSpPr>
            <p:spPr>
              <a:xfrm>
                <a:off x="1366634" y="3500795"/>
                <a:ext cx="109632" cy="228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63" name="フローチャート: 和接合 62"/>
              <p:cNvSpPr/>
              <p:nvPr/>
            </p:nvSpPr>
            <p:spPr>
              <a:xfrm>
                <a:off x="1352869" y="3722665"/>
                <a:ext cx="333686" cy="347400"/>
              </a:xfrm>
              <a:prstGeom prst="flowChartSummingJunc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</p:grpSp>
        <p:sp>
          <p:nvSpPr>
            <p:cNvPr id="59" name="斜め縞 58"/>
            <p:cNvSpPr/>
            <p:nvPr/>
          </p:nvSpPr>
          <p:spPr>
            <a:xfrm rot="1780430" flipV="1">
              <a:off x="6201843" y="1486573"/>
              <a:ext cx="143545" cy="121010"/>
            </a:xfrm>
            <a:prstGeom prst="diagStripe">
              <a:avLst>
                <a:gd name="adj" fmla="val 8290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グループ化 79"/>
          <p:cNvGrpSpPr/>
          <p:nvPr/>
        </p:nvGrpSpPr>
        <p:grpSpPr>
          <a:xfrm>
            <a:off x="4896804" y="1353439"/>
            <a:ext cx="301901" cy="404701"/>
            <a:chOff x="3611513" y="1339383"/>
            <a:chExt cx="301901" cy="404701"/>
          </a:xfrm>
          <a:solidFill>
            <a:schemeClr val="bg1">
              <a:lumMod val="50000"/>
            </a:schemeClr>
          </a:solidFill>
        </p:grpSpPr>
        <p:grpSp>
          <p:nvGrpSpPr>
            <p:cNvPr id="81" name="グループ化 80"/>
            <p:cNvGrpSpPr/>
            <p:nvPr/>
          </p:nvGrpSpPr>
          <p:grpSpPr>
            <a:xfrm rot="20960444">
              <a:off x="3751204" y="1339383"/>
              <a:ext cx="162210" cy="404701"/>
              <a:chOff x="1352869" y="3058299"/>
              <a:chExt cx="405531" cy="1011766"/>
            </a:xfrm>
            <a:grpFill/>
          </p:grpSpPr>
          <p:sp>
            <p:nvSpPr>
              <p:cNvPr id="83" name="正方形/長方形 82"/>
              <p:cNvSpPr/>
              <p:nvPr/>
            </p:nvSpPr>
            <p:spPr>
              <a:xfrm>
                <a:off x="1498424" y="3238016"/>
                <a:ext cx="259976" cy="621937"/>
              </a:xfrm>
              <a:prstGeom prst="rect">
                <a:avLst/>
              </a:prstGeom>
              <a:grpFill/>
              <a:ln w="19050">
                <a:solidFill>
                  <a:schemeClr val="bg1">
                    <a:lumMod val="50000"/>
                    <a:alpha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84" name="正方形/長方形 83"/>
              <p:cNvSpPr/>
              <p:nvPr/>
            </p:nvSpPr>
            <p:spPr>
              <a:xfrm>
                <a:off x="1411566" y="3058299"/>
                <a:ext cx="269144" cy="177488"/>
              </a:xfrm>
              <a:prstGeom prst="rect">
                <a:avLst/>
              </a:prstGeom>
              <a:grpFill/>
              <a:ln w="19050">
                <a:solidFill>
                  <a:schemeClr val="bg1">
                    <a:lumMod val="50000"/>
                    <a:alpha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85" name="正方形/長方形 84"/>
              <p:cNvSpPr/>
              <p:nvPr/>
            </p:nvSpPr>
            <p:spPr>
              <a:xfrm>
                <a:off x="1366634" y="3500795"/>
                <a:ext cx="109632" cy="228564"/>
              </a:xfrm>
              <a:prstGeom prst="rect">
                <a:avLst/>
              </a:prstGeom>
              <a:grpFill/>
              <a:ln w="19050">
                <a:solidFill>
                  <a:schemeClr val="bg1">
                    <a:lumMod val="50000"/>
                    <a:alpha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86" name="フローチャート: 和接合 85"/>
              <p:cNvSpPr/>
              <p:nvPr/>
            </p:nvSpPr>
            <p:spPr>
              <a:xfrm>
                <a:off x="1352869" y="3722665"/>
                <a:ext cx="333686" cy="347400"/>
              </a:xfrm>
              <a:prstGeom prst="flowChartSummingJunction">
                <a:avLst/>
              </a:prstGeom>
              <a:grpFill/>
              <a:ln>
                <a:solidFill>
                  <a:schemeClr val="bg1">
                    <a:lumMod val="50000"/>
                    <a:alpha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</p:grpSp>
        <p:sp>
          <p:nvSpPr>
            <p:cNvPr id="82" name="斜め縞 81"/>
            <p:cNvSpPr/>
            <p:nvPr/>
          </p:nvSpPr>
          <p:spPr>
            <a:xfrm rot="16200000" flipV="1">
              <a:off x="3598506" y="1589532"/>
              <a:ext cx="165705" cy="139691"/>
            </a:xfrm>
            <a:prstGeom prst="diagStripe">
              <a:avLst>
                <a:gd name="adj" fmla="val 82902"/>
              </a:avLst>
            </a:prstGeom>
            <a:grpFill/>
            <a:ln>
              <a:solidFill>
                <a:schemeClr val="bg1">
                  <a:lumMod val="50000"/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4933387" y="1351960"/>
            <a:ext cx="297990" cy="404701"/>
            <a:chOff x="4976914" y="1359818"/>
            <a:chExt cx="297990" cy="404701"/>
          </a:xfrm>
        </p:grpSpPr>
        <p:grpSp>
          <p:nvGrpSpPr>
            <p:cNvPr id="44" name="グループ化 43"/>
            <p:cNvGrpSpPr/>
            <p:nvPr/>
          </p:nvGrpSpPr>
          <p:grpSpPr>
            <a:xfrm rot="397210">
              <a:off x="5112694" y="1359818"/>
              <a:ext cx="162210" cy="404701"/>
              <a:chOff x="1352869" y="3058299"/>
              <a:chExt cx="405531" cy="1011766"/>
            </a:xfrm>
          </p:grpSpPr>
          <p:sp>
            <p:nvSpPr>
              <p:cNvPr id="46" name="正方形/長方形 45"/>
              <p:cNvSpPr/>
              <p:nvPr/>
            </p:nvSpPr>
            <p:spPr>
              <a:xfrm>
                <a:off x="1498424" y="3238016"/>
                <a:ext cx="259976" cy="6219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1411566" y="3058299"/>
                <a:ext cx="269144" cy="177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48" name="正方形/長方形 47"/>
              <p:cNvSpPr/>
              <p:nvPr/>
            </p:nvSpPr>
            <p:spPr>
              <a:xfrm>
                <a:off x="1366634" y="3500795"/>
                <a:ext cx="109632" cy="228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49" name="フローチャート: 和接合 48"/>
              <p:cNvSpPr/>
              <p:nvPr/>
            </p:nvSpPr>
            <p:spPr>
              <a:xfrm>
                <a:off x="1352869" y="3722665"/>
                <a:ext cx="333686" cy="347400"/>
              </a:xfrm>
              <a:prstGeom prst="flowChartSummingJunc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</p:grpSp>
        <p:sp>
          <p:nvSpPr>
            <p:cNvPr id="45" name="斜め縞 44"/>
            <p:cNvSpPr/>
            <p:nvPr/>
          </p:nvSpPr>
          <p:spPr>
            <a:xfrm rot="16011659" flipV="1">
              <a:off x="4963907" y="1601741"/>
              <a:ext cx="165705" cy="139691"/>
            </a:xfrm>
            <a:prstGeom prst="diagStripe">
              <a:avLst>
                <a:gd name="adj" fmla="val 8290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01" name="環状矢印 100"/>
          <p:cNvSpPr/>
          <p:nvPr/>
        </p:nvSpPr>
        <p:spPr>
          <a:xfrm rot="19108187">
            <a:off x="4955903" y="1310207"/>
            <a:ext cx="237623" cy="222096"/>
          </a:xfrm>
          <a:prstGeom prst="circularArrow">
            <a:avLst>
              <a:gd name="adj1" fmla="val 5320"/>
              <a:gd name="adj2" fmla="val 1142319"/>
              <a:gd name="adj3" fmla="val 20326507"/>
              <a:gd name="adj4" fmla="val 16425837"/>
              <a:gd name="adj5" fmla="val 125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02" name="環状矢印 101"/>
          <p:cNvSpPr/>
          <p:nvPr/>
        </p:nvSpPr>
        <p:spPr>
          <a:xfrm rot="14501997" flipH="1">
            <a:off x="4850311" y="1520432"/>
            <a:ext cx="237623" cy="222096"/>
          </a:xfrm>
          <a:prstGeom prst="circularArrow">
            <a:avLst>
              <a:gd name="adj1" fmla="val 5542"/>
              <a:gd name="adj2" fmla="val 1142319"/>
              <a:gd name="adj3" fmla="val 20529913"/>
              <a:gd name="adj4" fmla="val 16425837"/>
              <a:gd name="adj5" fmla="val 7995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03" name="環状矢印 102"/>
          <p:cNvSpPr/>
          <p:nvPr/>
        </p:nvSpPr>
        <p:spPr>
          <a:xfrm rot="549997">
            <a:off x="5672447" y="1557725"/>
            <a:ext cx="204097" cy="223526"/>
          </a:xfrm>
          <a:prstGeom prst="circularArrow">
            <a:avLst>
              <a:gd name="adj1" fmla="val 5320"/>
              <a:gd name="adj2" fmla="val 1142319"/>
              <a:gd name="adj3" fmla="val 20326507"/>
              <a:gd name="adj4" fmla="val 18018268"/>
              <a:gd name="adj5" fmla="val 7711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04" name="環状矢印 103"/>
          <p:cNvSpPr/>
          <p:nvPr/>
        </p:nvSpPr>
        <p:spPr>
          <a:xfrm rot="2907895" flipH="1" flipV="1">
            <a:off x="6174919" y="1481659"/>
            <a:ext cx="237623" cy="222096"/>
          </a:xfrm>
          <a:prstGeom prst="circularArrow">
            <a:avLst>
              <a:gd name="adj1" fmla="val 5542"/>
              <a:gd name="adj2" fmla="val 1142319"/>
              <a:gd name="adj3" fmla="val 20529913"/>
              <a:gd name="adj4" fmla="val 16425837"/>
              <a:gd name="adj5" fmla="val 7995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106" name="グループ化 105"/>
          <p:cNvGrpSpPr/>
          <p:nvPr/>
        </p:nvGrpSpPr>
        <p:grpSpPr>
          <a:xfrm>
            <a:off x="6801623" y="1363630"/>
            <a:ext cx="262538" cy="404701"/>
            <a:chOff x="6201843" y="1360179"/>
            <a:chExt cx="262538" cy="404701"/>
          </a:xfrm>
        </p:grpSpPr>
        <p:grpSp>
          <p:nvGrpSpPr>
            <p:cNvPr id="107" name="グループ化 106"/>
            <p:cNvGrpSpPr/>
            <p:nvPr/>
          </p:nvGrpSpPr>
          <p:grpSpPr>
            <a:xfrm rot="249448">
              <a:off x="6302171" y="1360179"/>
              <a:ext cx="162210" cy="404701"/>
              <a:chOff x="1352869" y="3058299"/>
              <a:chExt cx="405531" cy="1011766"/>
            </a:xfrm>
          </p:grpSpPr>
          <p:sp>
            <p:nvSpPr>
              <p:cNvPr id="109" name="正方形/長方形 108"/>
              <p:cNvSpPr/>
              <p:nvPr/>
            </p:nvSpPr>
            <p:spPr>
              <a:xfrm>
                <a:off x="1498424" y="3238016"/>
                <a:ext cx="259976" cy="6219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10" name="正方形/長方形 109"/>
              <p:cNvSpPr/>
              <p:nvPr/>
            </p:nvSpPr>
            <p:spPr>
              <a:xfrm>
                <a:off x="1411566" y="3058299"/>
                <a:ext cx="269144" cy="177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11" name="正方形/長方形 110"/>
              <p:cNvSpPr/>
              <p:nvPr/>
            </p:nvSpPr>
            <p:spPr>
              <a:xfrm>
                <a:off x="1366634" y="3500795"/>
                <a:ext cx="109632" cy="228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12" name="フローチャート: 和接合 111"/>
              <p:cNvSpPr/>
              <p:nvPr/>
            </p:nvSpPr>
            <p:spPr>
              <a:xfrm>
                <a:off x="1352869" y="3722665"/>
                <a:ext cx="333686" cy="347400"/>
              </a:xfrm>
              <a:prstGeom prst="flowChartSummingJunc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</p:grpSp>
        <p:sp>
          <p:nvSpPr>
            <p:cNvPr id="108" name="斜め縞 107"/>
            <p:cNvSpPr/>
            <p:nvPr/>
          </p:nvSpPr>
          <p:spPr>
            <a:xfrm rot="1780430" flipV="1">
              <a:off x="6201843" y="1486573"/>
              <a:ext cx="143545" cy="121010"/>
            </a:xfrm>
            <a:prstGeom prst="diagStripe">
              <a:avLst>
                <a:gd name="adj" fmla="val 8290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15" name="環状矢印 114"/>
          <p:cNvSpPr/>
          <p:nvPr/>
        </p:nvSpPr>
        <p:spPr>
          <a:xfrm rot="549997">
            <a:off x="6874091" y="1564108"/>
            <a:ext cx="204097" cy="223526"/>
          </a:xfrm>
          <a:prstGeom prst="circularArrow">
            <a:avLst>
              <a:gd name="adj1" fmla="val 5320"/>
              <a:gd name="adj2" fmla="val 1142319"/>
              <a:gd name="adj3" fmla="val 20326507"/>
              <a:gd name="adj4" fmla="val 18018268"/>
              <a:gd name="adj5" fmla="val 7711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116" name="グループ化 115"/>
          <p:cNvGrpSpPr/>
          <p:nvPr/>
        </p:nvGrpSpPr>
        <p:grpSpPr>
          <a:xfrm>
            <a:off x="7441378" y="1357198"/>
            <a:ext cx="262538" cy="404701"/>
            <a:chOff x="6201843" y="1360179"/>
            <a:chExt cx="262538" cy="404701"/>
          </a:xfrm>
        </p:grpSpPr>
        <p:grpSp>
          <p:nvGrpSpPr>
            <p:cNvPr id="117" name="グループ化 116"/>
            <p:cNvGrpSpPr/>
            <p:nvPr/>
          </p:nvGrpSpPr>
          <p:grpSpPr>
            <a:xfrm rot="249448">
              <a:off x="6302171" y="1360179"/>
              <a:ext cx="162210" cy="404701"/>
              <a:chOff x="1352869" y="3058299"/>
              <a:chExt cx="405531" cy="1011766"/>
            </a:xfrm>
          </p:grpSpPr>
          <p:sp>
            <p:nvSpPr>
              <p:cNvPr id="119" name="正方形/長方形 118"/>
              <p:cNvSpPr/>
              <p:nvPr/>
            </p:nvSpPr>
            <p:spPr>
              <a:xfrm>
                <a:off x="1498424" y="3238016"/>
                <a:ext cx="259976" cy="6219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20" name="正方形/長方形 119"/>
              <p:cNvSpPr/>
              <p:nvPr/>
            </p:nvSpPr>
            <p:spPr>
              <a:xfrm>
                <a:off x="1411566" y="3058299"/>
                <a:ext cx="269144" cy="177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21" name="正方形/長方形 120"/>
              <p:cNvSpPr/>
              <p:nvPr/>
            </p:nvSpPr>
            <p:spPr>
              <a:xfrm>
                <a:off x="1366634" y="3500795"/>
                <a:ext cx="109632" cy="228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22" name="フローチャート: 和接合 121"/>
              <p:cNvSpPr/>
              <p:nvPr/>
            </p:nvSpPr>
            <p:spPr>
              <a:xfrm>
                <a:off x="1352869" y="3722665"/>
                <a:ext cx="333686" cy="347400"/>
              </a:xfrm>
              <a:prstGeom prst="flowChartSummingJunc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</p:grpSp>
        <p:sp>
          <p:nvSpPr>
            <p:cNvPr id="118" name="斜め縞 117"/>
            <p:cNvSpPr/>
            <p:nvPr/>
          </p:nvSpPr>
          <p:spPr>
            <a:xfrm rot="1780430" flipV="1">
              <a:off x="6201843" y="1486573"/>
              <a:ext cx="143545" cy="121010"/>
            </a:xfrm>
            <a:prstGeom prst="diagStripe">
              <a:avLst>
                <a:gd name="adj" fmla="val 8290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23" name="環状矢印 122"/>
          <p:cNvSpPr/>
          <p:nvPr/>
        </p:nvSpPr>
        <p:spPr>
          <a:xfrm rot="549997">
            <a:off x="7518196" y="1569141"/>
            <a:ext cx="204097" cy="223526"/>
          </a:xfrm>
          <a:prstGeom prst="circularArrow">
            <a:avLst>
              <a:gd name="adj1" fmla="val 5605"/>
              <a:gd name="adj2" fmla="val 1142319"/>
              <a:gd name="adj3" fmla="val 21103469"/>
              <a:gd name="adj4" fmla="val 13825335"/>
              <a:gd name="adj5" fmla="val 7711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124" name="グループ化 123"/>
          <p:cNvGrpSpPr/>
          <p:nvPr/>
        </p:nvGrpSpPr>
        <p:grpSpPr>
          <a:xfrm>
            <a:off x="4308783" y="1341746"/>
            <a:ext cx="301901" cy="404701"/>
            <a:chOff x="3611513" y="1339383"/>
            <a:chExt cx="301901" cy="404701"/>
          </a:xfrm>
        </p:grpSpPr>
        <p:grpSp>
          <p:nvGrpSpPr>
            <p:cNvPr id="125" name="グループ化 124"/>
            <p:cNvGrpSpPr/>
            <p:nvPr/>
          </p:nvGrpSpPr>
          <p:grpSpPr>
            <a:xfrm rot="20960444">
              <a:off x="3751204" y="1339383"/>
              <a:ext cx="162210" cy="404701"/>
              <a:chOff x="1352869" y="3058299"/>
              <a:chExt cx="405531" cy="1011766"/>
            </a:xfrm>
          </p:grpSpPr>
          <p:sp>
            <p:nvSpPr>
              <p:cNvPr id="127" name="正方形/長方形 126"/>
              <p:cNvSpPr/>
              <p:nvPr/>
            </p:nvSpPr>
            <p:spPr>
              <a:xfrm>
                <a:off x="1498424" y="3238016"/>
                <a:ext cx="259976" cy="6219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28" name="正方形/長方形 127"/>
              <p:cNvSpPr/>
              <p:nvPr/>
            </p:nvSpPr>
            <p:spPr>
              <a:xfrm>
                <a:off x="1411566" y="3058299"/>
                <a:ext cx="269144" cy="177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29" name="正方形/長方形 128"/>
              <p:cNvSpPr/>
              <p:nvPr/>
            </p:nvSpPr>
            <p:spPr>
              <a:xfrm>
                <a:off x="1366634" y="3500795"/>
                <a:ext cx="109632" cy="228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30" name="フローチャート: 和接合 129"/>
              <p:cNvSpPr/>
              <p:nvPr/>
            </p:nvSpPr>
            <p:spPr>
              <a:xfrm>
                <a:off x="1352869" y="3722665"/>
                <a:ext cx="333686" cy="347400"/>
              </a:xfrm>
              <a:prstGeom prst="flowChartSummingJunc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</p:grpSp>
        <p:sp>
          <p:nvSpPr>
            <p:cNvPr id="126" name="斜め縞 125"/>
            <p:cNvSpPr/>
            <p:nvPr/>
          </p:nvSpPr>
          <p:spPr>
            <a:xfrm rot="16200000" flipV="1">
              <a:off x="3598506" y="1589532"/>
              <a:ext cx="165705" cy="139691"/>
            </a:xfrm>
            <a:prstGeom prst="diagStripe">
              <a:avLst>
                <a:gd name="adj" fmla="val 8290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31" name="グループ化 130"/>
          <p:cNvGrpSpPr/>
          <p:nvPr/>
        </p:nvGrpSpPr>
        <p:grpSpPr>
          <a:xfrm>
            <a:off x="8492562" y="1368448"/>
            <a:ext cx="262538" cy="404701"/>
            <a:chOff x="6201843" y="1360179"/>
            <a:chExt cx="262538" cy="404701"/>
          </a:xfrm>
        </p:grpSpPr>
        <p:grpSp>
          <p:nvGrpSpPr>
            <p:cNvPr id="132" name="グループ化 131"/>
            <p:cNvGrpSpPr/>
            <p:nvPr/>
          </p:nvGrpSpPr>
          <p:grpSpPr>
            <a:xfrm rot="249448">
              <a:off x="6302171" y="1360179"/>
              <a:ext cx="162210" cy="404701"/>
              <a:chOff x="1352869" y="3058299"/>
              <a:chExt cx="405531" cy="1011766"/>
            </a:xfrm>
          </p:grpSpPr>
          <p:sp>
            <p:nvSpPr>
              <p:cNvPr id="134" name="正方形/長方形 133"/>
              <p:cNvSpPr/>
              <p:nvPr/>
            </p:nvSpPr>
            <p:spPr>
              <a:xfrm>
                <a:off x="1498424" y="3238016"/>
                <a:ext cx="259976" cy="6219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35" name="正方形/長方形 134"/>
              <p:cNvSpPr/>
              <p:nvPr/>
            </p:nvSpPr>
            <p:spPr>
              <a:xfrm>
                <a:off x="1411566" y="3058299"/>
                <a:ext cx="269144" cy="177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36" name="正方形/長方形 135"/>
              <p:cNvSpPr/>
              <p:nvPr/>
            </p:nvSpPr>
            <p:spPr>
              <a:xfrm>
                <a:off x="1366634" y="3500795"/>
                <a:ext cx="109632" cy="2285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  <p:sp>
            <p:nvSpPr>
              <p:cNvPr id="137" name="フローチャート: 和接合 136"/>
              <p:cNvSpPr/>
              <p:nvPr/>
            </p:nvSpPr>
            <p:spPr>
              <a:xfrm>
                <a:off x="1352869" y="3722665"/>
                <a:ext cx="333686" cy="347400"/>
              </a:xfrm>
              <a:prstGeom prst="flowChartSummingJunc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 smtClean="0"/>
              </a:p>
            </p:txBody>
          </p:sp>
        </p:grpSp>
        <p:sp>
          <p:nvSpPr>
            <p:cNvPr id="133" name="斜め縞 132"/>
            <p:cNvSpPr/>
            <p:nvPr/>
          </p:nvSpPr>
          <p:spPr>
            <a:xfrm rot="1780430" flipV="1">
              <a:off x="6201843" y="1486573"/>
              <a:ext cx="143545" cy="121010"/>
            </a:xfrm>
            <a:prstGeom prst="diagStripe">
              <a:avLst>
                <a:gd name="adj" fmla="val 8290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39" name="右矢印 138"/>
          <p:cNvSpPr/>
          <p:nvPr/>
        </p:nvSpPr>
        <p:spPr>
          <a:xfrm>
            <a:off x="7823541" y="1692758"/>
            <a:ext cx="639579" cy="52792"/>
          </a:xfrm>
          <a:prstGeom prst="rightArrow">
            <a:avLst>
              <a:gd name="adj1" fmla="val 35566"/>
              <a:gd name="adj2" fmla="val 176298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141" name="右矢印 140"/>
          <p:cNvSpPr/>
          <p:nvPr/>
        </p:nvSpPr>
        <p:spPr>
          <a:xfrm>
            <a:off x="7889564" y="1636539"/>
            <a:ext cx="420433" cy="53317"/>
          </a:xfrm>
          <a:prstGeom prst="rightArrow">
            <a:avLst>
              <a:gd name="adj1" fmla="val 35566"/>
              <a:gd name="adj2" fmla="val 176298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142" name="右矢印 141"/>
          <p:cNvSpPr/>
          <p:nvPr/>
        </p:nvSpPr>
        <p:spPr>
          <a:xfrm>
            <a:off x="7941604" y="1569436"/>
            <a:ext cx="254639" cy="64044"/>
          </a:xfrm>
          <a:prstGeom prst="rightArrow">
            <a:avLst>
              <a:gd name="adj1" fmla="val 35566"/>
              <a:gd name="adj2" fmla="val 176298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55463" y="2139227"/>
            <a:ext cx="1576278" cy="1594497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63351" y="4093860"/>
            <a:ext cx="3584919" cy="2347659"/>
          </a:xfrm>
          <a:prstGeom prst="rect">
            <a:avLst/>
          </a:prstGeom>
        </p:spPr>
      </p:pic>
      <p:sp>
        <p:nvSpPr>
          <p:cNvPr id="14" name="四角形吹き出し 13"/>
          <p:cNvSpPr/>
          <p:nvPr/>
        </p:nvSpPr>
        <p:spPr>
          <a:xfrm>
            <a:off x="4831740" y="2202566"/>
            <a:ext cx="1162323" cy="1471238"/>
          </a:xfrm>
          <a:prstGeom prst="wedgeRectCallout">
            <a:avLst>
              <a:gd name="adj1" fmla="val -88640"/>
              <a:gd name="adj2" fmla="val 2125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7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しきい値の決定</a:t>
            </a:r>
            <a:endParaRPr lang="en-US" altLang="ja-JP" sz="7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6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白地の輝度 </a:t>
            </a:r>
            <a:r>
              <a:rPr lang="en-US" altLang="ja-JP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</a:t>
            </a:r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</a:t>
            </a:r>
          </a:p>
          <a:p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黒ラインの輝度 </a:t>
            </a:r>
            <a:r>
              <a:rPr lang="en-US" altLang="ja-JP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 B</a:t>
            </a:r>
          </a:p>
          <a:p>
            <a:endParaRPr lang="en-US" altLang="ja-JP" sz="5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し</a:t>
            </a:r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きい値 </a:t>
            </a:r>
            <a:r>
              <a:rPr lang="en-US" altLang="ja-JP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</a:t>
            </a:r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+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*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</a:t>
            </a:r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係数</a:t>
            </a:r>
            <a:endParaRPr lang="en-US" altLang="ja-JP" sz="5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5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※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実験によって得られた最適な係数は、以下の通り。</a:t>
            </a:r>
            <a:endParaRPr lang="en-US" altLang="ja-JP" sz="5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5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   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</a:t>
            </a:r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係数 </a:t>
            </a:r>
            <a:r>
              <a:rPr lang="en-US" altLang="ja-JP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</a:t>
            </a:r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0.39</a:t>
            </a:r>
            <a:r>
              <a:rPr lang="ja-JP" altLang="en-US" sz="5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である</a:t>
            </a:r>
          </a:p>
          <a:p>
            <a:pPr algn="ctr"/>
            <a:endParaRPr kumimoji="1" lang="ja-JP" altLang="en-US" sz="600" dirty="0" smtClean="0"/>
          </a:p>
        </p:txBody>
      </p:sp>
      <p:sp>
        <p:nvSpPr>
          <p:cNvPr id="113" name="四角形吹き出し 112"/>
          <p:cNvSpPr/>
          <p:nvPr/>
        </p:nvSpPr>
        <p:spPr>
          <a:xfrm>
            <a:off x="6887835" y="4139771"/>
            <a:ext cx="2033166" cy="1299066"/>
          </a:xfrm>
          <a:prstGeom prst="wedgeRectCallout">
            <a:avLst>
              <a:gd name="adj1" fmla="val -153758"/>
              <a:gd name="adj2" fmla="val 327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7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スピード制御</a:t>
            </a:r>
            <a:endParaRPr lang="en-US" altLang="ja-JP" sz="7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直線ではスピードを速め、カーブに差し掛かったところで減速する。</a:t>
            </a:r>
            <a:endParaRPr lang="en-US" altLang="ja-JP" sz="5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600" dirty="0"/>
          </a:p>
          <a:p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前回の周期までのハンドル操作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左右の方向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と、現在の向きとの差分をとる。</a:t>
            </a:r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5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     速度 ＝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100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－ 差分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＊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係数 ＊ 標準速度</a:t>
            </a:r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5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※ S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係数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 0.2, 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標準速度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=50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である。ただし、これはモータ駆動に対する、パワーとして用いられるため、現実の走行速度とはギャップを生じる。</a:t>
            </a:r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※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駆動するモータの回転角をモニタすることにより、実速度との差を吸収するものとする。</a:t>
            </a:r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4" name="四角形吹き出し 113"/>
          <p:cNvSpPr/>
          <p:nvPr/>
        </p:nvSpPr>
        <p:spPr>
          <a:xfrm>
            <a:off x="6887494" y="5474055"/>
            <a:ext cx="2033166" cy="932664"/>
          </a:xfrm>
          <a:prstGeom prst="wedgeRectCallout">
            <a:avLst>
              <a:gd name="adj1" fmla="val -153696"/>
              <a:gd name="adj2" fmla="val -4662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7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PID</a:t>
            </a:r>
            <a:r>
              <a:rPr lang="ja-JP" altLang="en-US" sz="7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制御</a:t>
            </a:r>
            <a:endParaRPr lang="en-US" altLang="ja-JP" sz="7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比例動作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ja-JP" altLang="en-US" sz="500" dirty="0" err="1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、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積分動作 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</a:t>
            </a:r>
            <a:r>
              <a:rPr lang="ja-JP" altLang="en-US" sz="500" dirty="0" err="1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、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微分動作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=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とし、</a:t>
            </a:r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これらのゲインの元になる情報を、走行する速度に対応する形で、配列に格納する。</a:t>
            </a:r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速度に対応したゲインを配列に取り出し、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PID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制御地を求め走行体のハンドル操作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左右の方向</a:t>
            </a:r>
            <a:r>
              <a:rPr lang="en-US" altLang="ja-JP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lang="ja-JP" altLang="en-US" sz="500" dirty="0" smtClean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を決定する。</a:t>
            </a:r>
            <a:endParaRPr lang="en-US" altLang="ja-JP" sz="500" dirty="0" smtClean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3143411" y="218397"/>
            <a:ext cx="1084024" cy="16271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 dirty="0" smtClean="0">
                <a:solidFill>
                  <a:schemeClr val="tx1"/>
                </a:solidFill>
              </a:rPr>
              <a:t>安定スタート</a:t>
            </a:r>
          </a:p>
        </p:txBody>
      </p:sp>
      <p:sp>
        <p:nvSpPr>
          <p:cNvPr id="138" name="角丸四角形 137"/>
          <p:cNvSpPr/>
          <p:nvPr/>
        </p:nvSpPr>
        <p:spPr>
          <a:xfrm>
            <a:off x="3174004" y="1967463"/>
            <a:ext cx="1084024" cy="16271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 dirty="0" smtClean="0">
                <a:solidFill>
                  <a:schemeClr val="tx1"/>
                </a:solidFill>
              </a:rPr>
              <a:t>キャリブレーション</a:t>
            </a:r>
          </a:p>
        </p:txBody>
      </p:sp>
      <p:sp>
        <p:nvSpPr>
          <p:cNvPr id="144" name="角丸四角形 143"/>
          <p:cNvSpPr/>
          <p:nvPr/>
        </p:nvSpPr>
        <p:spPr>
          <a:xfrm>
            <a:off x="3174004" y="3947966"/>
            <a:ext cx="1084024" cy="16271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 dirty="0" smtClean="0">
                <a:solidFill>
                  <a:schemeClr val="tx1"/>
                </a:solidFill>
              </a:rPr>
              <a:t>ライントレース</a:t>
            </a:r>
            <a:endParaRPr kumimoji="1" lang="en-US" altLang="ja-JP" sz="700" dirty="0" smtClean="0">
              <a:solidFill>
                <a:schemeClr val="tx1"/>
              </a:solidFill>
            </a:endParaRPr>
          </a:p>
        </p:txBody>
      </p:sp>
      <p:sp>
        <p:nvSpPr>
          <p:cNvPr id="147" name="角丸四角形 146"/>
          <p:cNvSpPr/>
          <p:nvPr/>
        </p:nvSpPr>
        <p:spPr>
          <a:xfrm>
            <a:off x="3827586" y="1095707"/>
            <a:ext cx="640892" cy="109397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00" dirty="0" smtClean="0">
                <a:solidFill>
                  <a:schemeClr val="tx1"/>
                </a:solidFill>
              </a:rPr>
              <a:t>Bluetooth</a:t>
            </a:r>
            <a:r>
              <a:rPr lang="ja-JP" altLang="en-US" sz="500" dirty="0" smtClean="0">
                <a:solidFill>
                  <a:schemeClr val="tx1"/>
                </a:solidFill>
              </a:rPr>
              <a:t>通信</a:t>
            </a:r>
            <a:endParaRPr kumimoji="1" lang="ja-JP" altLang="en-US" sz="500" dirty="0" smtClean="0">
              <a:solidFill>
                <a:schemeClr val="tx1"/>
              </a:solidFill>
            </a:endParaRPr>
          </a:p>
        </p:txBody>
      </p:sp>
      <p:sp>
        <p:nvSpPr>
          <p:cNvPr id="150" name="角丸四角形 149"/>
          <p:cNvSpPr/>
          <p:nvPr/>
        </p:nvSpPr>
        <p:spPr>
          <a:xfrm>
            <a:off x="6123285" y="1953639"/>
            <a:ext cx="2797375" cy="176917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00" dirty="0">
                <a:solidFill>
                  <a:schemeClr val="tx1"/>
                </a:solidFill>
              </a:rPr>
              <a:t>ナビゲーション</a:t>
            </a:r>
            <a:endParaRPr kumimoji="1" lang="ja-JP" altLang="en-US" sz="700" dirty="0" smtClean="0">
              <a:solidFill>
                <a:schemeClr val="tx1"/>
              </a:solidFill>
            </a:endParaRPr>
          </a:p>
        </p:txBody>
      </p:sp>
      <p:pic>
        <p:nvPicPr>
          <p:cNvPr id="38" name="図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15633" y="2135164"/>
            <a:ext cx="2720277" cy="1798858"/>
          </a:xfrm>
          <a:prstGeom prst="rect">
            <a:avLst/>
          </a:prstGeom>
        </p:spPr>
      </p:pic>
      <p:sp>
        <p:nvSpPr>
          <p:cNvPr id="149" name="角丸四角形 148"/>
          <p:cNvSpPr/>
          <p:nvPr/>
        </p:nvSpPr>
        <p:spPr>
          <a:xfrm>
            <a:off x="7006249" y="3729572"/>
            <a:ext cx="719284" cy="95811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00" dirty="0" smtClean="0">
                <a:solidFill>
                  <a:schemeClr val="tx1"/>
                </a:solidFill>
              </a:rPr>
              <a:t>モニタデータの集積</a:t>
            </a:r>
            <a:endParaRPr kumimoji="1" lang="ja-JP" altLang="en-US" sz="500" dirty="0" smtClean="0">
              <a:solidFill>
                <a:schemeClr val="tx1"/>
              </a:solidFill>
            </a:endParaRPr>
          </a:p>
        </p:txBody>
      </p:sp>
      <p:sp>
        <p:nvSpPr>
          <p:cNvPr id="148" name="角丸四角形 147"/>
          <p:cNvSpPr/>
          <p:nvPr/>
        </p:nvSpPr>
        <p:spPr>
          <a:xfrm>
            <a:off x="7006249" y="3599953"/>
            <a:ext cx="714777" cy="9911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00" dirty="0" smtClean="0">
                <a:solidFill>
                  <a:schemeClr val="tx1"/>
                </a:solidFill>
              </a:rPr>
              <a:t>走行状況の管理</a:t>
            </a:r>
            <a:endParaRPr kumimoji="1" lang="ja-JP" altLang="en-US" sz="500" dirty="0" smtClean="0">
              <a:solidFill>
                <a:schemeClr val="tx1"/>
              </a:solidFill>
            </a:endParaRPr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103863" y="2826961"/>
            <a:ext cx="28190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１．キャリブレーション</a:t>
            </a:r>
            <a:endParaRPr lang="en-US" altLang="ja-JP" sz="8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スタート前にキャリブレーションを行い、白地および黒ラインの輝度を測定する。これをもとに、</a:t>
            </a:r>
            <a:r>
              <a:rPr lang="ja-JP" altLang="en-US" sz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ライントレースするためのラインのエッジを検出するため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の「しきい値を」を計算式によって求める。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8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２．ナビゲーション</a:t>
            </a:r>
            <a:endParaRPr lang="en-US" altLang="ja-JP" sz="8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ドライバに対して、ナビゲータは走行状況を管理・提供する。その情報をもとにドライバは走行クラスを選択し、走行を指示する。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走行とともに、走行</a:t>
            </a:r>
            <a: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モータの回転角度</a:t>
            </a:r>
            <a: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600" dirty="0" err="1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、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ジャイロセンサー値を記録する。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ライントレースの場合は光センサーの輝度も記録する。</a:t>
            </a:r>
            <a: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</a:p>
          <a:p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これらのモニタ情報は集積され、一定期間の最小・最大・平均など統計情報を提供する準備を整える。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8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３．ライントレース</a:t>
            </a:r>
            <a:endParaRPr lang="en-US" altLang="ja-JP" sz="8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現在、直線に近い走行か、または、カーブに沿った走行なのかによって、走行スピードを決定する。</a:t>
            </a:r>
            <a:endParaRPr lang="en-US" altLang="ja-JP" sz="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ナビゲータ経由で取得した輝度情報をもとに、走行体の左右の向きを決定する。その角度は</a:t>
            </a:r>
            <a: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PID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制御によって動的に決定する。また、その</a:t>
            </a:r>
            <a:r>
              <a:rPr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PID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制御のゲインは、走行スピードによって変更される。</a:t>
            </a:r>
            <a:endParaRPr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40" name="角丸四角形 139"/>
          <p:cNvSpPr/>
          <p:nvPr/>
        </p:nvSpPr>
        <p:spPr>
          <a:xfrm>
            <a:off x="8883431" y="0"/>
            <a:ext cx="259650" cy="223149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４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39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FF000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5" name="涙形 14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21" name="角丸四角形吹き出し 20"/>
          <p:cNvSpPr/>
          <p:nvPr/>
        </p:nvSpPr>
        <p:spPr>
          <a:xfrm>
            <a:off x="53752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実験と検証</a:t>
            </a:r>
            <a:endParaRPr lang="ja-JP" altLang="en-US" sz="24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3573" y="1100235"/>
            <a:ext cx="2980766" cy="357753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100845" y="138794"/>
            <a:ext cx="6023883" cy="6580414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135592" y="184644"/>
            <a:ext cx="5943601" cy="339980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7927" y="469198"/>
            <a:ext cx="2468396" cy="675776"/>
          </a:xfrm>
          <a:prstGeom prst="rect">
            <a:avLst/>
          </a:prstGeom>
        </p:spPr>
      </p:pic>
      <p:sp>
        <p:nvSpPr>
          <p:cNvPr id="25" name="角丸四角形 24"/>
          <p:cNvSpPr/>
          <p:nvPr/>
        </p:nvSpPr>
        <p:spPr>
          <a:xfrm>
            <a:off x="112509" y="1144738"/>
            <a:ext cx="2797783" cy="24175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bg1"/>
                </a:solidFill>
              </a:rPr>
              <a:t>スタート時の初速</a:t>
            </a:r>
            <a:r>
              <a:rPr lang="en-US" altLang="ja-JP" sz="900" b="1" dirty="0" smtClean="0">
                <a:solidFill>
                  <a:schemeClr val="bg1"/>
                </a:solidFill>
              </a:rPr>
              <a:t>(</a:t>
            </a:r>
            <a:r>
              <a:rPr lang="ja-JP" altLang="en-US" sz="900" b="1" dirty="0" smtClean="0">
                <a:solidFill>
                  <a:schemeClr val="bg1"/>
                </a:solidFill>
              </a:rPr>
              <a:t>モータへのパワー</a:t>
            </a:r>
            <a:r>
              <a:rPr lang="en-US" altLang="ja-JP" sz="900" b="1" dirty="0" smtClean="0">
                <a:solidFill>
                  <a:schemeClr val="bg1"/>
                </a:solidFill>
              </a:rPr>
              <a:t>)</a:t>
            </a:r>
            <a:r>
              <a:rPr lang="ja-JP" altLang="en-US" sz="900" b="1" dirty="0" smtClean="0">
                <a:solidFill>
                  <a:schemeClr val="bg1"/>
                </a:solidFill>
              </a:rPr>
              <a:t>について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24221" y="3014663"/>
            <a:ext cx="2797783" cy="24175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bg1"/>
                </a:solidFill>
              </a:rPr>
              <a:t>ライン検出のしきい値について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2536" y="1388761"/>
            <a:ext cx="27892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スタート時のスピードによって走行体の挙動が大きく変化する。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7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モータへのパワーを 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(=10,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20,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30 …100 )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とし、スタート時点から、ジャイロセンサー値をモニタする実験と検証を行った。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〇 床面は、摩擦を考慮しできるだけ競技と同様の布を敷く。</a:t>
            </a:r>
            <a:endParaRPr lang="en-US" altLang="ja-JP" sz="7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〇 ライントレースを行わない。</a:t>
            </a:r>
            <a:endParaRPr lang="en-US" altLang="ja-JP" sz="7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〇 尻尾</a:t>
            </a:r>
            <a:r>
              <a:rPr lang="ja-JP" altLang="en-US" sz="7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はスタート直後に跳ね上げ、</a:t>
            </a:r>
            <a:r>
              <a:rPr lang="en-US" altLang="ja-JP" sz="7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ja-JP" altLang="en-US" sz="7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輪走行を行う。</a:t>
            </a:r>
            <a:endParaRPr lang="en-US" altLang="ja-JP" sz="7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〇 倒立振子ライブラリにより、走行体のバランスをとる。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7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実験の結果、安定性およびゴールまでの時間を考えると、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Forward=30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～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50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の範囲で設定し、尻尾による補助動作により、前方への移動や揺り返しをできるだけ抑えることができる。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138314" y="206262"/>
            <a:ext cx="5524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スタート時の挙動  尻尾による補助動作なし 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 </a:t>
            </a:r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ジャイロセンサー値の変動 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スタートから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</a:t>
            </a:r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秒後まで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)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3136526" y="3637347"/>
            <a:ext cx="5943601" cy="3055088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6273068" y="479512"/>
            <a:ext cx="2468396" cy="695432"/>
            <a:chOff x="6273068" y="479512"/>
            <a:chExt cx="2468396" cy="695432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73068" y="479512"/>
              <a:ext cx="2468396" cy="695432"/>
            </a:xfrm>
            <a:prstGeom prst="rect">
              <a:avLst/>
            </a:prstGeom>
          </p:spPr>
        </p:pic>
        <p:sp>
          <p:nvSpPr>
            <p:cNvPr id="9" name="円/楕円 8"/>
            <p:cNvSpPr/>
            <p:nvPr/>
          </p:nvSpPr>
          <p:spPr>
            <a:xfrm flipV="1">
              <a:off x="6471711" y="629961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38" name="円/楕円 37"/>
            <p:cNvSpPr/>
            <p:nvPr/>
          </p:nvSpPr>
          <p:spPr>
            <a:xfrm flipV="1">
              <a:off x="6564233" y="643354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39" name="円/楕円 38"/>
            <p:cNvSpPr/>
            <p:nvPr/>
          </p:nvSpPr>
          <p:spPr>
            <a:xfrm flipV="1">
              <a:off x="6946556" y="988379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43" name="円/楕円 42"/>
            <p:cNvSpPr/>
            <p:nvPr/>
          </p:nvSpPr>
          <p:spPr>
            <a:xfrm flipV="1">
              <a:off x="6686203" y="643354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3338145" y="1392753"/>
            <a:ext cx="2467709" cy="657076"/>
            <a:chOff x="3357927" y="1556581"/>
            <a:chExt cx="2467709" cy="657076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357927" y="1556581"/>
              <a:ext cx="2467709" cy="657076"/>
            </a:xfrm>
            <a:prstGeom prst="rect">
              <a:avLst/>
            </a:prstGeom>
          </p:spPr>
        </p:pic>
        <p:sp>
          <p:nvSpPr>
            <p:cNvPr id="44" name="円/楕円 43"/>
            <p:cNvSpPr/>
            <p:nvPr/>
          </p:nvSpPr>
          <p:spPr>
            <a:xfrm flipV="1">
              <a:off x="3950104" y="2041059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45" name="円/楕円 44"/>
            <p:cNvSpPr/>
            <p:nvPr/>
          </p:nvSpPr>
          <p:spPr>
            <a:xfrm flipV="1">
              <a:off x="3533544" y="1825759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46" name="円/楕円 45"/>
            <p:cNvSpPr/>
            <p:nvPr/>
          </p:nvSpPr>
          <p:spPr>
            <a:xfrm flipV="1">
              <a:off x="3582726" y="1832737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6268718" y="1392466"/>
            <a:ext cx="2467709" cy="650573"/>
            <a:chOff x="6273755" y="1559383"/>
            <a:chExt cx="2467709" cy="650573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73755" y="1559383"/>
              <a:ext cx="2467709" cy="650573"/>
            </a:xfrm>
            <a:prstGeom prst="rect">
              <a:avLst/>
            </a:prstGeom>
          </p:spPr>
        </p:pic>
        <p:sp>
          <p:nvSpPr>
            <p:cNvPr id="47" name="円/楕円 46"/>
            <p:cNvSpPr/>
            <p:nvPr/>
          </p:nvSpPr>
          <p:spPr>
            <a:xfrm flipV="1">
              <a:off x="6448851" y="1662591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48" name="円/楕円 47"/>
            <p:cNvSpPr/>
            <p:nvPr/>
          </p:nvSpPr>
          <p:spPr>
            <a:xfrm flipV="1">
              <a:off x="6546244" y="1689554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49" name="円/楕円 48"/>
            <p:cNvSpPr/>
            <p:nvPr/>
          </p:nvSpPr>
          <p:spPr>
            <a:xfrm flipV="1">
              <a:off x="6587093" y="2053183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50" name="円/楕円 49"/>
            <p:cNvSpPr/>
            <p:nvPr/>
          </p:nvSpPr>
          <p:spPr>
            <a:xfrm flipV="1">
              <a:off x="6640483" y="1732515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51" name="円/楕円 50"/>
            <p:cNvSpPr/>
            <p:nvPr/>
          </p:nvSpPr>
          <p:spPr>
            <a:xfrm flipV="1">
              <a:off x="6703099" y="2029532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  <p:sp>
          <p:nvSpPr>
            <p:cNvPr id="52" name="円/楕円 51"/>
            <p:cNvSpPr/>
            <p:nvPr/>
          </p:nvSpPr>
          <p:spPr>
            <a:xfrm flipV="1">
              <a:off x="6739212" y="1795036"/>
              <a:ext cx="45720" cy="53926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 smtClean="0"/>
            </a:p>
          </p:txBody>
        </p:sp>
      </p:grpSp>
      <p:pic>
        <p:nvPicPr>
          <p:cNvPr id="14" name="図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40464" y="2591323"/>
            <a:ext cx="2465390" cy="595355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48531" y="2597645"/>
            <a:ext cx="2487895" cy="591665"/>
          </a:xfrm>
          <a:prstGeom prst="rect">
            <a:avLst/>
          </a:prstGeom>
        </p:spPr>
      </p:pic>
      <p:sp>
        <p:nvSpPr>
          <p:cNvPr id="53" name="テキスト ボックス 52"/>
          <p:cNvSpPr txBox="1"/>
          <p:nvPr/>
        </p:nvSpPr>
        <p:spPr>
          <a:xfrm>
            <a:off x="3158828" y="2299168"/>
            <a:ext cx="5629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スタート時の挙動   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 </a:t>
            </a:r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ジャイロセンサー値の変動 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スタートから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400ms</a:t>
            </a:r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後まで</a:t>
            </a:r>
            <a:r>
              <a:rPr lang="en-US" altLang="ja-JP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) 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397275" y="943452"/>
            <a:ext cx="254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Forward=10</a:t>
            </a:r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ジャイロセンサー値の変動は小さいが、周期的に＋－を行き来する。安定しているが、モータ駆動に「遊び」が生じている。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292209" y="987550"/>
            <a:ext cx="253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Forward=30</a:t>
            </a:r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スタート直後に前方に傾く動作に続き、約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秒後後方への「揺り返し」が発生している。安定するまで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秒程度要する。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383515" y="1886714"/>
            <a:ext cx="2422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Forward=50</a:t>
            </a:r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前方への傾きが小さいが、「揺り返し」が比較的大きい。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7759" y="1854774"/>
            <a:ext cx="217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Forward=70</a:t>
            </a:r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スタート直後から、前後への揺れが大きく、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秒経過しても安定しない。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405368" y="3014663"/>
            <a:ext cx="1229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Forward=30</a:t>
            </a:r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尻尾による補助動作なし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301225" y="2981707"/>
            <a:ext cx="1229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Forward=30</a:t>
            </a:r>
            <a:endParaRPr lang="en-US" altLang="ja-JP" sz="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尻尾による補助動作あり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338146" y="3282225"/>
            <a:ext cx="5640150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 smtClean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ジャイロセンサーの値の変化が滑らかになった。　　　→ 　　走行体の前後の揺れが減少した。</a:t>
            </a:r>
            <a:endParaRPr lang="en-US" altLang="ja-JP" sz="800" dirty="0" smtClean="0">
              <a:solidFill>
                <a:srgbClr val="FF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7118584" y="3758816"/>
            <a:ext cx="1859712" cy="1646605"/>
          </a:xfrm>
          <a:prstGeom prst="rect">
            <a:avLst/>
          </a:prstGeom>
          <a:noFill/>
          <a:ln w="31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分析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7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〇 環境光が変動しても、黒ラインの輝度はほとんど変化しない。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〇 白地の輝度を測定する時、走行体の傾きにより大きく変動する。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〇 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係数 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＝</a:t>
            </a:r>
            <a:r>
              <a:rPr lang="en-US" altLang="ja-JP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0.39) </a:t>
            </a:r>
            <a:r>
              <a:rPr lang="ja-JP" altLang="en-US" sz="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は、テスト環境で求めた値であった。これを用いてライントレースを行うと、ラインのより中心に近い部分をエッジとみなす。安定したトレースを行うが、グレーラインに差し掛かると、左エッジを誤認識し、右側に大きく方向を変えることを確認した。</a:t>
            </a:r>
            <a:endParaRPr lang="en-US" altLang="ja-JP" sz="6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7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※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しきい値の設定には補正が必要である</a:t>
            </a:r>
            <a:r>
              <a:rPr lang="ja-JP" altLang="en-US" sz="7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。</a:t>
            </a:r>
            <a:endParaRPr lang="en-US" altLang="ja-JP" sz="7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5883510" y="2818951"/>
            <a:ext cx="297153" cy="25537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69085" y="3934012"/>
            <a:ext cx="2209069" cy="1337672"/>
          </a:xfrm>
          <a:prstGeom prst="rect">
            <a:avLst/>
          </a:prstGeom>
        </p:spPr>
      </p:pic>
      <p:sp>
        <p:nvSpPr>
          <p:cNvPr id="34" name="正方形/長方形 33"/>
          <p:cNvSpPr/>
          <p:nvPr/>
        </p:nvSpPr>
        <p:spPr>
          <a:xfrm>
            <a:off x="3166709" y="206261"/>
            <a:ext cx="5842397" cy="2026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0" name="正方形/長方形 59"/>
          <p:cNvSpPr/>
          <p:nvPr/>
        </p:nvSpPr>
        <p:spPr>
          <a:xfrm>
            <a:off x="3172512" y="2284758"/>
            <a:ext cx="5842397" cy="1266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1" name="角丸四角形 60"/>
          <p:cNvSpPr/>
          <p:nvPr/>
        </p:nvSpPr>
        <p:spPr>
          <a:xfrm>
            <a:off x="8883431" y="0"/>
            <a:ext cx="259650" cy="223149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５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38145" y="3936397"/>
            <a:ext cx="1490510" cy="1332902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3143993" y="3691353"/>
            <a:ext cx="3036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ライン検知のしきい値について</a:t>
            </a:r>
            <a:endParaRPr lang="en-US" altLang="ja-JP" sz="9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3166708" y="3680548"/>
            <a:ext cx="5842397" cy="1776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35407" y="3281878"/>
            <a:ext cx="27631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キャリブレーションを行うことによって、ラインのエッジを検知するための「しきい値」を決定する。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7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光センサーを用い、環境光および白地の輝度、黒ラインの輝度を測定し、しきい値を設定した上で、ライントレースを行う実験を行った。ラインの進行方向に対して左側のエッジを認識する。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設計時に算出した </a:t>
            </a:r>
            <a:r>
              <a:rPr lang="en-US" altLang="ja-JP" sz="7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係数を用いたしきい値では、ラインの中心に近い部分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より暗い部分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をエッジとみなすため、グレーの部分を白色とみなし、ライントレースができなかった。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そのため、</a:t>
            </a:r>
            <a:r>
              <a:rPr lang="en-US" altLang="ja-JP" sz="7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係数にさらに補正値を加えしきい値を設定することとした。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3158828" y="5475455"/>
            <a:ext cx="5842397" cy="1197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173427" y="5508000"/>
            <a:ext cx="3036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しきい値の補正について</a:t>
            </a:r>
            <a:endParaRPr lang="en-US" altLang="ja-JP" sz="9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334684" y="5710701"/>
            <a:ext cx="2329033" cy="656634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45778" y="5712783"/>
            <a:ext cx="2321619" cy="659174"/>
          </a:xfrm>
          <a:prstGeom prst="rect">
            <a:avLst/>
          </a:prstGeom>
        </p:spPr>
      </p:pic>
      <p:sp>
        <p:nvSpPr>
          <p:cNvPr id="65" name="テキスト ボックス 64"/>
          <p:cNvSpPr txBox="1"/>
          <p:nvPr/>
        </p:nvSpPr>
        <p:spPr>
          <a:xfrm>
            <a:off x="3332945" y="6428587"/>
            <a:ext cx="5550485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 smtClean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ライン検出の輝度の値が全体的に上昇、光センサー値の変化が滑らかになった。　→　滑らかな走行になった。 　</a:t>
            </a:r>
            <a:endParaRPr lang="en-US" altLang="ja-JP" sz="800" dirty="0" smtClean="0">
              <a:solidFill>
                <a:srgbClr val="FF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8" name="右矢印 67"/>
          <p:cNvSpPr/>
          <p:nvPr/>
        </p:nvSpPr>
        <p:spPr>
          <a:xfrm>
            <a:off x="5835975" y="5952567"/>
            <a:ext cx="297153" cy="25537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3051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C000"/>
        </a:solidFill>
      </a:spPr>
      <a:bodyPr rtlCol="0" anchor="ctr"/>
      <a:lstStyle>
        <a:defPPr algn="ctr">
          <a:defRPr kumimoji="1" sz="1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1695</TotalTime>
  <Words>1735</Words>
  <Application>Microsoft Office PowerPoint</Application>
  <PresentationFormat>画面に合わせる (4:3)</PresentationFormat>
  <Paragraphs>255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ＭＳ Ｐゴシック</vt:lpstr>
      <vt:lpstr>游ゴシック</vt:lpstr>
      <vt:lpstr>游ゴシック Medium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Administrator</cp:lastModifiedBy>
  <cp:revision>218</cp:revision>
  <cp:lastPrinted>2017-08-31T02:12:54Z</cp:lastPrinted>
  <dcterms:created xsi:type="dcterms:W3CDTF">2017-07-20T04:41:18Z</dcterms:created>
  <dcterms:modified xsi:type="dcterms:W3CDTF">2017-08-31T04:47:26Z</dcterms:modified>
</cp:coreProperties>
</file>