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3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33"/>
    <a:srgbClr val="66FF33"/>
    <a:srgbClr val="CCFF99"/>
    <a:srgbClr val="00B050"/>
    <a:srgbClr val="FFCCFF"/>
    <a:srgbClr val="CCECFF"/>
    <a:srgbClr val="FF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0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4.emf"/><Relationship Id="rId5" Type="http://schemas.openxmlformats.org/officeDocument/2006/relationships/image" Target="../media/image14.png"/><Relationship Id="rId10" Type="http://schemas.openxmlformats.org/officeDocument/2006/relationships/image" Target="../media/image23.emf"/><Relationship Id="rId4" Type="http://schemas.openxmlformats.org/officeDocument/2006/relationships/image" Target="../media/image5.png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png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emf"/><Relationship Id="rId5" Type="http://schemas.openxmlformats.org/officeDocument/2006/relationships/image" Target="../media/image5.png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4" Type="http://schemas.openxmlformats.org/officeDocument/2006/relationships/image" Target="../media/image4.png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24" y="1104390"/>
            <a:ext cx="2886971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要件を分析・定義し、開発目標を設定した。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8796" y="1094786"/>
            <a:ext cx="6023883" cy="5547317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1280"/>
              </p:ext>
            </p:extLst>
          </p:nvPr>
        </p:nvGraphicFramePr>
        <p:xfrm>
          <a:off x="99100" y="1683510"/>
          <a:ext cx="2735994" cy="1127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5994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/>
                        <a:t>B’.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高速かつ安定した走行をする。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6656" y="2946270"/>
            <a:ext cx="28525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コースを完走するためには、まずは「スタート」しなければ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ならない。言わずもがな、競技最初の重要ポイントは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スタートである。しかも、ただ倒立走行＆ライントレースを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すればいいのでは無い。成功確率とロスの少なさを合わせもった「安定した」スタートが必要である。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また、設計思想である「どんなコースでも変わらない走りを」に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掲げられた「コース」とは「ライン」そのものである。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よって必然的にライン上をトレースしてゴール（完走）を目指す。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実際のところ、設計思想そのものの実現については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「低速かつライン追従性」を求めれば可能であるが、競技という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性質上、スピードが求められる。「スピードと安定性」と言う、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相反する要素をバランスさせての実現が理想であり、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これも重要な要件である。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194978"/>
            <a:ext cx="2743653" cy="2469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6969304" y="1165336"/>
            <a:ext cx="2218823" cy="2365043"/>
            <a:chOff x="6974067" y="1389197"/>
            <a:chExt cx="2218823" cy="236504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67" y="1652018"/>
              <a:ext cx="2111830" cy="170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角丸四角形 44"/>
            <p:cNvSpPr/>
            <p:nvPr/>
          </p:nvSpPr>
          <p:spPr>
            <a:xfrm>
              <a:off x="7028508" y="1389197"/>
              <a:ext cx="1544973" cy="246912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r>
                <a:rPr lang="en-US" altLang="ja-JP" sz="900" b="1" dirty="0">
                  <a:solidFill>
                    <a:schemeClr val="tx1"/>
                  </a:solidFill>
                </a:rPr>
                <a:t> </a:t>
              </a:r>
              <a:r>
                <a:rPr lang="ja-JP" altLang="en-US" sz="900" b="1" dirty="0" smtClean="0">
                  <a:solidFill>
                    <a:schemeClr val="tx1"/>
                  </a:solidFill>
                </a:rPr>
                <a:t>安定</a:t>
              </a:r>
              <a:r>
                <a:rPr lang="ja-JP" altLang="en-US" sz="900" b="1" dirty="0">
                  <a:solidFill>
                    <a:schemeClr val="tx1"/>
                  </a:solidFill>
                </a:rPr>
                <a:t>したスタートをする。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61672" y="2923243"/>
              <a:ext cx="1531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経験的に➀および、スタート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直後に➁となるケースが多い。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このパターンを</a:t>
              </a:r>
              <a:r>
                <a:rPr kumimoji="1" lang="ja-JP" altLang="en-US" sz="800" dirty="0" smtClean="0"/>
                <a:t>どれだけ</a:t>
              </a:r>
              <a:r>
                <a:rPr kumimoji="1" lang="en-US" altLang="ja-JP" sz="800" dirty="0" smtClean="0"/>
                <a:t/>
              </a:r>
              <a:br>
                <a:rPr kumimoji="1" lang="en-US" altLang="ja-JP" sz="800" dirty="0" smtClean="0"/>
              </a:br>
              <a:r>
                <a:rPr kumimoji="1" lang="ja-JP" altLang="en-US" sz="800" dirty="0" smtClean="0"/>
                <a:t>減らせるかが課題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</a:t>
              </a:r>
              <a:r>
                <a:rPr lang="en-US" altLang="ja-JP" sz="800" dirty="0" smtClean="0"/>
                <a:t>Bluetooth</a:t>
              </a:r>
              <a:r>
                <a:rPr lang="ja-JP" altLang="en-US" sz="800" dirty="0" smtClean="0"/>
                <a:t>によるスタートと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　姿勢制御で対応）</a:t>
              </a:r>
              <a:endParaRPr kumimoji="1" lang="ja-JP" altLang="en-US" sz="8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661909" y="2057432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➀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8137975" y="2216666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➁</a:t>
              </a:r>
              <a:endParaRPr kumimoji="1" lang="ja-JP" altLang="en-US" sz="1200" dirty="0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6329961" y="3660065"/>
            <a:ext cx="2858165" cy="1332815"/>
            <a:chOff x="6467121" y="3736265"/>
            <a:chExt cx="2858165" cy="1332815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6467121" y="3736265"/>
              <a:ext cx="2208438" cy="1332815"/>
              <a:chOff x="6467121" y="3736265"/>
              <a:chExt cx="2208438" cy="13328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7121" y="4224114"/>
                <a:ext cx="872349" cy="844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角丸四角形 51"/>
              <p:cNvSpPr/>
              <p:nvPr/>
            </p:nvSpPr>
            <p:spPr>
              <a:xfrm>
                <a:off x="6517277" y="3736265"/>
                <a:ext cx="2158282" cy="246912"/>
              </a:xfrm>
              <a:prstGeom prst="roundRect">
                <a:avLst/>
              </a:prstGeom>
              <a:solidFill>
                <a:srgbClr val="FFCCFF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ja-JP" sz="9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ja-JP" sz="900" b="1" dirty="0" smtClean="0">
                    <a:solidFill>
                      <a:schemeClr val="tx1"/>
                    </a:solidFill>
                  </a:rPr>
                  <a:t>’. 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高速</a:t>
                </a:r>
                <a:r>
                  <a:rPr lang="ja-JP" altLang="en-US" sz="900" b="1" dirty="0">
                    <a:solidFill>
                      <a:schemeClr val="tx1"/>
                    </a:solidFill>
                  </a:rPr>
                  <a:t>かつ安定した走行をする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。</a:t>
                </a:r>
                <a:endParaRPr lang="en-US" altLang="ja-JP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7428271" y="4052002"/>
              <a:ext cx="18970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観戦者からのリアクションを妥当なもの</a:t>
              </a:r>
              <a:endParaRPr lang="en-US" altLang="ja-JP" sz="800" dirty="0" smtClean="0"/>
            </a:p>
            <a:p>
              <a:r>
                <a:rPr kumimoji="1" lang="ja-JP" altLang="en-US" sz="800" dirty="0" smtClean="0"/>
                <a:t>にするべく、ボーダーラインを設定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（タイムはレプリカコース到着初期の</a:t>
              </a:r>
              <a:endParaRPr lang="en-US" altLang="ja-JP" sz="800" dirty="0" smtClean="0"/>
            </a:p>
            <a:p>
              <a:r>
                <a:rPr kumimoji="1" lang="ja-JP" altLang="en-US" sz="800" dirty="0"/>
                <a:t>　</a:t>
              </a:r>
              <a:r>
                <a:rPr kumimoji="1" lang="ja-JP" altLang="en-US" sz="800" dirty="0" smtClean="0"/>
                <a:t>試走タイム（</a:t>
              </a:r>
              <a:r>
                <a:rPr kumimoji="1" lang="en-US" altLang="ja-JP" sz="800" dirty="0" smtClean="0"/>
                <a:t>1</a:t>
              </a:r>
              <a:r>
                <a:rPr kumimoji="1" lang="ja-JP" altLang="en-US" sz="800" dirty="0" smtClean="0"/>
                <a:t>分</a:t>
              </a:r>
              <a:r>
                <a:rPr kumimoji="1" lang="en-US" altLang="ja-JP" sz="800" dirty="0" smtClean="0"/>
                <a:t>8</a:t>
              </a:r>
              <a:r>
                <a:rPr kumimoji="1" lang="ja-JP" altLang="en-US" sz="800" dirty="0" smtClean="0"/>
                <a:t>秒）を参考）</a:t>
              </a:r>
              <a:endParaRPr kumimoji="1" lang="ja-JP" altLang="en-US" sz="800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21" y="4112914"/>
            <a:ext cx="1283843" cy="3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3181096" y="3651117"/>
            <a:ext cx="2412269" cy="306286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b="1" dirty="0">
                <a:solidFill>
                  <a:schemeClr val="tx1"/>
                </a:solidFill>
              </a:rPr>
              <a:t>B</a:t>
            </a:r>
            <a:r>
              <a:rPr lang="en-US" altLang="ja-JP" sz="900" b="1" dirty="0" smtClean="0">
                <a:solidFill>
                  <a:schemeClr val="tx1"/>
                </a:solidFill>
              </a:rPr>
              <a:t>.</a:t>
            </a:r>
            <a:r>
              <a:rPr lang="en-US" altLang="ja-JP" sz="900" b="1" dirty="0">
                <a:solidFill>
                  <a:schemeClr val="tx1"/>
                </a:solidFill>
              </a:rPr>
              <a:t> 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コース</a:t>
            </a:r>
            <a:r>
              <a:rPr lang="ja-JP" altLang="en-US" sz="900" b="1" dirty="0">
                <a:solidFill>
                  <a:schemeClr val="tx1"/>
                </a:solidFill>
              </a:rPr>
              <a:t>を走行してゴールまで完走する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。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r>
              <a:rPr lang="ja-JP" altLang="en-US" sz="900" b="1" dirty="0" smtClean="0">
                <a:solidFill>
                  <a:schemeClr val="tx1"/>
                </a:solidFill>
              </a:rPr>
              <a:t>　（「ラインをトレースして走行する」と同義）</a:t>
            </a:r>
            <a:endParaRPr lang="en-US" altLang="ja-JP" sz="900" b="1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11588" y="4020384"/>
            <a:ext cx="183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どんなコースでも変わらない走りを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実現</a:t>
            </a:r>
            <a:r>
              <a:rPr lang="ja-JP" altLang="en-US" sz="800" dirty="0" smtClean="0"/>
              <a:t>する為、個別対応を行わない。</a:t>
            </a:r>
            <a:endParaRPr lang="en-US" altLang="ja-JP" sz="800" dirty="0" smtClean="0"/>
          </a:p>
          <a:p>
            <a:r>
              <a:rPr kumimoji="1" lang="ja-JP" altLang="en-US" sz="800" dirty="0" smtClean="0"/>
              <a:t>（前提：</a:t>
            </a:r>
            <a:r>
              <a:rPr lang="ja-JP" altLang="en-US" sz="800" dirty="0" smtClean="0"/>
              <a:t>コース</a:t>
            </a:r>
            <a:r>
              <a:rPr lang="ja-JP" altLang="en-US" sz="800" dirty="0"/>
              <a:t>の</a:t>
            </a:r>
            <a:r>
              <a:rPr lang="ja-JP" altLang="en-US" sz="800" dirty="0" smtClean="0"/>
              <a:t>定義は変わらない事</a:t>
            </a:r>
            <a:r>
              <a:rPr kumimoji="1" lang="ja-JP" altLang="en-US" sz="800" dirty="0" smtClean="0"/>
              <a:t>）</a:t>
            </a:r>
            <a:endParaRPr kumimoji="1" lang="ja-JP" altLang="en-US" sz="8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57274" y="1179250"/>
            <a:ext cx="3916931" cy="2211942"/>
            <a:chOff x="3085852" y="1179250"/>
            <a:chExt cx="3916931" cy="2211942"/>
          </a:xfrm>
        </p:grpSpPr>
        <p:sp>
          <p:nvSpPr>
            <p:cNvPr id="42" name="角丸四角形 41"/>
            <p:cNvSpPr/>
            <p:nvPr/>
          </p:nvSpPr>
          <p:spPr>
            <a:xfrm>
              <a:off x="3734143" y="1179250"/>
              <a:ext cx="2743653" cy="2469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bg1"/>
                  </a:solidFill>
                </a:rPr>
                <a:t>要件実現の為のユースケース</a:t>
              </a:r>
              <a:endParaRPr kumimoji="1" lang="ja-JP" altLang="en-US" sz="9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852" y="1479502"/>
              <a:ext cx="3916931" cy="191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角丸四角形 52"/>
            <p:cNvSpPr/>
            <p:nvPr/>
          </p:nvSpPr>
          <p:spPr>
            <a:xfrm>
              <a:off x="5899289" y="1779735"/>
              <a:ext cx="303822" cy="231535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6529687" y="2172955"/>
              <a:ext cx="303822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6507107" y="2512308"/>
              <a:ext cx="302400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B’.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/>
          <p:cNvCxnSpPr/>
          <p:nvPr/>
        </p:nvCxnSpPr>
        <p:spPr>
          <a:xfrm>
            <a:off x="6973789" y="1165336"/>
            <a:ext cx="0" cy="233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179427" y="3562341"/>
            <a:ext cx="583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148271" y="3971692"/>
            <a:ext cx="828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コースの構造</a:t>
            </a:r>
            <a:endParaRPr kumimoji="1" lang="ja-JP" altLang="en-US" sz="800" b="1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27" y="4694447"/>
            <a:ext cx="3360707" cy="172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右矢印 43"/>
          <p:cNvSpPr/>
          <p:nvPr/>
        </p:nvSpPr>
        <p:spPr>
          <a:xfrm rot="5400000">
            <a:off x="5378658" y="5460072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3" name="右矢印 42"/>
          <p:cNvSpPr/>
          <p:nvPr/>
        </p:nvSpPr>
        <p:spPr>
          <a:xfrm rot="5400000">
            <a:off x="3819141" y="5393476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31133" y="4494967"/>
            <a:ext cx="194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コースの捉え方による戦略の違い</a:t>
            </a:r>
            <a:endParaRPr kumimoji="1" lang="ja-JP" altLang="en-US" sz="800" b="1" dirty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5052793" y="4892443"/>
            <a:ext cx="2863983" cy="396569"/>
          </a:xfrm>
          <a:prstGeom prst="bentConnector3">
            <a:avLst>
              <a:gd name="adj1" fmla="val 656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280956" y="3959572"/>
            <a:ext cx="1155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観戦者のリアクション</a:t>
            </a:r>
            <a:endParaRPr kumimoji="1" lang="ja-JP" altLang="en-US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88" y="4580625"/>
            <a:ext cx="1761302" cy="21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直線コネクタ 59"/>
          <p:cNvCxnSpPr/>
          <p:nvPr/>
        </p:nvCxnSpPr>
        <p:spPr>
          <a:xfrm>
            <a:off x="6873917" y="6152520"/>
            <a:ext cx="214029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矢印 63"/>
          <p:cNvSpPr/>
          <p:nvPr/>
        </p:nvSpPr>
        <p:spPr>
          <a:xfrm>
            <a:off x="6860166" y="5642878"/>
            <a:ext cx="240171" cy="45846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9" name="角丸四角形 5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0298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095463" y="48314"/>
            <a:ext cx="5959639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71373" y="85824"/>
            <a:ext cx="5845225" cy="23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70817" y="2460148"/>
            <a:ext cx="5853671" cy="409914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440" y="919396"/>
            <a:ext cx="114544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Bluetooth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の通信を行う。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①スタートの合図を、走行体で受信する。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26404" y="136397"/>
            <a:ext cx="5717779" cy="396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28438" y="2532629"/>
            <a:ext cx="5715745" cy="41112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32500" y="579670"/>
            <a:ext cx="1164165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706468" y="577805"/>
            <a:ext cx="424381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</a:t>
            </a:r>
            <a:r>
              <a:rPr lang="ja-JP" altLang="en-US" sz="1000" dirty="0" smtClean="0">
                <a:solidFill>
                  <a:schemeClr val="tx1"/>
                </a:solidFill>
              </a:rPr>
              <a:t>制御・モータ</a:t>
            </a:r>
            <a:r>
              <a:rPr lang="en-US" altLang="ja-JP" sz="1000" dirty="0" smtClean="0">
                <a:solidFill>
                  <a:schemeClr val="tx1"/>
                </a:solidFill>
              </a:rPr>
              <a:t>―</a:t>
            </a:r>
            <a:r>
              <a:rPr lang="ja-JP" altLang="en-US" sz="1000" dirty="0" smtClean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3520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ラインの判定の統合化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37636" y="3361089"/>
            <a:ext cx="1924533" cy="14927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光センサの値によって、ライン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エッジを認識して走行する。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白地の明るさと、黒ラインの暗さを基準としたしきい値の設定が必要となる。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走行する環境により、これらは変動するものと考える。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を行い。「しきい値」を適切なものに調整する。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また、走行中にも光センサの値を収集し、しきい値の調整を行う。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277363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79253" y="3338521"/>
            <a:ext cx="3658517" cy="540557"/>
          </a:xfrm>
          <a:prstGeom prst="roundRect">
            <a:avLst>
              <a:gd name="adj" fmla="val 86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5206" y="3608800"/>
            <a:ext cx="145767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7505" y="3606150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30170" y="3606150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2046" y="4329293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280052" y="3913515"/>
            <a:ext cx="3663814" cy="275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39038" y="2131469"/>
            <a:ext cx="5717778" cy="235964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39226" y="5568150"/>
            <a:ext cx="3697805" cy="875845"/>
          </a:xfrm>
          <a:prstGeom prst="roundRect">
            <a:avLst>
              <a:gd name="adj" fmla="val 5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35203" y="4904169"/>
            <a:ext cx="1933710" cy="1547800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02842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02842" y="4952827"/>
            <a:ext cx="1795786" cy="22917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18563" y="919396"/>
            <a:ext cx="111759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起立した状態から、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②尻尾を回し、走行体を前方に傾ける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820" y="1503503"/>
            <a:ext cx="570636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  → 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→ 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　　→ 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6004" y="923103"/>
            <a:ext cx="113744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③モーターを駆動し、前方へ直進する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307587" y="1214479"/>
            <a:ext cx="407941" cy="1830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713115" y="926301"/>
            <a:ext cx="1224972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④後方へ傾かない程度に加速する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7303558" y="1222736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9" name="右矢印 68"/>
          <p:cNvSpPr/>
          <p:nvPr/>
        </p:nvSpPr>
        <p:spPr>
          <a:xfrm>
            <a:off x="5789371" y="1212292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3236976" y="1896359"/>
            <a:ext cx="5707206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</a:t>
            </a:r>
            <a:r>
              <a:rPr lang="en-US" altLang="ja-JP" sz="7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回のモーターの駆動だけでなく、細かい動作単位に分け、状態遷移による制御を行う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4697" y="1776419"/>
            <a:ext cx="2698130" cy="55767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0193" y="2367433"/>
            <a:ext cx="2698130" cy="1366334"/>
          </a:xfrm>
          <a:prstGeom prst="roundRect">
            <a:avLst>
              <a:gd name="adj" fmla="val 28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0202" y="3782864"/>
            <a:ext cx="2698130" cy="864356"/>
          </a:xfrm>
          <a:prstGeom prst="roundRect">
            <a:avLst>
              <a:gd name="adj" fmla="val 350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408068" y="4059682"/>
            <a:ext cx="1999280" cy="2179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12608" y="4337157"/>
            <a:ext cx="1990113" cy="22699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450875" y="2048368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18871" y="2634694"/>
            <a:ext cx="2016766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08068" y="2901933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09012" y="3426631"/>
            <a:ext cx="2022563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3311825" y="5307704"/>
            <a:ext cx="1789086" cy="21856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>
            <a:off x="4187494" y="5508000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91444" y="5138240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6" name="角丸四角形 85"/>
          <p:cNvSpPr/>
          <p:nvPr/>
        </p:nvSpPr>
        <p:spPr>
          <a:xfrm>
            <a:off x="3296746" y="592124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11910" y="3165174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51610" y="2156638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7537" y="1527557"/>
            <a:ext cx="2838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走行体が備える機能を、以下のように整理した。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182628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1223" y="1653103"/>
            <a:ext cx="2808666" cy="477054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3313" y="2222527"/>
            <a:ext cx="2808666" cy="1338828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ナビゲータクラスは、全ての入力センサーから取得したデータを集積し、ドライバおよび走行パッケージへの情報提供を行う。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1223" y="3685617"/>
            <a:ext cx="2808666" cy="846386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走行パッケージ内の各クラスは、ナビゲータと連携し、目的に応じた走行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＝モータの駆動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を実現することである。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26253" y="5215319"/>
            <a:ext cx="2677786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43176" y="5819049"/>
            <a:ext cx="266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ライントレース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60363" indent="-360363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ナビゲータにセンサー値の情報収集を依頼し、情報をもとに走行スピードおよび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制御のパラメータを変更させながら、走行を行う。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832676" y="5215319"/>
            <a:ext cx="3190700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90331" y="5319340"/>
            <a:ext cx="3023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緊急停止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走行体の姿勢が大きく崩れ走行不能と判断した時点で、モータの駆動を停止する。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75686" y="5738145"/>
            <a:ext cx="3037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ナビゲータを通じて白色輝度、黒色輝度を取得し、保管する。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保管した値は、しきい値の決定の際参照される。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3819" y="6189843"/>
            <a:ext cx="3062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スタート準備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ナビゲータから通知される、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による信号または、タッチセンサーによる合図を契機に準備動作を開始する。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3348" y="157682"/>
            <a:ext cx="5964551" cy="5038748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3171813" y="5294834"/>
            <a:ext cx="25349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安定スタート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</a:p>
          <a:p>
            <a:pPr marL="358775" indent="-358775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走行体の前後の揺れを軽減し、モータに対し前進するパワーを滑らかに与える。また、尻尾モータを制御し、前進の補助動作を行う。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45132" y="513309"/>
            <a:ext cx="1988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1056" y="1242144"/>
            <a:ext cx="893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65334" y="1033747"/>
            <a:ext cx="2706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90331" y="1823972"/>
            <a:ext cx="185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405328" y="4098104"/>
            <a:ext cx="3641121" cy="433899"/>
          </a:xfrm>
          <a:prstGeom prst="borderCallout2">
            <a:avLst>
              <a:gd name="adj1" fmla="val 94577"/>
              <a:gd name="adj2" fmla="val 3373"/>
              <a:gd name="adj3" fmla="val 126426"/>
              <a:gd name="adj4" fmla="val 5135"/>
              <a:gd name="adj5" fmla="val 136444"/>
              <a:gd name="adj6" fmla="val 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28057" y="4614520"/>
            <a:ext cx="4455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センサーおよび、モーターについては、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103864" y="4876994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454" y="1205105"/>
            <a:ext cx="2938763" cy="3595496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97785" y="175873"/>
            <a:ext cx="5912465" cy="171993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097784" y="1917360"/>
            <a:ext cx="5912465" cy="456791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安定スタートのふるまい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812" y="236388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走行およびライントレースのふるまい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568" y="402279"/>
            <a:ext cx="5276463" cy="88181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46106" y="1529799"/>
            <a:ext cx="2819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安定スタートは、スタート待機から次のステップとして起動される走行クラスである。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内部状態は主に経過時間で遷移することで、より細かな動作を定義する。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走行体個体によるセンサー値やモータの出力パワーの差異は、実機によるテストを行うことにより、パラメータリストとして、設定できるように実装する。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611587" y="1332115"/>
            <a:ext cx="301901" cy="404701"/>
            <a:chOff x="3611513" y="1339383"/>
            <a:chExt cx="301901" cy="404701"/>
          </a:xfrm>
        </p:grpSpPr>
        <p:grpSp>
          <p:nvGrpSpPr>
            <p:cNvPr id="9" name="グループ化 8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" name="フローチャート: 和接合 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7" name="斜め縞 6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 rot="364218">
            <a:off x="5710021" y="1345972"/>
            <a:ext cx="162210" cy="404701"/>
            <a:chOff x="1352869" y="3058299"/>
            <a:chExt cx="405531" cy="1011766"/>
          </a:xfrm>
        </p:grpSpPr>
        <p:sp>
          <p:nvSpPr>
            <p:cNvPr id="53" name="正方形/長方形 52"/>
            <p:cNvSpPr/>
            <p:nvPr/>
          </p:nvSpPr>
          <p:spPr>
            <a:xfrm>
              <a:off x="1498424" y="3238016"/>
              <a:ext cx="259976" cy="621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11566" y="3058299"/>
              <a:ext cx="269144" cy="177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66634" y="3500795"/>
              <a:ext cx="109632" cy="228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6" name="フローチャート: 和接合 55"/>
            <p:cNvSpPr/>
            <p:nvPr/>
          </p:nvSpPr>
          <p:spPr>
            <a:xfrm>
              <a:off x="1352869" y="3722665"/>
              <a:ext cx="333686" cy="3474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52" name="斜め縞 51"/>
          <p:cNvSpPr/>
          <p:nvPr/>
        </p:nvSpPr>
        <p:spPr>
          <a:xfrm rot="16564218" flipV="1">
            <a:off x="5533938" y="1594866"/>
            <a:ext cx="165705" cy="139691"/>
          </a:xfrm>
          <a:prstGeom prst="diagStripe">
            <a:avLst>
              <a:gd name="adj" fmla="val 82902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6233325" y="1351210"/>
            <a:ext cx="262538" cy="404701"/>
            <a:chOff x="6201843" y="1360179"/>
            <a:chExt cx="262538" cy="404701"/>
          </a:xfrm>
        </p:grpSpPr>
        <p:grpSp>
          <p:nvGrpSpPr>
            <p:cNvPr id="58" name="グループ化 57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3" name="フローチャート: 和接合 62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59" name="斜め縞 58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4896804" y="1353439"/>
            <a:ext cx="301901" cy="404701"/>
            <a:chOff x="3611513" y="1339383"/>
            <a:chExt cx="301901" cy="404701"/>
          </a:xfrm>
          <a:solidFill>
            <a:schemeClr val="bg1">
              <a:lumMod val="50000"/>
            </a:schemeClr>
          </a:solidFill>
        </p:grpSpPr>
        <p:grpSp>
          <p:nvGrpSpPr>
            <p:cNvPr id="81" name="グループ化 80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  <a:grpFill/>
          </p:grpSpPr>
          <p:sp>
            <p:nvSpPr>
              <p:cNvPr id="83" name="正方形/長方形 82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6" name="フローチャート: 和接合 8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grpFill/>
              <a:ln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82" name="斜め縞 81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grpFill/>
            <a:ln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933387" y="1351960"/>
            <a:ext cx="297990" cy="404701"/>
            <a:chOff x="4976914" y="1359818"/>
            <a:chExt cx="297990" cy="404701"/>
          </a:xfrm>
        </p:grpSpPr>
        <p:grpSp>
          <p:nvGrpSpPr>
            <p:cNvPr id="44" name="グループ化 43"/>
            <p:cNvGrpSpPr/>
            <p:nvPr/>
          </p:nvGrpSpPr>
          <p:grpSpPr>
            <a:xfrm rot="397210">
              <a:off x="5112694" y="1359818"/>
              <a:ext cx="162210" cy="404701"/>
              <a:chOff x="1352869" y="3058299"/>
              <a:chExt cx="405531" cy="101176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9" name="フローチャート: 和接合 48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45" name="斜め縞 44"/>
            <p:cNvSpPr/>
            <p:nvPr/>
          </p:nvSpPr>
          <p:spPr>
            <a:xfrm rot="16011659" flipV="1">
              <a:off x="4963907" y="1601741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環状矢印 100"/>
          <p:cNvSpPr/>
          <p:nvPr/>
        </p:nvSpPr>
        <p:spPr>
          <a:xfrm rot="19108187">
            <a:off x="4955903" y="1310207"/>
            <a:ext cx="237623" cy="22209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6425837"/>
              <a:gd name="adj5" fmla="val 125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2" name="環状矢印 101"/>
          <p:cNvSpPr/>
          <p:nvPr/>
        </p:nvSpPr>
        <p:spPr>
          <a:xfrm rot="14501997" flipH="1">
            <a:off x="4850311" y="1520432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3" name="環状矢印 102"/>
          <p:cNvSpPr/>
          <p:nvPr/>
        </p:nvSpPr>
        <p:spPr>
          <a:xfrm rot="549997">
            <a:off x="5672447" y="1557725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4" name="環状矢印 103"/>
          <p:cNvSpPr/>
          <p:nvPr/>
        </p:nvSpPr>
        <p:spPr>
          <a:xfrm rot="2907895" flipH="1" flipV="1">
            <a:off x="6174919" y="1481659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6801623" y="1363630"/>
            <a:ext cx="262538" cy="404701"/>
            <a:chOff x="6201843" y="1360179"/>
            <a:chExt cx="262538" cy="404701"/>
          </a:xfrm>
        </p:grpSpPr>
        <p:grpSp>
          <p:nvGrpSpPr>
            <p:cNvPr id="107" name="グループ化 10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2" name="フローチャート: 和接合 11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08" name="斜め縞 10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環状矢印 114"/>
          <p:cNvSpPr/>
          <p:nvPr/>
        </p:nvSpPr>
        <p:spPr>
          <a:xfrm rot="549997">
            <a:off x="6874091" y="1564108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7441378" y="1357198"/>
            <a:ext cx="262538" cy="404701"/>
            <a:chOff x="6201843" y="1360179"/>
            <a:chExt cx="262538" cy="404701"/>
          </a:xfrm>
        </p:grpSpPr>
        <p:grpSp>
          <p:nvGrpSpPr>
            <p:cNvPr id="117" name="グループ化 11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2" name="フローチャート: 和接合 12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18" name="斜め縞 11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環状矢印 122"/>
          <p:cNvSpPr/>
          <p:nvPr/>
        </p:nvSpPr>
        <p:spPr>
          <a:xfrm rot="549997">
            <a:off x="7518196" y="1569141"/>
            <a:ext cx="204097" cy="223526"/>
          </a:xfrm>
          <a:prstGeom prst="circularArrow">
            <a:avLst>
              <a:gd name="adj1" fmla="val 5605"/>
              <a:gd name="adj2" fmla="val 1142319"/>
              <a:gd name="adj3" fmla="val 21103469"/>
              <a:gd name="adj4" fmla="val 13825335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4308783" y="1341746"/>
            <a:ext cx="301901" cy="404701"/>
            <a:chOff x="3611513" y="1339383"/>
            <a:chExt cx="301901" cy="404701"/>
          </a:xfrm>
        </p:grpSpPr>
        <p:grpSp>
          <p:nvGrpSpPr>
            <p:cNvPr id="125" name="グループ化 124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0" name="フローチャート: 和接合 129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26" name="斜め縞 125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8492562" y="1368448"/>
            <a:ext cx="262538" cy="404701"/>
            <a:chOff x="6201843" y="1360179"/>
            <a:chExt cx="262538" cy="404701"/>
          </a:xfrm>
        </p:grpSpPr>
        <p:grpSp>
          <p:nvGrpSpPr>
            <p:cNvPr id="132" name="グループ化 131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7" name="フローチャート: 和接合 136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33" name="斜め縞 132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右矢印 138"/>
          <p:cNvSpPr/>
          <p:nvPr/>
        </p:nvSpPr>
        <p:spPr>
          <a:xfrm>
            <a:off x="7823541" y="1692758"/>
            <a:ext cx="639579" cy="52792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1" name="右矢印 140"/>
          <p:cNvSpPr/>
          <p:nvPr/>
        </p:nvSpPr>
        <p:spPr>
          <a:xfrm>
            <a:off x="7889564" y="1636539"/>
            <a:ext cx="420433" cy="53317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2" name="右矢印 141"/>
          <p:cNvSpPr/>
          <p:nvPr/>
        </p:nvSpPr>
        <p:spPr>
          <a:xfrm>
            <a:off x="7941604" y="1569436"/>
            <a:ext cx="254639" cy="64044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5463" y="2139227"/>
            <a:ext cx="1576278" cy="159449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3351" y="4093860"/>
            <a:ext cx="3584919" cy="2347659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>
          <a:xfrm>
            <a:off x="4831740" y="2202566"/>
            <a:ext cx="1162323" cy="1471238"/>
          </a:xfrm>
          <a:prstGeom prst="wedgeRectCallout">
            <a:avLst>
              <a:gd name="adj1" fmla="val -88640"/>
              <a:gd name="adj2" fmla="val 21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しきい値の決定</a:t>
            </a:r>
            <a:endParaRPr lang="en-US" altLang="ja-JP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白地の輝度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黒ラインの輝度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B</a:t>
            </a: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し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きい値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実験によって得られた最適な係数は、以下の通り。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</a:t>
            </a:r>
          </a:p>
          <a:p>
            <a:pPr algn="ctr"/>
            <a:endParaRPr kumimoji="1" lang="ja-JP" altLang="en-US" sz="6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6887835" y="4139771"/>
            <a:ext cx="2033166" cy="1299066"/>
          </a:xfrm>
          <a:prstGeom prst="wedgeRectCallout">
            <a:avLst>
              <a:gd name="adj1" fmla="val -153758"/>
              <a:gd name="adj2" fmla="val 32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スピード制御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直線ではスピードを速め、カーブに差し掛かったところで減速する。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/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前回の周期までのハンドル操作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と、現在の向きとの差分をとる。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速度 ＝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－ 差分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＊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＊ 標準速度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 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0.2,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標準速度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=50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である。ただし、これはモータ駆動に対する、パワーとして用いられるため、現実の走行速度とはギャップを生じる。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駆動するモータの回転角をモニタすることにより、実速度との差を吸収するものとする。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4" name="四角形吹き出し 113"/>
          <p:cNvSpPr/>
          <p:nvPr/>
        </p:nvSpPr>
        <p:spPr>
          <a:xfrm>
            <a:off x="6887494" y="5474055"/>
            <a:ext cx="2033166" cy="932664"/>
          </a:xfrm>
          <a:prstGeom prst="wedgeRectCallout">
            <a:avLst>
              <a:gd name="adj1" fmla="val -153696"/>
              <a:gd name="adj2" fmla="val -46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比例動作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積分動作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微分動作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とし、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これらのゲインの元になる情報を、走行する速度に対応する形で、配列に格納する。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速度に対応したゲインを配列に取り出し、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制御地を求め走行体のハンドル操作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を決定する。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143411" y="218397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安定スタート</a:t>
            </a:r>
          </a:p>
        </p:txBody>
      </p:sp>
      <p:sp>
        <p:nvSpPr>
          <p:cNvPr id="138" name="角丸四角形 137"/>
          <p:cNvSpPr/>
          <p:nvPr/>
        </p:nvSpPr>
        <p:spPr>
          <a:xfrm>
            <a:off x="3174004" y="1967463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キャリブレーション</a:t>
            </a:r>
          </a:p>
        </p:txBody>
      </p:sp>
      <p:sp>
        <p:nvSpPr>
          <p:cNvPr id="144" name="角丸四角形 143"/>
          <p:cNvSpPr/>
          <p:nvPr/>
        </p:nvSpPr>
        <p:spPr>
          <a:xfrm>
            <a:off x="3174004" y="3947966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ライントレース</a:t>
            </a:r>
            <a:endParaRPr kumimoji="1" lang="en-US" altLang="ja-JP" sz="700" dirty="0" smtClean="0">
              <a:solidFill>
                <a:schemeClr val="tx1"/>
              </a:solidFill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3827586" y="1095707"/>
            <a:ext cx="640892" cy="109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Bluetooth</a:t>
            </a:r>
            <a:r>
              <a:rPr lang="ja-JP" altLang="en-US" sz="500" dirty="0" smtClean="0">
                <a:solidFill>
                  <a:schemeClr val="tx1"/>
                </a:solidFill>
              </a:rPr>
              <a:t>通信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6123285" y="1953639"/>
            <a:ext cx="2797375" cy="176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>
                <a:solidFill>
                  <a:schemeClr val="tx1"/>
                </a:solidFill>
              </a:rPr>
              <a:t>ナビゲーション</a:t>
            </a:r>
            <a:endParaRPr kumimoji="1" lang="ja-JP" altLang="en-US" sz="700" dirty="0" smtClean="0">
              <a:solidFill>
                <a:schemeClr val="tx1"/>
              </a:solidFill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633" y="2135164"/>
            <a:ext cx="2720277" cy="1798858"/>
          </a:xfrm>
          <a:prstGeom prst="rect">
            <a:avLst/>
          </a:prstGeom>
        </p:spPr>
      </p:pic>
      <p:sp>
        <p:nvSpPr>
          <p:cNvPr id="149" name="角丸四角形 148"/>
          <p:cNvSpPr/>
          <p:nvPr/>
        </p:nvSpPr>
        <p:spPr>
          <a:xfrm>
            <a:off x="7006249" y="3729572"/>
            <a:ext cx="719284" cy="9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モニタデータの集積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7006249" y="3599953"/>
            <a:ext cx="714777" cy="991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走行状況の管理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6038" y="2680016"/>
            <a:ext cx="28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１．キャリブレーション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スタート前にキャリブレーションを行い、白地および黒ラインの輝度を測定する。これをもとに、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ライントレースするためのラインのエッジを検出するため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の「しきい値を」を計算式によって求める。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２．ナビゲーション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ドライバに対して、ナビゲータは走行状況を管理・提供する。その情報をもとにドライバは走行クラスを選択し、走行を指示する。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走行とともに、走行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モータの回転角度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6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ジャイロセンサー値を記録する。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ライントレースの場合は光センサーの輝度も記録する。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これらのモニタ情報は集積され、一定期間の最小・最大・平均など統計情報を提供する準備を整える。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３．ライントレース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現在、直線に近い走行か、または、カーブに沿った走行なのかによって、走行スピードを決定する。</a:t>
            </a:r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ナビゲータ経由で取得した輝度情報をもとに、走行体の左右の向きを決定する。その角度は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制御によって動的に決定する。また、その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制御のゲインは、走行スピードによって変更される。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53752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実験と検証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573" y="1100235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35592" y="184644"/>
            <a:ext cx="5943601" cy="33998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927" y="469198"/>
            <a:ext cx="2468396" cy="67577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12509" y="114473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スタート時の初速</a:t>
            </a:r>
            <a:r>
              <a:rPr lang="en-US" altLang="ja-JP" sz="900" b="1" dirty="0" smtClean="0">
                <a:solidFill>
                  <a:schemeClr val="bg1"/>
                </a:solidFill>
              </a:rPr>
              <a:t>(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モータへのパワー</a:t>
            </a:r>
            <a:r>
              <a:rPr lang="en-US" altLang="ja-JP" sz="900" b="1" dirty="0" smtClean="0">
                <a:solidFill>
                  <a:schemeClr val="bg1"/>
                </a:solidFill>
              </a:rPr>
              <a:t>)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24221" y="3014663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ライン検出のしきい値について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2536" y="1388761"/>
            <a:ext cx="2789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スタート時のスピードによって走行体の挙動が大きく変化する。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モータへのパワーを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(=10,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…100 )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とし、スタート時点から、ジャイロセンサー値をモニタする実験と検証を行った。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床面は、摩擦を考慮しできるだけ競技と同様の布を敷く。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ライントレースを行わない。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尻尾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はスタート直後に跳ね上げ、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輪走行を行う。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倒立振子ライブラリにより、走行体のバランスをとる。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実験の結果、安定性およびゴールまでの時間を考えると、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の範囲で設定し、尻尾による補助動作により、前方への移動や揺り返しをできるだけ抑えることができる。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8314" y="206262"/>
            <a:ext cx="5524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尻尾による補助動作なし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136526" y="3637347"/>
            <a:ext cx="5943601" cy="30550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273068" y="479512"/>
            <a:ext cx="2468396" cy="695432"/>
            <a:chOff x="6273068" y="479512"/>
            <a:chExt cx="2468396" cy="69543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068" y="479512"/>
              <a:ext cx="2468396" cy="695432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 flipV="1">
              <a:off x="6471711" y="62996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8" name="円/楕円 37"/>
            <p:cNvSpPr/>
            <p:nvPr/>
          </p:nvSpPr>
          <p:spPr>
            <a:xfrm flipV="1">
              <a:off x="656423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9" name="円/楕円 38"/>
            <p:cNvSpPr/>
            <p:nvPr/>
          </p:nvSpPr>
          <p:spPr>
            <a:xfrm flipV="1">
              <a:off x="6946556" y="98837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668620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338145" y="1392753"/>
            <a:ext cx="2467709" cy="657076"/>
            <a:chOff x="3357927" y="1556581"/>
            <a:chExt cx="2467709" cy="65707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7927" y="1556581"/>
              <a:ext cx="2467709" cy="657076"/>
            </a:xfrm>
            <a:prstGeom prst="rect">
              <a:avLst/>
            </a:prstGeom>
          </p:spPr>
        </p:pic>
        <p:sp>
          <p:nvSpPr>
            <p:cNvPr id="44" name="円/楕円 43"/>
            <p:cNvSpPr/>
            <p:nvPr/>
          </p:nvSpPr>
          <p:spPr>
            <a:xfrm flipV="1">
              <a:off x="3950104" y="20410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5" name="円/楕円 44"/>
            <p:cNvSpPr/>
            <p:nvPr/>
          </p:nvSpPr>
          <p:spPr>
            <a:xfrm flipV="1">
              <a:off x="3533544" y="18257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6" name="円/楕円 45"/>
            <p:cNvSpPr/>
            <p:nvPr/>
          </p:nvSpPr>
          <p:spPr>
            <a:xfrm flipV="1">
              <a:off x="3582726" y="1832737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68718" y="1392466"/>
            <a:ext cx="2467709" cy="650573"/>
            <a:chOff x="6273755" y="1559383"/>
            <a:chExt cx="2467709" cy="650573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3755" y="1559383"/>
              <a:ext cx="2467709" cy="650573"/>
            </a:xfrm>
            <a:prstGeom prst="rect">
              <a:avLst/>
            </a:prstGeom>
          </p:spPr>
        </p:pic>
        <p:sp>
          <p:nvSpPr>
            <p:cNvPr id="47" name="円/楕円 46"/>
            <p:cNvSpPr/>
            <p:nvPr/>
          </p:nvSpPr>
          <p:spPr>
            <a:xfrm flipV="1">
              <a:off x="6448851" y="166259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8" name="円/楕円 47"/>
            <p:cNvSpPr/>
            <p:nvPr/>
          </p:nvSpPr>
          <p:spPr>
            <a:xfrm flipV="1">
              <a:off x="6546244" y="16895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9" name="円/楕円 48"/>
            <p:cNvSpPr/>
            <p:nvPr/>
          </p:nvSpPr>
          <p:spPr>
            <a:xfrm flipV="1">
              <a:off x="6587093" y="2053183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0" name="円/楕円 49"/>
            <p:cNvSpPr/>
            <p:nvPr/>
          </p:nvSpPr>
          <p:spPr>
            <a:xfrm flipV="1">
              <a:off x="6640483" y="1732515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1" name="円/楕円 50"/>
            <p:cNvSpPr/>
            <p:nvPr/>
          </p:nvSpPr>
          <p:spPr>
            <a:xfrm flipV="1">
              <a:off x="6703099" y="2029532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2" name="円/楕円 51"/>
            <p:cNvSpPr/>
            <p:nvPr/>
          </p:nvSpPr>
          <p:spPr>
            <a:xfrm flipV="1">
              <a:off x="6739212" y="1795036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464" y="2591323"/>
            <a:ext cx="2465390" cy="59535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531" y="2597645"/>
            <a:ext cx="2487895" cy="59166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58828" y="2299168"/>
            <a:ext cx="5629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400ms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7275" y="943452"/>
            <a:ext cx="25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Forward=10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ジャイロセンサー値の変動は小さいが、周期的に＋－を行き来する。安定しているが、モータ駆動に「遊び」が生じている。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92209" y="987550"/>
            <a:ext cx="25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スタート直後に前方に傾く動作に続き、約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秒後後方への「揺り返し」が発生している。安定するまで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秒程度要する。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83515" y="1886714"/>
            <a:ext cx="24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Forward=50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前方への傾きが小さいが、「揺り返し」が比較的大きい。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7759" y="1854774"/>
            <a:ext cx="217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Forward=70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スタート直後から、前後への揺れが大きく、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秒経過しても安定しない。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5368" y="3014663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尻尾による補助動作なし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01225" y="2981707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尻尾による補助動作あり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338146" y="3282225"/>
            <a:ext cx="564015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ジャイロセンサーの値の変化が滑らかになった。　　　→ 　　走行体の前後の揺れが減少した。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118584" y="3758816"/>
            <a:ext cx="1859712" cy="1646605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環境光が変動しても、黒ラインの輝度はほとんど変化しない。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白地の輝度を測定する時、走行体の傾きにより大きく変動する。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0.39) 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テスト環境で求めた値であった。これを用いてライントレースを行うと、ラインのより中心に近い部分をエッジとみなす。安定したトレースを行うが、グレーラインに差し掛かると、左エッジを誤認識し、右側に大きく方向を変えることを確認し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しきい値の設定には補正が必要である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883510" y="2818951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9085" y="3934012"/>
            <a:ext cx="2209069" cy="1337672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3166709" y="206261"/>
            <a:ext cx="5842397" cy="2026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3172512" y="2284758"/>
            <a:ext cx="5842397" cy="126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角丸四角形 60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38145" y="3936397"/>
            <a:ext cx="1490510" cy="1332902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3143993" y="3691353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ライン検知のしきい値について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166708" y="3680548"/>
            <a:ext cx="5842397" cy="177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2509" y="3283265"/>
            <a:ext cx="2763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キャリブレーションを行うことによって、ラインのエッジを検知するための「しきい値」を決定する。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光センサーを用い、環境光および白地の輝度、黒ラインの輝度を測定し、しきい値を設定した上で、ライントレースを行う実験を行った。ラインの進行方向に対して左側のエッジを認識する。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設計時に算出した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係数を用いたしきい値では、ラインの中心に近い部分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より暗い部分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をエッジとみなすため、グレーの部分を白色とみなし、ライントレースができなかった。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そのため、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係数にさらに補正値を加えしきい値を設定することとした。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58828" y="5475455"/>
            <a:ext cx="5842397" cy="119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73427" y="5508000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しきい値の補正について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4684" y="5710701"/>
            <a:ext cx="2329033" cy="656634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5778" y="5712783"/>
            <a:ext cx="2321619" cy="659174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3332945" y="6428587"/>
            <a:ext cx="5550485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ライン検出の輝度の値が全体的に上昇、光センサー値の変化が滑らかになった。　→　滑らかな走行になった。 　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8" name="右矢印 67"/>
          <p:cNvSpPr/>
          <p:nvPr/>
        </p:nvSpPr>
        <p:spPr>
          <a:xfrm>
            <a:off x="5835975" y="5952567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1735</Words>
  <Application>Microsoft Office PowerPoint</Application>
  <PresentationFormat>画面に合わせる (4:3)</PresentationFormat>
  <Paragraphs>255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214</cp:revision>
  <cp:lastPrinted>2017-08-31T02:12:54Z</cp:lastPrinted>
  <dcterms:created xsi:type="dcterms:W3CDTF">2017-07-20T04:41:18Z</dcterms:created>
  <dcterms:modified xsi:type="dcterms:W3CDTF">2017-08-31T02:30:10Z</dcterms:modified>
</cp:coreProperties>
</file>