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2" r:id="rId2"/>
    <p:sldId id="257" r:id="rId3"/>
    <p:sldId id="258" r:id="rId4"/>
    <p:sldId id="259" r:id="rId5"/>
    <p:sldId id="260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99FF33"/>
    <a:srgbClr val="66FF33"/>
    <a:srgbClr val="CCFF99"/>
    <a:srgbClr val="00B050"/>
    <a:srgbClr val="FFCCFF"/>
    <a:srgbClr val="CCECFF"/>
    <a:srgbClr val="FF0000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2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AC1-C124-4785-98D1-11CFD963530E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9.emf"/><Relationship Id="rId5" Type="http://schemas.openxmlformats.org/officeDocument/2006/relationships/image" Target="../media/image9.png"/><Relationship Id="rId10" Type="http://schemas.openxmlformats.org/officeDocument/2006/relationships/image" Target="../media/image18.emf"/><Relationship Id="rId4" Type="http://schemas.openxmlformats.org/officeDocument/2006/relationships/image" Target="../media/image5.png"/><Relationship Id="rId9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26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5.emf"/><Relationship Id="rId5" Type="http://schemas.openxmlformats.org/officeDocument/2006/relationships/image" Target="../media/image5.png"/><Relationship Id="rId10" Type="http://schemas.openxmlformats.org/officeDocument/2006/relationships/image" Target="../media/image24.emf"/><Relationship Id="rId4" Type="http://schemas.openxmlformats.org/officeDocument/2006/relationships/image" Target="../media/image4.png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" name="涙形 15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3179427" y="118989"/>
            <a:ext cx="5660691" cy="759901"/>
          </a:xfrm>
          <a:prstGeom prst="roundRect">
            <a:avLst/>
          </a:prstGeom>
          <a:solidFill>
            <a:schemeClr val="accent1">
              <a:alpha val="8470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選択課題    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コースを完走する。</a:t>
            </a:r>
            <a:endParaRPr lang="en-US" altLang="ja-JP" sz="1500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             </a:t>
            </a:r>
            <a:r>
              <a:rPr lang="en-US" altLang="ja-JP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</a:t>
            </a:r>
            <a:r>
              <a:rPr lang="ja-JP" altLang="en-US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でもゴールできる走行を実現する。</a:t>
            </a:r>
            <a:r>
              <a:rPr lang="ja-JP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 </a:t>
            </a:r>
            <a:endParaRPr lang="en-US" altLang="ja-JP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3824" y="1104390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05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要件を分析・定義し、開発目標を設定した。</a:t>
            </a:r>
            <a:endParaRPr lang="en-US" altLang="ja-JP" sz="8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ja-JP" altLang="en-US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58796" y="1094786"/>
            <a:ext cx="6023883" cy="5547317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40" name="角丸四角形吹き出し 3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94411" y="1144044"/>
            <a:ext cx="5907349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＜前提になる要件：コースとは＞</a:t>
            </a:r>
            <a:endParaRPr kumimoji="1" lang="en-US" altLang="ja-JP" sz="9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コースとは、スタートとゴールを黒い</a:t>
            </a:r>
            <a:r>
              <a:rPr lang="en-US" altLang="ja-JP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本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のラインで結んだものである。下地は白色である。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走行体は、スタートしてからコースに沿って走行し、ゴールに至る。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・コースは</a:t>
            </a:r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高低差がないものとする。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急峻な上り坂、下り坂は想定しない。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・水平・平坦な地面であり、凸凹はないものとする。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＜付帯要件＞</a:t>
            </a:r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◎ 本競技においては、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LR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の２つのコースであるが、ひとつのプログラムで両方のコースを走行するものとする。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◎ プログラムに対しては、走行するコースに関する事前情報 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区間ごとの距離、カーブの曲率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</a:t>
            </a:r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できるだけ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、入力しない。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◎ 初めて走行するコースでも、「完走できる」。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21960" y="2040585"/>
            <a:ext cx="21481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難所における段差は、ここでは言及しない。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5486" y="2749592"/>
            <a:ext cx="6000788" cy="3803607"/>
          </a:xfrm>
          <a:prstGeom prst="rect">
            <a:avLst/>
          </a:prstGeom>
        </p:spPr>
      </p:pic>
      <p:sp>
        <p:nvSpPr>
          <p:cNvPr id="17" name="右矢印 16"/>
          <p:cNvSpPr/>
          <p:nvPr/>
        </p:nvSpPr>
        <p:spPr>
          <a:xfrm>
            <a:off x="5537200" y="3212114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7" name="右矢印 26"/>
          <p:cNvSpPr/>
          <p:nvPr/>
        </p:nvSpPr>
        <p:spPr>
          <a:xfrm>
            <a:off x="7199404" y="3192414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右矢印 27"/>
          <p:cNvSpPr/>
          <p:nvPr/>
        </p:nvSpPr>
        <p:spPr>
          <a:xfrm>
            <a:off x="5521960" y="5945154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1" name="右矢印 30"/>
          <p:cNvSpPr/>
          <p:nvPr/>
        </p:nvSpPr>
        <p:spPr>
          <a:xfrm>
            <a:off x="7232134" y="5888579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8048753" y="3534465"/>
            <a:ext cx="904240" cy="162559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安定スタート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8134260" y="5195732"/>
            <a:ext cx="785639" cy="138641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PID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制御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8122198" y="5368007"/>
            <a:ext cx="785778" cy="14420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スピード制御</a:t>
            </a:r>
            <a:endParaRPr kumimoji="1" lang="ja-JP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512064" y="6223467"/>
            <a:ext cx="1407835" cy="189065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ナビゲーション</a:t>
            </a:r>
            <a:endParaRPr kumimoji="1" lang="ja-JP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13052"/>
              </p:ext>
            </p:extLst>
          </p:nvPr>
        </p:nvGraphicFramePr>
        <p:xfrm>
          <a:off x="99100" y="1683510"/>
          <a:ext cx="2143587" cy="81534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43587"/>
              </a:tblGrid>
              <a:tr h="126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要件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</a:tr>
              <a:tr h="27383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A.</a:t>
                      </a:r>
                    </a:p>
                    <a:p>
                      <a:r>
                        <a:rPr kumimoji="1" lang="ja-JP" altLang="en-US" sz="800" b="1" dirty="0" smtClean="0"/>
                        <a:t>安定したスタートをする。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コースを走行してゴールまで完走する。</a:t>
                      </a:r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36657" y="2574036"/>
            <a:ext cx="28388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コースを走行するために、まずは「スタート」が重要と位置付けた。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これは試走をする度に、転倒し走行までに至らないケースが非常に多く、難所攻略のプログラムの開発にも支障があるためである。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第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開発目標として、スタートを成功させること、とした。「安定した」というのは、スタートに失敗させる確率を低いものにすることの他に、ライントレース走行へいたる発進動作の際の走行体の安定性を指す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走行そのものは、光センサーでラインのエッジを識別するライントレースによって、進路を決定する方式とした。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ラインを逸脱して、ゴールするまでの時間を短縮することは、本チームが考える「コース」の要件に反すると考えたからである。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第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の開発目標として、ゴールまでの完走であるが、これには前段で述べたように「ライントレース走行をする」ことが前提である。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 rot="21423746">
            <a:off x="7071645" y="1377535"/>
            <a:ext cx="1868834" cy="536266"/>
          </a:xfrm>
          <a:prstGeom prst="rect">
            <a:avLst/>
          </a:prstGeom>
          <a:solidFill>
            <a:srgbClr val="CCFF99"/>
          </a:soli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700" b="1" u="sng" dirty="0" smtClean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ショートカットはしない</a:t>
            </a:r>
            <a:endParaRPr kumimoji="1" lang="en-US" altLang="ja-JP" sz="700" b="1" u="sng" dirty="0" smtClean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理由</a:t>
            </a:r>
            <a:endParaRPr lang="en-US" altLang="ja-JP" sz="700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同じコースの同じ場所でしか使えない方法である。</a:t>
            </a:r>
            <a:endParaRPr kumimoji="1" lang="ja-JP" altLang="en-US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1441" y="119497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要件定義と開発目標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１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2" name="涙形 31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50" name="角丸四角形吹き出し 4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機能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0425" y="1167178"/>
            <a:ext cx="2980766" cy="3577530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26790" y="48314"/>
            <a:ext cx="5959639" cy="658041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33009" y="81601"/>
            <a:ext cx="5845225" cy="2333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232758" y="2465261"/>
            <a:ext cx="5853671" cy="4002844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78112" y="919396"/>
            <a:ext cx="1145443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Bluetooth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の通信を行う。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①スタートの合図を、走行体で受信する。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7762" y="124469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bg1"/>
                </a:solidFill>
              </a:rPr>
              <a:t>機能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69076" y="136397"/>
            <a:ext cx="5717779" cy="396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安定したスタートに必要</a:t>
            </a:r>
            <a:r>
              <a:rPr lang="ja-JP" altLang="en-US" sz="1000" dirty="0" smtClean="0">
                <a:solidFill>
                  <a:schemeClr val="tx1"/>
                </a:solidFill>
              </a:rPr>
              <a:t>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271110" y="2544821"/>
            <a:ext cx="5715745" cy="41112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ライントレース走行に必要な機能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269076" y="579670"/>
            <a:ext cx="1164165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Bluetooth</a:t>
            </a:r>
            <a:r>
              <a:rPr lang="ja-JP" altLang="en-US" sz="1000" dirty="0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743044" y="577805"/>
            <a:ext cx="424381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尻尾の</a:t>
            </a:r>
            <a:r>
              <a:rPr lang="ja-JP" altLang="en-US" sz="1000" dirty="0" smtClean="0">
                <a:solidFill>
                  <a:schemeClr val="tx1"/>
                </a:solidFill>
              </a:rPr>
              <a:t>制御・モータ</a:t>
            </a:r>
            <a:r>
              <a:rPr lang="en-US" altLang="ja-JP" sz="1000" dirty="0" smtClean="0">
                <a:solidFill>
                  <a:schemeClr val="tx1"/>
                </a:solidFill>
              </a:rPr>
              <a:t>―</a:t>
            </a:r>
            <a:r>
              <a:rPr lang="ja-JP" altLang="en-US" sz="1000" dirty="0" smtClean="0">
                <a:solidFill>
                  <a:schemeClr val="tx1"/>
                </a:solidFill>
              </a:rPr>
              <a:t>の駆動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296163" y="3005609"/>
            <a:ext cx="1934785" cy="293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ラインの判定の統合化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310788" y="3361089"/>
            <a:ext cx="1924533" cy="14927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光センサの値によって、ライン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エッジを認識して走行する。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白地の明るさと、黒ラインの暗さを基準としたしきい値の設定が必要となる。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走行する環境により、これらは変動するものと考える。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スタート前に</a:t>
            </a:r>
            <a:r>
              <a:rPr lang="ja-JP" altLang="en-US" sz="7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キャリブレーション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を行い。「しきい値」を適切なものに調整する。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また、走行中にも光センサの値を収集し、しきい値の調整を行う。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326131" y="3004285"/>
            <a:ext cx="366726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安定した走行の継続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321925" y="3338521"/>
            <a:ext cx="3658517" cy="540557"/>
          </a:xfrm>
          <a:prstGeom prst="roundRect">
            <a:avLst>
              <a:gd name="adj" fmla="val 8679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事故</a:t>
            </a:r>
            <a:r>
              <a:rPr lang="en-US" altLang="ja-JP" sz="800" dirty="0" smtClean="0">
                <a:solidFill>
                  <a:schemeClr val="tx1"/>
                </a:solidFill>
              </a:rPr>
              <a:t> (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転倒／コースアウト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の原因となるもの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pPr algn="ctr"/>
            <a:endParaRPr lang="en-US" altLang="ja-JP" sz="800" dirty="0">
              <a:solidFill>
                <a:schemeClr val="tx1"/>
              </a:solidFill>
            </a:endParaRPr>
          </a:p>
          <a:p>
            <a:pPr algn="ctr"/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25686" y="3608800"/>
            <a:ext cx="1457674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急ハンドル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07505" y="3606150"/>
            <a:ext cx="777382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急アクセル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30170" y="3606150"/>
            <a:ext cx="804988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急ブレーキ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32046" y="4329293"/>
            <a:ext cx="1463334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走行中にスピードを制御し、急加速、急減速をしない。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走行体の前後のバランスを大きく崩すことなく走行し、転倒のリスクを減らす。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また、前後の振幅を少なくすることでパワーの無駄遣いを減少させる。</a:t>
            </a:r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406753" y="4333477"/>
            <a:ext cx="1497738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ライントレースの際の旋回角度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ハンドルの切れ角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を求めるために、フィードバック制御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ゲインは、走行中情報から求める。また、走行体のスピードにより、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それぞれのパラメータを切り替える。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316628" y="3913515"/>
            <a:ext cx="3663814" cy="275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 dirty="0" smtClean="0">
                <a:solidFill>
                  <a:srgbClr val="FF0000"/>
                </a:solidFill>
              </a:rPr>
              <a:t>これらの挙動は厳禁！</a:t>
            </a:r>
            <a:endParaRPr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275614" y="2131469"/>
            <a:ext cx="5717778" cy="235964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5294090" y="5568150"/>
            <a:ext cx="3697805" cy="875845"/>
          </a:xfrm>
          <a:prstGeom prst="roundRect">
            <a:avLst>
              <a:gd name="adj" fmla="val 5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5406753" y="5778000"/>
            <a:ext cx="1497738" cy="38376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7334095" y="5789246"/>
            <a:ext cx="1458155" cy="37251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十字形 12"/>
          <p:cNvSpPr/>
          <p:nvPr/>
        </p:nvSpPr>
        <p:spPr>
          <a:xfrm>
            <a:off x="6968708" y="5832944"/>
            <a:ext cx="252295" cy="262627"/>
          </a:xfrm>
          <a:prstGeom prst="plus">
            <a:avLst>
              <a:gd name="adj" fmla="val 37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5" name="角丸四角形 64"/>
          <p:cNvSpPr/>
          <p:nvPr/>
        </p:nvSpPr>
        <p:spPr>
          <a:xfrm>
            <a:off x="3296163" y="4904169"/>
            <a:ext cx="1933710" cy="1547800"/>
          </a:xfrm>
          <a:prstGeom prst="roundRect">
            <a:avLst>
              <a:gd name="adj" fmla="val 276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351610" y="567332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3351610" y="4952827"/>
            <a:ext cx="1824910" cy="22917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下矢印 69"/>
          <p:cNvSpPr/>
          <p:nvPr/>
        </p:nvSpPr>
        <p:spPr>
          <a:xfrm>
            <a:off x="6088967" y="5448984"/>
            <a:ext cx="195795" cy="2661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67331" y="919396"/>
            <a:ext cx="111759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起立した状態から、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②尻尾を回し、走行体を前方に傾ける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80492" y="1503503"/>
            <a:ext cx="5706363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大きなパワーをかけて発進しようとすると、反動で頭頂部が大きく振れる。  → さらに反対側に傾けてバランスを取ろうとする。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</a:t>
            </a:r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 → かえってスピードが出ない。       </a:t>
            </a:r>
            <a:endParaRPr kumimoji="1"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　　→ 小さすぎるパワーでは、その場で静止してしまう。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8088337" y="5448983"/>
            <a:ext cx="195795" cy="2806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下矢印 60"/>
          <p:cNvSpPr/>
          <p:nvPr/>
        </p:nvSpPr>
        <p:spPr>
          <a:xfrm>
            <a:off x="6065358" y="4122384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下矢印 61"/>
          <p:cNvSpPr/>
          <p:nvPr/>
        </p:nvSpPr>
        <p:spPr>
          <a:xfrm>
            <a:off x="8018548" y="4122383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48676" y="923103"/>
            <a:ext cx="113744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③モーターを駆動し、前方へ直進する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338067" y="1214479"/>
            <a:ext cx="407941" cy="18300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761883" y="926301"/>
            <a:ext cx="1224972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④後方へ傾かない程度に加速する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右矢印 71"/>
          <p:cNvSpPr/>
          <p:nvPr/>
        </p:nvSpPr>
        <p:spPr>
          <a:xfrm>
            <a:off x="7352326" y="1222736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9" name="右矢印 68"/>
          <p:cNvSpPr/>
          <p:nvPr/>
        </p:nvSpPr>
        <p:spPr>
          <a:xfrm>
            <a:off x="5850331" y="1212292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3" name="角丸四角形 72"/>
          <p:cNvSpPr/>
          <p:nvPr/>
        </p:nvSpPr>
        <p:spPr>
          <a:xfrm>
            <a:off x="3279648" y="1896359"/>
            <a:ext cx="5707206" cy="207854"/>
          </a:xfrm>
          <a:prstGeom prst="roundRect">
            <a:avLst>
              <a:gd name="adj" fmla="val 773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発進に</a:t>
            </a:r>
            <a:r>
              <a:rPr lang="en-US" altLang="ja-JP" sz="7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回のモーターの駆動だけでなく、細かい動作単位に分け、状態遷移による制御を行う</a:t>
            </a:r>
            <a:endParaRPr lang="en-US" altLang="ja-JP" sz="7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114697" y="1776419"/>
            <a:ext cx="2698130" cy="55767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10193" y="2367433"/>
            <a:ext cx="2698130" cy="1366334"/>
          </a:xfrm>
          <a:prstGeom prst="roundRect">
            <a:avLst>
              <a:gd name="adj" fmla="val 282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0202" y="3782864"/>
            <a:ext cx="2698130" cy="864356"/>
          </a:xfrm>
          <a:prstGeom prst="roundRect">
            <a:avLst>
              <a:gd name="adj" fmla="val 350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408068" y="4059682"/>
            <a:ext cx="1999280" cy="217943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12608" y="4337157"/>
            <a:ext cx="1990113" cy="22699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450875" y="2048368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18871" y="2634694"/>
            <a:ext cx="2016766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08068" y="2901933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409012" y="3426631"/>
            <a:ext cx="2022563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3354497" y="5307704"/>
            <a:ext cx="1789086" cy="218569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下矢印 73"/>
          <p:cNvSpPr/>
          <p:nvPr/>
        </p:nvSpPr>
        <p:spPr>
          <a:xfrm>
            <a:off x="4187494" y="5508000"/>
            <a:ext cx="195795" cy="19722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5" name="下矢印 84"/>
          <p:cNvSpPr/>
          <p:nvPr/>
        </p:nvSpPr>
        <p:spPr>
          <a:xfrm>
            <a:off x="4191444" y="5138240"/>
            <a:ext cx="195795" cy="1975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6" name="角丸四角形 85"/>
          <p:cNvSpPr/>
          <p:nvPr/>
        </p:nvSpPr>
        <p:spPr>
          <a:xfrm>
            <a:off x="3351610" y="592124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411910" y="3165174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351610" y="2168830"/>
            <a:ext cx="1366619" cy="183660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7537" y="1527557"/>
            <a:ext cx="2838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走行体が備える機能を、以下のように整理した。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２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構造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5173" y="1182628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81096" y="138793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1223" y="1591298"/>
            <a:ext cx="2808666" cy="477054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運転パッケージ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ークラスがあり、ナビゲータから提供される走行状況に対応した走行に切り替える。</a:t>
            </a:r>
            <a:endParaRPr lang="en-US" altLang="ja-JP" sz="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1223" y="2138783"/>
            <a:ext cx="2808666" cy="1338828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および ラインモニタクラスがある。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ナビゲータクラスは、全ての入力センサーからの取得したデータを集積し、ドライバおよび走行パッケージへの情報提供を行う。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ラインモニタクラスは、ラインの認識に特化し、ナビゲータの指示に従って、光センサを用い、ラインのエッジの基準となるしきい値の設定を行う。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0530" y="3541003"/>
            <a:ext cx="2808666" cy="969496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走行管理パッケージ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走行クラスおよび走行クラスを継承した、それぞれ走行モードに対応したクラスを格納する。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走行パッケージ内の各クラスは、ナビゲータと連携し、目的に応じた走行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＝モータ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―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の駆動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を実現することである。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12510" y="1265614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３つのパッケージについて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126253" y="5215319"/>
            <a:ext cx="2677786" cy="1428403"/>
          </a:xfrm>
          <a:prstGeom prst="roundRect">
            <a:avLst>
              <a:gd name="adj" fmla="val 294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143176" y="5819049"/>
            <a:ext cx="266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ライントレース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60363" indent="-360363"/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ナビゲータにセンサー値の情報収集を依頼し、情報をもとに走行スピードおよび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制御のパラメータを変更させながら、走行を行う。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866119" y="5215319"/>
            <a:ext cx="3190700" cy="1428403"/>
          </a:xfrm>
          <a:prstGeom prst="roundRect">
            <a:avLst>
              <a:gd name="adj" fmla="val 294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90331" y="5319340"/>
            <a:ext cx="3023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緊急停止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走行体の姿勢が大きく崩れ走行不能と判断した時点で、モータの駆動を停止する。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875686" y="5738145"/>
            <a:ext cx="30377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キャリブレーション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ナビゲータを通じて白色輝度、黒色輝度を取得し、保管する。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保管した値は、しきい値の決定の際参照される。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83819" y="6189843"/>
            <a:ext cx="30621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スタート準備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ナビゲータから通知される、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による信号または、タッチセンサーによる合図を契機に準備動作を開始する。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71813" y="5294834"/>
            <a:ext cx="25349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安定スタート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</a:p>
          <a:p>
            <a:pPr marL="358775" indent="-358775"/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走行体の前後の揺れを軽減し、モータに対し前進するパワーを滑らかに与える。また、尻尾モータを制御し、前進の補助動作を行う。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1296" y="118964"/>
            <a:ext cx="5930219" cy="500974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4145132" y="513309"/>
            <a:ext cx="19889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メインタスクより、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タスクが起動される。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91056" y="1242144"/>
            <a:ext cx="893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通信タスクは、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スタート信号の受信をナビゲータに通知する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65334" y="1033747"/>
            <a:ext cx="27065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4ms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周期の周期タスクは、レーサータスクを毎回起床する。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90331" y="1823972"/>
            <a:ext cx="185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ドライバーは、ナビゲータから走行状況を取得し、走行オブジェクトを選択し、走行する。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3359462" y="4041828"/>
            <a:ext cx="3641121" cy="433899"/>
          </a:xfrm>
          <a:prstGeom prst="borderCallout2">
            <a:avLst>
              <a:gd name="adj1" fmla="val 94577"/>
              <a:gd name="adj2" fmla="val 3373"/>
              <a:gd name="adj3" fmla="val 126426"/>
              <a:gd name="adj4" fmla="val 5135"/>
              <a:gd name="adj5" fmla="val 136444"/>
              <a:gd name="adj6" fmla="val 60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28057" y="4614520"/>
            <a:ext cx="44550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センサーおよび、モーターについては、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ev3api </a:t>
            </a:r>
            <a:r>
              <a:rPr lang="ja-JP" altLang="en-US" sz="7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で提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供されるオブジェクトに対し、メソッドを起動する。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涙形 17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4" name="角丸四角形吹き出し 23"/>
          <p:cNvSpPr/>
          <p:nvPr/>
        </p:nvSpPr>
        <p:spPr>
          <a:xfrm>
            <a:off x="103864" y="4876994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ふるま</a:t>
            </a:r>
            <a:r>
              <a:rPr lang="ja-JP" altLang="en-US" sz="2400" b="1" dirty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い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8454" y="1205105"/>
            <a:ext cx="2938763" cy="3595496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63037" y="138793"/>
            <a:ext cx="6023883" cy="6580414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97785" y="175873"/>
            <a:ext cx="5912465" cy="171993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097784" y="1917360"/>
            <a:ext cx="5912465" cy="4567914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112510" y="1265614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安定スタートのふるまい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1812" y="236388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走行およびライントレースのふるまい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3568" y="402279"/>
            <a:ext cx="5276463" cy="881817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46106" y="1529799"/>
            <a:ext cx="2819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安定スタートは、スタート待機から次のステップとして起動される走行クラスである。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内部状態は主に経過時間で遷移することで、より細かな動作を定義する。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走行体個体によるセンサー値やモータの出力パワーの差異は、実機によるテストを行うことにより、パラメータリストとして、設定できるように実装する。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3611587" y="1332115"/>
            <a:ext cx="301901" cy="404701"/>
            <a:chOff x="3611513" y="1339383"/>
            <a:chExt cx="301901" cy="404701"/>
          </a:xfrm>
        </p:grpSpPr>
        <p:grpSp>
          <p:nvGrpSpPr>
            <p:cNvPr id="9" name="グループ化 8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" name="フローチャート: 和接合 5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7" name="斜め縞 6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 rot="364218">
            <a:off x="5710021" y="1345972"/>
            <a:ext cx="162210" cy="404701"/>
            <a:chOff x="1352869" y="3058299"/>
            <a:chExt cx="405531" cy="1011766"/>
          </a:xfrm>
        </p:grpSpPr>
        <p:sp>
          <p:nvSpPr>
            <p:cNvPr id="53" name="正方形/長方形 52"/>
            <p:cNvSpPr/>
            <p:nvPr/>
          </p:nvSpPr>
          <p:spPr>
            <a:xfrm>
              <a:off x="1498424" y="3238016"/>
              <a:ext cx="259976" cy="621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411566" y="3058299"/>
              <a:ext cx="269144" cy="177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366634" y="3500795"/>
              <a:ext cx="109632" cy="2285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6" name="フローチャート: 和接合 55"/>
            <p:cNvSpPr/>
            <p:nvPr/>
          </p:nvSpPr>
          <p:spPr>
            <a:xfrm>
              <a:off x="1352869" y="3722665"/>
              <a:ext cx="333686" cy="3474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sp>
        <p:nvSpPr>
          <p:cNvPr id="52" name="斜め縞 51"/>
          <p:cNvSpPr/>
          <p:nvPr/>
        </p:nvSpPr>
        <p:spPr>
          <a:xfrm rot="16564218" flipV="1">
            <a:off x="5533938" y="1594866"/>
            <a:ext cx="165705" cy="139691"/>
          </a:xfrm>
          <a:prstGeom prst="diagStripe">
            <a:avLst>
              <a:gd name="adj" fmla="val 82902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05" name="グループ化 104"/>
          <p:cNvGrpSpPr/>
          <p:nvPr/>
        </p:nvGrpSpPr>
        <p:grpSpPr>
          <a:xfrm>
            <a:off x="6233325" y="1351210"/>
            <a:ext cx="262538" cy="404701"/>
            <a:chOff x="6201843" y="1360179"/>
            <a:chExt cx="262538" cy="404701"/>
          </a:xfrm>
        </p:grpSpPr>
        <p:grpSp>
          <p:nvGrpSpPr>
            <p:cNvPr id="58" name="グループ化 57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60" name="正方形/長方形 59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3" name="フローチャート: 和接合 62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59" name="斜め縞 58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4896804" y="1353439"/>
            <a:ext cx="301901" cy="404701"/>
            <a:chOff x="3611513" y="1339383"/>
            <a:chExt cx="301901" cy="404701"/>
          </a:xfrm>
          <a:solidFill>
            <a:schemeClr val="bg1">
              <a:lumMod val="50000"/>
            </a:schemeClr>
          </a:solidFill>
        </p:grpSpPr>
        <p:grpSp>
          <p:nvGrpSpPr>
            <p:cNvPr id="81" name="グループ化 80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  <a:grpFill/>
          </p:grpSpPr>
          <p:sp>
            <p:nvSpPr>
              <p:cNvPr id="83" name="正方形/長方形 82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6" name="フローチャート: 和接合 85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grpFill/>
              <a:ln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82" name="斜め縞 81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grpFill/>
            <a:ln>
              <a:solidFill>
                <a:schemeClr val="bg1">
                  <a:lumMod val="50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4933387" y="1351960"/>
            <a:ext cx="297990" cy="404701"/>
            <a:chOff x="4976914" y="1359818"/>
            <a:chExt cx="297990" cy="404701"/>
          </a:xfrm>
        </p:grpSpPr>
        <p:grpSp>
          <p:nvGrpSpPr>
            <p:cNvPr id="44" name="グループ化 43"/>
            <p:cNvGrpSpPr/>
            <p:nvPr/>
          </p:nvGrpSpPr>
          <p:grpSpPr>
            <a:xfrm rot="397210">
              <a:off x="5112694" y="1359818"/>
              <a:ext cx="162210" cy="404701"/>
              <a:chOff x="1352869" y="3058299"/>
              <a:chExt cx="405531" cy="1011766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9" name="フローチャート: 和接合 48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45" name="斜め縞 44"/>
            <p:cNvSpPr/>
            <p:nvPr/>
          </p:nvSpPr>
          <p:spPr>
            <a:xfrm rot="16011659" flipV="1">
              <a:off x="4963907" y="1601741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環状矢印 100"/>
          <p:cNvSpPr/>
          <p:nvPr/>
        </p:nvSpPr>
        <p:spPr>
          <a:xfrm rot="19108187">
            <a:off x="4955903" y="1310207"/>
            <a:ext cx="237623" cy="22209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6425837"/>
              <a:gd name="adj5" fmla="val 125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2" name="環状矢印 101"/>
          <p:cNvSpPr/>
          <p:nvPr/>
        </p:nvSpPr>
        <p:spPr>
          <a:xfrm rot="14501997" flipH="1">
            <a:off x="4850311" y="1520432"/>
            <a:ext cx="237623" cy="222096"/>
          </a:xfrm>
          <a:prstGeom prst="circularArrow">
            <a:avLst>
              <a:gd name="adj1" fmla="val 5542"/>
              <a:gd name="adj2" fmla="val 1142319"/>
              <a:gd name="adj3" fmla="val 20529913"/>
              <a:gd name="adj4" fmla="val 16425837"/>
              <a:gd name="adj5" fmla="val 7995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3" name="環状矢印 102"/>
          <p:cNvSpPr/>
          <p:nvPr/>
        </p:nvSpPr>
        <p:spPr>
          <a:xfrm rot="549997">
            <a:off x="5672447" y="1557725"/>
            <a:ext cx="204097" cy="22352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8018268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4" name="環状矢印 103"/>
          <p:cNvSpPr/>
          <p:nvPr/>
        </p:nvSpPr>
        <p:spPr>
          <a:xfrm rot="2907895" flipH="1" flipV="1">
            <a:off x="6174919" y="1481659"/>
            <a:ext cx="237623" cy="222096"/>
          </a:xfrm>
          <a:prstGeom prst="circularArrow">
            <a:avLst>
              <a:gd name="adj1" fmla="val 5542"/>
              <a:gd name="adj2" fmla="val 1142319"/>
              <a:gd name="adj3" fmla="val 20529913"/>
              <a:gd name="adj4" fmla="val 16425837"/>
              <a:gd name="adj5" fmla="val 7995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6801623" y="1363630"/>
            <a:ext cx="262538" cy="404701"/>
            <a:chOff x="6201843" y="1360179"/>
            <a:chExt cx="262538" cy="404701"/>
          </a:xfrm>
        </p:grpSpPr>
        <p:grpSp>
          <p:nvGrpSpPr>
            <p:cNvPr id="107" name="グループ化 106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09" name="正方形/長方形 108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2" name="フローチャート: 和接合 111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08" name="斜め縞 107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環状矢印 114"/>
          <p:cNvSpPr/>
          <p:nvPr/>
        </p:nvSpPr>
        <p:spPr>
          <a:xfrm rot="549997">
            <a:off x="6874091" y="1564108"/>
            <a:ext cx="204097" cy="22352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8018268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7441378" y="1357198"/>
            <a:ext cx="262538" cy="404701"/>
            <a:chOff x="6201843" y="1360179"/>
            <a:chExt cx="262538" cy="404701"/>
          </a:xfrm>
        </p:grpSpPr>
        <p:grpSp>
          <p:nvGrpSpPr>
            <p:cNvPr id="117" name="グループ化 116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19" name="正方形/長方形 118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2" name="フローチャート: 和接合 121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18" name="斜め縞 117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環状矢印 122"/>
          <p:cNvSpPr/>
          <p:nvPr/>
        </p:nvSpPr>
        <p:spPr>
          <a:xfrm rot="549997">
            <a:off x="7518196" y="1569141"/>
            <a:ext cx="204097" cy="223526"/>
          </a:xfrm>
          <a:prstGeom prst="circularArrow">
            <a:avLst>
              <a:gd name="adj1" fmla="val 5605"/>
              <a:gd name="adj2" fmla="val 1142319"/>
              <a:gd name="adj3" fmla="val 21103469"/>
              <a:gd name="adj4" fmla="val 13825335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24" name="グループ化 123"/>
          <p:cNvGrpSpPr/>
          <p:nvPr/>
        </p:nvGrpSpPr>
        <p:grpSpPr>
          <a:xfrm>
            <a:off x="4308783" y="1341746"/>
            <a:ext cx="301901" cy="404701"/>
            <a:chOff x="3611513" y="1339383"/>
            <a:chExt cx="301901" cy="404701"/>
          </a:xfrm>
        </p:grpSpPr>
        <p:grpSp>
          <p:nvGrpSpPr>
            <p:cNvPr id="125" name="グループ化 124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0" name="フローチャート: 和接合 129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26" name="斜め縞 125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8492562" y="1368448"/>
            <a:ext cx="262538" cy="404701"/>
            <a:chOff x="6201843" y="1360179"/>
            <a:chExt cx="262538" cy="404701"/>
          </a:xfrm>
        </p:grpSpPr>
        <p:grpSp>
          <p:nvGrpSpPr>
            <p:cNvPr id="132" name="グループ化 131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34" name="正方形/長方形 133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7" name="フローチャート: 和接合 136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33" name="斜め縞 132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右矢印 138"/>
          <p:cNvSpPr/>
          <p:nvPr/>
        </p:nvSpPr>
        <p:spPr>
          <a:xfrm>
            <a:off x="7823541" y="1692758"/>
            <a:ext cx="639579" cy="52792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1" name="右矢印 140"/>
          <p:cNvSpPr/>
          <p:nvPr/>
        </p:nvSpPr>
        <p:spPr>
          <a:xfrm>
            <a:off x="7889564" y="1636539"/>
            <a:ext cx="420433" cy="53317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2" name="右矢印 141"/>
          <p:cNvSpPr/>
          <p:nvPr/>
        </p:nvSpPr>
        <p:spPr>
          <a:xfrm>
            <a:off x="7941604" y="1569436"/>
            <a:ext cx="254639" cy="64044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5463" y="2139227"/>
            <a:ext cx="1576278" cy="159449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3351" y="4093860"/>
            <a:ext cx="3584919" cy="2347659"/>
          </a:xfrm>
          <a:prstGeom prst="rect">
            <a:avLst/>
          </a:prstGeom>
        </p:spPr>
      </p:pic>
      <p:sp>
        <p:nvSpPr>
          <p:cNvPr id="14" name="四角形吹き出し 13"/>
          <p:cNvSpPr/>
          <p:nvPr/>
        </p:nvSpPr>
        <p:spPr>
          <a:xfrm>
            <a:off x="4811366" y="2202566"/>
            <a:ext cx="1182698" cy="1471238"/>
          </a:xfrm>
          <a:prstGeom prst="wedgeRectCallout">
            <a:avLst>
              <a:gd name="adj1" fmla="val -88640"/>
              <a:gd name="adj2" fmla="val 212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しきい値の決定</a:t>
            </a:r>
            <a:endParaRPr lang="en-US" altLang="ja-JP" sz="7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白地の輝度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</a:t>
            </a: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黒ラインの輝度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 B</a:t>
            </a: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し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きい値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*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実験によって得られた最適な係数は、以下の通り。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0.39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である</a:t>
            </a:r>
          </a:p>
          <a:p>
            <a:pPr algn="ctr"/>
            <a:endParaRPr kumimoji="1" lang="ja-JP" altLang="en-US" sz="600" dirty="0" smtClean="0"/>
          </a:p>
        </p:txBody>
      </p:sp>
      <p:sp>
        <p:nvSpPr>
          <p:cNvPr id="113" name="四角形吹き出し 112"/>
          <p:cNvSpPr/>
          <p:nvPr/>
        </p:nvSpPr>
        <p:spPr>
          <a:xfrm>
            <a:off x="6887835" y="4139771"/>
            <a:ext cx="2033166" cy="1299066"/>
          </a:xfrm>
          <a:prstGeom prst="wedgeRectCallout">
            <a:avLst>
              <a:gd name="adj1" fmla="val -153758"/>
              <a:gd name="adj2" fmla="val 327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スピード制御</a:t>
            </a:r>
            <a:endParaRPr lang="en-US" altLang="ja-JP" sz="7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直線ではスピードを速め、カーブに差し掛かったところで減速する。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/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前回の周期までのハンドル操作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左右の方向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と、現在の向きとの差分をとる。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速度 ＝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－ 差分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＊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＊ 標準速度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 S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 0.2, 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標準速度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=50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である。ただし、これはモータ駆動に対する、パワーとして用いられるため、現実の走行速度とはギャップを生じる。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駆動するモータの回転角をモニタすることにより、実速度との差を吸収するものとする。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4" name="四角形吹き出し 113"/>
          <p:cNvSpPr/>
          <p:nvPr/>
        </p:nvSpPr>
        <p:spPr>
          <a:xfrm>
            <a:off x="6887494" y="5474055"/>
            <a:ext cx="2033166" cy="932664"/>
          </a:xfrm>
          <a:prstGeom prst="wedgeRectCallout">
            <a:avLst>
              <a:gd name="adj1" fmla="val -153696"/>
              <a:gd name="adj2" fmla="val -46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</a:t>
            </a:r>
            <a:endParaRPr lang="en-US" altLang="ja-JP" sz="7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比例動作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ja-JP" altLang="en-US" sz="500" dirty="0" err="1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積分動作 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</a:t>
            </a:r>
            <a:r>
              <a:rPr lang="ja-JP" altLang="en-US" sz="500" dirty="0" err="1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微分動作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とし、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これらのゲインの元になる情報を、走行する速度に対応する形で、配列に格納する。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速度に対応したゲインを配列に取り出し、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制御地を求め走行体のハンドル操作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左右の方向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を決定する。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143411" y="218397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安定スタート</a:t>
            </a:r>
          </a:p>
        </p:txBody>
      </p:sp>
      <p:sp>
        <p:nvSpPr>
          <p:cNvPr id="138" name="角丸四角形 137"/>
          <p:cNvSpPr/>
          <p:nvPr/>
        </p:nvSpPr>
        <p:spPr>
          <a:xfrm>
            <a:off x="3174004" y="1967463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キャリブレーション</a:t>
            </a:r>
          </a:p>
        </p:txBody>
      </p:sp>
      <p:sp>
        <p:nvSpPr>
          <p:cNvPr id="144" name="角丸四角形 143"/>
          <p:cNvSpPr/>
          <p:nvPr/>
        </p:nvSpPr>
        <p:spPr>
          <a:xfrm>
            <a:off x="3174004" y="3947966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ライントレース</a:t>
            </a:r>
            <a:endParaRPr kumimoji="1" lang="en-US" altLang="ja-JP" sz="700" dirty="0" smtClean="0">
              <a:solidFill>
                <a:schemeClr val="tx1"/>
              </a:solidFill>
            </a:endParaRPr>
          </a:p>
        </p:txBody>
      </p:sp>
      <p:sp>
        <p:nvSpPr>
          <p:cNvPr id="147" name="角丸四角形 146"/>
          <p:cNvSpPr/>
          <p:nvPr/>
        </p:nvSpPr>
        <p:spPr>
          <a:xfrm>
            <a:off x="3827586" y="1095707"/>
            <a:ext cx="640892" cy="1093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00" dirty="0" smtClean="0">
                <a:solidFill>
                  <a:schemeClr val="tx1"/>
                </a:solidFill>
              </a:rPr>
              <a:t>Bluetooth</a:t>
            </a:r>
            <a:r>
              <a:rPr lang="ja-JP" altLang="en-US" sz="500" dirty="0" smtClean="0">
                <a:solidFill>
                  <a:schemeClr val="tx1"/>
                </a:solidFill>
              </a:rPr>
              <a:t>通信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50" name="角丸四角形 149"/>
          <p:cNvSpPr/>
          <p:nvPr/>
        </p:nvSpPr>
        <p:spPr>
          <a:xfrm>
            <a:off x="6123285" y="1953639"/>
            <a:ext cx="2797375" cy="1769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>
                <a:solidFill>
                  <a:schemeClr val="tx1"/>
                </a:solidFill>
              </a:rPr>
              <a:t>ナビゲーション</a:t>
            </a:r>
            <a:endParaRPr kumimoji="1" lang="ja-JP" altLang="en-US" sz="700" dirty="0" smtClean="0">
              <a:solidFill>
                <a:schemeClr val="tx1"/>
              </a:solidFill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5633" y="2135164"/>
            <a:ext cx="2720277" cy="1798858"/>
          </a:xfrm>
          <a:prstGeom prst="rect">
            <a:avLst/>
          </a:prstGeom>
        </p:spPr>
      </p:pic>
      <p:sp>
        <p:nvSpPr>
          <p:cNvPr id="149" name="角丸四角形 148"/>
          <p:cNvSpPr/>
          <p:nvPr/>
        </p:nvSpPr>
        <p:spPr>
          <a:xfrm>
            <a:off x="7006249" y="3729572"/>
            <a:ext cx="719284" cy="9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>
                <a:solidFill>
                  <a:schemeClr val="tx1"/>
                </a:solidFill>
              </a:rPr>
              <a:t>モニタデータの集積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48" name="角丸四角形 147"/>
          <p:cNvSpPr/>
          <p:nvPr/>
        </p:nvSpPr>
        <p:spPr>
          <a:xfrm>
            <a:off x="7006249" y="3599953"/>
            <a:ext cx="714777" cy="991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>
                <a:solidFill>
                  <a:schemeClr val="tx1"/>
                </a:solidFill>
              </a:rPr>
              <a:t>走行状況の管理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66038" y="2680016"/>
            <a:ext cx="2819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１．キャリブレーション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スタート前にキャリブレーションを行い、白地および黒ラインの輝度を測定する。これをもとに、</a:t>
            </a:r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ライントレースするためのラインのエッジを検出するため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の「しきい値を」を計算式によって求める。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２．ナビゲーション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ドライバに対して、ナビゲータは走行状況を管理・提供する。その情報をもとにドライバは走行クラスを選択し、走行を指示する。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走行とともに、走行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モータの回転角度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6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ジャイロセンサー値を記録する。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ライントレースの場合は光センサーの輝度も記録する。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これらのモニタ情報は集積され、一定期間の最小・最大・平均など統計情報を提供する準備を整える。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３．ライントレース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現在、直線に近い走行か、または、カーブに沿った走行なのかによって、走行スピードを決定する。</a:t>
            </a:r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ナビゲータ経由で取得した輝度情報をもとに、走行体の左右の向きを決定する。その角度は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制御によって動的に決定する。また、その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制御のゲインは、走行スピードによって変更される。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0" name="角丸四角形 139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FF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53752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実験と検証</a:t>
            </a:r>
            <a:endParaRPr lang="ja-JP" altLang="en-US" sz="24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3573" y="1100235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135592" y="184644"/>
            <a:ext cx="5943601" cy="339980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927" y="469198"/>
            <a:ext cx="2468396" cy="675776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112509" y="114473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スタート時の初速</a:t>
            </a:r>
            <a:r>
              <a:rPr lang="en-US" altLang="ja-JP" sz="900" b="1" dirty="0" smtClean="0">
                <a:solidFill>
                  <a:schemeClr val="bg1"/>
                </a:solidFill>
              </a:rPr>
              <a:t>(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モータへのパワー</a:t>
            </a:r>
            <a:r>
              <a:rPr lang="en-US" altLang="ja-JP" sz="900" b="1" dirty="0" smtClean="0">
                <a:solidFill>
                  <a:schemeClr val="bg1"/>
                </a:solidFill>
              </a:rPr>
              <a:t>)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12508" y="266014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ライン検出のしきい値について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406" y="1383978"/>
            <a:ext cx="27892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スタート時のスピードによって走行体の挙動が大きく変化する。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モータへのパワー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(=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10,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20,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 …100 )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とし、スタート時点から、ジャイロセンサー値をモニタする実験と検証を行った。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床面は、摩擦を考慮しできるだけ競技と同様の布を敷く。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ライントレースを行わない。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尻尾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はスタート直後に跳ね上げ、</a:t>
            </a:r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輪走行を行う。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倒立振子ライブラリにより、走行体のバランスをとる。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実験の結果、安定性およびゴールまでの時間を考えると、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の範囲で設定し、尻尾による補助動作により、前方への移動や揺り返しをできるだけ抑えることができる。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38314" y="206262"/>
            <a:ext cx="5524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スタート時の挙動  尻尾による補助動作なし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3136526" y="3637347"/>
            <a:ext cx="5943601" cy="305508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6273068" y="479512"/>
            <a:ext cx="2468396" cy="695432"/>
            <a:chOff x="6273068" y="479512"/>
            <a:chExt cx="2468396" cy="69543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3068" y="479512"/>
              <a:ext cx="2468396" cy="695432"/>
            </a:xfrm>
            <a:prstGeom prst="rect">
              <a:avLst/>
            </a:prstGeom>
          </p:spPr>
        </p:pic>
        <p:sp>
          <p:nvSpPr>
            <p:cNvPr id="9" name="円/楕円 8"/>
            <p:cNvSpPr/>
            <p:nvPr/>
          </p:nvSpPr>
          <p:spPr>
            <a:xfrm flipV="1">
              <a:off x="6471711" y="62996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8" name="円/楕円 37"/>
            <p:cNvSpPr/>
            <p:nvPr/>
          </p:nvSpPr>
          <p:spPr>
            <a:xfrm flipV="1">
              <a:off x="656423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9" name="円/楕円 38"/>
            <p:cNvSpPr/>
            <p:nvPr/>
          </p:nvSpPr>
          <p:spPr>
            <a:xfrm flipV="1">
              <a:off x="6946556" y="98837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3" name="円/楕円 42"/>
            <p:cNvSpPr/>
            <p:nvPr/>
          </p:nvSpPr>
          <p:spPr>
            <a:xfrm flipV="1">
              <a:off x="668620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3338145" y="1392753"/>
            <a:ext cx="2467709" cy="657076"/>
            <a:chOff x="3357927" y="1556581"/>
            <a:chExt cx="2467709" cy="65707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57927" y="1556581"/>
              <a:ext cx="2467709" cy="657076"/>
            </a:xfrm>
            <a:prstGeom prst="rect">
              <a:avLst/>
            </a:prstGeom>
          </p:spPr>
        </p:pic>
        <p:sp>
          <p:nvSpPr>
            <p:cNvPr id="44" name="円/楕円 43"/>
            <p:cNvSpPr/>
            <p:nvPr/>
          </p:nvSpPr>
          <p:spPr>
            <a:xfrm flipV="1">
              <a:off x="3950104" y="20410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5" name="円/楕円 44"/>
            <p:cNvSpPr/>
            <p:nvPr/>
          </p:nvSpPr>
          <p:spPr>
            <a:xfrm flipV="1">
              <a:off x="3533544" y="18257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6" name="円/楕円 45"/>
            <p:cNvSpPr/>
            <p:nvPr/>
          </p:nvSpPr>
          <p:spPr>
            <a:xfrm flipV="1">
              <a:off x="3582726" y="1832737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268718" y="1392466"/>
            <a:ext cx="2467709" cy="650573"/>
            <a:chOff x="6273755" y="1559383"/>
            <a:chExt cx="2467709" cy="650573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73755" y="1559383"/>
              <a:ext cx="2467709" cy="650573"/>
            </a:xfrm>
            <a:prstGeom prst="rect">
              <a:avLst/>
            </a:prstGeom>
          </p:spPr>
        </p:pic>
        <p:sp>
          <p:nvSpPr>
            <p:cNvPr id="47" name="円/楕円 46"/>
            <p:cNvSpPr/>
            <p:nvPr/>
          </p:nvSpPr>
          <p:spPr>
            <a:xfrm flipV="1">
              <a:off x="6448851" y="166259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8" name="円/楕円 47"/>
            <p:cNvSpPr/>
            <p:nvPr/>
          </p:nvSpPr>
          <p:spPr>
            <a:xfrm flipV="1">
              <a:off x="6546244" y="16895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9" name="円/楕円 48"/>
            <p:cNvSpPr/>
            <p:nvPr/>
          </p:nvSpPr>
          <p:spPr>
            <a:xfrm flipV="1">
              <a:off x="6587093" y="2053183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0" name="円/楕円 49"/>
            <p:cNvSpPr/>
            <p:nvPr/>
          </p:nvSpPr>
          <p:spPr>
            <a:xfrm flipV="1">
              <a:off x="6640483" y="1732515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1" name="円/楕円 50"/>
            <p:cNvSpPr/>
            <p:nvPr/>
          </p:nvSpPr>
          <p:spPr>
            <a:xfrm flipV="1">
              <a:off x="6703099" y="2029532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2" name="円/楕円 51"/>
            <p:cNvSpPr/>
            <p:nvPr/>
          </p:nvSpPr>
          <p:spPr>
            <a:xfrm flipV="1">
              <a:off x="6739212" y="1795036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0464" y="2591323"/>
            <a:ext cx="2465390" cy="59535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8531" y="2597645"/>
            <a:ext cx="2487895" cy="591665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3158828" y="2299168"/>
            <a:ext cx="5629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スタート時の挙動  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400ms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後まで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 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97275" y="943452"/>
            <a:ext cx="254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Forward=10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ジャイロセンサー値の変動は小さいが、周期的に＋－を行き来する。安定しているが、モータ駆動に「遊び」が生じている。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92209" y="987550"/>
            <a:ext cx="253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スタート直後に前方に傾く動作に続き、約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秒後後方への「揺り返し」が発生している。安定するまで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秒程度要する。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83515" y="1886714"/>
            <a:ext cx="242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Forward=50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前方への傾きが小さいが、「揺り返し」が比較的大きい。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7759" y="1854774"/>
            <a:ext cx="217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Forward=70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スタート直後から、前後への揺れが大きく、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秒経過しても安定しない。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05368" y="3014663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尻尾による補助動作なし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301225" y="2981707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尻尾による補助動作あり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111366" y="3282225"/>
            <a:ext cx="3992051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ジャイロセンサーの値の変化が滑らかになった。→ 走行体の前後の揺れが減少した。</a:t>
            </a:r>
            <a:endParaRPr lang="en-US" altLang="ja-JP" sz="800" dirty="0" smtClean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793" y="2909848"/>
            <a:ext cx="27892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キャリブレーションを行うことによって、ラインのエッジを検知するための「しきい値」を決定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光センサーを用い、環境光および白地の輝度、黒ラインの輝度を測定し、しきい値を設定した上で、ライントレースを行う実験を行った。ラインの進行方向に対して左側のエッジを認識する。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設計時に設定した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係数で設定したしきい値では、ラインの中心に近い部分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より暗い部分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をエッジとみなすため、グレーのラインを白色とみなし、トレースができなかった。そのため、補正値を用いてしきい値を設定することとした。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5883510" y="2818951"/>
            <a:ext cx="297153" cy="2553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98114" y="3711682"/>
            <a:ext cx="2247236" cy="136078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3166709" y="206261"/>
            <a:ext cx="5842397" cy="2026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3172512" y="2284758"/>
            <a:ext cx="5842397" cy="1266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角丸四角形 60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５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 kumimoji="1"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</TotalTime>
  <Words>1858</Words>
  <Application>Microsoft Office PowerPoint</Application>
  <PresentationFormat>画面に合わせる (4:3)</PresentationFormat>
  <Paragraphs>241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游ゴシック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Administrator</cp:lastModifiedBy>
  <cp:revision>196</cp:revision>
  <cp:lastPrinted>2017-08-30T08:15:47Z</cp:lastPrinted>
  <dcterms:created xsi:type="dcterms:W3CDTF">2017-07-20T04:41:18Z</dcterms:created>
  <dcterms:modified xsi:type="dcterms:W3CDTF">2017-08-30T09:10:08Z</dcterms:modified>
</cp:coreProperties>
</file>