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0" y="-12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4.emf"/><Relationship Id="rId5" Type="http://schemas.openxmlformats.org/officeDocument/2006/relationships/image" Target="../media/image14.png"/><Relationship Id="rId10" Type="http://schemas.openxmlformats.org/officeDocument/2006/relationships/image" Target="../media/image23.emf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emf"/><Relationship Id="rId5" Type="http://schemas.openxmlformats.org/officeDocument/2006/relationships/image" Target="../media/image5.png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886971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1280"/>
              </p:ext>
            </p:extLst>
          </p:nvPr>
        </p:nvGraphicFramePr>
        <p:xfrm>
          <a:off x="99100" y="1683510"/>
          <a:ext cx="2735994" cy="1127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5994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高速かつ安定した走行をする。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6" y="2946270"/>
            <a:ext cx="2852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コースを完走するためには、まずは「スタート」しなければ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ならない。言わずもがな、競技最初の重要ポイントは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スタートである。しかも、ただ倒立走行＆ライントレースを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すればいいのでは無い。成功確率とロスの少なさを合わせもった「安定した」スタートが必要である。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また、設計思想である「どんなコースでも変わらない走りを」に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掲げられた「コース」とは「ライン」そのものである。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よって必然的にライン上をトレースしてゴール（完走）を目指す。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実際のところ、設計思想そのものの実現については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「低速かつライン追従性」を求めれば可能であるが、競技という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性質上、スピードが求められる。「スピードと安定性」と言う、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相反する要素をバランスさせての実現が理想であり、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これも重要な要件である。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43653" cy="2469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969304" y="1165336"/>
            <a:ext cx="2218823" cy="2365043"/>
            <a:chOff x="6974067" y="1389197"/>
            <a:chExt cx="2218823" cy="236504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67" y="1652018"/>
              <a:ext cx="2111830" cy="170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角丸四角形 44"/>
            <p:cNvSpPr/>
            <p:nvPr/>
          </p:nvSpPr>
          <p:spPr>
            <a:xfrm>
              <a:off x="7028508" y="1389197"/>
              <a:ext cx="1544973" cy="246912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</a:t>
              </a:r>
              <a:r>
                <a:rPr lang="ja-JP" altLang="en-US" sz="900" b="1" dirty="0" smtClean="0">
                  <a:solidFill>
                    <a:schemeClr val="tx1"/>
                  </a:solidFill>
                </a:rPr>
                <a:t>安定</a:t>
              </a:r>
              <a:r>
                <a:rPr lang="ja-JP" altLang="en-US" sz="900" b="1" dirty="0">
                  <a:solidFill>
                    <a:schemeClr val="tx1"/>
                  </a:solidFill>
                </a:rPr>
                <a:t>したスタートをする。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61672" y="2923243"/>
              <a:ext cx="1531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経験的に➀および、スタート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直後に➁となるケースが多い。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このパターンを</a:t>
              </a:r>
              <a:r>
                <a:rPr kumimoji="1" lang="ja-JP" altLang="en-US" sz="800" dirty="0" smtClean="0"/>
                <a:t>どれだけ</a:t>
              </a:r>
              <a:r>
                <a:rPr kumimoji="1" lang="en-US" altLang="ja-JP" sz="800" dirty="0" smtClean="0"/>
                <a:t/>
              </a:r>
              <a:br>
                <a:rPr kumimoji="1" lang="en-US" altLang="ja-JP" sz="800" dirty="0" smtClean="0"/>
              </a:br>
              <a:r>
                <a:rPr kumimoji="1" lang="ja-JP" altLang="en-US" sz="800" dirty="0" smtClean="0"/>
                <a:t>減らせるかが課題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</a:t>
              </a:r>
              <a:r>
                <a:rPr lang="en-US" altLang="ja-JP" sz="800" dirty="0" smtClean="0"/>
                <a:t>Bluetooth</a:t>
              </a:r>
              <a:r>
                <a:rPr lang="ja-JP" altLang="en-US" sz="800" dirty="0" smtClean="0"/>
                <a:t>によるスタートと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　姿勢制御で対応）</a:t>
              </a:r>
              <a:endParaRPr kumimoji="1" lang="ja-JP" altLang="en-US" sz="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661909" y="2057432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➀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137975" y="2216666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➁</a:t>
              </a:r>
              <a:endParaRPr kumimoji="1" lang="ja-JP" altLang="en-US" sz="1200" dirty="0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6329961" y="3660065"/>
            <a:ext cx="2858165" cy="1332815"/>
            <a:chOff x="6467121" y="3736265"/>
            <a:chExt cx="2858165" cy="1332815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6467121" y="3736265"/>
              <a:ext cx="2208438" cy="1332815"/>
              <a:chOff x="6467121" y="3736265"/>
              <a:chExt cx="2208438" cy="13328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7121" y="4224114"/>
                <a:ext cx="872349" cy="844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角丸四角形 51"/>
              <p:cNvSpPr/>
              <p:nvPr/>
            </p:nvSpPr>
            <p:spPr>
              <a:xfrm>
                <a:off x="6517277" y="3736265"/>
                <a:ext cx="2158282" cy="246912"/>
              </a:xfrm>
              <a:prstGeom prst="roundRect">
                <a:avLst/>
              </a:prstGeom>
              <a:solidFill>
                <a:srgbClr val="FFCCFF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ja-JP" sz="9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ja-JP" sz="900" b="1" dirty="0" smtClean="0">
                    <a:solidFill>
                      <a:schemeClr val="tx1"/>
                    </a:solidFill>
                  </a:rPr>
                  <a:t>’. 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高速</a:t>
                </a:r>
                <a:r>
                  <a:rPr lang="ja-JP" altLang="en-US" sz="900" b="1" dirty="0">
                    <a:solidFill>
                      <a:schemeClr val="tx1"/>
                    </a:solidFill>
                  </a:rPr>
                  <a:t>かつ安定した走行をする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。</a:t>
                </a:r>
                <a:endParaRPr lang="en-US" altLang="ja-JP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7428271" y="4052002"/>
              <a:ext cx="18970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観戦者からのリアクションを妥当なもの</a:t>
              </a:r>
              <a:endParaRPr lang="en-US" altLang="ja-JP" sz="800" dirty="0" smtClean="0"/>
            </a:p>
            <a:p>
              <a:r>
                <a:rPr kumimoji="1" lang="ja-JP" altLang="en-US" sz="800" dirty="0" smtClean="0"/>
                <a:t>にするべく、ボーダーラインを設定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（タイムはレプリカコース到着初期の</a:t>
              </a:r>
              <a:endParaRPr lang="en-US" altLang="ja-JP" sz="800" dirty="0" smtClean="0"/>
            </a:p>
            <a:p>
              <a:r>
                <a:rPr kumimoji="1" lang="ja-JP" altLang="en-US" sz="800" dirty="0"/>
                <a:t>　</a:t>
              </a:r>
              <a:r>
                <a:rPr kumimoji="1" lang="ja-JP" altLang="en-US" sz="800" dirty="0" smtClean="0"/>
                <a:t>試走タイム（</a:t>
              </a:r>
              <a:r>
                <a:rPr kumimoji="1" lang="en-US" altLang="ja-JP" sz="800" dirty="0" smtClean="0"/>
                <a:t>1</a:t>
              </a:r>
              <a:r>
                <a:rPr kumimoji="1" lang="ja-JP" altLang="en-US" sz="800" dirty="0" smtClean="0"/>
                <a:t>分</a:t>
              </a:r>
              <a:r>
                <a:rPr kumimoji="1" lang="en-US" altLang="ja-JP" sz="800" dirty="0" smtClean="0"/>
                <a:t>8</a:t>
              </a:r>
              <a:r>
                <a:rPr kumimoji="1" lang="ja-JP" altLang="en-US" sz="800" dirty="0" smtClean="0"/>
                <a:t>秒）を参考）</a:t>
              </a:r>
              <a:endParaRPr kumimoji="1" lang="ja-JP" altLang="en-US" sz="8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21" y="4112914"/>
            <a:ext cx="1283843" cy="3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3181096" y="3651117"/>
            <a:ext cx="2412269" cy="306286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chemeClr val="tx1"/>
                </a:solidFill>
              </a:rPr>
              <a:t>B</a:t>
            </a:r>
            <a:r>
              <a:rPr lang="en-US" altLang="ja-JP" sz="900" b="1" dirty="0" smtClean="0">
                <a:solidFill>
                  <a:schemeClr val="tx1"/>
                </a:solidFill>
              </a:rPr>
              <a:t>.</a:t>
            </a:r>
            <a:r>
              <a:rPr lang="en-US" altLang="ja-JP" sz="900" b="1" dirty="0">
                <a:solidFill>
                  <a:schemeClr val="tx1"/>
                </a:solidFill>
              </a:rPr>
              <a:t> 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コース</a:t>
            </a:r>
            <a:r>
              <a:rPr lang="ja-JP" altLang="en-US" sz="900" b="1" dirty="0">
                <a:solidFill>
                  <a:schemeClr val="tx1"/>
                </a:solidFill>
              </a:rPr>
              <a:t>を走行してゴールまで完走する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　（「ラインをトレースして走行する」と同義）</a:t>
            </a:r>
            <a:endParaRPr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11588" y="4020384"/>
            <a:ext cx="183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どんなコースでも変わらない走りを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実現</a:t>
            </a:r>
            <a:r>
              <a:rPr lang="ja-JP" altLang="en-US" sz="800" dirty="0" smtClean="0"/>
              <a:t>する為、個別対応を行わない。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（前提：</a:t>
            </a:r>
            <a:r>
              <a:rPr lang="ja-JP" altLang="en-US" sz="800" dirty="0" smtClean="0"/>
              <a:t>コース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定義は変わらない事</a:t>
            </a:r>
            <a:r>
              <a:rPr kumimoji="1" lang="ja-JP" altLang="en-US" sz="800" dirty="0" smtClean="0"/>
              <a:t>）</a:t>
            </a:r>
            <a:endParaRPr kumimoji="1" lang="ja-JP" altLang="en-US" sz="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57274" y="1179250"/>
            <a:ext cx="3916931" cy="2211942"/>
            <a:chOff x="3085852" y="1179250"/>
            <a:chExt cx="3916931" cy="2211942"/>
          </a:xfrm>
        </p:grpSpPr>
        <p:sp>
          <p:nvSpPr>
            <p:cNvPr id="42" name="角丸四角形 41"/>
            <p:cNvSpPr/>
            <p:nvPr/>
          </p:nvSpPr>
          <p:spPr>
            <a:xfrm>
              <a:off x="3734143" y="1179250"/>
              <a:ext cx="2743653" cy="246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bg1"/>
                  </a:solidFill>
                </a:rPr>
                <a:t>要件実現の為のユースケース</a:t>
              </a:r>
              <a:endParaRPr kumimoji="1" lang="ja-JP" altLang="en-US" sz="9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52" y="1479502"/>
              <a:ext cx="3916931" cy="191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角丸四角形 52"/>
            <p:cNvSpPr/>
            <p:nvPr/>
          </p:nvSpPr>
          <p:spPr>
            <a:xfrm>
              <a:off x="5899289" y="1779735"/>
              <a:ext cx="303822" cy="231535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6529687" y="2172955"/>
              <a:ext cx="303822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6507107" y="2512308"/>
              <a:ext cx="302400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B’.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973789" y="1165336"/>
            <a:ext cx="0" cy="23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179427" y="3562341"/>
            <a:ext cx="583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148271" y="3971692"/>
            <a:ext cx="828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コースの構造</a:t>
            </a:r>
            <a:endParaRPr kumimoji="1" lang="ja-JP" altLang="en-US" sz="800" b="1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4694447"/>
            <a:ext cx="3360707" cy="172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右矢印 43"/>
          <p:cNvSpPr/>
          <p:nvPr/>
        </p:nvSpPr>
        <p:spPr>
          <a:xfrm rot="5400000">
            <a:off x="5378658" y="5460072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3" name="右矢印 42"/>
          <p:cNvSpPr/>
          <p:nvPr/>
        </p:nvSpPr>
        <p:spPr>
          <a:xfrm rot="5400000">
            <a:off x="3819141" y="5393476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1133" y="4494967"/>
            <a:ext cx="194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コースの捉え方による戦略の違い</a:t>
            </a:r>
            <a:endParaRPr kumimoji="1" lang="ja-JP" altLang="en-US" sz="800" b="1" dirty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5052793" y="4892443"/>
            <a:ext cx="2863983" cy="396569"/>
          </a:xfrm>
          <a:prstGeom prst="bentConnector3">
            <a:avLst>
              <a:gd name="adj1" fmla="val 65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80956" y="3959572"/>
            <a:ext cx="1155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観戦者のリアクション</a:t>
            </a:r>
            <a:endParaRPr kumimoji="1" lang="ja-JP" altLang="en-US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88" y="4580625"/>
            <a:ext cx="1761302" cy="21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線コネクタ 59"/>
          <p:cNvCxnSpPr/>
          <p:nvPr/>
        </p:nvCxnSpPr>
        <p:spPr>
          <a:xfrm>
            <a:off x="6873917" y="6152520"/>
            <a:ext cx="214029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矢印 63"/>
          <p:cNvSpPr/>
          <p:nvPr/>
        </p:nvSpPr>
        <p:spPr>
          <a:xfrm>
            <a:off x="6860166" y="5642878"/>
            <a:ext cx="240171" cy="45846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9" name="角丸四角形 5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298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26790" y="48314"/>
            <a:ext cx="5959639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3009" y="81601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32758" y="2465261"/>
            <a:ext cx="5853671" cy="4002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8112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544821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69076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43044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1925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2568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16628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9616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51610" y="4952827"/>
            <a:ext cx="1824910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7331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0492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48676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3806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61883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52326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85033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79648" y="1896359"/>
            <a:ext cx="5707206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76419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193" y="2367433"/>
            <a:ext cx="2698130" cy="1366334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782864"/>
            <a:ext cx="2698130" cy="864356"/>
          </a:xfrm>
          <a:prstGeom prst="roundRect">
            <a:avLst>
              <a:gd name="adj" fmla="val 350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08068" y="4059682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2608" y="4337157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50875" y="204836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18871" y="2634694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08068" y="290193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09012" y="3426631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54497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351610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1910" y="316517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51610" y="2168830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537" y="152755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182628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1223" y="1653103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3313" y="2222527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から取得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1223" y="3685617"/>
            <a:ext cx="2808666" cy="84638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モータの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26253" y="5215319"/>
            <a:ext cx="2677786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66119" y="5215319"/>
            <a:ext cx="3190700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19340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ナビゲータから通知される、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71813" y="5294834"/>
            <a:ext cx="25349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走行体の前後の揺れを軽減し、モータに対し前進するパワーを滑らかに与える。また、尻尾モータを制御し、前進の補助動作を行う。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296" y="118964"/>
            <a:ext cx="5930219" cy="500974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4145132" y="513309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242144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5334" y="1033747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359462" y="4041828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205105"/>
            <a:ext cx="2938763" cy="359549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097784" y="1917360"/>
            <a:ext cx="5912465" cy="456791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812" y="236388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6106" y="1529799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351" y="4093860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31740" y="2202566"/>
            <a:ext cx="1162323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87835" y="4139771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474055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制御地を求め走行体のハンドル操作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67463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74004" y="3947966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27586" y="1095707"/>
            <a:ext cx="640892" cy="109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123285" y="1953639"/>
            <a:ext cx="2797375" cy="176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33" y="2135164"/>
            <a:ext cx="2720277" cy="1798858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06249" y="3729572"/>
            <a:ext cx="719284" cy="9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06249" y="3599953"/>
            <a:ext cx="714777" cy="991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6038" y="2680016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5592" y="184644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24221" y="3014663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2536" y="1388761"/>
            <a:ext cx="278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(=10,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の範囲で設定し、尻尾による補助動作により、前方への移動や揺り返しをできるだけ抑えることができる。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7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38146" y="3282225"/>
            <a:ext cx="564015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ジャイロセンサーの値の変化が滑らかになった</a:t>
            </a:r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　　　→ 　　走行体</a:t>
            </a:r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18584" y="3758816"/>
            <a:ext cx="1859712" cy="1646605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環境光が変動しても、黒ラインの輝度はほとんど変化しない。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白地の輝度を測定する時、走行体の傾きにより大きく変動する。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0.39) 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テスト環境で求めた値であった。これを用いてライントレースを行うと、ラインのより中心に近い部分をエッジとみなす。安定したトレースを行うが、グレーラインに差し掛かると、左エッジを誤認識し、右側に大きく方向を変えることを確認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しきい値の設定には補正が必要である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085" y="3934012"/>
            <a:ext cx="2209069" cy="1337672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8145" y="3936397"/>
            <a:ext cx="1490510" cy="1332902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3143993" y="3691353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ライン検知のしきい値について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166708" y="3680548"/>
            <a:ext cx="5842397" cy="177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2509" y="3283265"/>
            <a:ext cx="2763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設計時に算出した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係数を用いたしきい値では、ラインの中心に近い部分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をエッジとみなすため、グレーの部分を白色とみなし、ライントレースができなかった。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そのため、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係数にさらに補正値を加えしきい値を設定することとした。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58828" y="5475455"/>
            <a:ext cx="5842397" cy="119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3427" y="5508000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しきい値の補正について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4684" y="5710701"/>
            <a:ext cx="2329033" cy="65663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5778" y="5712783"/>
            <a:ext cx="2321619" cy="65917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3332945" y="6428587"/>
            <a:ext cx="5550485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ライン検出の輝度の値が全体的に上昇、光センサー値の変化が滑らかになった。　→　滑らかな走行になった。 　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>
            <a:off x="5835975" y="5952567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1735</Words>
  <Application>Microsoft Office PowerPoint</Application>
  <PresentationFormat>画面に合わせる (4:3)</PresentationFormat>
  <Paragraphs>255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212</cp:revision>
  <cp:lastPrinted>2017-08-31T00:46:11Z</cp:lastPrinted>
  <dcterms:created xsi:type="dcterms:W3CDTF">2017-07-20T04:41:18Z</dcterms:created>
  <dcterms:modified xsi:type="dcterms:W3CDTF">2017-08-31T01:33:06Z</dcterms:modified>
</cp:coreProperties>
</file>