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CFF"/>
    <a:srgbClr val="CCECFF"/>
    <a:srgbClr val="FF0000"/>
    <a:srgbClr val="CCFF99"/>
    <a:srgbClr val="FFFFFF"/>
    <a:srgbClr val="FFC000"/>
    <a:srgbClr val="5B9BD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4" y="-1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emf"/><Relationship Id="rId5" Type="http://schemas.openxmlformats.org/officeDocument/2006/relationships/image" Target="../media/image5.png"/><Relationship Id="rId10" Type="http://schemas.openxmlformats.org/officeDocument/2006/relationships/image" Target="../media/image22.emf"/><Relationship Id="rId4" Type="http://schemas.openxmlformats.org/officeDocument/2006/relationships/image" Target="../media/image4.png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</a:t>
            </a: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4411" y="1144044"/>
            <a:ext cx="590734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＜前提になる要件：コースとは＞</a:t>
            </a:r>
            <a:endParaRPr kumimoji="1" lang="en-US" altLang="ja-JP" sz="9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コースとは、スタートとゴールを黒い</a:t>
            </a:r>
            <a:r>
              <a: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のラインで結んだものである。下地は白色である。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走行体は、スタートしてからコースに沿って走行し、ゴールに至る。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・コースは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高低差がないものとする。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急峻な上り坂、下り坂は想定しない。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・水平・平坦な地面であり、凸凹はないものとする。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＜付帯要件＞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本競技においては、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LR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の２つのコースであるが、ひとつのプログラムで両方のコースを走行するものとする。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プログラムに対しては、走行するコースに関する事前情報 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区間ごとの距離、カーブの曲率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できるだけ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、入力しない。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初めて走行するコースでも、「完走できる」。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1960" y="2040585"/>
            <a:ext cx="21481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難所における段差は、ここでは言及しない。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5486" y="2749592"/>
            <a:ext cx="6000788" cy="3803607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5537200" y="32121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7199404" y="31924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右矢印 27"/>
          <p:cNvSpPr/>
          <p:nvPr/>
        </p:nvSpPr>
        <p:spPr>
          <a:xfrm>
            <a:off x="5521960" y="594515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右矢印 30"/>
          <p:cNvSpPr/>
          <p:nvPr/>
        </p:nvSpPr>
        <p:spPr>
          <a:xfrm>
            <a:off x="7232134" y="5888579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048753" y="3534465"/>
            <a:ext cx="904240" cy="16255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安定スタート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8134260" y="5195732"/>
            <a:ext cx="785639" cy="13864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PID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制御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8122198" y="5368007"/>
            <a:ext cx="785778" cy="14420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スピード制御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512064" y="6223467"/>
            <a:ext cx="1407835" cy="189065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ナビゲーション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13052"/>
              </p:ext>
            </p:extLst>
          </p:nvPr>
        </p:nvGraphicFramePr>
        <p:xfrm>
          <a:off x="99100" y="1683510"/>
          <a:ext cx="2143587" cy="8153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587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7" y="2574036"/>
            <a:ext cx="2838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コースを走行するために、まずは「スタート」が重要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と位置付けた。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これは試走をする度に、転倒し走行までに至らないケースが非常に多く、難所攻略のプログラムの開発にも支障が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あるためである。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スタートを成功させること、とした。「安定した」というのは、スタートに失敗させる確率を低いものにすることの他に、ライントレース走行へいたる発進動作の際の走行体の安定性を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走行そのものは、光センサーでラインのエッジを識別するライントレースによって、進路を決定する方式とした。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ラインを逸脱して、ゴールするまでの時間を短縮することは、本チームが考える「コース」の要件に反すると考えたからである。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の開発目標として、ゴールまでの完走であるが、これには前段で述べたように「ライントレース走行をする」ことが前提である。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 rot="21423746">
            <a:off x="7071645" y="1377535"/>
            <a:ext cx="1868834" cy="536266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7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7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7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同じコースの同じ場所でしか使えない方法である。</a:t>
            </a:r>
            <a:endParaRPr kumimoji="1" lang="ja-JP" altLang="en-US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74924" y="0"/>
            <a:ext cx="6023883" cy="658041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3009" y="81601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232758" y="2465261"/>
            <a:ext cx="5853671" cy="40028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78112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①スタートの合図を、走行体で受信する。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544821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69076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43044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走行する環境により、これらは変動するものと考える。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を行い。「しきい値」を適切なものに調整する。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また、走行中にも光センサの値を収集し、しきい値の調整を行う。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30504" y="3338523"/>
            <a:ext cx="3658517" cy="2538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16937" y="3652577"/>
            <a:ext cx="1566423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4143" y="3658653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29359" y="3663635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28917" y="4348236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06281" y="3912283"/>
            <a:ext cx="3687111" cy="2754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96163" y="4904169"/>
            <a:ext cx="1933710" cy="1547800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51610" y="4952827"/>
            <a:ext cx="1824910" cy="22917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67331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起立した状態から、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0492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  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48676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3806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61883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52326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85033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79648" y="1896359"/>
            <a:ext cx="5707206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76419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193" y="2367433"/>
            <a:ext cx="2698130" cy="1366334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782864"/>
            <a:ext cx="2698130" cy="864356"/>
          </a:xfrm>
          <a:prstGeom prst="roundRect">
            <a:avLst>
              <a:gd name="adj" fmla="val 350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08068" y="4059682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2608" y="4337157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50875" y="204836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18871" y="2634694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08068" y="2901933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09012" y="3426631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54497" y="5307704"/>
            <a:ext cx="1789086" cy="21856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187494" y="5508000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91444" y="513824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351610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11910" y="3165174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51610" y="2168830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7537" y="152755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182628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1223" y="1609849"/>
            <a:ext cx="2808666" cy="461665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 dirty="0" smtClean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1223" y="2152233"/>
            <a:ext cx="2808666" cy="1323439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 dirty="0" smtClean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ナビゲータクラスは、全ての入力センサーからの取得したデータを集積し、ドライバおよび走行パッケージへの情報提供を行う。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1223" y="3556392"/>
            <a:ext cx="2808666" cy="954107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 dirty="0" smtClean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―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578" y="151009"/>
            <a:ext cx="5960241" cy="5035108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315381" y="4504098"/>
            <a:ext cx="251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センサーおよび、モーターについては、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452796" y="4035882"/>
            <a:ext cx="3627940" cy="359499"/>
          </a:xfrm>
          <a:prstGeom prst="borderCallout2">
            <a:avLst>
              <a:gd name="adj1" fmla="val 99021"/>
              <a:gd name="adj2" fmla="val 6161"/>
              <a:gd name="adj3" fmla="val 129093"/>
              <a:gd name="adj4" fmla="val 6100"/>
              <a:gd name="adj5" fmla="val 140442"/>
              <a:gd name="adj6" fmla="val 64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81725" y="461607"/>
            <a:ext cx="3317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0632" y="1173856"/>
            <a:ext cx="2706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625944" y="1247753"/>
            <a:ext cx="113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26253" y="5215319"/>
            <a:ext cx="2677786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43176" y="5819049"/>
            <a:ext cx="26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ライントレース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60363" indent="-360363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ナビゲータにセンサー値の情報収集を依頼し、情報をもとに走行スピードおよび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制御のパラメータを変更させながら、走行を行う。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866119" y="5215319"/>
            <a:ext cx="3190700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90331" y="5319340"/>
            <a:ext cx="3023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緊急停止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走行体の姿勢が大きく崩れ走行不能と判断した時点で、モータの駆動を停止する。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75686" y="5738145"/>
            <a:ext cx="3037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ナビゲータを通じて白色輝度、黒色輝度を取得し、保管する。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保管した値は、しきい値の決定の際参照される。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3819" y="6189843"/>
            <a:ext cx="3062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スタート準備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ナビゲータから通知される、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による信号または、タッチセンサーによる合図を契機に準備動作を開始する。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89097" y="1741759"/>
            <a:ext cx="265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71813" y="5294834"/>
            <a:ext cx="25349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安定スタート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</a:p>
          <a:p>
            <a:pPr marL="358775" indent="-358775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走行体の前後の揺れを軽減し、モータに対し前進するパワーを滑らかに与える。また、尻尾モータを制御し、前進の補助動作を行う。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85950" y="217587"/>
            <a:ext cx="5853671" cy="163403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185950" y="1990410"/>
            <a:ext cx="5853671" cy="452077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52127" y="4500700"/>
            <a:ext cx="1238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err="1" smtClean="0"/>
              <a:t>LineTracer</a:t>
            </a:r>
            <a:r>
              <a:rPr lang="ja-JP" altLang="en-US" sz="700" dirty="0" smtClean="0"/>
              <a:t>はあらかじめ、速度に対応した</a:t>
            </a:r>
            <a:r>
              <a:rPr lang="en-US" altLang="ja-JP" sz="700" dirty="0" smtClean="0"/>
              <a:t>PID</a:t>
            </a:r>
            <a:r>
              <a:rPr lang="ja-JP" altLang="en-US" sz="700" dirty="0" smtClean="0"/>
              <a:t>オブジェクトを配列に格納している。</a:t>
            </a:r>
            <a:endParaRPr lang="en-US" altLang="ja-JP" sz="7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2152" y="2308385"/>
            <a:ext cx="4475890" cy="208208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148776" y="217587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安定スタート</a:t>
            </a:r>
            <a:endParaRPr lang="en-US" altLang="ja-JP" sz="7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8776" y="2069707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ライン</a:t>
            </a:r>
            <a:r>
              <a:rPr lang="ja-JP" altLang="en-US" sz="700" dirty="0"/>
              <a:t>トレース</a:t>
            </a:r>
            <a:endParaRPr lang="en-US" altLang="ja-JP" sz="700" dirty="0" smtClean="0"/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12510" y="2512155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走行全体およびライントレースのふるまい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2152" y="435912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46106" y="1529799"/>
            <a:ext cx="2819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安定スタートは、スタート待機から、次のステップとして起動される走行クラスである。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内部状態は、主に経過時間で遷移することで、より細かな動作を定義する。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9793" y="1100236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35592" y="184644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12509" y="2704889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06" y="1383978"/>
            <a:ext cx="27892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モータへのパワーを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Forward(=10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…100 )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実験と検証を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行った。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は、摩擦を考慮しできるだけ競技と同様の布を敷く。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を行わない。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振子ライブラリにより、走行体のバランスをとる。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移動や揺り返しを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できるだけ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抑えることができる。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140213" y="3620032"/>
            <a:ext cx="5943601" cy="3055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06843" y="2285482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モータ駆動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に「遊び」が生じて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111366" y="3328103"/>
            <a:ext cx="3992051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ジャイロセンサーの値の変化が</a:t>
            </a:r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滑らかになった。→ 走行体の前後の揺れが減少した。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8280" y="3009986"/>
            <a:ext cx="27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ラインのエッジを検知するための「しきい値」を決定する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1549</Words>
  <Application>Microsoft Office PowerPoint</Application>
  <PresentationFormat>画面に合わせる (4:3)</PresentationFormat>
  <Paragraphs>189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168</cp:revision>
  <cp:lastPrinted>2017-08-29T09:01:08Z</cp:lastPrinted>
  <dcterms:created xsi:type="dcterms:W3CDTF">2017-07-20T04:41:18Z</dcterms:created>
  <dcterms:modified xsi:type="dcterms:W3CDTF">2017-08-29T09:23:58Z</dcterms:modified>
</cp:coreProperties>
</file>