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CFF"/>
    <a:srgbClr val="CCECFF"/>
    <a:srgbClr val="FF0000"/>
    <a:srgbClr val="CCFF99"/>
    <a:srgbClr val="FFFFFF"/>
    <a:srgbClr val="FFC000"/>
    <a:srgbClr val="5B9BD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4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でもゴールできる走行を実現する。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要件を分析・定義し、開発目標を考えた。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20117" y="1140761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46188" y="1267301"/>
            <a:ext cx="5489380" cy="1523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＜前提になる要件：コースとは＞</a:t>
            </a:r>
            <a:endParaRPr kumimoji="1" lang="en-US" altLang="ja-JP" sz="9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コースとは、スタートとゴールを黒い</a:t>
            </a:r>
            <a:r>
              <a:rPr lang="en-US" altLang="ja-JP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のラインで結んだものである。下地は白色である。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走行体は、スタートしてからコースに沿って走行し、ゴールに至る。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・コースは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高低差がないものとする。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急峻な上り坂、下り坂は想定しない。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・水平・平坦な地面であり、凸凹はないものとする。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＜付帯要件＞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本競技においては、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LR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の２つのコースであるが、ひとつのプログラムで両方のコースを走行するものとする。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プログラムに対しては、走行するコースに関する事前情報 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区間ごとの距離、カーブの曲率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できるだけ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、入力しない。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◎ 初めて走行するコースでも、「完走できる」。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1960" y="2040585"/>
            <a:ext cx="21481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難所における段差は、ここでは言及しない。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436" y="2879165"/>
            <a:ext cx="5901243" cy="3740510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5537200" y="32121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7199404" y="319241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右矢印 27"/>
          <p:cNvSpPr/>
          <p:nvPr/>
        </p:nvSpPr>
        <p:spPr>
          <a:xfrm>
            <a:off x="5521960" y="5945154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右矢印 30"/>
          <p:cNvSpPr/>
          <p:nvPr/>
        </p:nvSpPr>
        <p:spPr>
          <a:xfrm>
            <a:off x="7232134" y="5888579"/>
            <a:ext cx="133191" cy="172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8048752" y="3611346"/>
            <a:ext cx="904240" cy="16255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安定化スタート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8219775" y="5199434"/>
            <a:ext cx="785639" cy="13864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PID</a:t>
            </a:r>
            <a:r>
              <a:rPr kumimoji="1" lang="ja-JP" altLang="en-US" sz="800" dirty="0" smtClean="0"/>
              <a:t>制御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8215982" y="5373000"/>
            <a:ext cx="785778" cy="14420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スピード制御</a:t>
            </a:r>
            <a:endParaRPr kumimoji="1" lang="ja-JP" altLang="en-US" sz="800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7512064" y="6289771"/>
            <a:ext cx="1407835" cy="18906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ナビゲーション</a:t>
            </a:r>
            <a:endParaRPr kumimoji="1" lang="ja-JP" altLang="en-US" sz="800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13052"/>
              </p:ext>
            </p:extLst>
          </p:nvPr>
        </p:nvGraphicFramePr>
        <p:xfrm>
          <a:off x="99100" y="1683510"/>
          <a:ext cx="2143587" cy="81534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3587"/>
              </a:tblGrid>
              <a:tr h="12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7383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en-US" altLang="ja-JP" sz="800" b="1" dirty="0" smtClean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  <a:tr h="299667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 smtClean="0"/>
                        <a:t>コースを走行してゴールまで完走する。</a:t>
                      </a:r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36657" y="2574036"/>
            <a:ext cx="2838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コースを走行するために、まずは「スタート」が重要と考えた。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これは試走をする度に、転倒し走行までに至らないケースが非常に多く、難所攻略のプログラムの開発にも支障がある。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スタートを成功させること、とした。「安定した」というのは、スタートに失敗させる確率を低いものにすることの他に、ライントレース走行へいたる発進動作の際の走行体の安定性を指す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走行そのものは、光センサーでラインのエッジを識別するライントレースによって、進路を決定する方式とした。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ラインを逸脱して、ゴールするまでの時間を短縮することは、本チームが考える「コース」の要件に反すると考えたからである。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第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の開発目標として、ゴールまでの完走であるが、これには前段で述べたように「ライントレース走行をする」ことが前提である。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 rot="21423746">
            <a:off x="7201331" y="1375373"/>
            <a:ext cx="1868834" cy="536266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7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7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7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同じコースの同じ場所でしか使えない方法である。</a:t>
            </a:r>
            <a:endParaRPr kumimoji="1" lang="ja-JP" altLang="en-US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1441" y="1258240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要件定義と開発目標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5" y="1167178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74924" y="0"/>
            <a:ext cx="6023883" cy="658041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33009" y="81601"/>
            <a:ext cx="5845225" cy="23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232758" y="2465261"/>
            <a:ext cx="5853671" cy="4002844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78112" y="919396"/>
            <a:ext cx="1145443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Bluetooth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の通信を行う。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①スタートの合図を、走行体で受信する。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62" y="1244698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bg1"/>
                </a:solidFill>
              </a:rPr>
              <a:t>機能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69076" y="136397"/>
            <a:ext cx="5717779" cy="396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271110" y="2544821"/>
            <a:ext cx="5715745" cy="41112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69076" y="579670"/>
            <a:ext cx="1164165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743044" y="577805"/>
            <a:ext cx="424381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</a:t>
            </a:r>
            <a:r>
              <a:rPr lang="ja-JP" altLang="en-US" sz="1000" dirty="0" smtClean="0">
                <a:solidFill>
                  <a:schemeClr val="tx1"/>
                </a:solidFill>
              </a:rPr>
              <a:t>制御・モータ</a:t>
            </a:r>
            <a:r>
              <a:rPr lang="en-US" altLang="ja-JP" sz="1000" dirty="0" smtClean="0">
                <a:solidFill>
                  <a:schemeClr val="tx1"/>
                </a:solidFill>
              </a:rPr>
              <a:t>―</a:t>
            </a:r>
            <a:r>
              <a:rPr lang="ja-JP" altLang="en-US" sz="1000" dirty="0" smtClean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296163" y="3005609"/>
            <a:ext cx="1934785" cy="293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ラインの判定の統合化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310788" y="3361089"/>
            <a:ext cx="1924533" cy="14927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光センサの値によって、ライン</a:t>
            </a:r>
            <a:r>
              <a:rPr lang="ja-JP" altLang="en-US" sz="7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エッジを認識して走行する。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白地の明るさと、黒ラインの暗さを基準としたしきい値の設定が必要となる。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走行する環境により、これらは変動するものと考える。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スタート前に</a:t>
            </a:r>
            <a:r>
              <a:rPr lang="ja-JP" altLang="en-US" sz="7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キャリブレーション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を行い。「しきい値」を適切なものに調整する。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また、走行中にも光センサの値を収集し、しきい値の調整を行う。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326131" y="3004285"/>
            <a:ext cx="3667261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330504" y="3338523"/>
            <a:ext cx="3658517" cy="2538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</a:rPr>
              <a:t>事故</a:t>
            </a:r>
            <a:r>
              <a:rPr lang="en-US" altLang="ja-JP" sz="8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8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8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06950" y="3662807"/>
            <a:ext cx="1566423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94143" y="3658653"/>
            <a:ext cx="777382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29359" y="3663635"/>
            <a:ext cx="804988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328917" y="4348236"/>
            <a:ext cx="1463334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走行中にスピードを制御し、急加速、急減速をしない。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走行体の前後のバランスを大きく崩すことなく走行し、転倒のリスクを減らす。</a:t>
            </a:r>
            <a:endParaRPr kumimoji="1"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また、前後の振幅を少なくすることでパワーの無駄遣いを減少させる。</a:t>
            </a:r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406753" y="4333477"/>
            <a:ext cx="1497738" cy="116955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ライントレースの際の旋回角度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ハンドルの切れ角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を求めるために、フィードバック制御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(PID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ゲインは、走行中情報から求める。また、走行体のスピードにより、</a:t>
            </a:r>
            <a:r>
              <a:rPr lang="en-US" altLang="ja-JP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それぞれのパラメータを切り替える。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306281" y="3912283"/>
            <a:ext cx="3687111" cy="2754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8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75614" y="2131469"/>
            <a:ext cx="5717778" cy="235964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安定化</a:t>
            </a:r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5294090" y="5568150"/>
            <a:ext cx="3697805" cy="875845"/>
          </a:xfrm>
          <a:prstGeom prst="roundRect">
            <a:avLst>
              <a:gd name="adj" fmla="val 5254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5406753" y="5778000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334095" y="5789246"/>
            <a:ext cx="1458155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6968708" y="5832944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3296163" y="4904169"/>
            <a:ext cx="1933710" cy="1547800"/>
          </a:xfrm>
          <a:prstGeom prst="roundRect">
            <a:avLst>
              <a:gd name="adj" fmla="val 2764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351610" y="567332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51610" y="4952827"/>
            <a:ext cx="1824910" cy="22917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6088967" y="5448984"/>
            <a:ext cx="195795" cy="2661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67331" y="919396"/>
            <a:ext cx="111759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起立した状態から、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②尻尾を回し、走行体を前方に傾ける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0492" y="1503503"/>
            <a:ext cx="570636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</a:t>
            </a:r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大きなパワーをかけて発進しようとすると、反動で頭頂部が大きく振れる。  → さらに反対側に傾けてバランスを取ろうとする。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</a:t>
            </a:r>
            <a:r>
              <a:rPr lang="ja-JP" altLang="en-US" sz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 → かえってスピードが出ない。       </a:t>
            </a:r>
            <a:endParaRPr kumimoji="1" lang="en-US" altLang="ja-JP" sz="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6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　　　　　　　　　　　　　　　　　　　　　　　　　　　　　→ 小さすぎるパワーでは、その場で静止してしまう。</a:t>
            </a:r>
            <a:endParaRPr kumimoji="1" lang="en-US" altLang="ja-JP" sz="6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8088337" y="5448983"/>
            <a:ext cx="195795" cy="2806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1" name="下矢印 60"/>
          <p:cNvSpPr/>
          <p:nvPr/>
        </p:nvSpPr>
        <p:spPr>
          <a:xfrm>
            <a:off x="6065358" y="4122384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下矢印 61"/>
          <p:cNvSpPr/>
          <p:nvPr/>
        </p:nvSpPr>
        <p:spPr>
          <a:xfrm>
            <a:off x="8018548" y="4122383"/>
            <a:ext cx="195795" cy="20694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48676" y="923103"/>
            <a:ext cx="1137449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③モーターを駆動し、前方へ直進する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338067" y="1214479"/>
            <a:ext cx="407941" cy="1830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761883" y="926301"/>
            <a:ext cx="1224972" cy="52322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7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7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④後方へ傾かない程度に加速する</a:t>
            </a:r>
            <a:endParaRPr lang="en-US" altLang="ja-JP" sz="7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7352326" y="1222736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9" name="右矢印 68"/>
          <p:cNvSpPr/>
          <p:nvPr/>
        </p:nvSpPr>
        <p:spPr>
          <a:xfrm>
            <a:off x="5850331" y="1212292"/>
            <a:ext cx="398345" cy="16969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3269076" y="1896359"/>
            <a:ext cx="5717778" cy="207854"/>
          </a:xfrm>
          <a:prstGeom prst="roundRect">
            <a:avLst>
              <a:gd name="adj" fmla="val 773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発進に</a:t>
            </a:r>
            <a:r>
              <a:rPr lang="en-US" altLang="ja-JP" sz="7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ja-JP" altLang="en-US" sz="700" b="1" dirty="0" smtClean="0">
                <a:solidFill>
                  <a:schemeClr val="accent1">
                    <a:lumMod val="50000"/>
                  </a:schemeClr>
                </a:solidFill>
              </a:rPr>
              <a:t>回のモーターの駆動だけでなく、細かい動作単位に分け、状態遷移による制御を行う</a:t>
            </a:r>
            <a:endParaRPr lang="en-US" altLang="ja-JP" sz="7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10202" y="1546534"/>
            <a:ext cx="2698130" cy="55767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安定化</a:t>
            </a:r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スタート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10202" y="2131469"/>
            <a:ext cx="2698130" cy="142362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0202" y="3652577"/>
            <a:ext cx="2698130" cy="9946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414980" y="3984214"/>
            <a:ext cx="1999280" cy="217943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18348" y="4272013"/>
            <a:ext cx="1990113" cy="226999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434653" y="1799950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33254" y="2414898"/>
            <a:ext cx="2016766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solidFill>
                  <a:schemeClr val="accent1">
                    <a:lumMod val="50000"/>
                  </a:schemeClr>
                </a:solidFill>
              </a:rPr>
              <a:t>キャリブレーション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33311" y="2689799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33254" y="3251268"/>
            <a:ext cx="2022563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3354497" y="5307704"/>
            <a:ext cx="1789086" cy="21856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しきい値の決定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下矢印 73"/>
          <p:cNvSpPr/>
          <p:nvPr/>
        </p:nvSpPr>
        <p:spPr>
          <a:xfrm>
            <a:off x="4187494" y="5508000"/>
            <a:ext cx="195795" cy="19722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5" name="下矢印 84"/>
          <p:cNvSpPr/>
          <p:nvPr/>
        </p:nvSpPr>
        <p:spPr>
          <a:xfrm>
            <a:off x="4191444" y="5138240"/>
            <a:ext cx="195795" cy="19752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6" name="角丸四角形 85"/>
          <p:cNvSpPr/>
          <p:nvPr/>
        </p:nvSpPr>
        <p:spPr>
          <a:xfrm>
            <a:off x="3351610" y="5921242"/>
            <a:ext cx="1795786" cy="22423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走行状況の管理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33254" y="2974703"/>
            <a:ext cx="2016765" cy="232811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モニタデータの集積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310788" y="2157621"/>
            <a:ext cx="1366619" cy="183660"/>
          </a:xfrm>
          <a:prstGeom prst="roundRect">
            <a:avLst>
              <a:gd name="adj" fmla="val 77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Bluetooth</a:t>
            </a:r>
            <a:r>
              <a:rPr lang="ja-JP" altLang="en-US" sz="900" b="1" u="sng" dirty="0" smtClean="0">
                <a:solidFill>
                  <a:schemeClr val="accent1">
                    <a:lumMod val="50000"/>
                  </a:schemeClr>
                </a:solidFill>
              </a:rPr>
              <a:t>通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173" y="1182628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703" y="1642368"/>
            <a:ext cx="280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運転パッケージ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ークラスがあり、ナビゲータから提供される走行状況に対応した走行に切り替える。</a:t>
            </a:r>
            <a:endParaRPr lang="en-US" altLang="ja-JP" sz="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652" y="2190156"/>
            <a:ext cx="280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および ラインモニタクラスがある。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ナビゲータクラスは、全ての入力センサーからの取得したデータを集積し、ドライバおよび走行パッケージへの情報提供を行う。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ラインモニタクラスは、ラインの認識に特化し、ナビゲータの指示に従って、光センサを用い、ラインのエッジの基準となるしきい値の設定を行う。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243" y="3608408"/>
            <a:ext cx="2808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 smtClean="0">
                <a:solidFill>
                  <a:srgbClr val="00B05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走行管理パッケージ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には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走行クラスおよび走行クラスを継承した、それぞれ走行モードに対応したクラスを格納する。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走行パッケージ内の各クラスは、ナビゲータと連携し、目的に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応じた走行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＝モータ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―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の駆動</a:t>
            </a:r>
            <a:r>
              <a:rPr lang="en-US" altLang="ja-JP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8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を実現することである。</a:t>
            </a:r>
            <a:endParaRPr lang="en-US" altLang="ja-JP" sz="8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667" y="197850"/>
            <a:ext cx="5960241" cy="5035108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382904" y="4760158"/>
            <a:ext cx="45989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センサーおよび、モーターについては、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ev3api 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で提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供されるオブジェクトに対し、メソッドを起動する。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3423361" y="4115098"/>
            <a:ext cx="3627940" cy="420721"/>
          </a:xfrm>
          <a:prstGeom prst="borderCallout2">
            <a:avLst>
              <a:gd name="adj1" fmla="val 99021"/>
              <a:gd name="adj2" fmla="val 6161"/>
              <a:gd name="adj3" fmla="val 129093"/>
              <a:gd name="adj4" fmla="val 6100"/>
              <a:gd name="adj5" fmla="val 140442"/>
              <a:gd name="adj6" fmla="val 64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81725" y="461607"/>
            <a:ext cx="3317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メインタスクより、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700" dirty="0" err="1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タスクが起動される。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12510" y="1265614"/>
            <a:ext cx="2797783" cy="2417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bg1"/>
                </a:solidFill>
              </a:rPr>
              <a:t>３つのパッケージについて</a:t>
            </a:r>
            <a:endParaRPr kumimoji="1" lang="ja-JP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0632" y="1173856"/>
            <a:ext cx="2706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4ms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周期の周期タスクは、レーサータスクを毎回起床する。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625944" y="1247753"/>
            <a:ext cx="113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通信タスクは、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スタート信号の受信をナビゲータに通知する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54303" y="5254090"/>
            <a:ext cx="2677786" cy="1389631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43176" y="5819049"/>
            <a:ext cx="266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ライントレース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  <a:r>
              <a:rPr lang="ja-JP" altLang="en-US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60363" indent="-360363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ナビゲータ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にセンサー値の情報収集を依頼し、情報をもとに走行スピードおよび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PID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制御のパラメータを変更させながら、走行を行う。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866119" y="5254091"/>
            <a:ext cx="3190700" cy="1389631"/>
          </a:xfrm>
          <a:prstGeom prst="roundRect">
            <a:avLst>
              <a:gd name="adj" fmla="val 294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90331" y="5301514"/>
            <a:ext cx="3023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緊急停止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走行体の姿勢が大きく崩れ走行不能と判断した時点で、モータの駆動を停止する。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75686" y="5738145"/>
            <a:ext cx="30377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キャリブレーション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ナビゲータを通じて白色輝度、黒色輝度を取得し、保管する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269875" indent="-269875"/>
            <a:r>
              <a:rPr lang="en-US" altLang="ja-JP" sz="7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保管した値は、しきい値の決定の際参照される。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83819" y="6189843"/>
            <a:ext cx="3062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スタート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準備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 </a:t>
            </a:r>
          </a:p>
          <a:p>
            <a:pPr marL="269875" indent="-269875"/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ナビゲータ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から通知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される、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Bluetooth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による信号または、タッチセンサーによる合図を契機に準備動作を開始する。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89097" y="1741759"/>
            <a:ext cx="265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ドライバーは、ナビゲータから走行状況を取得し、走行オブジェクトを選択し、走行する。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43176" y="5309848"/>
            <a:ext cx="25349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安定スタート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:</a:t>
            </a:r>
          </a:p>
          <a:p>
            <a:pPr marL="358775" indent="-358775"/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	</a:t>
            </a:r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周期ごとに、</a:t>
            </a:r>
            <a:r>
              <a:rPr lang="en-US" altLang="ja-JP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</a:p>
          <a:p>
            <a:r>
              <a:rPr lang="ja-JP" altLang="en-US" sz="7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endParaRPr lang="en-US" altLang="ja-JP" sz="700" dirty="0" smtClean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85950" y="217587"/>
            <a:ext cx="5853671" cy="1489293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185950" y="1774141"/>
            <a:ext cx="5853671" cy="4737047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7157" y="4169436"/>
            <a:ext cx="1238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err="1" smtClean="0"/>
              <a:t>LineTracer</a:t>
            </a:r>
            <a:r>
              <a:rPr lang="ja-JP" altLang="en-US" sz="700" dirty="0" smtClean="0"/>
              <a:t>はあらかじめ、速度に対応した</a:t>
            </a:r>
            <a:r>
              <a:rPr lang="en-US" altLang="ja-JP" sz="700" dirty="0" smtClean="0"/>
              <a:t>PID</a:t>
            </a:r>
            <a:r>
              <a:rPr lang="ja-JP" altLang="en-US" sz="700" dirty="0" smtClean="0"/>
              <a:t>オブジェクトを配列に格納している。</a:t>
            </a:r>
            <a:endParaRPr lang="en-US" altLang="ja-JP" sz="7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001" y="2017950"/>
            <a:ext cx="4475890" cy="208208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217157" y="217587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安定スタート</a:t>
            </a:r>
            <a:endParaRPr lang="en-US" altLang="ja-JP" sz="7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17157" y="1831729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ライン</a:t>
            </a:r>
            <a:r>
              <a:rPr lang="ja-JP" altLang="en-US" sz="700" dirty="0"/>
              <a:t>トレース</a:t>
            </a:r>
            <a:endParaRPr lang="en-US" altLang="ja-JP" sz="70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0651" y="484903"/>
            <a:ext cx="5524267" cy="4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</a:t>
            </a:r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と補足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1125</Words>
  <Application>Microsoft Office PowerPoint</Application>
  <PresentationFormat>画面に合わせる (4:3)</PresentationFormat>
  <Paragraphs>155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146</cp:revision>
  <cp:lastPrinted>2017-08-28T09:05:57Z</cp:lastPrinted>
  <dcterms:created xsi:type="dcterms:W3CDTF">2017-07-20T04:41:18Z</dcterms:created>
  <dcterms:modified xsi:type="dcterms:W3CDTF">2017-08-28T09:15:17Z</dcterms:modified>
</cp:coreProperties>
</file>