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1" r:id="rId5"/>
    <p:sldId id="271" r:id="rId6"/>
    <p:sldId id="260" r:id="rId7"/>
    <p:sldId id="264" r:id="rId8"/>
    <p:sldId id="266" r:id="rId9"/>
    <p:sldId id="262" r:id="rId10"/>
    <p:sldId id="267" r:id="rId11"/>
    <p:sldId id="263" r:id="rId12"/>
    <p:sldId id="269" r:id="rId13"/>
    <p:sldId id="270" r:id="rId14"/>
    <p:sldId id="272" r:id="rId15"/>
    <p:sldId id="265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1930"/>
    <a:srgbClr val="005D00"/>
    <a:srgbClr val="0000FF"/>
    <a:srgbClr val="247A24"/>
    <a:srgbClr val="50945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5" autoAdjust="0"/>
    <p:restoredTop sz="93567" autoAdjust="0"/>
  </p:normalViewPr>
  <p:slideViewPr>
    <p:cSldViewPr snapToGrid="0">
      <p:cViewPr>
        <p:scale>
          <a:sx n="60" d="100"/>
          <a:sy n="60" d="100"/>
        </p:scale>
        <p:origin x="114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A2AD20-2A73-4520-92D8-09F2357760C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2BBE0-9C86-4477-BE99-0B912D62B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1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2BBE0-9C86-4477-BE99-0B912D62B6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23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Here’s the IBU distribution of craft beers in the data set. </a:t>
            </a:r>
          </a:p>
          <a:p>
            <a:r>
              <a:rPr lang="en-US" dirty="0">
                <a:solidFill>
                  <a:schemeClr val="tx1"/>
                </a:solidFill>
              </a:rPr>
              <a:t>It has the median IBU at 30.5 and the mean at around 40, while 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Budweiser's IBU is 12. 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OR had the bitterest beer in the data set, with an IBU of 138. 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Let’s have Troy comes back for the rest of this presentation.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2BBE0-9C86-4477-BE99-0B912D62B6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98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Often microbrewery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2BBE0-9C86-4477-BE99-0B912D62B6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781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Often microbrewery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2BBE0-9C86-4477-BE99-0B912D62B6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Often microbrewery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2BBE0-9C86-4477-BE99-0B912D62B6A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886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Often microbrewery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2BBE0-9C86-4477-BE99-0B912D62B6A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130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2BBE0-9C86-4477-BE99-0B912D62B6A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799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2BBE0-9C86-4477-BE99-0B912D62B6A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46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2BBE0-9C86-4477-BE99-0B912D62B6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30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2BBE0-9C86-4477-BE99-0B912D62B6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68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2BBE0-9C86-4477-BE99-0B912D62B6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4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2BBE0-9C86-4477-BE99-0B912D62B6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29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take a look at median ABV by state. This bar graph shows median ABV in percentage for each state in a descending order. </a:t>
            </a:r>
          </a:p>
          <a:p>
            <a:r>
              <a:rPr lang="en-US" dirty="0"/>
              <a:t>The top 5 states that have the highest median alcohol content are: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bottom 5 states that produce the least alcohol content are: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2BBE0-9C86-4477-BE99-0B912D62B6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49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bar graph shows median IBU values for each state in a descending order. </a:t>
            </a:r>
          </a:p>
          <a:p>
            <a:r>
              <a:rPr lang="en-US" dirty="0"/>
              <a:t>The top 5 states had the highest median IBU are: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bottom 5 states had the least median IBU are: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2BBE0-9C86-4477-BE99-0B912D62B6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77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8B"/>
                </a:solidFill>
                <a:effectLst/>
                <a:latin typeface="Times New Roman" panose="02020603050405020304" pitchFamily="18" charset="0"/>
              </a:rPr>
              <a:t>Kentucky led the States in the highest median alcohol content, while West Virginia led in bitterness.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8B"/>
                </a:solidFill>
                <a:effectLst/>
                <a:latin typeface="Times New Roman" panose="02020603050405020304" pitchFamily="18" charset="0"/>
              </a:rPr>
              <a:t>It is interesting to note that while Kentucky and DC were in the top 5 in median alcohol content, they are at the lower half for their median IBU’s. While hops are often used to offset the taste for beers with a higher alcohol content, this doesn’t appear to be the case for them.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8B"/>
                </a:solidFill>
                <a:effectLst/>
                <a:latin typeface="Times New Roman" panose="02020603050405020304" pitchFamily="18" charset="0"/>
              </a:rPr>
              <a:t>On the other hand, Delaware and West Virginia were both in the top 5 for ABV and IBU, suggesting the tendency of higher alcohol content beer have higher IBU value.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2BBE0-9C86-4477-BE99-0B912D62B6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66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ABV distribution of craft beers in the data set. </a:t>
            </a:r>
          </a:p>
          <a:p>
            <a:r>
              <a:rPr lang="en-US" dirty="0"/>
              <a:t>The median alcohol content is at 5.6% and the mean at around 6%, while Budweiser falls in the first quantile at 5%.  </a:t>
            </a:r>
          </a:p>
          <a:p>
            <a:r>
              <a:rPr lang="en-US" dirty="0"/>
              <a:t>CO had the most alcohol content beer in the data set, with 12.8% ABV.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2BBE0-9C86-4477-BE99-0B912D62B6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87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9292" y="1028913"/>
            <a:ext cx="7664040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9292" y="3508588"/>
            <a:ext cx="766404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140276"/>
            <a:ext cx="10047352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3" y="1661747"/>
            <a:ext cx="9470577" cy="43873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1683613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4563338"/>
            <a:ext cx="825155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943" y="1873975"/>
            <a:ext cx="42062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926" y="1873975"/>
            <a:ext cx="429768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299811"/>
            <a:ext cx="862366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0" y="1615849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941" y="2439761"/>
            <a:ext cx="438912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629" y="1615849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629" y="2439761"/>
            <a:ext cx="411697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140276"/>
            <a:ext cx="1004735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4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3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4" y="483326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18899" y="483326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4" y="2083526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4943" y="417376"/>
            <a:ext cx="100473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1841862"/>
            <a:ext cx="9470577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19" y="6356349"/>
            <a:ext cx="942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D79ED-3FA7-4EF8-964B-EB8BCFAB02F8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24694" y="6356350"/>
            <a:ext cx="1428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DE193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Georgia Pro Semibold" panose="02040702050405020303" pitchFamily="18" charset="0"/>
                <a:cs typeface="Times New Roman" panose="02020603050405020304" pitchFamily="18" charset="0"/>
              </a:rPr>
              <a:t>Craft Beers and Breweries Study For Budweiser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venir Next LT Pro" panose="020B0504020202020204" pitchFamily="34" charset="0"/>
              </a:rPr>
              <a:t>Consultants:</a:t>
            </a:r>
          </a:p>
          <a:p>
            <a:r>
              <a:rPr lang="en-US" sz="2800" dirty="0">
                <a:latin typeface="Avenir Next LT Pro" panose="020B0504020202020204" pitchFamily="34" charset="0"/>
              </a:rPr>
              <a:t>Troy </a:t>
            </a:r>
            <a:r>
              <a:rPr lang="en-US" sz="2800" dirty="0" err="1">
                <a:latin typeface="Avenir Next LT Pro" panose="020B0504020202020204" pitchFamily="34" charset="0"/>
              </a:rPr>
              <a:t>McSimov</a:t>
            </a:r>
            <a:r>
              <a:rPr lang="en-US" sz="2800" dirty="0">
                <a:latin typeface="Avenir Next LT Pro" panose="020B0504020202020204" pitchFamily="34" charset="0"/>
              </a:rPr>
              <a:t>, </a:t>
            </a:r>
            <a:r>
              <a:rPr lang="en-US" sz="2800" dirty="0" err="1">
                <a:latin typeface="Avenir Next LT Pro" panose="020B0504020202020204" pitchFamily="34" charset="0"/>
              </a:rPr>
              <a:t>Katon</a:t>
            </a:r>
            <a:r>
              <a:rPr lang="en-US" sz="2800" dirty="0">
                <a:latin typeface="Avenir Next LT Pro" panose="020B0504020202020204" pitchFamily="34" charset="0"/>
              </a:rPr>
              <a:t> Pang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EEE36B-6A33-9383-A0C9-81F778F63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31" y="957120"/>
            <a:ext cx="8249217" cy="5100190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6F8C27-BB5F-E87C-34D7-208B35BC2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33914"/>
            <a:ext cx="10047352" cy="909979"/>
          </a:xfrm>
        </p:spPr>
        <p:txBody>
          <a:bodyPr anchor="ctr">
            <a:normAutofit/>
          </a:bodyPr>
          <a:lstStyle/>
          <a:p>
            <a:r>
              <a:rPr lang="en-US" sz="4000" dirty="0"/>
              <a:t>IBU Statistics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F02209-FC6E-AB62-B2E5-8820A2054DD6}"/>
              </a:ext>
            </a:extLst>
          </p:cNvPr>
          <p:cNvSpPr txBox="1"/>
          <p:nvPr/>
        </p:nvSpPr>
        <p:spPr>
          <a:xfrm>
            <a:off x="7024991" y="739689"/>
            <a:ext cx="36857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Min = 0</a:t>
            </a:r>
          </a:p>
          <a:p>
            <a:r>
              <a:rPr lang="en-US" sz="2000" dirty="0"/>
              <a:t>1st Quantile (25%) = 20 </a:t>
            </a:r>
          </a:p>
          <a:p>
            <a:r>
              <a:rPr lang="en-US" sz="2000" dirty="0">
                <a:solidFill>
                  <a:srgbClr val="0000FF"/>
                </a:solidFill>
              </a:rPr>
              <a:t>Median = 30.50</a:t>
            </a:r>
          </a:p>
          <a:p>
            <a:r>
              <a:rPr lang="en-US" sz="2000" dirty="0">
                <a:solidFill>
                  <a:srgbClr val="005D00"/>
                </a:solidFill>
              </a:rPr>
              <a:t>Mean = 39.77</a:t>
            </a:r>
          </a:p>
          <a:p>
            <a:r>
              <a:rPr lang="en-US" sz="2000" dirty="0"/>
              <a:t>3rd Quantile (75%) = 60.00</a:t>
            </a:r>
          </a:p>
          <a:p>
            <a:r>
              <a:rPr lang="en-US" sz="2000" dirty="0"/>
              <a:t>Max = 138.00</a:t>
            </a:r>
          </a:p>
          <a:p>
            <a:r>
              <a:rPr lang="en-US" sz="2000" dirty="0"/>
              <a:t>Standard Deviation = 24.5</a:t>
            </a:r>
          </a:p>
          <a:p>
            <a:endParaRPr lang="en-US" sz="2000" dirty="0"/>
          </a:p>
          <a:p>
            <a:r>
              <a:rPr lang="en-US" sz="2000" dirty="0"/>
              <a:t>Budweiser: 12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59C1EB-9753-F7D7-F19B-D0E1689CEFFB}"/>
              </a:ext>
            </a:extLst>
          </p:cNvPr>
          <p:cNvSpPr txBox="1"/>
          <p:nvPr/>
        </p:nvSpPr>
        <p:spPr>
          <a:xfrm>
            <a:off x="2424223" y="5996762"/>
            <a:ext cx="776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Median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359840-92DA-43B5-29BB-F64CD6D20F92}"/>
              </a:ext>
            </a:extLst>
          </p:cNvPr>
          <p:cNvCxnSpPr>
            <a:cxnSpLocks/>
          </p:cNvCxnSpPr>
          <p:nvPr/>
        </p:nvCxnSpPr>
        <p:spPr>
          <a:xfrm flipV="1">
            <a:off x="2998382" y="5550195"/>
            <a:ext cx="212652" cy="4890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EC34FDF-3F49-BBD4-30BD-A4742B1342CE}"/>
              </a:ext>
            </a:extLst>
          </p:cNvPr>
          <p:cNvSpPr txBox="1"/>
          <p:nvPr/>
        </p:nvSpPr>
        <p:spPr>
          <a:xfrm>
            <a:off x="3693041" y="5989673"/>
            <a:ext cx="655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5D00"/>
                </a:solidFill>
              </a:rPr>
              <a:t>Mean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2BF754-81E5-4427-2BFE-091AF1D4DFA4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3668233" y="5528930"/>
            <a:ext cx="352646" cy="460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2677664-3617-40EF-2EAA-04117BACDBE4}"/>
              </a:ext>
            </a:extLst>
          </p:cNvPr>
          <p:cNvSpPr txBox="1"/>
          <p:nvPr/>
        </p:nvSpPr>
        <p:spPr>
          <a:xfrm>
            <a:off x="7040126" y="3689396"/>
            <a:ext cx="29436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Highest IBU:</a:t>
            </a:r>
            <a:endParaRPr lang="en-US" sz="2000" dirty="0"/>
          </a:p>
          <a:p>
            <a:r>
              <a:rPr lang="en-US" sz="2000" dirty="0"/>
              <a:t>Bitter Bitch Imperial IPA</a:t>
            </a:r>
          </a:p>
          <a:p>
            <a:r>
              <a:rPr lang="en-US" sz="2000" dirty="0"/>
              <a:t>Astoria, OR</a:t>
            </a:r>
          </a:p>
          <a:p>
            <a:r>
              <a:rPr lang="en-US" sz="2000" dirty="0"/>
              <a:t>IBU 138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1679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F8C27-BB5F-E87C-34D7-208B35BC2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33915"/>
            <a:ext cx="10047352" cy="821488"/>
          </a:xfrm>
        </p:spPr>
        <p:txBody>
          <a:bodyPr anchor="ctr">
            <a:normAutofit/>
          </a:bodyPr>
          <a:lstStyle/>
          <a:p>
            <a:r>
              <a:rPr lang="en-US" sz="4000" dirty="0"/>
              <a:t>ABV vs. IBU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B47C09-F044-2E5E-1526-9BC88CCA4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118" y="855405"/>
            <a:ext cx="8428875" cy="52115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87015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F8C27-BB5F-E87C-34D7-208B35BC2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140276"/>
            <a:ext cx="10047352" cy="693913"/>
          </a:xfrm>
        </p:spPr>
        <p:txBody>
          <a:bodyPr anchor="ctr">
            <a:normAutofit/>
          </a:bodyPr>
          <a:lstStyle/>
          <a:p>
            <a:r>
              <a:rPr lang="en-US" sz="4000" dirty="0"/>
              <a:t>IBU vs. ABV by Beer Style </a:t>
            </a:r>
          </a:p>
        </p:txBody>
      </p:sp>
      <p:pic>
        <p:nvPicPr>
          <p:cNvPr id="3" name="Picture 2" descr="A graph of different colored dots&#10;&#10;Description automatically generated">
            <a:extLst>
              <a:ext uri="{FF2B5EF4-FFF2-40B4-BE49-F238E27FC236}">
                <a16:creationId xmlns:a16="http://schemas.microsoft.com/office/drawing/2014/main" id="{848B256C-E2B3-638D-0FA6-8031972D7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277" y="978568"/>
            <a:ext cx="8204822" cy="50705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21722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F8C27-BB5F-E87C-34D7-208B35BC2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0"/>
            <a:ext cx="10047352" cy="946485"/>
          </a:xfrm>
        </p:spPr>
        <p:txBody>
          <a:bodyPr anchor="ctr">
            <a:noAutofit/>
          </a:bodyPr>
          <a:lstStyle/>
          <a:p>
            <a:r>
              <a:rPr lang="en-US" sz="4000" dirty="0"/>
              <a:t>IPAs vs Ales</a:t>
            </a:r>
          </a:p>
        </p:txBody>
      </p:sp>
      <p:pic>
        <p:nvPicPr>
          <p:cNvPr id="7" name="Picture 6" descr="A graph with a bar chart and text&#10;&#10;Description automatically generated with medium confidence">
            <a:extLst>
              <a:ext uri="{FF2B5EF4-FFF2-40B4-BE49-F238E27FC236}">
                <a16:creationId xmlns:a16="http://schemas.microsoft.com/office/drawing/2014/main" id="{6E72AAC5-E645-7FEB-9BA5-9FAFDBECE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43" y="2749928"/>
            <a:ext cx="4206240" cy="2599431"/>
          </a:xfrm>
          <a:prstGeom prst="rect">
            <a:avLst/>
          </a:prstGeom>
          <a:noFill/>
        </p:spPr>
      </p:pic>
      <p:pic>
        <p:nvPicPr>
          <p:cNvPr id="10" name="Content Placeholder 9" descr="A diagram of different colored squares&#10;&#10;Description automatically generated">
            <a:extLst>
              <a:ext uri="{FF2B5EF4-FFF2-40B4-BE49-F238E27FC236}">
                <a16:creationId xmlns:a16="http://schemas.microsoft.com/office/drawing/2014/main" id="{FF636740-51A3-976F-6721-34739BFEDE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730750" y="2721047"/>
            <a:ext cx="4297363" cy="26557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84552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F8C27-BB5F-E87C-34D7-208B35BC2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1"/>
            <a:ext cx="10047352" cy="866274"/>
          </a:xfrm>
        </p:spPr>
        <p:txBody>
          <a:bodyPr anchor="ctr">
            <a:normAutofit/>
          </a:bodyPr>
          <a:lstStyle/>
          <a:p>
            <a:r>
              <a:rPr lang="en-US" sz="4000" dirty="0"/>
              <a:t>IPAs vs Ales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0CEC443E-C77E-C483-F211-0A93C787E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895" y="1038790"/>
            <a:ext cx="5232827" cy="54167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49355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F8C27-BB5F-E87C-34D7-208B35BC2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33915"/>
            <a:ext cx="10047352" cy="821488"/>
          </a:xfrm>
        </p:spPr>
        <p:txBody>
          <a:bodyPr anchor="ctr">
            <a:normAutofit/>
          </a:bodyPr>
          <a:lstStyle/>
          <a:p>
            <a:r>
              <a:rPr lang="en-US" sz="4000" dirty="0"/>
              <a:t>Next Steps in EDA Process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AAAD48E-AA6D-FE2D-F9BB-BAFE8ABD5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3" y="1661747"/>
            <a:ext cx="9470577" cy="4387352"/>
          </a:xfrm>
        </p:spPr>
        <p:txBody>
          <a:bodyPr/>
          <a:lstStyle/>
          <a:p>
            <a:r>
              <a:rPr lang="en-US" dirty="0"/>
              <a:t>Classification of Styles to smaller grouping (IPA, Ale’s, and Other)</a:t>
            </a:r>
          </a:p>
          <a:p>
            <a:r>
              <a:rPr lang="en-US" dirty="0"/>
              <a:t>Further analysis to determine any further trends, interesting findings, and data correlations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49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CAB93F-3DCE-3FE1-9D9A-7B43BB2EE6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Georgia Pro Semibold" panose="02040702050405020303" pitchFamily="18" charset="0"/>
              </a:rPr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00DE337-7898-70B4-7B6E-74C32E8B49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031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review of summary statistics</a:t>
            </a:r>
          </a:p>
          <a:p>
            <a:r>
              <a:rPr lang="en-US" dirty="0"/>
              <a:t>Approach to address missing values</a:t>
            </a:r>
          </a:p>
          <a:p>
            <a:r>
              <a:rPr lang="en-US" dirty="0"/>
              <a:t>Observations of data relationship</a:t>
            </a:r>
          </a:p>
          <a:p>
            <a:r>
              <a:rPr lang="en-US" dirty="0"/>
              <a:t>Organizing data and plotting for further analysis</a:t>
            </a:r>
          </a:p>
          <a:p>
            <a:r>
              <a:rPr lang="en-US" dirty="0"/>
              <a:t>Next steps in completing EDA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F8C27-BB5F-E87C-34D7-208B35BC2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120284" cy="796413"/>
          </a:xfrm>
        </p:spPr>
        <p:txBody>
          <a:bodyPr anchor="ctr">
            <a:normAutofit/>
          </a:bodyPr>
          <a:lstStyle/>
          <a:p>
            <a:r>
              <a:rPr lang="en-US" sz="4000" dirty="0"/>
              <a:t>Review of Datasets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1704D3-7DC2-1E88-5DA0-AD5E6B9C7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43" y="1402871"/>
            <a:ext cx="7332879" cy="382979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77B5E7-E6F5-FF99-F483-50F1D73A6020}"/>
              </a:ext>
            </a:extLst>
          </p:cNvPr>
          <p:cNvSpPr txBox="1"/>
          <p:nvPr/>
        </p:nvSpPr>
        <p:spPr>
          <a:xfrm>
            <a:off x="326571" y="1207812"/>
            <a:ext cx="253694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Breweries.csv (558)</a:t>
            </a:r>
          </a:p>
          <a:p>
            <a:r>
              <a:rPr lang="en-US" dirty="0"/>
              <a:t>- ID (Primary Key)</a:t>
            </a:r>
          </a:p>
          <a:p>
            <a:r>
              <a:rPr lang="en-US" dirty="0"/>
              <a:t>- Name</a:t>
            </a:r>
          </a:p>
          <a:p>
            <a:r>
              <a:rPr lang="en-US" dirty="0"/>
              <a:t>- City</a:t>
            </a:r>
          </a:p>
          <a:p>
            <a:r>
              <a:rPr lang="en-US" dirty="0"/>
              <a:t>- State</a:t>
            </a:r>
          </a:p>
          <a:p>
            <a:endParaRPr lang="en-US" dirty="0"/>
          </a:p>
          <a:p>
            <a:r>
              <a:rPr lang="en-US" dirty="0"/>
              <a:t>Beers.csv (2,410)</a:t>
            </a:r>
          </a:p>
          <a:p>
            <a:r>
              <a:rPr lang="en-US" dirty="0"/>
              <a:t>- Name</a:t>
            </a:r>
          </a:p>
          <a:p>
            <a:r>
              <a:rPr lang="en-US" dirty="0"/>
              <a:t>- Beer ID (Primary Key)</a:t>
            </a:r>
          </a:p>
          <a:p>
            <a:r>
              <a:rPr lang="en-US" dirty="0"/>
              <a:t>- ABV</a:t>
            </a:r>
          </a:p>
          <a:p>
            <a:r>
              <a:rPr lang="en-US" dirty="0"/>
              <a:t>- IBU</a:t>
            </a:r>
          </a:p>
          <a:p>
            <a:r>
              <a:rPr lang="en-US" dirty="0"/>
              <a:t>- Brewery ID (Foreign Key)</a:t>
            </a:r>
          </a:p>
          <a:p>
            <a:r>
              <a:rPr lang="en-US" dirty="0"/>
              <a:t>- Style</a:t>
            </a:r>
          </a:p>
          <a:p>
            <a:r>
              <a:rPr lang="en-US" dirty="0"/>
              <a:t>- Ounces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86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F8C27-BB5F-E87C-34D7-208B35BC2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140276"/>
            <a:ext cx="10047352" cy="744627"/>
          </a:xfrm>
        </p:spPr>
        <p:txBody>
          <a:bodyPr>
            <a:normAutofit/>
          </a:bodyPr>
          <a:lstStyle/>
          <a:p>
            <a:r>
              <a:rPr lang="en-US" sz="4000" dirty="0"/>
              <a:t>Addressing 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6CF5A-9C68-3497-3319-FD43036DA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2" y="1661747"/>
            <a:ext cx="6630339" cy="4387352"/>
          </a:xfrm>
        </p:spPr>
        <p:txBody>
          <a:bodyPr>
            <a:normAutofit/>
          </a:bodyPr>
          <a:lstStyle/>
          <a:p>
            <a:r>
              <a:rPr lang="en-US" dirty="0"/>
              <a:t>Original data: </a:t>
            </a:r>
          </a:p>
          <a:p>
            <a:pPr lvl="1"/>
            <a:r>
              <a:rPr lang="en-US" dirty="0"/>
              <a:t>ABV missing: 62 out of 2410 = 2.6%</a:t>
            </a:r>
          </a:p>
          <a:p>
            <a:pPr lvl="1"/>
            <a:r>
              <a:rPr lang="en-US" dirty="0"/>
              <a:t>IBU missing: 1005 out of 2410 = 42% </a:t>
            </a:r>
          </a:p>
          <a:p>
            <a:pPr lvl="1"/>
            <a:r>
              <a:rPr lang="en-US" dirty="0"/>
              <a:t>Style missing: 5</a:t>
            </a:r>
          </a:p>
          <a:p>
            <a:r>
              <a:rPr lang="en-US" dirty="0"/>
              <a:t>Address missing values with research: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ABV missing: 15 out of 2410 = 0.6%</a:t>
            </a:r>
          </a:p>
          <a:p>
            <a:pPr lvl="1"/>
            <a:r>
              <a:rPr lang="en-US" dirty="0"/>
              <a:t>IBU missing: 944 out of 2410 = 39%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Style missing: 3</a:t>
            </a:r>
          </a:p>
          <a:p>
            <a:r>
              <a:rPr lang="en-US" dirty="0"/>
              <a:t>After impute IBU missing values: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IBU missing: 11 out of 2410 = 0.46%</a:t>
            </a:r>
          </a:p>
          <a:p>
            <a:pPr lvl="1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14DD2D4-8EC2-19FD-4653-BE9FA4764A22}"/>
              </a:ext>
            </a:extLst>
          </p:cNvPr>
          <p:cNvGrpSpPr/>
          <p:nvPr/>
        </p:nvGrpSpPr>
        <p:grpSpPr>
          <a:xfrm>
            <a:off x="6372808" y="1158273"/>
            <a:ext cx="4198778" cy="1883505"/>
            <a:chOff x="6096000" y="1699448"/>
            <a:chExt cx="4198778" cy="188350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019FDD2-5390-FB4B-E761-A2E27D6E9A23}"/>
                </a:ext>
              </a:extLst>
            </p:cNvPr>
            <p:cNvSpPr/>
            <p:nvPr/>
          </p:nvSpPr>
          <p:spPr>
            <a:xfrm>
              <a:off x="6279505" y="1699448"/>
              <a:ext cx="4015273" cy="1883505"/>
            </a:xfrm>
            <a:prstGeom prst="ellipse">
              <a:avLst/>
            </a:prstGeom>
            <a:solidFill>
              <a:srgbClr val="DE1930"/>
            </a:solidFill>
            <a:ln>
              <a:solidFill>
                <a:srgbClr val="DE193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0AFDE210-1D01-3F36-921D-A0558E952AED}"/>
                </a:ext>
              </a:extLst>
            </p:cNvPr>
            <p:cNvSpPr txBox="1">
              <a:spLocks/>
            </p:cNvSpPr>
            <p:nvPr/>
          </p:nvSpPr>
          <p:spPr>
            <a:xfrm>
              <a:off x="6096000" y="2100667"/>
              <a:ext cx="4152123" cy="115331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lvl="1" indent="0">
                <a:buNone/>
              </a:pPr>
              <a:r>
                <a:rPr lang="en-US" dirty="0">
                  <a:solidFill>
                    <a:schemeClr val="bg1"/>
                  </a:solidFill>
                </a:rPr>
                <a:t>Impute missing IBU values with the median of IBU for that style of beer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EFBF708-DBDF-2194-F40F-0CB54266089C}"/>
              </a:ext>
            </a:extLst>
          </p:cNvPr>
          <p:cNvCxnSpPr>
            <a:cxnSpLocks/>
          </p:cNvCxnSpPr>
          <p:nvPr/>
        </p:nvCxnSpPr>
        <p:spPr>
          <a:xfrm flipV="1">
            <a:off x="6096000" y="3107094"/>
            <a:ext cx="1844351" cy="12782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28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F8C27-BB5F-E87C-34D7-208B35BC2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0"/>
            <a:ext cx="10047352" cy="770021"/>
          </a:xfrm>
        </p:spPr>
        <p:txBody>
          <a:bodyPr anchor="ctr">
            <a:normAutofit/>
          </a:bodyPr>
          <a:lstStyle/>
          <a:p>
            <a:r>
              <a:rPr lang="en-US" sz="4000" dirty="0"/>
              <a:t>Median IBU by Style</a:t>
            </a:r>
          </a:p>
        </p:txBody>
      </p:sp>
      <p:pic>
        <p:nvPicPr>
          <p:cNvPr id="15" name="Picture 14" descr="A graph with many small dots&#10;&#10;Description automatically generated with medium confidence">
            <a:extLst>
              <a:ext uri="{FF2B5EF4-FFF2-40B4-BE49-F238E27FC236}">
                <a16:creationId xmlns:a16="http://schemas.microsoft.com/office/drawing/2014/main" id="{1D1DB675-673E-69DE-0F19-E2A765824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5" y="1319134"/>
            <a:ext cx="9804915" cy="40935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86287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A64662A-C710-06C7-4034-D888B4A4C9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83"/>
          <a:stretch/>
        </p:blipFill>
        <p:spPr>
          <a:xfrm>
            <a:off x="670373" y="659980"/>
            <a:ext cx="8365343" cy="5100734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6F8C27-BB5F-E87C-34D7-208B35BC2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0"/>
            <a:ext cx="10047352" cy="818147"/>
          </a:xfrm>
        </p:spPr>
        <p:txBody>
          <a:bodyPr anchor="ctr">
            <a:normAutofit/>
          </a:bodyPr>
          <a:lstStyle/>
          <a:p>
            <a:r>
              <a:rPr lang="en-US" sz="4000" dirty="0"/>
              <a:t>Median ABV by State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C981BF-3DB9-5E98-8390-399F646A84D6}"/>
              </a:ext>
            </a:extLst>
          </p:cNvPr>
          <p:cNvSpPr txBox="1"/>
          <p:nvPr/>
        </p:nvSpPr>
        <p:spPr>
          <a:xfrm>
            <a:off x="2418347" y="5498427"/>
            <a:ext cx="28635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 5 States:</a:t>
            </a:r>
          </a:p>
          <a:p>
            <a:r>
              <a:rPr lang="en-US" sz="1400" dirty="0"/>
              <a:t>Kentucky</a:t>
            </a:r>
          </a:p>
          <a:p>
            <a:r>
              <a:rPr lang="en-US" sz="1400" dirty="0"/>
              <a:t>District of Columbia* (not a State)</a:t>
            </a:r>
          </a:p>
          <a:p>
            <a:r>
              <a:rPr lang="en-US" sz="1400" dirty="0"/>
              <a:t>Delaware </a:t>
            </a:r>
          </a:p>
          <a:p>
            <a:r>
              <a:rPr lang="en-US" sz="1400" dirty="0"/>
              <a:t>Nevada</a:t>
            </a:r>
          </a:p>
          <a:p>
            <a:r>
              <a:rPr lang="en-US" sz="1400" dirty="0"/>
              <a:t>West Virginia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3E354F-BFCA-CCA4-F013-F615E55FF23C}"/>
              </a:ext>
            </a:extLst>
          </p:cNvPr>
          <p:cNvSpPr txBox="1"/>
          <p:nvPr/>
        </p:nvSpPr>
        <p:spPr>
          <a:xfrm>
            <a:off x="5662863" y="5497069"/>
            <a:ext cx="28635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Bottom 5 States:</a:t>
            </a:r>
          </a:p>
          <a:p>
            <a:r>
              <a:rPr lang="en-US" sz="1400" dirty="0"/>
              <a:t>Kansas</a:t>
            </a:r>
          </a:p>
          <a:p>
            <a:r>
              <a:rPr lang="en-US" sz="1400" dirty="0"/>
              <a:t>North Dakota</a:t>
            </a:r>
          </a:p>
          <a:p>
            <a:r>
              <a:rPr lang="en-US" sz="1400" dirty="0"/>
              <a:t>Wyoming </a:t>
            </a:r>
          </a:p>
          <a:p>
            <a:r>
              <a:rPr lang="en-US" sz="1400" dirty="0"/>
              <a:t>New Jersey </a:t>
            </a:r>
          </a:p>
          <a:p>
            <a:r>
              <a:rPr lang="en-US" sz="1400" dirty="0"/>
              <a:t>Utah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DE1408D-EB0D-0FE6-3400-17D07E4FA3FF}"/>
              </a:ext>
            </a:extLst>
          </p:cNvPr>
          <p:cNvCxnSpPr/>
          <p:nvPr/>
        </p:nvCxnSpPr>
        <p:spPr>
          <a:xfrm>
            <a:off x="1214203" y="1813462"/>
            <a:ext cx="8634335" cy="0"/>
          </a:xfrm>
          <a:prstGeom prst="line">
            <a:avLst/>
          </a:prstGeom>
          <a:ln w="22225">
            <a:solidFill>
              <a:srgbClr val="005D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BFA6CF4-C658-D7D4-FAE8-7D04A7654AF2}"/>
              </a:ext>
            </a:extLst>
          </p:cNvPr>
          <p:cNvSpPr txBox="1"/>
          <p:nvPr/>
        </p:nvSpPr>
        <p:spPr>
          <a:xfrm>
            <a:off x="8891928" y="1408484"/>
            <a:ext cx="154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Median 5.6%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031B51-EA9B-3A0A-C890-A8C21A6DD0EA}"/>
              </a:ext>
            </a:extLst>
          </p:cNvPr>
          <p:cNvSpPr/>
          <p:nvPr/>
        </p:nvSpPr>
        <p:spPr>
          <a:xfrm>
            <a:off x="1409700" y="1000125"/>
            <a:ext cx="793854" cy="4791076"/>
          </a:xfrm>
          <a:prstGeom prst="rect">
            <a:avLst/>
          </a:prstGeom>
          <a:noFill/>
          <a:ln w="25400">
            <a:solidFill>
              <a:srgbClr val="DE193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8C1894-CB24-5630-ED24-AC65AB8A3E86}"/>
              </a:ext>
            </a:extLst>
          </p:cNvPr>
          <p:cNvCxnSpPr>
            <a:cxnSpLocks/>
          </p:cNvCxnSpPr>
          <p:nvPr/>
        </p:nvCxnSpPr>
        <p:spPr>
          <a:xfrm flipV="1">
            <a:off x="5414210" y="1419225"/>
            <a:ext cx="0" cy="4019550"/>
          </a:xfrm>
          <a:prstGeom prst="line">
            <a:avLst/>
          </a:prstGeom>
          <a:ln w="22225">
            <a:solidFill>
              <a:srgbClr val="005D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71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3C8374-3511-CE41-6B84-0592C4A9AA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83"/>
          <a:stretch/>
        </p:blipFill>
        <p:spPr>
          <a:xfrm>
            <a:off x="786174" y="643385"/>
            <a:ext cx="8381890" cy="5110894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6F8C27-BB5F-E87C-34D7-208B35BC2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92917"/>
            <a:ext cx="10047352" cy="688753"/>
          </a:xfrm>
        </p:spPr>
        <p:txBody>
          <a:bodyPr anchor="ctr">
            <a:normAutofit/>
          </a:bodyPr>
          <a:lstStyle/>
          <a:p>
            <a:r>
              <a:rPr lang="en-US" sz="4000" dirty="0"/>
              <a:t>Median IBU by State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A7CD2-A6C2-0EF3-B4F6-2A02092EC25A}"/>
              </a:ext>
            </a:extLst>
          </p:cNvPr>
          <p:cNvSpPr txBox="1"/>
          <p:nvPr/>
        </p:nvSpPr>
        <p:spPr>
          <a:xfrm>
            <a:off x="2418347" y="5498427"/>
            <a:ext cx="28635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 5 States:</a:t>
            </a:r>
          </a:p>
          <a:p>
            <a:r>
              <a:rPr lang="en-US" sz="1400" dirty="0"/>
              <a:t>West Virginia</a:t>
            </a:r>
          </a:p>
          <a:p>
            <a:r>
              <a:rPr lang="en-US" sz="1400" dirty="0"/>
              <a:t>Delaware </a:t>
            </a:r>
          </a:p>
          <a:p>
            <a:r>
              <a:rPr lang="en-US" sz="1400" dirty="0"/>
              <a:t>Mississippi </a:t>
            </a:r>
          </a:p>
          <a:p>
            <a:r>
              <a:rPr lang="en-US" sz="1400" dirty="0"/>
              <a:t>Minnesota</a:t>
            </a:r>
          </a:p>
          <a:p>
            <a:r>
              <a:rPr lang="en-US" sz="1400" dirty="0"/>
              <a:t>Vermont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83C76D-F98A-B328-BDB5-8AA2E632C8FF}"/>
              </a:ext>
            </a:extLst>
          </p:cNvPr>
          <p:cNvSpPr txBox="1"/>
          <p:nvPr/>
        </p:nvSpPr>
        <p:spPr>
          <a:xfrm>
            <a:off x="5662863" y="5497069"/>
            <a:ext cx="28635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Bottom 5 States:</a:t>
            </a:r>
          </a:p>
          <a:p>
            <a:r>
              <a:rPr lang="en-US" sz="1400" dirty="0"/>
              <a:t>Kansas</a:t>
            </a:r>
          </a:p>
          <a:p>
            <a:r>
              <a:rPr lang="en-US" sz="1400" dirty="0"/>
              <a:t>Wyoming</a:t>
            </a:r>
          </a:p>
          <a:p>
            <a:r>
              <a:rPr lang="en-US" sz="1400" dirty="0"/>
              <a:t>Arizonia </a:t>
            </a:r>
          </a:p>
          <a:p>
            <a:r>
              <a:rPr lang="en-US" sz="1400" dirty="0"/>
              <a:t>Wisconsin</a:t>
            </a:r>
          </a:p>
          <a:p>
            <a:r>
              <a:rPr lang="en-US" sz="1400" dirty="0"/>
              <a:t>New Hampshire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5B78CF6-AAE6-EA1F-0AAE-9C7479FB4AA5}"/>
              </a:ext>
            </a:extLst>
          </p:cNvPr>
          <p:cNvCxnSpPr>
            <a:cxnSpLocks/>
          </p:cNvCxnSpPr>
          <p:nvPr/>
        </p:nvCxnSpPr>
        <p:spPr>
          <a:xfrm>
            <a:off x="1181100" y="2581275"/>
            <a:ext cx="8524875" cy="76200"/>
          </a:xfrm>
          <a:prstGeom prst="line">
            <a:avLst/>
          </a:prstGeom>
          <a:ln w="22225">
            <a:solidFill>
              <a:srgbClr val="005D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39BE039-F8BB-BF84-6D61-4A39ADC8B14C}"/>
              </a:ext>
            </a:extLst>
          </p:cNvPr>
          <p:cNvSpPr txBox="1"/>
          <p:nvPr/>
        </p:nvSpPr>
        <p:spPr>
          <a:xfrm>
            <a:off x="9011743" y="2198557"/>
            <a:ext cx="154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Median 30.5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3B4A19-72EC-B18E-56C5-93F21E110FD9}"/>
              </a:ext>
            </a:extLst>
          </p:cNvPr>
          <p:cNvSpPr/>
          <p:nvPr/>
        </p:nvSpPr>
        <p:spPr>
          <a:xfrm>
            <a:off x="1409700" y="1000125"/>
            <a:ext cx="793854" cy="4400550"/>
          </a:xfrm>
          <a:prstGeom prst="rect">
            <a:avLst/>
          </a:prstGeom>
          <a:noFill/>
          <a:ln w="25400">
            <a:solidFill>
              <a:srgbClr val="DE193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719F298-7149-A18B-2405-17EEDD0BF22D}"/>
              </a:ext>
            </a:extLst>
          </p:cNvPr>
          <p:cNvCxnSpPr>
            <a:cxnSpLocks/>
          </p:cNvCxnSpPr>
          <p:nvPr/>
        </p:nvCxnSpPr>
        <p:spPr>
          <a:xfrm flipV="1">
            <a:off x="5462336" y="2105526"/>
            <a:ext cx="0" cy="3333249"/>
          </a:xfrm>
          <a:prstGeom prst="line">
            <a:avLst/>
          </a:prstGeom>
          <a:ln w="22225">
            <a:solidFill>
              <a:srgbClr val="005D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745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F8C27-BB5F-E87C-34D7-208B35BC2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92917"/>
            <a:ext cx="10047352" cy="688753"/>
          </a:xfrm>
        </p:spPr>
        <p:txBody>
          <a:bodyPr anchor="ctr">
            <a:normAutofit/>
          </a:bodyPr>
          <a:lstStyle/>
          <a:p>
            <a:r>
              <a:rPr lang="en-US" sz="4000" dirty="0"/>
              <a:t>Comparing ABV and IBU by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12EFF-0684-7E86-4233-16846264C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4" y="1661747"/>
            <a:ext cx="7022224" cy="43873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Kentucky led the States in highest average % alcohol, while West Virginia led the States in bitterness.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While Kentucky and DC were in the Top 5 in ABV, they scored in the lower half for IBU.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Delaware and West Virginia were in Top 5 for both ABV and IBU.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8C01BA5-7868-7D17-EA15-D670CD6C8EF5}"/>
              </a:ext>
            </a:extLst>
          </p:cNvPr>
          <p:cNvGrpSpPr/>
          <p:nvPr/>
        </p:nvGrpSpPr>
        <p:grpSpPr>
          <a:xfrm>
            <a:off x="7521532" y="1738729"/>
            <a:ext cx="3470990" cy="819816"/>
            <a:chOff x="6096000" y="1699448"/>
            <a:chExt cx="4198778" cy="188350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23CDF84-6640-75FC-D715-B15027A46A5F}"/>
                </a:ext>
              </a:extLst>
            </p:cNvPr>
            <p:cNvSpPr/>
            <p:nvPr/>
          </p:nvSpPr>
          <p:spPr>
            <a:xfrm>
              <a:off x="6279505" y="1699448"/>
              <a:ext cx="4015273" cy="1883505"/>
            </a:xfrm>
            <a:prstGeom prst="ellipse">
              <a:avLst/>
            </a:prstGeom>
            <a:solidFill>
              <a:srgbClr val="DE1930"/>
            </a:solidFill>
            <a:ln>
              <a:solidFill>
                <a:srgbClr val="DE193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99D1725F-6389-3711-1FB4-41605BF6F791}"/>
                </a:ext>
              </a:extLst>
            </p:cNvPr>
            <p:cNvSpPr txBox="1">
              <a:spLocks/>
            </p:cNvSpPr>
            <p:nvPr/>
          </p:nvSpPr>
          <p:spPr>
            <a:xfrm>
              <a:off x="6096000" y="2100667"/>
              <a:ext cx="4152123" cy="115331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lvl="1" indent="0" algn="ctr">
                <a:buNone/>
              </a:pPr>
              <a:r>
                <a:rPr lang="en-US" dirty="0">
                  <a:solidFill>
                    <a:schemeClr val="bg1"/>
                  </a:solidFill>
                </a:rPr>
                <a:t>Interesting finding!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CABAB1-634B-41A3-4454-F149FA4F6CDC}"/>
              </a:ext>
            </a:extLst>
          </p:cNvPr>
          <p:cNvCxnSpPr>
            <a:cxnSpLocks/>
          </p:cNvCxnSpPr>
          <p:nvPr/>
        </p:nvCxnSpPr>
        <p:spPr>
          <a:xfrm flipH="1">
            <a:off x="6812405" y="2248608"/>
            <a:ext cx="1296956" cy="10263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08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F8C27-BB5F-E87C-34D7-208B35BC2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33914"/>
            <a:ext cx="10047352" cy="909979"/>
          </a:xfrm>
        </p:spPr>
        <p:txBody>
          <a:bodyPr anchor="ctr">
            <a:normAutofit/>
          </a:bodyPr>
          <a:lstStyle/>
          <a:p>
            <a:r>
              <a:rPr lang="en-US" sz="4000" dirty="0"/>
              <a:t>ABV Statistics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17BE7B-B37B-554D-36B3-24C68B74A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99" y="958645"/>
            <a:ext cx="8253458" cy="5103118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BF02209-FC6E-AB62-B2E5-8820A2054DD6}"/>
              </a:ext>
            </a:extLst>
          </p:cNvPr>
          <p:cNvSpPr txBox="1"/>
          <p:nvPr/>
        </p:nvSpPr>
        <p:spPr>
          <a:xfrm>
            <a:off x="6787925" y="824354"/>
            <a:ext cx="45574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Min = 0.1%</a:t>
            </a:r>
          </a:p>
          <a:p>
            <a:r>
              <a:rPr lang="en-US" sz="2000" dirty="0"/>
              <a:t>1st Quantile (25%) = 5.0% </a:t>
            </a:r>
          </a:p>
          <a:p>
            <a:r>
              <a:rPr lang="en-US" sz="2000" dirty="0">
                <a:solidFill>
                  <a:srgbClr val="0000FF"/>
                </a:solidFill>
              </a:rPr>
              <a:t>Median = 5.6%</a:t>
            </a:r>
          </a:p>
          <a:p>
            <a:r>
              <a:rPr lang="en-US" sz="2000" dirty="0">
                <a:solidFill>
                  <a:srgbClr val="005D00"/>
                </a:solidFill>
              </a:rPr>
              <a:t>Mean = 5.97%</a:t>
            </a:r>
          </a:p>
          <a:p>
            <a:r>
              <a:rPr lang="en-US" sz="2000" dirty="0"/>
              <a:t>3rd Quantile (75%) = 6.7%</a:t>
            </a:r>
          </a:p>
          <a:p>
            <a:r>
              <a:rPr lang="en-US" sz="2000" dirty="0"/>
              <a:t>Max = 12.8% </a:t>
            </a:r>
          </a:p>
          <a:p>
            <a:r>
              <a:rPr lang="en-US" sz="2000" dirty="0"/>
              <a:t>Standard Deviation = 1.35%</a:t>
            </a:r>
          </a:p>
          <a:p>
            <a:endParaRPr lang="en-US" sz="2000" dirty="0"/>
          </a:p>
          <a:p>
            <a:r>
              <a:rPr lang="en-US" sz="2000" dirty="0"/>
              <a:t>Budweiser: 5%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8AFD18-0F66-D1B4-DA9B-B89DEA35EC83}"/>
              </a:ext>
            </a:extLst>
          </p:cNvPr>
          <p:cNvSpPr txBox="1"/>
          <p:nvPr/>
        </p:nvSpPr>
        <p:spPr>
          <a:xfrm>
            <a:off x="3795822" y="6039293"/>
            <a:ext cx="776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Median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5BD5CC-4A87-9247-1E83-A56FF14532C7}"/>
              </a:ext>
            </a:extLst>
          </p:cNvPr>
          <p:cNvCxnSpPr>
            <a:cxnSpLocks/>
          </p:cNvCxnSpPr>
          <p:nvPr/>
        </p:nvCxnSpPr>
        <p:spPr>
          <a:xfrm flipV="1">
            <a:off x="4369981" y="5592726"/>
            <a:ext cx="212652" cy="4890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7606414-F299-A1F4-A0EB-407FB4AECF1A}"/>
              </a:ext>
            </a:extLst>
          </p:cNvPr>
          <p:cNvSpPr txBox="1"/>
          <p:nvPr/>
        </p:nvSpPr>
        <p:spPr>
          <a:xfrm>
            <a:off x="5649430" y="6095999"/>
            <a:ext cx="776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5D00"/>
                </a:solidFill>
              </a:rPr>
              <a:t>Mean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B247FB5-DB4B-4311-BCF1-46447917C601}"/>
              </a:ext>
            </a:extLst>
          </p:cNvPr>
          <p:cNvCxnSpPr>
            <a:cxnSpLocks/>
          </p:cNvCxnSpPr>
          <p:nvPr/>
        </p:nvCxnSpPr>
        <p:spPr>
          <a:xfrm flipH="1" flipV="1">
            <a:off x="4890977" y="5486400"/>
            <a:ext cx="967563" cy="5954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E35B592-BF3A-6481-5B4A-B685F89EF8BB}"/>
              </a:ext>
            </a:extLst>
          </p:cNvPr>
          <p:cNvSpPr txBox="1"/>
          <p:nvPr/>
        </p:nvSpPr>
        <p:spPr>
          <a:xfrm>
            <a:off x="7357362" y="3894667"/>
            <a:ext cx="27756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Max. Alcohol content:</a:t>
            </a:r>
          </a:p>
          <a:p>
            <a:r>
              <a:rPr lang="en-US" sz="2000" dirty="0"/>
              <a:t>Lee Hill Series Vol. 5</a:t>
            </a:r>
          </a:p>
          <a:p>
            <a:r>
              <a:rPr lang="en-US" sz="2000" dirty="0"/>
              <a:t>Boulder, CO</a:t>
            </a:r>
          </a:p>
          <a:p>
            <a:r>
              <a:rPr lang="en-US" sz="2000" dirty="0"/>
              <a:t>ABV 12.8%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4671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0" id="{0499D2BE-43F9-F04C-B22B-EB336B2462FB}" vid="{8AF3550B-44D4-9340-B54A-CCBECFB3C9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Budweiser-PowerPoint-Template</Template>
  <TotalTime>861</TotalTime>
  <Words>816</Words>
  <Application>Microsoft Office PowerPoint</Application>
  <PresentationFormat>Widescreen</PresentationFormat>
  <Paragraphs>148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Avenir Next LT Pro</vt:lpstr>
      <vt:lpstr>Calibri</vt:lpstr>
      <vt:lpstr>Georgia Pro Semibold</vt:lpstr>
      <vt:lpstr>Söhne</vt:lpstr>
      <vt:lpstr>Times New Roman</vt:lpstr>
      <vt:lpstr>Office Theme</vt:lpstr>
      <vt:lpstr>Craft Beers and Breweries Study For Budweiser</vt:lpstr>
      <vt:lpstr>Exploratory Data Analysis (EDA)</vt:lpstr>
      <vt:lpstr>Review of Datasets</vt:lpstr>
      <vt:lpstr>Addressing Missing Values</vt:lpstr>
      <vt:lpstr>Median IBU by Style</vt:lpstr>
      <vt:lpstr>Median ABV by State</vt:lpstr>
      <vt:lpstr>Median IBU by State</vt:lpstr>
      <vt:lpstr>Comparing ABV and IBU by State</vt:lpstr>
      <vt:lpstr>ABV Statistics</vt:lpstr>
      <vt:lpstr>IBU Statistics</vt:lpstr>
      <vt:lpstr>ABV vs. IBU</vt:lpstr>
      <vt:lpstr>IBU vs. ABV by Beer Style </vt:lpstr>
      <vt:lpstr>IPAs vs Ales</vt:lpstr>
      <vt:lpstr>IPAs vs Ales</vt:lpstr>
      <vt:lpstr>Next Steps in EDA Process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Keton Pang</dc:creator>
  <cp:lastModifiedBy>Keton Pang</cp:lastModifiedBy>
  <cp:revision>79</cp:revision>
  <cp:lastPrinted>2023-10-11T01:33:56Z</cp:lastPrinted>
  <dcterms:created xsi:type="dcterms:W3CDTF">2023-10-10T02:33:29Z</dcterms:created>
  <dcterms:modified xsi:type="dcterms:W3CDTF">2023-10-18T06:56:56Z</dcterms:modified>
</cp:coreProperties>
</file>