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277" r:id="rId4"/>
    <p:sldId id="287" r:id="rId5"/>
    <p:sldId id="306" r:id="rId6"/>
    <p:sldId id="288" r:id="rId8"/>
    <p:sldId id="291" r:id="rId9"/>
    <p:sldId id="296" r:id="rId10"/>
    <p:sldId id="300" r:id="rId11"/>
    <p:sldId id="299" r:id="rId12"/>
    <p:sldId id="335" r:id="rId13"/>
    <p:sldId id="301" r:id="rId14"/>
    <p:sldId id="307" r:id="rId15"/>
    <p:sldId id="324" r:id="rId16"/>
    <p:sldId id="302" r:id="rId17"/>
    <p:sldId id="325" r:id="rId18"/>
    <p:sldId id="334" r:id="rId19"/>
    <p:sldId id="297" r:id="rId20"/>
    <p:sldId id="326" r:id="rId21"/>
    <p:sldId id="298" r:id="rId22"/>
    <p:sldId id="303" r:id="rId23"/>
    <p:sldId id="304" r:id="rId24"/>
    <p:sldId id="322" r:id="rId25"/>
    <p:sldId id="268" r:id="rId2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178" autoAdjust="0"/>
  </p:normalViewPr>
  <p:slideViewPr>
    <p:cSldViewPr showGuides="1">
      <p:cViewPr varScale="1">
        <p:scale>
          <a:sx n="85" d="100"/>
          <a:sy n="85" d="100"/>
        </p:scale>
        <p:origin x="2286" y="90"/>
      </p:cViewPr>
      <p:guideLst>
        <p:guide orient="horz" pos="22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Users\frostdeng\Desktop\&#26032;&#24314;%20XLS%20&#24037;&#20316;&#34920;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D:\Users\frostdeng\Desktop\&#26032;&#24314;%20XLS%20&#24037;&#20316;&#34920;.xls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D:\Users\frostdeng\Desktop\&#24615;&#33021;&#35780;&#27979;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D:\Users\frostdeng\Desktop\&#24615;&#33021;&#35780;&#27979;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D:\Users\frostdeng\Desktop\&#24615;&#33021;&#35780;&#27979;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D:\Users\frostdeng\Desktop\&#24615;&#33021;&#35780;&#27979;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D:\Users\frostdeng\Desktop\&#24615;&#33021;&#35780;&#27979;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D:\Users\frostdeng\Desktop\&#24615;&#33021;&#35780;&#27979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setData</a:t>
            </a:r>
            <a:r>
              <a:rPr altLang="en-US"/>
              <a:t>调用</a:t>
            </a:r>
            <a:r>
              <a:rPr lang="en-US" altLang="zh-CN"/>
              <a:t>6</a:t>
            </a:r>
            <a:r>
              <a:rPr altLang="en-US"/>
              <a:t>次和调用</a:t>
            </a:r>
            <a:r>
              <a:rPr lang="en-US" altLang="zh-CN"/>
              <a:t>1</a:t>
            </a:r>
            <a:r>
              <a:rPr altLang="en-US"/>
              <a:t>次对比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"/>
        <c:varyColors val="0"/>
        <c:ser>
          <c:idx val="0"/>
          <c:order val="0"/>
          <c:tx>
            <c:strRef>
              <c:f>"调用6次"</c:f>
              <c:strCache>
                <c:ptCount val="1"/>
                <c:pt idx="0">
                  <c:v>调用6次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xVal>
            <c:numRef>
              <c:f>'[新建 XLS 工作表.xls]Sheet1'!$B$3:$H$3</c:f>
              <c:numCache>
                <c:formatCode>General</c:formatCode>
                <c:ptCount val="7"/>
                <c:pt idx="0">
                  <c:v>1.13</c:v>
                </c:pt>
                <c:pt idx="1">
                  <c:v>1.131</c:v>
                </c:pt>
                <c:pt idx="2">
                  <c:v>5.294</c:v>
                </c:pt>
                <c:pt idx="3">
                  <c:v>5.306</c:v>
                </c:pt>
                <c:pt idx="4">
                  <c:v>10.497</c:v>
                </c:pt>
                <c:pt idx="5">
                  <c:v>10.571</c:v>
                </c:pt>
                <c:pt idx="6">
                  <c:v>52.331</c:v>
                </c:pt>
              </c:numCache>
            </c:numRef>
          </c:xVal>
          <c:yVal>
            <c:numRef>
              <c:f>'[新建 XLS 工作表.xls]Sheet1'!$B$4:$H$4</c:f>
              <c:numCache>
                <c:formatCode>General</c:formatCode>
                <c:ptCount val="7"/>
                <c:pt idx="0">
                  <c:v>189</c:v>
                </c:pt>
                <c:pt idx="1">
                  <c:v>208</c:v>
                </c:pt>
                <c:pt idx="2">
                  <c:v>227</c:v>
                </c:pt>
                <c:pt idx="3">
                  <c:v>238</c:v>
                </c:pt>
                <c:pt idx="4">
                  <c:v>283</c:v>
                </c:pt>
                <c:pt idx="5">
                  <c:v>296</c:v>
                </c:pt>
                <c:pt idx="6">
                  <c:v>737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"调用1次"</c:f>
              <c:strCache>
                <c:ptCount val="1"/>
                <c:pt idx="0">
                  <c:v>调用1次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xVal>
            <c:numRef>
              <c:f>'[新建 XLS 工作表.xls]Sheet1'!$B$3:$H$3</c:f>
              <c:numCache>
                <c:formatCode>General</c:formatCode>
                <c:ptCount val="7"/>
                <c:pt idx="0">
                  <c:v>1.13</c:v>
                </c:pt>
                <c:pt idx="1">
                  <c:v>1.131</c:v>
                </c:pt>
                <c:pt idx="2">
                  <c:v>5.294</c:v>
                </c:pt>
                <c:pt idx="3">
                  <c:v>5.306</c:v>
                </c:pt>
                <c:pt idx="4">
                  <c:v>10.497</c:v>
                </c:pt>
                <c:pt idx="5">
                  <c:v>10.571</c:v>
                </c:pt>
                <c:pt idx="6">
                  <c:v>52.331</c:v>
                </c:pt>
              </c:numCache>
            </c:numRef>
          </c:xVal>
          <c:yVal>
            <c:numRef>
              <c:f>'[新建 XLS 工作表.xls]Sheet1'!$B$5:$H$5</c:f>
              <c:numCache>
                <c:formatCode>General</c:formatCode>
                <c:ptCount val="7"/>
                <c:pt idx="0">
                  <c:v>62</c:v>
                </c:pt>
                <c:pt idx="1">
                  <c:v>64</c:v>
                </c:pt>
                <c:pt idx="2">
                  <c:v>90</c:v>
                </c:pt>
                <c:pt idx="3">
                  <c:v>92</c:v>
                </c:pt>
                <c:pt idx="4">
                  <c:v>130</c:v>
                </c:pt>
                <c:pt idx="5">
                  <c:v>136</c:v>
                </c:pt>
                <c:pt idx="6">
                  <c:v>623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9570556"/>
        <c:axId val="973528916"/>
      </c:scatterChart>
      <c:valAx>
        <c:axId val="3795705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73528916"/>
        <c:crosses val="autoZero"/>
        <c:crossBetween val="midCat"/>
      </c:valAx>
      <c:valAx>
        <c:axId val="9735289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95705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setData调用6次和调用1次对比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"/>
        <c:varyColors val="0"/>
        <c:ser>
          <c:idx val="0"/>
          <c:order val="0"/>
          <c:tx>
            <c:strRef>
              <c:f>"调用6次"</c:f>
              <c:strCache>
                <c:ptCount val="1"/>
                <c:pt idx="0">
                  <c:v>调用6次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xVal>
            <c:numRef>
              <c:f>'[新建 XLS 工作表.xls]Sheet1'!$C$3:$Q$3</c:f>
              <c:numCache>
                <c:formatCode>General</c:formatCode>
                <c:ptCount val="15"/>
                <c:pt idx="0">
                  <c:v>1.131</c:v>
                </c:pt>
                <c:pt idx="1">
                  <c:v>5.294</c:v>
                </c:pt>
                <c:pt idx="2">
                  <c:v>5.306</c:v>
                </c:pt>
                <c:pt idx="3">
                  <c:v>10.497</c:v>
                </c:pt>
                <c:pt idx="4">
                  <c:v>10.571</c:v>
                </c:pt>
                <c:pt idx="5">
                  <c:v>52.331</c:v>
                </c:pt>
                <c:pt idx="6">
                  <c:v>52.524</c:v>
                </c:pt>
                <c:pt idx="7">
                  <c:v>104.776</c:v>
                </c:pt>
                <c:pt idx="8">
                  <c:v>104.902</c:v>
                </c:pt>
                <c:pt idx="9">
                  <c:v>209.682</c:v>
                </c:pt>
                <c:pt idx="10">
                  <c:v>210.768</c:v>
                </c:pt>
                <c:pt idx="11">
                  <c:v>420.364</c:v>
                </c:pt>
                <c:pt idx="12">
                  <c:v>421.419</c:v>
                </c:pt>
                <c:pt idx="13">
                  <c:v>847.582</c:v>
                </c:pt>
                <c:pt idx="14">
                  <c:v>847.856</c:v>
                </c:pt>
              </c:numCache>
            </c:numRef>
          </c:xVal>
          <c:yVal>
            <c:numRef>
              <c:f>'[新建 XLS 工作表.xls]Sheet1'!$C$4:$Q$4</c:f>
              <c:numCache>
                <c:formatCode>General</c:formatCode>
                <c:ptCount val="15"/>
                <c:pt idx="0">
                  <c:v>208</c:v>
                </c:pt>
                <c:pt idx="1">
                  <c:v>227</c:v>
                </c:pt>
                <c:pt idx="2">
                  <c:v>238</c:v>
                </c:pt>
                <c:pt idx="3">
                  <c:v>283</c:v>
                </c:pt>
                <c:pt idx="4">
                  <c:v>296</c:v>
                </c:pt>
                <c:pt idx="5">
                  <c:v>737</c:v>
                </c:pt>
                <c:pt idx="6">
                  <c:v>609</c:v>
                </c:pt>
                <c:pt idx="7">
                  <c:v>1576</c:v>
                </c:pt>
                <c:pt idx="8">
                  <c:v>1683</c:v>
                </c:pt>
                <c:pt idx="9">
                  <c:v>3919</c:v>
                </c:pt>
                <c:pt idx="10">
                  <c:v>3726</c:v>
                </c:pt>
                <c:pt idx="11">
                  <c:v>11295</c:v>
                </c:pt>
                <c:pt idx="12">
                  <c:v>11045</c:v>
                </c:pt>
                <c:pt idx="13">
                  <c:v>38739</c:v>
                </c:pt>
                <c:pt idx="14">
                  <c:v>39027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"调用1次"</c:f>
              <c:strCache>
                <c:ptCount val="1"/>
                <c:pt idx="0">
                  <c:v>调用1次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xVal>
            <c:numRef>
              <c:f>'[新建 XLS 工作表.xls]Sheet1'!$C$3:$Q$3</c:f>
              <c:numCache>
                <c:formatCode>General</c:formatCode>
                <c:ptCount val="15"/>
                <c:pt idx="0">
                  <c:v>1.131</c:v>
                </c:pt>
                <c:pt idx="1">
                  <c:v>5.294</c:v>
                </c:pt>
                <c:pt idx="2">
                  <c:v>5.306</c:v>
                </c:pt>
                <c:pt idx="3">
                  <c:v>10.497</c:v>
                </c:pt>
                <c:pt idx="4">
                  <c:v>10.571</c:v>
                </c:pt>
                <c:pt idx="5">
                  <c:v>52.331</c:v>
                </c:pt>
                <c:pt idx="6">
                  <c:v>52.524</c:v>
                </c:pt>
                <c:pt idx="7">
                  <c:v>104.776</c:v>
                </c:pt>
                <c:pt idx="8">
                  <c:v>104.902</c:v>
                </c:pt>
                <c:pt idx="9">
                  <c:v>209.682</c:v>
                </c:pt>
                <c:pt idx="10">
                  <c:v>210.768</c:v>
                </c:pt>
                <c:pt idx="11">
                  <c:v>420.364</c:v>
                </c:pt>
                <c:pt idx="12">
                  <c:v>421.419</c:v>
                </c:pt>
                <c:pt idx="13">
                  <c:v>847.582</c:v>
                </c:pt>
                <c:pt idx="14">
                  <c:v>847.856</c:v>
                </c:pt>
              </c:numCache>
            </c:numRef>
          </c:xVal>
          <c:yVal>
            <c:numRef>
              <c:f>'[新建 XLS 工作表.xls]Sheet1'!$C$5:$Q$5</c:f>
              <c:numCache>
                <c:formatCode>General</c:formatCode>
                <c:ptCount val="15"/>
                <c:pt idx="0">
                  <c:v>64</c:v>
                </c:pt>
                <c:pt idx="1">
                  <c:v>90</c:v>
                </c:pt>
                <c:pt idx="2">
                  <c:v>92</c:v>
                </c:pt>
                <c:pt idx="3">
                  <c:v>130</c:v>
                </c:pt>
                <c:pt idx="4">
                  <c:v>136</c:v>
                </c:pt>
                <c:pt idx="5">
                  <c:v>623</c:v>
                </c:pt>
                <c:pt idx="6">
                  <c:v>584</c:v>
                </c:pt>
                <c:pt idx="7">
                  <c:v>1368</c:v>
                </c:pt>
                <c:pt idx="8">
                  <c:v>1312</c:v>
                </c:pt>
                <c:pt idx="9">
                  <c:v>3768</c:v>
                </c:pt>
                <c:pt idx="10">
                  <c:v>4043</c:v>
                </c:pt>
                <c:pt idx="11">
                  <c:v>13546</c:v>
                </c:pt>
                <c:pt idx="12">
                  <c:v>13448</c:v>
                </c:pt>
                <c:pt idx="13">
                  <c:v>51539</c:v>
                </c:pt>
                <c:pt idx="14">
                  <c:v>53845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0649287"/>
        <c:axId val="702138287"/>
      </c:scatterChart>
      <c:valAx>
        <c:axId val="5206492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02138287"/>
        <c:crosses val="autoZero"/>
        <c:crossBetween val="midCat"/>
      </c:valAx>
      <c:valAx>
        <c:axId val="702138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2064928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100</a:t>
            </a:r>
            <a:r>
              <a:rPr lang="zh-CN" altLang="en-US"/>
              <a:t>条数据更新第一条数据耗时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[性能评测.xlsx]局部setData!$B$22</c:f>
              <c:strCache>
                <c:ptCount val="1"/>
                <c:pt idx="0">
                  <c:v>整体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[性能评测.xlsx]局部setData!$C$21:$D$21</c:f>
              <c:strCache>
                <c:ptCount val="2"/>
                <c:pt idx="0">
                  <c:v>安卓</c:v>
                </c:pt>
                <c:pt idx="1">
                  <c:v>ios</c:v>
                </c:pt>
              </c:strCache>
            </c:strRef>
          </c:cat>
          <c:val>
            <c:numRef>
              <c:f>[性能评测.xlsx]局部setData!$C$22:$D$22</c:f>
              <c:numCache>
                <c:formatCode>General</c:formatCode>
                <c:ptCount val="2"/>
                <c:pt idx="0">
                  <c:v>137</c:v>
                </c:pt>
                <c:pt idx="1">
                  <c:v>34</c:v>
                </c:pt>
              </c:numCache>
            </c:numRef>
          </c:val>
        </c:ser>
        <c:ser>
          <c:idx val="1"/>
          <c:order val="1"/>
          <c:tx>
            <c:strRef>
              <c:f>[性能评测.xlsx]局部setData!$B$23</c:f>
              <c:strCache>
                <c:ptCount val="1"/>
                <c:pt idx="0">
                  <c:v>局部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[性能评测.xlsx]局部setData!$C$21:$D$21</c:f>
              <c:strCache>
                <c:ptCount val="2"/>
                <c:pt idx="0">
                  <c:v>安卓</c:v>
                </c:pt>
                <c:pt idx="1">
                  <c:v>ios</c:v>
                </c:pt>
              </c:strCache>
            </c:strRef>
          </c:cat>
          <c:val>
            <c:numRef>
              <c:f>[性能评测.xlsx]局部setData!$C$23:$D$23</c:f>
              <c:numCache>
                <c:formatCode>General</c:formatCode>
                <c:ptCount val="2"/>
                <c:pt idx="0">
                  <c:v>60</c:v>
                </c:pt>
                <c:pt idx="1">
                  <c:v>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489942"/>
        <c:axId val="362099699"/>
      </c:barChart>
      <c:catAx>
        <c:axId val="17748994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62099699"/>
        <c:crosses val="autoZero"/>
        <c:auto val="1"/>
        <c:lblAlgn val="ctr"/>
        <c:lblOffset val="100"/>
        <c:noMultiLvlLbl val="0"/>
      </c:catAx>
      <c:valAx>
        <c:axId val="3620996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748994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1000</a:t>
            </a:r>
            <a:r>
              <a:rPr lang="zh-CN" altLang="en-US"/>
              <a:t>条数据更新第一条数据耗时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[性能评测.xlsx]局部setData!$B$27</c:f>
              <c:strCache>
                <c:ptCount val="1"/>
                <c:pt idx="0">
                  <c:v>整体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[性能评测.xlsx]局部setData!$C$26:$D$26</c:f>
              <c:strCache>
                <c:ptCount val="2"/>
                <c:pt idx="0">
                  <c:v>安卓</c:v>
                </c:pt>
                <c:pt idx="1">
                  <c:v>ios</c:v>
                </c:pt>
              </c:strCache>
            </c:strRef>
          </c:cat>
          <c:val>
            <c:numRef>
              <c:f>[性能评测.xlsx]局部setData!$C$27:$D$27</c:f>
              <c:numCache>
                <c:formatCode>General</c:formatCode>
                <c:ptCount val="2"/>
                <c:pt idx="0">
                  <c:v>623</c:v>
                </c:pt>
                <c:pt idx="1">
                  <c:v>143</c:v>
                </c:pt>
              </c:numCache>
            </c:numRef>
          </c:val>
        </c:ser>
        <c:ser>
          <c:idx val="1"/>
          <c:order val="1"/>
          <c:tx>
            <c:strRef>
              <c:f>[性能评测.xlsx]局部setData!$B$28</c:f>
              <c:strCache>
                <c:ptCount val="1"/>
                <c:pt idx="0">
                  <c:v>局部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[性能评测.xlsx]局部setData!$C$26:$D$26</c:f>
              <c:strCache>
                <c:ptCount val="2"/>
                <c:pt idx="0">
                  <c:v>安卓</c:v>
                </c:pt>
                <c:pt idx="1">
                  <c:v>ios</c:v>
                </c:pt>
              </c:strCache>
            </c:strRef>
          </c:cat>
          <c:val>
            <c:numRef>
              <c:f>[性能评测.xlsx]局部setData!$C$28:$D$28</c:f>
              <c:numCache>
                <c:formatCode>General</c:formatCode>
                <c:ptCount val="2"/>
                <c:pt idx="0">
                  <c:v>172</c:v>
                </c:pt>
                <c:pt idx="1">
                  <c:v>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1864091"/>
        <c:axId val="286434498"/>
      </c:barChart>
      <c:catAx>
        <c:axId val="561864091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86434498"/>
        <c:crosses val="autoZero"/>
        <c:auto val="1"/>
        <c:lblAlgn val="ctr"/>
        <c:lblOffset val="100"/>
        <c:noMultiLvlLbl val="0"/>
      </c:catAx>
      <c:valAx>
        <c:axId val="28643449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618640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100</a:t>
            </a:r>
            <a:r>
              <a:rPr lang="zh-CN" altLang="en-US"/>
              <a:t>条数据新增</a:t>
            </a:r>
            <a:r>
              <a:rPr lang="en-US" altLang="zh-CN"/>
              <a:t>100</a:t>
            </a:r>
            <a:r>
              <a:rPr lang="zh-CN" altLang="en-US"/>
              <a:t>条数据耗时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[性能评测.xlsx]下拉新增!$K$28</c:f>
              <c:strCache>
                <c:ptCount val="1"/>
                <c:pt idx="0">
                  <c:v>整体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[性能评测.xlsx]下拉新增!$L$27:$M$27</c:f>
              <c:strCache>
                <c:ptCount val="2"/>
                <c:pt idx="0">
                  <c:v>安卓</c:v>
                </c:pt>
                <c:pt idx="1">
                  <c:v>ios</c:v>
                </c:pt>
              </c:strCache>
            </c:strRef>
          </c:cat>
          <c:val>
            <c:numRef>
              <c:f>[性能评测.xlsx]下拉新增!$L$28:$M$28</c:f>
              <c:numCache>
                <c:formatCode>General</c:formatCode>
                <c:ptCount val="2"/>
                <c:pt idx="0">
                  <c:v>588</c:v>
                </c:pt>
                <c:pt idx="1">
                  <c:v>93</c:v>
                </c:pt>
              </c:numCache>
            </c:numRef>
          </c:val>
        </c:ser>
        <c:ser>
          <c:idx val="1"/>
          <c:order val="1"/>
          <c:tx>
            <c:strRef>
              <c:f>[性能评测.xlsx]下拉新增!$K$29</c:f>
              <c:strCache>
                <c:ptCount val="1"/>
                <c:pt idx="0">
                  <c:v>局部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[性能评测.xlsx]下拉新增!$L$27:$M$27</c:f>
              <c:strCache>
                <c:ptCount val="2"/>
                <c:pt idx="0">
                  <c:v>安卓</c:v>
                </c:pt>
                <c:pt idx="1">
                  <c:v>ios</c:v>
                </c:pt>
              </c:strCache>
            </c:strRef>
          </c:cat>
          <c:val>
            <c:numRef>
              <c:f>[性能评测.xlsx]下拉新增!$L$29:$M$29</c:f>
              <c:numCache>
                <c:formatCode>General</c:formatCode>
                <c:ptCount val="2"/>
                <c:pt idx="0">
                  <c:v>562</c:v>
                </c:pt>
                <c:pt idx="1">
                  <c:v>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2396321"/>
        <c:axId val="197675496"/>
      </c:barChart>
      <c:catAx>
        <c:axId val="512396321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7675496"/>
        <c:crosses val="autoZero"/>
        <c:auto val="1"/>
        <c:lblAlgn val="ctr"/>
        <c:lblOffset val="100"/>
        <c:noMultiLvlLbl val="0"/>
      </c:catAx>
      <c:valAx>
        <c:axId val="197675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239632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1000</a:t>
            </a:r>
            <a:r>
              <a:rPr lang="zh-CN" altLang="en-US"/>
              <a:t>条数据新增</a:t>
            </a:r>
            <a:r>
              <a:rPr lang="en-US" altLang="zh-CN"/>
              <a:t>100</a:t>
            </a:r>
            <a:r>
              <a:rPr lang="zh-CN" altLang="en-US"/>
              <a:t>条数据耗时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[性能评测.xlsx]下拉新增!$K$28</c:f>
              <c:strCache>
                <c:ptCount val="1"/>
                <c:pt idx="0">
                  <c:v>整体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[性能评测.xlsx]下拉新增!$N$27:$O$27</c:f>
              <c:strCache>
                <c:ptCount val="2"/>
                <c:pt idx="0">
                  <c:v>安卓</c:v>
                </c:pt>
                <c:pt idx="1">
                  <c:v>ios</c:v>
                </c:pt>
              </c:strCache>
            </c:strRef>
          </c:cat>
          <c:val>
            <c:numRef>
              <c:f>[性能评测.xlsx]下拉新增!$N$28:$O$28</c:f>
              <c:numCache>
                <c:formatCode>General</c:formatCode>
                <c:ptCount val="2"/>
                <c:pt idx="0">
                  <c:v>1141</c:v>
                </c:pt>
                <c:pt idx="1">
                  <c:v>185</c:v>
                </c:pt>
              </c:numCache>
            </c:numRef>
          </c:val>
        </c:ser>
        <c:ser>
          <c:idx val="1"/>
          <c:order val="1"/>
          <c:tx>
            <c:strRef>
              <c:f>[性能评测.xlsx]下拉新增!$K$29</c:f>
              <c:strCache>
                <c:ptCount val="1"/>
                <c:pt idx="0">
                  <c:v>局部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[性能评测.xlsx]下拉新增!$N$27:$O$27</c:f>
              <c:strCache>
                <c:ptCount val="2"/>
                <c:pt idx="0">
                  <c:v>安卓</c:v>
                </c:pt>
                <c:pt idx="1">
                  <c:v>ios</c:v>
                </c:pt>
              </c:strCache>
            </c:strRef>
          </c:cat>
          <c:val>
            <c:numRef>
              <c:f>[性能评测.xlsx]下拉新增!$N$29:$O$29</c:f>
              <c:numCache>
                <c:formatCode>General</c:formatCode>
                <c:ptCount val="2"/>
                <c:pt idx="0">
                  <c:v>574</c:v>
                </c:pt>
                <c:pt idx="1">
                  <c:v>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9805516"/>
        <c:axId val="623086931"/>
      </c:barChart>
      <c:catAx>
        <c:axId val="6598055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23086931"/>
        <c:crosses val="autoZero"/>
        <c:auto val="1"/>
        <c:lblAlgn val="ctr"/>
        <c:lblOffset val="100"/>
        <c:noMultiLvlLbl val="0"/>
      </c:catAx>
      <c:valAx>
        <c:axId val="6230869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598055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100</a:t>
            </a:r>
            <a:r>
              <a:rPr lang="zh-CN" altLang="en-US"/>
              <a:t>条数据新增</a:t>
            </a:r>
            <a:r>
              <a:rPr lang="en-US" altLang="zh-CN"/>
              <a:t>100</a:t>
            </a:r>
            <a:r>
              <a:rPr lang="zh-CN" altLang="en-US"/>
              <a:t>条数据耗时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[性能评测.xlsx]下拉新增!$K$56</c:f>
              <c:strCache>
                <c:ptCount val="1"/>
                <c:pt idx="0">
                  <c:v>整体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[性能评测.xlsx]下拉新增!$L$55:$M$55</c:f>
              <c:strCache>
                <c:ptCount val="2"/>
                <c:pt idx="0">
                  <c:v>安卓</c:v>
                </c:pt>
                <c:pt idx="1">
                  <c:v>iOS</c:v>
                </c:pt>
              </c:strCache>
            </c:strRef>
          </c:cat>
          <c:val>
            <c:numRef>
              <c:f>[性能评测.xlsx]下拉新增!$L$56:$M$56</c:f>
              <c:numCache>
                <c:formatCode>General</c:formatCode>
                <c:ptCount val="2"/>
                <c:pt idx="0">
                  <c:v>588</c:v>
                </c:pt>
                <c:pt idx="1">
                  <c:v>93</c:v>
                </c:pt>
              </c:numCache>
            </c:numRef>
          </c:val>
        </c:ser>
        <c:ser>
          <c:idx val="1"/>
          <c:order val="1"/>
          <c:tx>
            <c:strRef>
              <c:f>[性能评测.xlsx]下拉新增!$K$57</c:f>
              <c:strCache>
                <c:ptCount val="1"/>
                <c:pt idx="0">
                  <c:v>局部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[性能评测.xlsx]下拉新增!$L$55:$M$55</c:f>
              <c:strCache>
                <c:ptCount val="2"/>
                <c:pt idx="0">
                  <c:v>安卓</c:v>
                </c:pt>
                <c:pt idx="1">
                  <c:v>iOS</c:v>
                </c:pt>
              </c:strCache>
            </c:strRef>
          </c:cat>
          <c:val>
            <c:numRef>
              <c:f>[性能评测.xlsx]下拉新增!$L$57:$M$57</c:f>
              <c:numCache>
                <c:formatCode>General</c:formatCode>
                <c:ptCount val="2"/>
                <c:pt idx="0">
                  <c:v>562</c:v>
                </c:pt>
                <c:pt idx="1">
                  <c:v>80</c:v>
                </c:pt>
              </c:numCache>
            </c:numRef>
          </c:val>
        </c:ser>
        <c:ser>
          <c:idx val="2"/>
          <c:order val="2"/>
          <c:tx>
            <c:strRef>
              <c:f>[性能评测.xlsx]下拉新增!$K$58</c:f>
              <c:strCache>
                <c:ptCount val="1"/>
                <c:pt idx="0">
                  <c:v>diff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[性能评测.xlsx]下拉新增!$L$55:$M$55</c:f>
              <c:strCache>
                <c:ptCount val="2"/>
                <c:pt idx="0">
                  <c:v>安卓</c:v>
                </c:pt>
                <c:pt idx="1">
                  <c:v>iOS</c:v>
                </c:pt>
              </c:strCache>
            </c:strRef>
          </c:cat>
          <c:val>
            <c:numRef>
              <c:f>[性能评测.xlsx]下拉新增!$L$58:$M$58</c:f>
              <c:numCache>
                <c:formatCode>General</c:formatCode>
                <c:ptCount val="2"/>
                <c:pt idx="0">
                  <c:v>534</c:v>
                </c:pt>
                <c:pt idx="1">
                  <c:v>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713314"/>
        <c:axId val="478038083"/>
      </c:barChart>
      <c:catAx>
        <c:axId val="10871331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78038083"/>
        <c:crosses val="autoZero"/>
        <c:auto val="1"/>
        <c:lblAlgn val="ctr"/>
        <c:lblOffset val="100"/>
        <c:noMultiLvlLbl val="0"/>
      </c:catAx>
      <c:valAx>
        <c:axId val="4780380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871331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1000</a:t>
            </a:r>
            <a:r>
              <a:rPr lang="zh-CN" altLang="en-US"/>
              <a:t>条数据新增</a:t>
            </a:r>
            <a:r>
              <a:rPr lang="en-US" altLang="zh-CN"/>
              <a:t>100</a:t>
            </a:r>
            <a:r>
              <a:rPr lang="zh-CN" altLang="en-US"/>
              <a:t>条数据耗时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[性能评测.xlsx]下拉新增!$K$56</c:f>
              <c:strCache>
                <c:ptCount val="1"/>
                <c:pt idx="0">
                  <c:v>整体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[性能评测.xlsx]下拉新增!$N$55:$O$55</c:f>
              <c:strCache>
                <c:ptCount val="2"/>
                <c:pt idx="0">
                  <c:v>安卓</c:v>
                </c:pt>
                <c:pt idx="1">
                  <c:v>iOS</c:v>
                </c:pt>
              </c:strCache>
            </c:strRef>
          </c:cat>
          <c:val>
            <c:numRef>
              <c:f>[性能评测.xlsx]下拉新增!$N$56:$O$56</c:f>
              <c:numCache>
                <c:formatCode>General</c:formatCode>
                <c:ptCount val="2"/>
                <c:pt idx="0">
                  <c:v>1141</c:v>
                </c:pt>
                <c:pt idx="1">
                  <c:v>185</c:v>
                </c:pt>
              </c:numCache>
            </c:numRef>
          </c:val>
        </c:ser>
        <c:ser>
          <c:idx val="1"/>
          <c:order val="1"/>
          <c:tx>
            <c:strRef>
              <c:f>[性能评测.xlsx]下拉新增!$K$57</c:f>
              <c:strCache>
                <c:ptCount val="1"/>
                <c:pt idx="0">
                  <c:v>局部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[性能评测.xlsx]下拉新增!$N$55:$O$55</c:f>
              <c:strCache>
                <c:ptCount val="2"/>
                <c:pt idx="0">
                  <c:v>安卓</c:v>
                </c:pt>
                <c:pt idx="1">
                  <c:v>iOS</c:v>
                </c:pt>
              </c:strCache>
            </c:strRef>
          </c:cat>
          <c:val>
            <c:numRef>
              <c:f>[性能评测.xlsx]下拉新增!$N$57:$O$57</c:f>
              <c:numCache>
                <c:formatCode>General</c:formatCode>
                <c:ptCount val="2"/>
                <c:pt idx="0">
                  <c:v>574</c:v>
                </c:pt>
                <c:pt idx="1">
                  <c:v>76</c:v>
                </c:pt>
              </c:numCache>
            </c:numRef>
          </c:val>
        </c:ser>
        <c:ser>
          <c:idx val="2"/>
          <c:order val="2"/>
          <c:tx>
            <c:strRef>
              <c:f>[性能评测.xlsx]下拉新增!$K$58</c:f>
              <c:strCache>
                <c:ptCount val="1"/>
                <c:pt idx="0">
                  <c:v>diff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[性能评测.xlsx]下拉新增!$N$55:$O$55</c:f>
              <c:strCache>
                <c:ptCount val="2"/>
                <c:pt idx="0">
                  <c:v>安卓</c:v>
                </c:pt>
                <c:pt idx="1">
                  <c:v>iOS</c:v>
                </c:pt>
              </c:strCache>
            </c:strRef>
          </c:cat>
          <c:val>
            <c:numRef>
              <c:f>[性能评测.xlsx]下拉新增!$N$58:$O$58</c:f>
              <c:numCache>
                <c:formatCode>General</c:formatCode>
                <c:ptCount val="2"/>
                <c:pt idx="0">
                  <c:v>541</c:v>
                </c:pt>
                <c:pt idx="1">
                  <c:v>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758252"/>
        <c:axId val="261969356"/>
      </c:barChart>
      <c:catAx>
        <c:axId val="747582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969356"/>
        <c:crosses val="autoZero"/>
        <c:auto val="1"/>
        <c:lblAlgn val="ctr"/>
        <c:lblOffset val="100"/>
        <c:noMultiLvlLbl val="0"/>
      </c:catAx>
      <c:valAx>
        <c:axId val="2619693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47582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小程序框架选择了双线程模型。</a:t>
            </a:r>
            <a:endParaRPr lang="zh-CN" altLang="en-US"/>
          </a:p>
          <a:p>
            <a:r>
              <a:rPr lang="zh-CN" altLang="en-US"/>
              <a:t>1.提升用户体验，避免白屏。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2.为了管控和安全 ，我们需要阻止开发者使用一些浏览器提供的，诸如跳转页面、操作 DOM、动态执行脚本的开放性接口。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&gt; 管控啥？比如开发者获取用户隐私数据 open-data, cookie，或者直接跳转到自己的h5页面 等等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**逻辑层：创建一个单独的线程去执行 JavaScript，在这个环境下执行的都是有关小程序业务逻辑的代码**</a:t>
            </a:r>
            <a:endParaRPr lang="zh-CN" altLang="en-US"/>
          </a:p>
          <a:p>
            <a:r>
              <a:rPr lang="zh-CN" altLang="en-US"/>
              <a:t>- **渲染层：界面渲染相关的任务全都在 WebView 线程里执行，通过逻辑层代码去控制渲染哪些界面。一个小程序存在多个界面，所以渲染层存在多个 WebView 线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setData 传输的数据量越多，线程间通信的耗时越长，渲染速度就越慢。根据微信官方测得的数据，传输时间和数据量大体上呈正相关关系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taro</a:t>
            </a:r>
            <a:r>
              <a:rPr lang="zh-CN" altLang="en-US"/>
              <a:t>和</a:t>
            </a:r>
            <a:r>
              <a:rPr lang="en-US" altLang="zh-CN"/>
              <a:t>uni-app</a:t>
            </a:r>
            <a:r>
              <a:rPr lang="zh-CN" altLang="en-US"/>
              <a:t>利用</a:t>
            </a:r>
            <a:r>
              <a:rPr lang="en-US" altLang="zh-CN"/>
              <a:t>nextTick</a:t>
            </a:r>
            <a:r>
              <a:rPr lang="zh-CN" altLang="en-US"/>
              <a:t>，在底层实现了再一个事件循环内，将多个</a:t>
            </a:r>
            <a:r>
              <a:rPr lang="en-US" altLang="zh-CN"/>
              <a:t>setData</a:t>
            </a:r>
            <a:r>
              <a:rPr lang="zh-CN" altLang="en-US"/>
              <a:t>合并为一个来调用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处理事件监听，如页面滚动事件时，可以使用防抖处理，而不是每次事件调用都</a:t>
            </a:r>
            <a:r>
              <a:rPr lang="en-US" altLang="zh-CN">
                <a:sym typeface="+mn-ea"/>
              </a:rPr>
              <a:t>setData</a:t>
            </a:r>
            <a:r>
              <a:rPr lang="zh-CN" altLang="en-US">
                <a:sym typeface="+mn-ea"/>
              </a:rPr>
              <a:t>，从而降低频率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调用</a:t>
            </a:r>
            <a:r>
              <a:rPr lang="en-US" altLang="zh-CN"/>
              <a:t>6</a:t>
            </a:r>
            <a:r>
              <a:rPr lang="zh-CN" altLang="en-US"/>
              <a:t>次，就是有</a:t>
            </a:r>
            <a:r>
              <a:rPr lang="en-US" altLang="zh-CN"/>
              <a:t>6</a:t>
            </a:r>
            <a:r>
              <a:rPr lang="zh-CN" altLang="en-US"/>
              <a:t>个数组，分开进行</a:t>
            </a:r>
            <a:r>
              <a:rPr lang="en-US" altLang="zh-CN"/>
              <a:t>setData</a:t>
            </a:r>
            <a:endParaRPr lang="en-US" altLang="zh-CN"/>
          </a:p>
          <a:p>
            <a:r>
              <a:rPr lang="zh-CN" altLang="en-US"/>
              <a:t>调用</a:t>
            </a:r>
            <a:r>
              <a:rPr lang="en-US" altLang="zh-CN"/>
              <a:t>1</a:t>
            </a:r>
            <a:r>
              <a:rPr lang="zh-CN" altLang="en-US"/>
              <a:t>次，就是同样的等级的数据量，只调用</a:t>
            </a:r>
            <a:r>
              <a:rPr lang="en-US" altLang="zh-CN"/>
              <a:t>1</a:t>
            </a:r>
            <a:r>
              <a:rPr lang="zh-CN" altLang="en-US"/>
              <a:t>次</a:t>
            </a:r>
            <a:r>
              <a:rPr lang="en-US" altLang="zh-CN"/>
              <a:t>setData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可滚动区域：比如列表容器的高度是600，内部元素的高度之和超过了容器高度，这一块区域就可以滚动，就是「可滚动区域」；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可视区域：比如列表容器的高度是600，右侧有纵向滚动条可以滚动，视觉可见的内部区域就是「可视区域」。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image" Target="../media/image1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image" Target="../media/image1.png"/><Relationship Id="rId2" Type="http://schemas.openxmlformats.org/officeDocument/2006/relationships/oleObject" Target="../embeddings/oleObject3.bin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rgbClr val="1979FB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dirty="0"/>
              <a:t>                                                                          2016-11-28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 userDrawn="1"/>
        </p:nvGraphicFramePr>
        <p:xfrm>
          <a:off x="7424413" y="6286520"/>
          <a:ext cx="1537177" cy="345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" name="" r:id="rId2" imgW="914400" imgH="154940" progId="">
                  <p:embed/>
                </p:oleObj>
              </mc:Choice>
              <mc:Fallback>
                <p:oleObj name="" r:id="rId2" imgW="914400" imgH="15494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4413" y="6286520"/>
                        <a:ext cx="1537177" cy="3451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hape 186"/>
          <p:cNvSpPr/>
          <p:nvPr userDrawn="1"/>
        </p:nvSpPr>
        <p:spPr>
          <a:xfrm>
            <a:off x="0" y="0"/>
            <a:ext cx="1045034" cy="92736"/>
          </a:xfrm>
          <a:prstGeom prst="rect">
            <a:avLst/>
          </a:prstGeom>
          <a:solidFill>
            <a:srgbClr val="FF2E86"/>
          </a:solidFill>
          <a:ln w="12700">
            <a:miter lim="400000"/>
          </a:ln>
        </p:spPr>
        <p:txBody>
          <a:bodyPr lIns="17145" rIns="17145"/>
          <a:lstStyle/>
          <a:p>
            <a:pPr algn="l" defTabSz="457200">
              <a:defRPr sz="19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715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Shape 185"/>
          <p:cNvSpPr/>
          <p:nvPr userDrawn="1"/>
        </p:nvSpPr>
        <p:spPr>
          <a:xfrm>
            <a:off x="1045034" y="0"/>
            <a:ext cx="8106833" cy="92736"/>
          </a:xfrm>
          <a:prstGeom prst="rect">
            <a:avLst/>
          </a:prstGeom>
          <a:solidFill>
            <a:srgbClr val="1979FB"/>
          </a:solidFill>
          <a:ln w="12700">
            <a:miter lim="400000"/>
          </a:ln>
        </p:spPr>
        <p:txBody>
          <a:bodyPr lIns="17145" rIns="17145"/>
          <a:lstStyle/>
          <a:p>
            <a:pPr algn="l" defTabSz="457200">
              <a:defRPr sz="19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715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FFC-F1A0-4745-9FE5-E50D9A0402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66D0-7E0D-4D36-83BD-ECB2696E5F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FFC-F1A0-4745-9FE5-E50D9A0402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66D0-7E0D-4D36-83BD-ECB2696E5F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77D7-11CC-4044-BDF7-349C836F903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A561-BBA2-4771-9DF4-46C5B36E3D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77D7-11CC-4044-BDF7-349C836F903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A561-BBA2-4771-9DF4-46C5B36E3D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77D7-11CC-4044-BDF7-349C836F903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A561-BBA2-4771-9DF4-46C5B36E3D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77D7-11CC-4044-BDF7-349C836F903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A561-BBA2-4771-9DF4-46C5B36E3D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77D7-11CC-4044-BDF7-349C836F903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A561-BBA2-4771-9DF4-46C5B36E3D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77D7-11CC-4044-BDF7-349C836F903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A561-BBA2-4771-9DF4-46C5B36E3D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77D7-11CC-4044-BDF7-349C836F903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A561-BBA2-4771-9DF4-46C5B36E3D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77D7-11CC-4044-BDF7-349C836F903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A561-BBA2-4771-9DF4-46C5B36E3D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1979FB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242" y="1935181"/>
            <a:ext cx="7886700" cy="4351338"/>
          </a:xfrm>
        </p:spPr>
        <p:txBody>
          <a:bodyPr/>
          <a:lstStyle>
            <a:lvl1pPr>
              <a:defRPr kumimoji="0" lang="zh-CN" altLang="en-US" sz="1800" b="1" i="0" u="none" strike="noStrike" kern="1200" cap="all" spc="0" normalizeH="0" baseline="0" dirty="0" smtClean="0">
                <a:ln w="0"/>
                <a:solidFill>
                  <a:srgbClr val="FF2E86"/>
                </a:solidFill>
                <a:effectLst>
                  <a:reflection blurRad="12700" stA="50000" endPos="50000" dist="5000" dir="5400000" sy="-100000" rotWithShape="0"/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Helvetica Light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2016-11-23</a:t>
            </a:r>
            <a:endParaRPr lang="zh-CN" altLang="en-US" dirty="0"/>
          </a:p>
        </p:txBody>
      </p:sp>
      <p:sp>
        <p:nvSpPr>
          <p:cNvPr id="7" name="Shape 186"/>
          <p:cNvSpPr/>
          <p:nvPr userDrawn="1"/>
        </p:nvSpPr>
        <p:spPr>
          <a:xfrm>
            <a:off x="0" y="0"/>
            <a:ext cx="1045034" cy="92736"/>
          </a:xfrm>
          <a:prstGeom prst="rect">
            <a:avLst/>
          </a:prstGeom>
          <a:solidFill>
            <a:srgbClr val="FF2E86"/>
          </a:solidFill>
          <a:ln w="12700">
            <a:miter lim="400000"/>
          </a:ln>
        </p:spPr>
        <p:txBody>
          <a:bodyPr lIns="17145" rIns="17145"/>
          <a:lstStyle/>
          <a:p>
            <a:pPr algn="l" defTabSz="457200">
              <a:defRPr sz="19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715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Shape 185"/>
          <p:cNvSpPr/>
          <p:nvPr userDrawn="1"/>
        </p:nvSpPr>
        <p:spPr>
          <a:xfrm>
            <a:off x="1045034" y="0"/>
            <a:ext cx="8106833" cy="92736"/>
          </a:xfrm>
          <a:prstGeom prst="rect">
            <a:avLst/>
          </a:prstGeom>
          <a:solidFill>
            <a:srgbClr val="1979FB"/>
          </a:solidFill>
          <a:ln w="12700">
            <a:miter lim="400000"/>
          </a:ln>
        </p:spPr>
        <p:txBody>
          <a:bodyPr lIns="17145" rIns="17145"/>
          <a:lstStyle/>
          <a:p>
            <a:pPr algn="l" defTabSz="457200">
              <a:defRPr sz="19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715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 userDrawn="1"/>
        </p:nvGraphicFramePr>
        <p:xfrm>
          <a:off x="7424413" y="6286520"/>
          <a:ext cx="1537177" cy="345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" name="" r:id="rId2" imgW="914400" imgH="154940" progId="">
                  <p:embed/>
                </p:oleObj>
              </mc:Choice>
              <mc:Fallback>
                <p:oleObj name="" r:id="rId2" imgW="914400" imgH="154940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4413" y="6286520"/>
                        <a:ext cx="1537177" cy="3451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632665" y="1397479"/>
            <a:ext cx="7783183" cy="0"/>
          </a:xfrm>
          <a:prstGeom prst="line">
            <a:avLst/>
          </a:prstGeom>
          <a:ln w="28575" cmpd="sng">
            <a:solidFill>
              <a:srgbClr val="1979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77D7-11CC-4044-BDF7-349C836F903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A561-BBA2-4771-9DF4-46C5B36E3D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77D7-11CC-4044-BDF7-349C836F903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A561-BBA2-4771-9DF4-46C5B36E3D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77D7-11CC-4044-BDF7-349C836F903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A561-BBA2-4771-9DF4-46C5B36E3D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FFC-F1A0-4745-9FE5-E50D9A0402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66D0-7E0D-4D36-83BD-ECB2696E5F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FFC-F1A0-4745-9FE5-E50D9A0402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66D0-7E0D-4D36-83BD-ECB2696E5F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FFC-F1A0-4745-9FE5-E50D9A0402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66D0-7E0D-4D36-83BD-ECB2696E5F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FFC-F1A0-4745-9FE5-E50D9A0402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66D0-7E0D-4D36-83BD-ECB2696E5F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 userDrawn="1"/>
        </p:nvGraphicFramePr>
        <p:xfrm>
          <a:off x="7424413" y="6286520"/>
          <a:ext cx="1537177" cy="345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" name="" r:id="rId2" imgW="914400" imgH="154940" progId="">
                  <p:embed/>
                </p:oleObj>
              </mc:Choice>
              <mc:Fallback>
                <p:oleObj name="" r:id="rId2" imgW="914400" imgH="15494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4413" y="6286520"/>
                        <a:ext cx="1537177" cy="3451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hape 186"/>
          <p:cNvSpPr/>
          <p:nvPr userDrawn="1"/>
        </p:nvSpPr>
        <p:spPr>
          <a:xfrm>
            <a:off x="0" y="0"/>
            <a:ext cx="1045034" cy="92736"/>
          </a:xfrm>
          <a:prstGeom prst="rect">
            <a:avLst/>
          </a:prstGeom>
          <a:solidFill>
            <a:srgbClr val="FF2E86"/>
          </a:solidFill>
          <a:ln w="12700">
            <a:miter lim="400000"/>
          </a:ln>
        </p:spPr>
        <p:txBody>
          <a:bodyPr lIns="17145" rIns="17145"/>
          <a:lstStyle/>
          <a:p>
            <a:pPr algn="l" defTabSz="457200">
              <a:defRPr sz="19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715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Shape 185"/>
          <p:cNvSpPr/>
          <p:nvPr userDrawn="1"/>
        </p:nvSpPr>
        <p:spPr>
          <a:xfrm>
            <a:off x="1045034" y="0"/>
            <a:ext cx="8106833" cy="92736"/>
          </a:xfrm>
          <a:prstGeom prst="rect">
            <a:avLst/>
          </a:prstGeom>
          <a:solidFill>
            <a:srgbClr val="1979FB"/>
          </a:solidFill>
          <a:ln w="12700">
            <a:miter lim="400000"/>
          </a:ln>
        </p:spPr>
        <p:txBody>
          <a:bodyPr lIns="17145" rIns="17145"/>
          <a:lstStyle/>
          <a:p>
            <a:pPr algn="l" defTabSz="457200">
              <a:defRPr sz="19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715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FFC-F1A0-4745-9FE5-E50D9A0402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66D0-7E0D-4D36-83BD-ECB2696E5F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FFC-F1A0-4745-9FE5-E50D9A0402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66D0-7E0D-4D36-83BD-ECB2696E5F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2" Type="http://schemas.openxmlformats.org/officeDocument/2006/relationships/theme" Target="../theme/theme2.xml"/><Relationship Id="rId21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6EFFC-F1A0-4745-9FE5-E50D9A0402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E66D0-7E0D-4D36-83BD-ECB2696E5F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F77D7-11CC-4044-BDF7-349C836F903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7A561-BBA2-4771-9DF4-46C5B36E3D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6.xml"/><Relationship Id="rId1" Type="http://schemas.openxmlformats.org/officeDocument/2006/relationships/chart" Target="../charts/char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8.xml"/><Relationship Id="rId1" Type="http://schemas.openxmlformats.org/officeDocument/2006/relationships/chart" Target="../charts/char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video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defTabSz="914400">
              <a:buNone/>
            </a:pPr>
            <a:r>
              <a:rPr lang="zh-CN" altLang="zh-CN" sz="4400" kern="1200" baseline="0">
                <a:latin typeface="+mj-lt"/>
                <a:ea typeface="+mj-ea"/>
                <a:cs typeface="+mj-cs"/>
              </a:rPr>
              <a:t>小程序性能优化浅析</a:t>
            </a:r>
            <a:endParaRPr lang="zh-CN" altLang="zh-CN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010025" y="3740150"/>
            <a:ext cx="1123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latin typeface="+mj-ea"/>
                <a:ea typeface="+mj-ea"/>
                <a:cs typeface="+mj-ea"/>
              </a:rPr>
              <a:t>frostdeng</a:t>
            </a:r>
            <a:endParaRPr lang="zh-CN" altLang="en-US" sz="1600">
              <a:latin typeface="+mj-ea"/>
              <a:ea typeface="+mj-ea"/>
              <a:cs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99865" y="4182745"/>
            <a:ext cx="12001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>
                <a:latin typeface="+mj-ea"/>
                <a:ea typeface="+mj-ea"/>
                <a:cs typeface="+mj-ea"/>
              </a:rPr>
              <a:t>2020.10.21</a:t>
            </a:r>
            <a:endParaRPr lang="en-US" sz="16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setData</a:t>
            </a:r>
            <a:r>
              <a:t>优化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8040" y="1568450"/>
            <a:ext cx="422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b="1" dirty="0">
                <a:sym typeface="+mn-ea"/>
              </a:rPr>
              <a:t>- </a:t>
            </a:r>
            <a:r>
              <a:rPr lang="zh-CN" altLang="en-US" b="1" dirty="0">
                <a:sym typeface="+mn-ea"/>
              </a:rPr>
              <a:t>采用局部数据更新机制</a:t>
            </a:r>
            <a:r>
              <a:rPr lang="zh-CN" altLang="en-US" dirty="0">
                <a:sym typeface="+mn-ea"/>
              </a:rPr>
              <a:t>（按路径更新）</a:t>
            </a:r>
            <a:endParaRPr lang="zh-CN" altLang="en-US" b="1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80480" y="3244850"/>
            <a:ext cx="234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整体</a:t>
            </a:r>
            <a:r>
              <a:rPr lang="en-US" altLang="zh-CN"/>
              <a:t>setData</a:t>
            </a:r>
            <a:r>
              <a:rPr lang="zh-CN" altLang="en-US"/>
              <a:t>，不推荐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265" y="4361180"/>
            <a:ext cx="5342890" cy="13906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452235" y="4745355"/>
            <a:ext cx="211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局部</a:t>
            </a:r>
            <a:r>
              <a:rPr lang="en-US" altLang="zh-CN"/>
              <a:t>setData</a:t>
            </a:r>
            <a:r>
              <a:rPr lang="zh-CN" altLang="en-US"/>
              <a:t>，推荐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65" y="2647950"/>
            <a:ext cx="5342890" cy="1562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setData</a:t>
            </a:r>
            <a:r>
              <a:t>优化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09320" y="1560195"/>
            <a:ext cx="11023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b="1">
                <a:sym typeface="+mn-ea"/>
              </a:rPr>
              <a:t>测试方案</a:t>
            </a:r>
            <a:endParaRPr lang="zh-CN" b="1"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69315" y="2637790"/>
            <a:ext cx="7405370" cy="1043940"/>
            <a:chOff x="1395" y="3104"/>
            <a:chExt cx="11662" cy="1644"/>
          </a:xfrm>
        </p:grpSpPr>
        <p:sp>
          <p:nvSpPr>
            <p:cNvPr id="15" name="文本框 14"/>
            <p:cNvSpPr txBox="1"/>
            <p:nvPr/>
          </p:nvSpPr>
          <p:spPr>
            <a:xfrm>
              <a:off x="1509" y="3732"/>
              <a:ext cx="11548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/>
                <a:t>iphone8s</a:t>
              </a:r>
              <a:endParaRPr lang="en-US"/>
            </a:p>
            <a:p>
              <a:pPr>
                <a:buFont typeface="Arial" panose="020B0604020202020204" pitchFamily="34" charset="0"/>
              </a:pPr>
              <a:r>
                <a:rPr lang="en-US"/>
                <a:t>vivo x9</a:t>
              </a:r>
              <a:endParaRPr 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95" y="3104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/>
                <a:t>测试机型：</a:t>
              </a:r>
              <a:endParaRPr 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68045" y="4110355"/>
            <a:ext cx="7405370" cy="1043940"/>
            <a:chOff x="1395" y="3104"/>
            <a:chExt cx="11662" cy="1644"/>
          </a:xfrm>
        </p:grpSpPr>
        <p:sp>
          <p:nvSpPr>
            <p:cNvPr id="18" name="文本框 17"/>
            <p:cNvSpPr txBox="1"/>
            <p:nvPr/>
          </p:nvSpPr>
          <p:spPr>
            <a:xfrm>
              <a:off x="1509" y="3732"/>
              <a:ext cx="11548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/>
                <a:t>setData</a:t>
              </a:r>
              <a:r>
                <a:rPr lang="zh-CN" altLang="en-US"/>
                <a:t>执行耗时，单位</a:t>
              </a:r>
              <a:r>
                <a:rPr lang="en-US" altLang="zh-CN"/>
                <a:t>ms</a:t>
              </a:r>
              <a:endParaRPr lang="en-US" altLang="zh-CN"/>
            </a:p>
            <a:p>
              <a:pPr>
                <a:buFont typeface="Arial" panose="020B0604020202020204" pitchFamily="34" charset="0"/>
              </a:pPr>
              <a:r>
                <a:rPr lang="zh-CN" altLang="en-US"/>
                <a:t>测试</a:t>
              </a:r>
              <a:r>
                <a:rPr lang="en-US" altLang="zh-CN"/>
                <a:t>5</a:t>
              </a:r>
              <a:r>
                <a:rPr lang="zh-CN" altLang="en-US"/>
                <a:t>次，取平均时间</a:t>
              </a:r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95" y="3104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/>
                <a:t>耗时计算：</a:t>
              </a:r>
              <a:endParaRPr lang="zh-CN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setData</a:t>
            </a:r>
            <a:r>
              <a:t>优化</a:t>
            </a:r>
          </a:p>
        </p:txBody>
      </p:sp>
      <p:graphicFrame>
        <p:nvGraphicFramePr>
          <p:cNvPr id="13" name="图表 12"/>
          <p:cNvGraphicFramePr/>
          <p:nvPr/>
        </p:nvGraphicFramePr>
        <p:xfrm>
          <a:off x="505460" y="3770630"/>
          <a:ext cx="3545205" cy="2208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" name="图表 3"/>
          <p:cNvGraphicFramePr/>
          <p:nvPr/>
        </p:nvGraphicFramePr>
        <p:xfrm>
          <a:off x="4580255" y="3770630"/>
          <a:ext cx="3189605" cy="2208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77240" y="1617345"/>
            <a:ext cx="73329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b="1"/>
              <a:t>局部</a:t>
            </a:r>
            <a:r>
              <a:rPr lang="en-US" altLang="zh-CN" b="1"/>
              <a:t>setData</a:t>
            </a:r>
            <a:r>
              <a:rPr lang="zh-CN" altLang="en-US" b="1"/>
              <a:t>耗时明显少于整体</a:t>
            </a:r>
            <a:r>
              <a:rPr lang="en-US" altLang="zh-CN" b="1"/>
              <a:t>setData</a:t>
            </a:r>
            <a:endParaRPr lang="en-US" altLang="zh-CN" b="1"/>
          </a:p>
        </p:txBody>
      </p:sp>
      <p:grpSp>
        <p:nvGrpSpPr>
          <p:cNvPr id="10" name="组合 9"/>
          <p:cNvGrpSpPr/>
          <p:nvPr/>
        </p:nvGrpSpPr>
        <p:grpSpPr>
          <a:xfrm>
            <a:off x="885825" y="2401570"/>
            <a:ext cx="7405370" cy="1320800"/>
            <a:chOff x="1395" y="3104"/>
            <a:chExt cx="11662" cy="2080"/>
          </a:xfrm>
        </p:grpSpPr>
        <p:sp>
          <p:nvSpPr>
            <p:cNvPr id="11" name="文本框 10"/>
            <p:cNvSpPr txBox="1"/>
            <p:nvPr/>
          </p:nvSpPr>
          <p:spPr>
            <a:xfrm>
              <a:off x="1509" y="3732"/>
              <a:ext cx="11548" cy="145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/>
                <a:t>1.</a:t>
              </a:r>
              <a:r>
                <a:rPr lang="zh-CN" altLang="en-US"/>
                <a:t>长度为</a:t>
              </a:r>
              <a:r>
                <a:rPr lang="en-US" altLang="zh-CN"/>
                <a:t>100</a:t>
              </a:r>
              <a:r>
                <a:rPr lang="en-US" altLang="zh-CN">
                  <a:sym typeface="+mn-ea"/>
                </a:rPr>
                <a:t>(</a:t>
              </a:r>
              <a:r>
                <a:rPr lang="zh-CN" altLang="en-US">
                  <a:sym typeface="+mn-ea"/>
                </a:rPr>
                <a:t>数据量约</a:t>
              </a:r>
              <a:r>
                <a:rPr lang="en-US" altLang="zh-CN">
                  <a:sym typeface="+mn-ea"/>
                </a:rPr>
                <a:t>17kb)</a:t>
              </a:r>
              <a:r>
                <a:rPr lang="zh-CN" altLang="en-US"/>
                <a:t>的列表，修改第一项的标题</a:t>
              </a:r>
              <a:endParaRPr lang="zh-CN" altLang="en-US"/>
            </a:p>
            <a:p>
              <a:pPr>
                <a:buFont typeface="Arial" panose="020B0604020202020204" pitchFamily="34" charset="0"/>
              </a:pPr>
              <a:r>
                <a:rPr lang="en-US" altLang="zh-CN">
                  <a:sym typeface="+mn-ea"/>
                </a:rPr>
                <a:t>2.</a:t>
              </a:r>
              <a:r>
                <a:rPr lang="zh-CN" altLang="en-US">
                  <a:sym typeface="+mn-ea"/>
                </a:rPr>
                <a:t>长度为</a:t>
              </a:r>
              <a:r>
                <a:rPr lang="en-US" altLang="zh-CN">
                  <a:sym typeface="+mn-ea"/>
                </a:rPr>
                <a:t>1000(</a:t>
              </a:r>
              <a:r>
                <a:rPr lang="zh-CN" altLang="en-US">
                  <a:sym typeface="+mn-ea"/>
                </a:rPr>
                <a:t>数据量约</a:t>
              </a:r>
              <a:r>
                <a:rPr lang="en-US" altLang="zh-CN">
                  <a:sym typeface="+mn-ea"/>
                </a:rPr>
                <a:t>170kb)</a:t>
              </a:r>
              <a:r>
                <a:rPr lang="zh-CN" altLang="en-US">
                  <a:sym typeface="+mn-ea"/>
                </a:rPr>
                <a:t>的列表，修改第一项的标题</a:t>
              </a:r>
              <a:endParaRPr lang="zh-CN" altLang="en-US"/>
            </a:p>
            <a:p>
              <a:pPr>
                <a:buFont typeface="Arial" panose="020B0604020202020204" pitchFamily="34" charset="0"/>
              </a:pPr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95" y="3104"/>
              <a:ext cx="15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/>
                <a:t>场景</a:t>
              </a:r>
              <a:r>
                <a:rPr lang="en-US" altLang="zh-CN"/>
                <a:t>1</a:t>
              </a:r>
              <a:r>
                <a:rPr lang="zh-CN"/>
                <a:t>：</a:t>
              </a:r>
              <a:endParaRPr lang="zh-CN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setData</a:t>
            </a:r>
            <a:r>
              <a:t>优化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8040" y="2407285"/>
            <a:ext cx="40055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>
                <a:sym typeface="+mn-ea"/>
              </a:rPr>
              <a:t>场景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1.100</a:t>
            </a:r>
            <a:r>
              <a:rPr lang="zh-CN" altLang="en-US">
                <a:sym typeface="+mn-ea"/>
              </a:rPr>
              <a:t>条数据的列表，新增</a:t>
            </a:r>
            <a:r>
              <a:rPr lang="en-US" altLang="zh-CN">
                <a:sym typeface="+mn-ea"/>
              </a:rPr>
              <a:t>100</a:t>
            </a:r>
            <a:r>
              <a:rPr lang="zh-CN" altLang="en-US">
                <a:sym typeface="+mn-ea"/>
              </a:rPr>
              <a:t>条数据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2.1000</a:t>
            </a:r>
            <a:r>
              <a:rPr lang="zh-CN" altLang="en-US">
                <a:sym typeface="+mn-ea"/>
              </a:rPr>
              <a:t>条数据的列表，新增</a:t>
            </a:r>
            <a:r>
              <a:rPr lang="en-US" altLang="zh-CN">
                <a:sym typeface="+mn-ea"/>
              </a:rPr>
              <a:t>100</a:t>
            </a:r>
            <a:r>
              <a:rPr lang="zh-CN" altLang="en-US">
                <a:sym typeface="+mn-ea"/>
              </a:rPr>
              <a:t>条数据</a:t>
            </a:r>
            <a:endParaRPr lang="zh-CN" altLang="en-US">
              <a:sym typeface="+mn-ea"/>
            </a:endParaRPr>
          </a:p>
        </p:txBody>
      </p:sp>
      <p:graphicFrame>
        <p:nvGraphicFramePr>
          <p:cNvPr id="10" name="图表 9"/>
          <p:cNvGraphicFramePr/>
          <p:nvPr/>
        </p:nvGraphicFramePr>
        <p:xfrm>
          <a:off x="828040" y="3547745"/>
          <a:ext cx="3645535" cy="1942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1" name="图表 10"/>
          <p:cNvGraphicFramePr/>
          <p:nvPr/>
        </p:nvGraphicFramePr>
        <p:xfrm>
          <a:off x="4925695" y="3547745"/>
          <a:ext cx="3226435" cy="1936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77240" y="1617345"/>
            <a:ext cx="73329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b="1"/>
              <a:t>局部</a:t>
            </a:r>
            <a:r>
              <a:rPr lang="en-US" altLang="zh-CN" b="1"/>
              <a:t>setData</a:t>
            </a:r>
            <a:r>
              <a:rPr lang="zh-CN" altLang="en-US" b="1"/>
              <a:t>耗时明显少于整体</a:t>
            </a:r>
            <a:r>
              <a:rPr lang="en-US" altLang="zh-CN" b="1"/>
              <a:t>setData</a:t>
            </a:r>
            <a:endParaRPr lang="en-US" altLang="zh-CN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setData</a:t>
            </a:r>
            <a:r>
              <a:t>优化</a:t>
            </a:r>
          </a:p>
        </p:txBody>
      </p:sp>
      <p:sp>
        <p:nvSpPr>
          <p:cNvPr id="7" name="矩形 6"/>
          <p:cNvSpPr/>
          <p:nvPr/>
        </p:nvSpPr>
        <p:spPr>
          <a:xfrm>
            <a:off x="1691640" y="3110230"/>
            <a:ext cx="5922645" cy="864235"/>
          </a:xfrm>
          <a:prstGeom prst="rect">
            <a:avLst/>
          </a:prstGeom>
          <a:noFill/>
          <a:ln w="12700" cmpd="sng">
            <a:solidFill>
              <a:srgbClr val="00B05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局部</a:t>
            </a:r>
            <a:r>
              <a:rPr lang="en-US" altLang="zh-CN">
                <a:solidFill>
                  <a:schemeClr val="tx1"/>
                </a:solidFill>
              </a:rPr>
              <a:t>setData</a:t>
            </a:r>
            <a:r>
              <a:rPr lang="zh-CN" altLang="en-US">
                <a:solidFill>
                  <a:schemeClr val="tx1"/>
                </a:solidFill>
              </a:rPr>
              <a:t>是否可以优化？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76320" y="4445635"/>
            <a:ext cx="1991995" cy="864235"/>
          </a:xfrm>
          <a:prstGeom prst="rect">
            <a:avLst/>
          </a:prstGeom>
          <a:noFill/>
          <a:ln w="12700" cmpd="sng">
            <a:solidFill>
              <a:srgbClr val="00B05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数据</a:t>
            </a:r>
            <a:r>
              <a:rPr lang="en-US" altLang="zh-CN">
                <a:solidFill>
                  <a:schemeClr val="tx1"/>
                </a:solidFill>
              </a:rPr>
              <a:t>diff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setData</a:t>
            </a:r>
            <a:r>
              <a:t>优化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83945" y="1584960"/>
            <a:ext cx="11379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b="1" dirty="0">
                <a:sym typeface="+mn-ea"/>
              </a:rPr>
              <a:t>- </a:t>
            </a:r>
            <a:r>
              <a:rPr lang="zh-CN" altLang="en-US" b="1" dirty="0">
                <a:sym typeface="+mn-ea"/>
              </a:rPr>
              <a:t>数据</a:t>
            </a:r>
            <a:r>
              <a:rPr lang="en-US" altLang="zh-CN" b="1" dirty="0">
                <a:sym typeface="+mn-ea"/>
              </a:rPr>
              <a:t>diff</a:t>
            </a:r>
            <a:endParaRPr lang="zh-CN" altLang="en-US" b="1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0435" y="2131060"/>
            <a:ext cx="6762115" cy="32473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49115" y="3439160"/>
            <a:ext cx="1367790" cy="864235"/>
          </a:xfrm>
          <a:prstGeom prst="rect">
            <a:avLst/>
          </a:prstGeom>
          <a:noFill/>
          <a:ln w="12700" cmpd="sng">
            <a:solidFill>
              <a:srgbClr val="00B05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setData</a:t>
            </a:r>
            <a:r>
              <a:t>优化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58215" y="2226310"/>
            <a:ext cx="733298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全等 =&gt; 跳过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新增字段 =&gt; 使用新值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类型不同 =&gt; 使用新值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其中一方为数组，另一方不是 =&gt; 使用新值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其中一方为 null，另一方不是 =&gt; 使用新值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都为数组、新数组比旧数组短 =&gt; 使用新值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都为对象，新对象缺少旧对象某些属性 =&gt; 使用新值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都为数组、新数组长度大于等于旧数组的长度 =&gt; 逐项 diff、按路径更新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都为对象，新对象拥有旧对象所有的属性 =&gt; 逐项 diff、按路径更新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58215" y="1576705"/>
            <a:ext cx="14579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b="1" dirty="0">
                <a:sym typeface="+mn-ea"/>
              </a:rPr>
              <a:t>diff</a:t>
            </a:r>
            <a:r>
              <a:rPr lang="zh-CN" altLang="en-US" b="1" dirty="0">
                <a:sym typeface="+mn-ea"/>
              </a:rPr>
              <a:t>逻辑判断</a:t>
            </a:r>
            <a:endParaRPr lang="zh-CN" altLang="en-US" b="1" dirty="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setData</a:t>
            </a:r>
            <a:r>
              <a:t>优化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7240" y="2249170"/>
            <a:ext cx="40055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>
                <a:sym typeface="+mn-ea"/>
              </a:rPr>
              <a:t>测试场景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1.100</a:t>
            </a:r>
            <a:r>
              <a:rPr lang="zh-CN" altLang="en-US">
                <a:sym typeface="+mn-ea"/>
              </a:rPr>
              <a:t>条数据的列表，新增</a:t>
            </a:r>
            <a:r>
              <a:rPr lang="en-US" altLang="zh-CN">
                <a:sym typeface="+mn-ea"/>
              </a:rPr>
              <a:t>100</a:t>
            </a:r>
            <a:r>
              <a:rPr lang="zh-CN" altLang="en-US">
                <a:sym typeface="+mn-ea"/>
              </a:rPr>
              <a:t>条数据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2.1000</a:t>
            </a:r>
            <a:r>
              <a:rPr lang="zh-CN" altLang="en-US">
                <a:sym typeface="+mn-ea"/>
              </a:rPr>
              <a:t>条数据的列表，新增</a:t>
            </a:r>
            <a:r>
              <a:rPr lang="en-US" altLang="zh-CN">
                <a:sym typeface="+mn-ea"/>
              </a:rPr>
              <a:t>100</a:t>
            </a:r>
            <a:r>
              <a:rPr lang="zh-CN" altLang="en-US">
                <a:sym typeface="+mn-ea"/>
              </a:rPr>
              <a:t>条数据</a:t>
            </a:r>
            <a:endParaRPr lang="zh-CN" altLang="en-US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7240" y="1545590"/>
            <a:ext cx="73329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b="1"/>
              <a:t>对比</a:t>
            </a:r>
            <a:r>
              <a:rPr lang="en-US" altLang="zh-CN" b="1"/>
              <a:t>diff</a:t>
            </a:r>
            <a:r>
              <a:rPr lang="zh-CN" altLang="en-US" b="1"/>
              <a:t>后的</a:t>
            </a:r>
            <a:r>
              <a:rPr lang="en-US" altLang="zh-CN" b="1"/>
              <a:t>setData</a:t>
            </a:r>
            <a:r>
              <a:rPr lang="zh-CN" altLang="en-US" b="1"/>
              <a:t>耗时</a:t>
            </a:r>
            <a:endParaRPr lang="zh-CN" altLang="en-US" b="1"/>
          </a:p>
        </p:txBody>
      </p:sp>
      <p:graphicFrame>
        <p:nvGraphicFramePr>
          <p:cNvPr id="8" name="图表 7"/>
          <p:cNvGraphicFramePr/>
          <p:nvPr/>
        </p:nvGraphicFramePr>
        <p:xfrm>
          <a:off x="709295" y="3435350"/>
          <a:ext cx="3594100" cy="2156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4636135" y="3435350"/>
          <a:ext cx="3594100" cy="2156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长列表优化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242" y="1576406"/>
            <a:ext cx="7886700" cy="4351338"/>
          </a:xfrm>
        </p:spPr>
        <p:txBody>
          <a:bodyPr/>
          <a:lstStyle/>
          <a:p>
            <a:r>
              <a:rPr>
                <a:sym typeface="+mn-ea"/>
              </a:rPr>
              <a:t>背景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6930" y="2242185"/>
            <a:ext cx="7320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假设在列表渲染中，列表的长度很大（如</a:t>
            </a:r>
            <a:r>
              <a:rPr lang="en-US" altLang="zh-CN"/>
              <a:t>1000</a:t>
            </a:r>
            <a:r>
              <a:rPr lang="zh-CN" altLang="en-US"/>
              <a:t>），如果全部渲染，可能</a:t>
            </a:r>
            <a:endParaRPr lang="zh-CN" altLang="en-US"/>
          </a:p>
          <a:p>
            <a:r>
              <a:rPr lang="zh-CN" altLang="en-US"/>
              <a:t>会出现性能问题：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2170" y="2967990"/>
            <a:ext cx="73755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表现为：</a:t>
            </a:r>
            <a:endParaRPr lang="zh-CN" altLang="en-US"/>
          </a:p>
          <a:p>
            <a:r>
              <a:rPr lang="zh-CN" altLang="en-US"/>
              <a:t>DOM节点过多的时候，会造成小程序页面的卡顿或白屏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2170" y="3748405"/>
            <a:ext cx="7374890" cy="1758315"/>
            <a:chOff x="1794" y="5903"/>
            <a:chExt cx="11614" cy="2769"/>
          </a:xfrm>
        </p:grpSpPr>
        <p:sp>
          <p:nvSpPr>
            <p:cNvPr id="6" name="文本框 5"/>
            <p:cNvSpPr txBox="1"/>
            <p:nvPr/>
          </p:nvSpPr>
          <p:spPr>
            <a:xfrm>
              <a:off x="1794" y="6483"/>
              <a:ext cx="7236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/>
                <a:t>1.</a:t>
              </a:r>
              <a:r>
                <a:rPr lang="zh-CN" altLang="en-US"/>
                <a:t>初始化setData 和 页面渲染耗时长</a:t>
              </a:r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824" y="7040"/>
              <a:ext cx="8260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/>
                <a:t>2.</a:t>
              </a:r>
              <a:r>
                <a:rPr lang="zh-CN" altLang="en-US"/>
                <a:t>setData更新视图时，新旧虚拟数</a:t>
              </a:r>
              <a:r>
                <a:rPr lang="en-US" altLang="zh-CN"/>
                <a:t>diff</a:t>
              </a:r>
              <a:r>
                <a:rPr lang="zh-CN" altLang="en-US"/>
                <a:t>耗时长</a:t>
              </a:r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824" y="7656"/>
              <a:ext cx="11584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/>
                <a:t>3.</a:t>
              </a:r>
              <a:r>
                <a:rPr lang="zh-CN" altLang="en-US"/>
                <a:t>DOM 结构多，占用的内存高，造成页面被系统回收的概率变大，会白屏</a:t>
              </a:r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824" y="5903"/>
              <a:ext cx="162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原因：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长列表优化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242" y="1576406"/>
            <a:ext cx="7886700" cy="4351338"/>
          </a:xfrm>
        </p:spPr>
        <p:txBody>
          <a:bodyPr/>
          <a:lstStyle/>
          <a:p>
            <a:r>
              <a:rPr>
                <a:sym typeface="+mn-ea"/>
              </a:rPr>
              <a:t>可视区渲染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20615" y="2877820"/>
            <a:ext cx="397065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可视区域：用户可见的视图区域，由外部设定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可滚动区域：在可视区域可滚动，</a:t>
            </a:r>
            <a:endParaRPr lang="zh-CN" altLang="en-US"/>
          </a:p>
          <a:p>
            <a:r>
              <a:rPr lang="zh-CN" altLang="en-US"/>
              <a:t>高度</a:t>
            </a:r>
            <a:r>
              <a:rPr lang="en-US" altLang="zh-CN"/>
              <a:t>=</a:t>
            </a:r>
            <a:r>
              <a:rPr lang="zh-CN" altLang="en-US"/>
              <a:t>可视区</a:t>
            </a:r>
            <a:r>
              <a:rPr lang="en-US" altLang="zh-CN"/>
              <a:t>+</a:t>
            </a:r>
            <a:r>
              <a:rPr lang="zh-CN" altLang="en-US"/>
              <a:t>上下预留渲染区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755" y="2218055"/>
            <a:ext cx="3975735" cy="44107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主题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987675" y="2420620"/>
            <a:ext cx="2592070" cy="10801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setData</a:t>
            </a:r>
            <a:r>
              <a:rPr lang="zh-CN" altLang="en-US"/>
              <a:t>优化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978150" y="3878580"/>
            <a:ext cx="2592070" cy="10801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长列表优化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059170" y="1844675"/>
            <a:ext cx="2018030" cy="3888740"/>
          </a:xfrm>
          <a:prstGeom prst="rect">
            <a:avLst/>
          </a:prstGeom>
          <a:solidFill>
            <a:schemeClr val="bg1"/>
          </a:solidFill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长列表</a:t>
            </a:r>
            <a:r>
              <a:t>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242" y="1576406"/>
            <a:ext cx="7886700" cy="4351338"/>
          </a:xfrm>
        </p:spPr>
        <p:txBody>
          <a:bodyPr/>
          <a:lstStyle/>
          <a:p>
            <a:r>
              <a:rPr>
                <a:sym typeface="+mn-ea"/>
              </a:rPr>
              <a:t>原理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905510" y="2970530"/>
            <a:ext cx="5154295" cy="2385695"/>
            <a:chOff x="1911" y="3708"/>
            <a:chExt cx="8117" cy="3757"/>
          </a:xfrm>
        </p:grpSpPr>
        <p:sp>
          <p:nvSpPr>
            <p:cNvPr id="4" name="文本框 3"/>
            <p:cNvSpPr txBox="1"/>
            <p:nvPr/>
          </p:nvSpPr>
          <p:spPr>
            <a:xfrm>
              <a:off x="1911" y="4268"/>
              <a:ext cx="8117" cy="31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/>
                <a:t>1.计算滚动区域的最大和最小</a:t>
              </a:r>
              <a:r>
                <a:rPr lang="en-US" altLang="zh-CN"/>
                <a:t>top</a:t>
              </a:r>
              <a:r>
                <a:rPr lang="zh-CN" altLang="en-US"/>
                <a:t>值</a:t>
              </a:r>
              <a:endParaRPr lang="en-US" altLang="zh-CN"/>
            </a:p>
            <a:p>
              <a:endParaRPr lang="zh-CN" altLang="en-US"/>
            </a:p>
            <a:p>
              <a:r>
                <a:rPr lang="zh-CN" altLang="en-US"/>
                <a:t>2.计算列表的起始项索引和结束项索引</a:t>
              </a:r>
              <a:endParaRPr lang="zh-CN" altLang="en-US"/>
            </a:p>
            <a:p>
              <a:endParaRPr lang="zh-CN" altLang="en-US"/>
            </a:p>
            <a:p>
              <a:r>
                <a:rPr lang="zh-CN" altLang="en-US"/>
                <a:t>3.截取列表起始和结束项的数据，进行</a:t>
              </a:r>
              <a:r>
                <a:rPr lang="en-US" altLang="zh-CN"/>
                <a:t>setData</a:t>
              </a:r>
              <a:endParaRPr lang="en-US" altLang="zh-CN"/>
            </a:p>
            <a:p>
              <a:endParaRPr lang="en-US" altLang="zh-CN"/>
            </a:p>
            <a:p>
              <a:r>
                <a:rPr lang="en-US" altLang="zh-CN"/>
                <a:t>4.</a:t>
              </a:r>
              <a:r>
                <a:rPr lang="zh-CN" altLang="en-US"/>
                <a:t>更新</a:t>
              </a:r>
              <a:r>
                <a:rPr lang="en-US" altLang="zh-CN"/>
                <a:t>scroll-view</a:t>
              </a:r>
              <a:r>
                <a:rPr lang="zh-CN" altLang="en-US"/>
                <a:t>视图</a:t>
              </a: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911" y="3708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实现：</a:t>
              </a:r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878840" y="2205355"/>
            <a:ext cx="71774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监听 scroll 事件，并且重新计算需要渲染的数据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59805" y="2269490"/>
            <a:ext cx="2016760" cy="309626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scroll-view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291830" y="1691005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minTop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8234680" y="5560060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maxTop</a:t>
            </a:r>
            <a:endParaRPr lang="en-US" altLang="zh-CN"/>
          </a:p>
        </p:txBody>
      </p:sp>
      <p:cxnSp>
        <p:nvCxnSpPr>
          <p:cNvPr id="15" name="直接连接符 14"/>
          <p:cNvCxnSpPr/>
          <p:nvPr/>
        </p:nvCxnSpPr>
        <p:spPr>
          <a:xfrm>
            <a:off x="8002905" y="1840865"/>
            <a:ext cx="3371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954645" y="5744210"/>
            <a:ext cx="3371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长列表</a:t>
            </a:r>
            <a:r>
              <a:t>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242" y="1576406"/>
            <a:ext cx="7886700" cy="4351338"/>
          </a:xfrm>
        </p:spPr>
        <p:txBody>
          <a:bodyPr/>
          <a:lstStyle/>
          <a:p>
            <a:r>
              <a:rPr>
                <a:sym typeface="+mn-ea"/>
              </a:rPr>
              <a:t>优缺点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94080" y="2176780"/>
            <a:ext cx="642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优点</a:t>
            </a:r>
            <a:endParaRPr lang="zh-CN" altLang="en-US" b="1"/>
          </a:p>
        </p:txBody>
      </p:sp>
      <p:sp>
        <p:nvSpPr>
          <p:cNvPr id="12" name="文本框 11"/>
          <p:cNvSpPr txBox="1"/>
          <p:nvPr/>
        </p:nvSpPr>
        <p:spPr>
          <a:xfrm>
            <a:off x="960120" y="2654935"/>
            <a:ext cx="4564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对于多数据的列表，显著减少了</a:t>
            </a:r>
            <a:r>
              <a:rPr lang="en-US" altLang="zh-CN"/>
              <a:t>DOM</a:t>
            </a:r>
            <a:r>
              <a:rPr lang="zh-CN" altLang="en-US"/>
              <a:t>数量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用户卡顿情况好转，</a:t>
            </a:r>
            <a:r>
              <a:rPr lang="zh-CN" altLang="en-US">
                <a:hlinkClick r:id="rId1" action="ppaction://hlinkfile"/>
              </a:rPr>
              <a:t>参考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60120" y="3870960"/>
            <a:ext cx="642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缺点</a:t>
            </a:r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894080" y="4299585"/>
            <a:ext cx="3573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1.</a:t>
            </a:r>
            <a:r>
              <a:rPr lang="zh-CN"/>
              <a:t>列表</a:t>
            </a:r>
            <a:r>
              <a:rPr lang="en-US" altLang="zh-CN"/>
              <a:t>item</a:t>
            </a:r>
            <a:r>
              <a:rPr lang="zh-CN" altLang="en-US"/>
              <a:t>需要固定高度</a:t>
            </a:r>
            <a:endParaRPr lang="zh-CN"/>
          </a:p>
          <a:p>
            <a:r>
              <a:rPr lang="en-US" altLang="zh-CN"/>
              <a:t>2.</a:t>
            </a:r>
            <a:r>
              <a:rPr lang="zh-CN"/>
              <a:t>用户滑动列表过快时，出现白屏</a:t>
            </a:r>
            <a:endParaRPr 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最后</a:t>
            </a:r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244215" y="3169285"/>
            <a:ext cx="2448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rgbClr val="1979F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谢 谢！</a:t>
            </a:r>
            <a:endParaRPr lang="en-US" altLang="zh-CN" sz="3200">
              <a:solidFill>
                <a:srgbClr val="1979F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setData</a:t>
            </a:r>
            <a:r>
              <a:t>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242" y="1576406"/>
            <a:ext cx="7886700" cy="4351338"/>
          </a:xfrm>
        </p:spPr>
        <p:txBody>
          <a:bodyPr/>
          <a:lstStyle/>
          <a:p>
            <a:r>
              <a:rPr lang="zh-CN" altLang="en-US"/>
              <a:t>工作原理</a:t>
            </a:r>
            <a:endParaRPr lang="zh-CN" altLang="en-US"/>
          </a:p>
        </p:txBody>
      </p:sp>
      <p:pic>
        <p:nvPicPr>
          <p:cNvPr id="6" name="图片 5" descr="双线程通信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3840" y="2092325"/>
            <a:ext cx="5076825" cy="37623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46095" y="5655310"/>
            <a:ext cx="2021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小程序双线程模型</a:t>
            </a:r>
            <a:endParaRPr lang="zh-CN" altLang="en-US" b="1"/>
          </a:p>
        </p:txBody>
      </p:sp>
      <p:grpSp>
        <p:nvGrpSpPr>
          <p:cNvPr id="12" name="组合 11"/>
          <p:cNvGrpSpPr/>
          <p:nvPr/>
        </p:nvGrpSpPr>
        <p:grpSpPr>
          <a:xfrm>
            <a:off x="6456680" y="2715895"/>
            <a:ext cx="2540000" cy="1617980"/>
            <a:chOff x="10219" y="4964"/>
            <a:chExt cx="4000" cy="2548"/>
          </a:xfrm>
        </p:grpSpPr>
        <p:sp>
          <p:nvSpPr>
            <p:cNvPr id="5" name="文本框 4"/>
            <p:cNvSpPr txBox="1"/>
            <p:nvPr/>
          </p:nvSpPr>
          <p:spPr>
            <a:xfrm>
              <a:off x="10219" y="5968"/>
              <a:ext cx="4000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/>
                <a:t>evaluateJavascript</a:t>
              </a:r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219" y="4964"/>
              <a:ext cx="4000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/>
                <a:t>string</a:t>
              </a:r>
              <a:endParaRPr lang="en-US" altLang="zh-CN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12029" y="5528"/>
              <a:ext cx="0" cy="5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H="1" flipV="1">
              <a:off x="12333" y="5528"/>
              <a:ext cx="0" cy="5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0219" y="6932"/>
              <a:ext cx="4000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b="1"/>
                <a:t>数据传输</a:t>
              </a:r>
              <a:endParaRPr lang="zh-CN" altLang="en-US" b="1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setData</a:t>
            </a:r>
            <a:r>
              <a:t>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242" y="1576406"/>
            <a:ext cx="7886700" cy="4351338"/>
          </a:xfrm>
        </p:spPr>
        <p:txBody>
          <a:bodyPr/>
          <a:lstStyle/>
          <a:p>
            <a:r>
              <a:rPr lang="zh-CN" altLang="en-US"/>
              <a:t>背景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2240" y="2038985"/>
            <a:ext cx="5380990" cy="27806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68195" y="4833620"/>
            <a:ext cx="4069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传输时间和数据量大体上呈正相关关系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setData</a:t>
            </a:r>
            <a:r>
              <a:t>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242" y="1576406"/>
            <a:ext cx="7886700" cy="4351338"/>
          </a:xfrm>
        </p:spPr>
        <p:txBody>
          <a:bodyPr/>
          <a:lstStyle/>
          <a:p>
            <a:r>
              <a:rPr lang="zh-CN" altLang="en-US"/>
              <a:t>优化方案</a:t>
            </a: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829310" y="2120265"/>
            <a:ext cx="6630035" cy="1746250"/>
            <a:chOff x="1775" y="7508"/>
            <a:chExt cx="10441" cy="2750"/>
          </a:xfrm>
        </p:grpSpPr>
        <p:grpSp>
          <p:nvGrpSpPr>
            <p:cNvPr id="9" name="组合 8"/>
            <p:cNvGrpSpPr/>
            <p:nvPr/>
          </p:nvGrpSpPr>
          <p:grpSpPr>
            <a:xfrm>
              <a:off x="1775" y="8217"/>
              <a:ext cx="10441" cy="2041"/>
              <a:chOff x="1530" y="6081"/>
              <a:chExt cx="10441" cy="2041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530" y="6081"/>
                <a:ext cx="10319" cy="204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3840" y="6593"/>
                <a:ext cx="8131" cy="101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/>
                  <a:t>1. 频繁的去 setData</a:t>
                </a:r>
                <a:endParaRPr lang="zh-CN" altLang="en-US"/>
              </a:p>
              <a:p>
                <a:r>
                  <a:rPr lang="zh-CN" altLang="en-US">
                    <a:sym typeface="+mn-ea"/>
                  </a:rPr>
                  <a:t>2. 每次 setData 都传递大量新数据</a:t>
                </a:r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1775" y="7508"/>
              <a:ext cx="458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/>
                <a:t>常见的 setData 操作错误</a:t>
              </a:r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29310" y="4632325"/>
            <a:ext cx="6629400" cy="1295400"/>
            <a:chOff x="1306" y="7295"/>
            <a:chExt cx="10440" cy="2040"/>
          </a:xfrm>
        </p:grpSpPr>
        <p:sp>
          <p:nvSpPr>
            <p:cNvPr id="7" name="矩形 6"/>
            <p:cNvSpPr/>
            <p:nvPr/>
          </p:nvSpPr>
          <p:spPr>
            <a:xfrm>
              <a:off x="1306" y="7295"/>
              <a:ext cx="10319" cy="204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616" y="7734"/>
              <a:ext cx="8131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/>
                <a:t>1. </a:t>
              </a:r>
              <a:r>
                <a:rPr lang="zh-CN" altLang="en-US">
                  <a:sym typeface="+mn-ea"/>
                </a:rPr>
                <a:t>降低</a:t>
              </a:r>
              <a:r>
                <a:rPr lang="en-US" altLang="zh-CN">
                  <a:sym typeface="+mn-ea"/>
                </a:rPr>
                <a:t>setData</a:t>
              </a:r>
              <a:r>
                <a:rPr lang="zh-CN" altLang="en-US">
                  <a:sym typeface="+mn-ea"/>
                </a:rPr>
                <a:t>执行频率</a:t>
              </a:r>
              <a:endParaRPr lang="zh-CN" altLang="en-US"/>
            </a:p>
            <a:p>
              <a:r>
                <a:rPr lang="zh-CN" altLang="en-US">
                  <a:sym typeface="+mn-ea"/>
                </a:rPr>
                <a:t>2. 减少</a:t>
              </a:r>
              <a:r>
                <a:rPr lang="en-US" altLang="zh-CN">
                  <a:sym typeface="+mn-ea"/>
                </a:rPr>
                <a:t>setData</a:t>
              </a:r>
              <a:r>
                <a:rPr lang="zh-CN" altLang="en-US">
                  <a:sym typeface="+mn-ea"/>
                </a:rPr>
                <a:t>数据量</a:t>
              </a:r>
              <a:endParaRPr lang="zh-CN" altLang="en-US"/>
            </a:p>
          </p:txBody>
        </p:sp>
      </p:grpSp>
      <p:sp>
        <p:nvSpPr>
          <p:cNvPr id="11" name="下箭头 10"/>
          <p:cNvSpPr/>
          <p:nvPr/>
        </p:nvSpPr>
        <p:spPr>
          <a:xfrm>
            <a:off x="3961765" y="4008755"/>
            <a:ext cx="288290" cy="504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setData</a:t>
            </a:r>
            <a:r>
              <a:t>优化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54075" y="1593215"/>
            <a:ext cx="27686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>
                <a:sym typeface="+mn-ea"/>
              </a:rPr>
              <a:t>1.1 </a:t>
            </a:r>
            <a:r>
              <a:rPr lang="zh-CN" altLang="en-US" b="1">
                <a:sym typeface="+mn-ea"/>
              </a:rPr>
              <a:t>降低</a:t>
            </a:r>
            <a:r>
              <a:rPr lang="en-US" altLang="zh-CN" b="1">
                <a:sym typeface="+mn-ea"/>
              </a:rPr>
              <a:t>setData</a:t>
            </a:r>
            <a:r>
              <a:rPr lang="zh-CN" altLang="en-US" b="1">
                <a:sym typeface="+mn-ea"/>
              </a:rPr>
              <a:t>执行频率</a:t>
            </a:r>
            <a:endParaRPr lang="zh-CN" altLang="en-US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9315" y="2646680"/>
            <a:ext cx="20751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合并多次</a:t>
            </a:r>
            <a:r>
              <a:rPr lang="en-US" altLang="zh-CN"/>
              <a:t>setData</a:t>
            </a:r>
            <a:endParaRPr lang="en-US" altLang="zh-CN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54075" y="3187700"/>
            <a:ext cx="25654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  </a:t>
            </a:r>
            <a:r>
              <a:rPr lang="zh-CN" altLang="en-US"/>
              <a:t>this.setData({ a: 1 })</a:t>
            </a:r>
            <a:endParaRPr lang="zh-CN" altLang="en-US"/>
          </a:p>
          <a:p>
            <a:r>
              <a:rPr lang="zh-CN" altLang="en-US"/>
              <a:t>    this.setData({ b: 2 })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1685" y="4148455"/>
            <a:ext cx="2710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this.setData({ a: 1, b: 2 })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136775" y="3832860"/>
            <a:ext cx="0" cy="315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924425" y="2646680"/>
            <a:ext cx="1744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合理使用防抖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624070" y="3204210"/>
            <a:ext cx="37134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事件监听，如页面滚动事件时，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可通过防抖处理，降低</a:t>
            </a:r>
            <a:r>
              <a:rPr lang="en-US" altLang="zh-CN">
                <a:sym typeface="+mn-ea"/>
              </a:rPr>
              <a:t>setData</a:t>
            </a:r>
            <a:r>
              <a:rPr lang="zh-CN" altLang="en-US">
                <a:sym typeface="+mn-ea"/>
              </a:rPr>
              <a:t>频率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setData</a:t>
            </a:r>
            <a:r>
              <a:t>优化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4080" y="2106930"/>
            <a:ext cx="71666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耗时统计数据：计算</a:t>
            </a:r>
            <a:r>
              <a:rPr lang="zh-CN" altLang="en-US" b="1">
                <a:solidFill>
                  <a:schemeClr val="accent5"/>
                </a:solidFill>
              </a:rPr>
              <a:t>开始调用</a:t>
            </a:r>
            <a:r>
              <a:rPr lang="en-US" altLang="zh-CN" b="1">
                <a:solidFill>
                  <a:schemeClr val="accent5"/>
                </a:solidFill>
              </a:rPr>
              <a:t>setData</a:t>
            </a:r>
            <a:r>
              <a:rPr lang="zh-CN" altLang="en-US" b="1">
                <a:solidFill>
                  <a:schemeClr val="accent5"/>
                </a:solidFill>
              </a:rPr>
              <a:t>时 </a:t>
            </a:r>
            <a:r>
              <a:rPr lang="zh-CN" altLang="en-US"/>
              <a:t>和</a:t>
            </a:r>
            <a:r>
              <a:rPr lang="en-US" altLang="zh-CN" b="1">
                <a:solidFill>
                  <a:schemeClr val="accent5"/>
                </a:solidFill>
              </a:rPr>
              <a:t>setData</a:t>
            </a:r>
            <a:r>
              <a:rPr lang="zh-CN" altLang="en-US" b="1">
                <a:solidFill>
                  <a:schemeClr val="accent5"/>
                </a:solidFill>
              </a:rPr>
              <a:t>回调完成</a:t>
            </a:r>
            <a:r>
              <a:rPr lang="zh-CN" altLang="en-US"/>
              <a:t>的时间差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12305" y="5739130"/>
            <a:ext cx="424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kb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54075" y="1593215"/>
            <a:ext cx="20218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b="1">
                <a:sym typeface="+mn-ea"/>
              </a:rPr>
              <a:t>调用频率耗时测试</a:t>
            </a:r>
            <a:endParaRPr lang="zh-CN" b="1">
              <a:sym typeface="+mn-ea"/>
            </a:endParaRPr>
          </a:p>
        </p:txBody>
      </p:sp>
      <p:graphicFrame>
        <p:nvGraphicFramePr>
          <p:cNvPr id="10" name="图表 9"/>
          <p:cNvGraphicFramePr/>
          <p:nvPr/>
        </p:nvGraphicFramePr>
        <p:xfrm>
          <a:off x="987425" y="3841115"/>
          <a:ext cx="3270885" cy="1962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1" name="图表 10"/>
          <p:cNvGraphicFramePr/>
          <p:nvPr/>
        </p:nvGraphicFramePr>
        <p:xfrm>
          <a:off x="4489450" y="3841115"/>
          <a:ext cx="3270885" cy="1962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894080" y="2756535"/>
            <a:ext cx="5748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b="1">
                <a:sym typeface="+mn-ea"/>
              </a:rPr>
              <a:t>数据量不大时（</a:t>
            </a:r>
            <a:r>
              <a:rPr lang="en-US" altLang="zh-CN" b="1">
                <a:sym typeface="+mn-ea"/>
              </a:rPr>
              <a:t>200k</a:t>
            </a:r>
            <a:r>
              <a:rPr lang="zh-CN" altLang="en-US" b="1">
                <a:sym typeface="+mn-ea"/>
              </a:rPr>
              <a:t>以下</a:t>
            </a:r>
            <a:r>
              <a:rPr lang="zh-CN" b="1">
                <a:sym typeface="+mn-ea"/>
              </a:rPr>
              <a:t>），调用频率越低，耗时越小</a:t>
            </a:r>
            <a:endParaRPr lang="zh-CN" b="1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setData</a:t>
            </a:r>
            <a:r>
              <a:t>优化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67715" y="1576705"/>
            <a:ext cx="25387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b="1" dirty="0">
                <a:sym typeface="+mn-ea"/>
              </a:rPr>
              <a:t>1.2 </a:t>
            </a:r>
            <a:r>
              <a:rPr lang="zh-CN" altLang="en-US" b="1" dirty="0">
                <a:sym typeface="+mn-ea"/>
              </a:rPr>
              <a:t>减小</a:t>
            </a:r>
            <a:r>
              <a:rPr lang="en-US" altLang="zh-CN" b="1" dirty="0">
                <a:sym typeface="+mn-ea"/>
              </a:rPr>
              <a:t>setData</a:t>
            </a:r>
            <a:r>
              <a:rPr lang="zh-CN" altLang="en-US" b="1" dirty="0">
                <a:sym typeface="+mn-ea"/>
              </a:rPr>
              <a:t>数据量</a:t>
            </a:r>
            <a:endParaRPr lang="zh-CN" altLang="en-US" b="1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8040" y="2153285"/>
            <a:ext cx="298323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区分渲染数据和逻辑数据</a:t>
            </a:r>
            <a:endParaRPr lang="zh-CN" altLang="en-US" dirty="0"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采用局部数据更新</a:t>
            </a:r>
            <a:endParaRPr lang="zh-CN" altLang="en-US" dirty="0"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数据</a:t>
            </a:r>
            <a:r>
              <a:rPr lang="en-US" altLang="zh-CN"/>
              <a:t>diff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setData</a:t>
            </a:r>
            <a:r>
              <a:t>优化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67715" y="1576705"/>
            <a:ext cx="28511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b="1" dirty="0">
                <a:sym typeface="+mn-ea"/>
              </a:rPr>
              <a:t>- </a:t>
            </a:r>
            <a:r>
              <a:rPr lang="zh-CN" altLang="en-US" b="1" dirty="0">
                <a:sym typeface="+mn-ea"/>
              </a:rPr>
              <a:t>区分渲染数据和逻辑数据</a:t>
            </a:r>
            <a:endParaRPr lang="zh-CN" altLang="en-US" b="1" dirty="0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03350" y="2494915"/>
            <a:ext cx="1584325" cy="5759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渲染数据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95095" y="3227070"/>
            <a:ext cx="1584325" cy="5759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非渲染数据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8" idx="3"/>
          </p:cNvCxnSpPr>
          <p:nvPr/>
        </p:nvCxnSpPr>
        <p:spPr>
          <a:xfrm>
            <a:off x="2987675" y="2711450"/>
            <a:ext cx="791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003675" y="2589530"/>
            <a:ext cx="142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使用</a:t>
            </a:r>
            <a:r>
              <a:rPr lang="en-US" altLang="zh-CN"/>
              <a:t>setData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979420" y="3515360"/>
            <a:ext cx="791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995420" y="3321685"/>
            <a:ext cx="319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不使用</a:t>
            </a:r>
            <a:r>
              <a:rPr lang="en-US" altLang="zh-CN"/>
              <a:t>setData</a:t>
            </a:r>
            <a:r>
              <a:rPr lang="zh-CN" altLang="en-US"/>
              <a:t>，直接在</a:t>
            </a:r>
            <a:r>
              <a:rPr lang="en-US" altLang="zh-CN"/>
              <a:t>js</a:t>
            </a:r>
            <a:r>
              <a:rPr lang="zh-CN"/>
              <a:t>修改</a:t>
            </a:r>
            <a:endParaRPr 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0330" y="4090035"/>
            <a:ext cx="4009390" cy="165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有光泽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1640</Words>
  <Application>WPS 演示</Application>
  <PresentationFormat>全屏显示(4:3)</PresentationFormat>
  <Paragraphs>230</Paragraphs>
  <Slides>22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微软雅黑</vt:lpstr>
      <vt:lpstr>Helvetica Light</vt:lpstr>
      <vt:lpstr>Arial Black</vt:lpstr>
      <vt:lpstr>Arial Unicode MS</vt:lpstr>
      <vt:lpstr>黑体</vt:lpstr>
      <vt:lpstr>Calibri</vt:lpstr>
      <vt:lpstr>Office 主题</vt:lpstr>
      <vt:lpstr>1_Office 主题</vt:lpstr>
      <vt:lpstr>小程序性能优化</vt:lpstr>
      <vt:lpstr>主题</vt:lpstr>
      <vt:lpstr>setData优化</vt:lpstr>
      <vt:lpstr>setData优化</vt:lpstr>
      <vt:lpstr>setData优化</vt:lpstr>
      <vt:lpstr>setData优化</vt:lpstr>
      <vt:lpstr>setData优化</vt:lpstr>
      <vt:lpstr>setData优化</vt:lpstr>
      <vt:lpstr>setData优化</vt:lpstr>
      <vt:lpstr>setData优化</vt:lpstr>
      <vt:lpstr>setData优化</vt:lpstr>
      <vt:lpstr>setData优化</vt:lpstr>
      <vt:lpstr>setData优化</vt:lpstr>
      <vt:lpstr>setData优化</vt:lpstr>
      <vt:lpstr>setData优化</vt:lpstr>
      <vt:lpstr>setData优化</vt:lpstr>
      <vt:lpstr>setData优化</vt:lpstr>
      <vt:lpstr>长列表优化</vt:lpstr>
      <vt:lpstr>长列表优化</vt:lpstr>
      <vt:lpstr>长列表优化</vt:lpstr>
      <vt:lpstr>长列表优化</vt:lpstr>
      <vt:lpstr>最后...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小程序性能优化</dc:title>
  <dc:creator>weijietan(檀卫杰)</dc:creator>
  <cp:lastModifiedBy>frostdeng</cp:lastModifiedBy>
  <cp:revision>368</cp:revision>
  <dcterms:created xsi:type="dcterms:W3CDTF">2018-06-25T03:38:00Z</dcterms:created>
  <dcterms:modified xsi:type="dcterms:W3CDTF">2020-10-20T13:58:07Z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2052-10.8.2.6666</vt:lpwstr>
  </property>
</Properties>
</file>