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73" r:id="rId2"/>
    <p:sldId id="274" r:id="rId3"/>
    <p:sldId id="276" r:id="rId4"/>
    <p:sldId id="277" r:id="rId5"/>
    <p:sldId id="308" r:id="rId6"/>
    <p:sldId id="278" r:id="rId7"/>
    <p:sldId id="280" r:id="rId8"/>
    <p:sldId id="281" r:id="rId9"/>
    <p:sldId id="279" r:id="rId10"/>
    <p:sldId id="282"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8162A5-73CB-4395-8436-9D6701F359E5}">
          <p14:sldIdLst>
            <p14:sldId id="273"/>
            <p14:sldId id="274"/>
            <p14:sldId id="276"/>
            <p14:sldId id="277"/>
            <p14:sldId id="308"/>
            <p14:sldId id="278"/>
            <p14:sldId id="280"/>
            <p14:sldId id="281"/>
            <p14:sldId id="279"/>
            <p14:sldId id="282"/>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74CE5-4865-451F-B772-62FC9CFBE1F7}" v="107" dt="2023-04-11T19:51:26.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napToGrid="0">
      <p:cViewPr varScale="1">
        <p:scale>
          <a:sx n="104" d="100"/>
          <a:sy n="104" d="100"/>
        </p:scale>
        <p:origin x="144"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2/22/2024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01459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2/22/2024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979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2/22/2024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838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2/22/2024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043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2/22/2024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837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2/22/2024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9865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2/22/2024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04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2/22/2024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511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2/22/2024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578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2/22/2024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187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2/22/2024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5138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2/22/2024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35823242"/>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217528"/>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C74675-4573-D259-B95D-AA37C116E7AD}"/>
              </a:ext>
            </a:extLst>
          </p:cNvPr>
          <p:cNvSpPr>
            <a:spLocks noGrp="1"/>
          </p:cNvSpPr>
          <p:nvPr>
            <p:ph type="title"/>
          </p:nvPr>
        </p:nvSpPr>
        <p:spPr>
          <a:xfrm>
            <a:off x="838200" y="381000"/>
            <a:ext cx="10003218" cy="1600124"/>
          </a:xfrm>
        </p:spPr>
        <p:txBody>
          <a:bodyPr>
            <a:normAutofit/>
          </a:bodyPr>
          <a:lstStyle/>
          <a:p>
            <a:r>
              <a:rPr lang="en-US">
                <a:latin typeface="Times New Roman" panose="02020603050405020304" pitchFamily="18" charset="0"/>
                <a:cs typeface="Times New Roman" panose="02020603050405020304" pitchFamily="18" charset="0"/>
              </a:rPr>
              <a:t>Basic Charts in Tableau</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6945EE-D816-FE39-2754-7032423CA36A}"/>
              </a:ext>
            </a:extLst>
          </p:cNvPr>
          <p:cNvSpPr>
            <a:spLocks noGrp="1"/>
          </p:cNvSpPr>
          <p:nvPr>
            <p:ph idx="1"/>
          </p:nvPr>
        </p:nvSpPr>
        <p:spPr>
          <a:xfrm>
            <a:off x="188259" y="2514600"/>
            <a:ext cx="5670177" cy="3783586"/>
          </a:xfrm>
        </p:spPr>
        <p:txBody>
          <a:bodyPr anchor="ctr">
            <a:normAutofit/>
          </a:bodyPr>
          <a:lstStyle/>
          <a:p>
            <a:r>
              <a:rPr lang="en-US" sz="1800" b="1" dirty="0">
                <a:solidFill>
                  <a:srgbClr val="FF0000"/>
                </a:solidFill>
                <a:latin typeface="Times New Roman" panose="02020603050405020304" pitchFamily="18" charset="0"/>
                <a:cs typeface="Times New Roman" panose="02020603050405020304" pitchFamily="18" charset="0"/>
              </a:rPr>
              <a:t>Text Tables</a:t>
            </a:r>
          </a:p>
          <a:p>
            <a:pPr lvl="2"/>
            <a:r>
              <a:rPr lang="en-IN" sz="1800" dirty="0">
                <a:solidFill>
                  <a:schemeClr val="tx2"/>
                </a:solidFill>
                <a:latin typeface="Times New Roman" panose="02020603050405020304" pitchFamily="18" charset="0"/>
                <a:cs typeface="Times New Roman" panose="02020603050405020304" pitchFamily="18" charset="0"/>
              </a:rPr>
              <a:t>Text Tables- Eye for Detail/</a:t>
            </a:r>
            <a:r>
              <a:rPr lang="en-US" sz="1800" dirty="0">
                <a:solidFill>
                  <a:schemeClr val="tx2"/>
                </a:solidFill>
                <a:latin typeface="Times New Roman" panose="02020603050405020304" pitchFamily="18" charset="0"/>
                <a:cs typeface="Times New Roman" panose="02020603050405020304" pitchFamily="18" charset="0"/>
              </a:rPr>
              <a:t>Attention to Detail</a:t>
            </a:r>
          </a:p>
          <a:p>
            <a:pPr lvl="2"/>
            <a:r>
              <a:rPr lang="en-IN" sz="1800" dirty="0">
                <a:solidFill>
                  <a:schemeClr val="tx2"/>
                </a:solidFill>
                <a:latin typeface="Times New Roman" panose="02020603050405020304" pitchFamily="18" charset="0"/>
                <a:cs typeface="Times New Roman" panose="02020603050405020304" pitchFamily="18" charset="0"/>
              </a:rPr>
              <a:t>Text tables in Tableau are referred to as “Cross-Tabs”.</a:t>
            </a:r>
          </a:p>
          <a:p>
            <a:pPr lvl="2" algn="just"/>
            <a:r>
              <a:rPr lang="en-IN" sz="1800" dirty="0">
                <a:solidFill>
                  <a:schemeClr val="tx2"/>
                </a:solidFill>
                <a:latin typeface="Times New Roman" panose="02020603050405020304" pitchFamily="18" charset="0"/>
                <a:cs typeface="Times New Roman" panose="02020603050405020304" pitchFamily="18" charset="0"/>
              </a:rPr>
              <a:t>Text tables can be created by placing one </a:t>
            </a:r>
            <a:r>
              <a:rPr lang="en-US" sz="1800" dirty="0">
                <a:solidFill>
                  <a:schemeClr val="tx2"/>
                </a:solidFill>
                <a:latin typeface="Times New Roman" panose="02020603050405020304" pitchFamily="18" charset="0"/>
                <a:cs typeface="Times New Roman" panose="02020603050405020304" pitchFamily="18" charset="0"/>
              </a:rPr>
              <a:t>dimension on the Rows shelf and another dimension on the Columns. The view is then completed by dragging one or more measures to Text on the Marks card.</a:t>
            </a:r>
          </a:p>
          <a:p>
            <a:pPr marL="914400" lvl="2" indent="0">
              <a:buNone/>
            </a:pPr>
            <a:endParaRPr lang="en-IN" sz="1800" dirty="0">
              <a:solidFill>
                <a:schemeClr val="tx2"/>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97F73EC-F394-41A6-97A9-87C5B06EF9DE}"/>
              </a:ext>
            </a:extLst>
          </p:cNvPr>
          <p:cNvPicPr>
            <a:picLocks noChangeAspect="1"/>
          </p:cNvPicPr>
          <p:nvPr/>
        </p:nvPicPr>
        <p:blipFill>
          <a:blip r:embed="rId3"/>
          <a:stretch>
            <a:fillRect/>
          </a:stretch>
        </p:blipFill>
        <p:spPr>
          <a:xfrm>
            <a:off x="6529644" y="2438400"/>
            <a:ext cx="5145119" cy="4419599"/>
          </a:xfrm>
          <a:prstGeom prst="rect">
            <a:avLst/>
          </a:prstGeom>
        </p:spPr>
      </p:pic>
    </p:spTree>
    <p:extLst>
      <p:ext uri="{BB962C8B-B14F-4D97-AF65-F5344CB8AC3E}">
        <p14:creationId xmlns:p14="http://schemas.microsoft.com/office/powerpoint/2010/main" val="229055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3647A9-A1C1-8934-8999-6F84BC8CE8F6}"/>
              </a:ext>
            </a:extLst>
          </p:cNvPr>
          <p:cNvSpPr>
            <a:spLocks noGrp="1"/>
          </p:cNvSpPr>
          <p:nvPr>
            <p:ph type="title"/>
          </p:nvPr>
        </p:nvSpPr>
        <p:spPr>
          <a:xfrm>
            <a:off x="658906" y="381000"/>
            <a:ext cx="10542494" cy="883024"/>
          </a:xfrm>
        </p:spPr>
        <p:txBody>
          <a:bodyPr>
            <a:normAutofit/>
          </a:bodyPr>
          <a:lstStyle/>
          <a:p>
            <a:r>
              <a:rPr lang="en-US" sz="2800" dirty="0">
                <a:latin typeface="Times New Roman" panose="02020603050405020304" pitchFamily="18" charset="0"/>
                <a:cs typeface="Times New Roman" panose="02020603050405020304" pitchFamily="18" charset="0"/>
              </a:rPr>
              <a:t>Area Chart</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B702166-6BF4-8056-B9C6-3FBA50F7B9AD}"/>
              </a:ext>
            </a:extLst>
          </p:cNvPr>
          <p:cNvPicPr>
            <a:picLocks noGrp="1" noChangeAspect="1"/>
          </p:cNvPicPr>
          <p:nvPr>
            <p:ph idx="1"/>
          </p:nvPr>
        </p:nvPicPr>
        <p:blipFill>
          <a:blip r:embed="rId3"/>
          <a:stretch>
            <a:fillRect/>
          </a:stretch>
        </p:blipFill>
        <p:spPr>
          <a:xfrm>
            <a:off x="1198182" y="2352888"/>
            <a:ext cx="10339393" cy="4114876"/>
          </a:xfrm>
        </p:spPr>
      </p:pic>
      <p:pic>
        <p:nvPicPr>
          <p:cNvPr id="4" name="Picture 3">
            <a:extLst>
              <a:ext uri="{FF2B5EF4-FFF2-40B4-BE49-F238E27FC236}">
                <a16:creationId xmlns:a16="http://schemas.microsoft.com/office/drawing/2014/main" id="{3627833D-A136-4463-9108-110850CF0E09}"/>
              </a:ext>
            </a:extLst>
          </p:cNvPr>
          <p:cNvPicPr>
            <a:picLocks noChangeAspect="1"/>
          </p:cNvPicPr>
          <p:nvPr/>
        </p:nvPicPr>
        <p:blipFill>
          <a:blip r:embed="rId4"/>
          <a:stretch>
            <a:fillRect/>
          </a:stretch>
        </p:blipFill>
        <p:spPr>
          <a:xfrm>
            <a:off x="2034800" y="4064000"/>
            <a:ext cx="6906000" cy="2794000"/>
          </a:xfrm>
          <a:prstGeom prst="rect">
            <a:avLst/>
          </a:prstGeom>
        </p:spPr>
      </p:pic>
    </p:spTree>
    <p:extLst>
      <p:ext uri="{BB962C8B-B14F-4D97-AF65-F5344CB8AC3E}">
        <p14:creationId xmlns:p14="http://schemas.microsoft.com/office/powerpoint/2010/main" val="272946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0606FF-316C-B33B-C134-EFD9CCA528D8}"/>
              </a:ext>
            </a:extLst>
          </p:cNvPr>
          <p:cNvSpPr>
            <a:spLocks noGrp="1"/>
          </p:cNvSpPr>
          <p:nvPr>
            <p:ph type="title"/>
          </p:nvPr>
        </p:nvSpPr>
        <p:spPr>
          <a:xfrm>
            <a:off x="1198182" y="381000"/>
            <a:ext cx="10003218" cy="815788"/>
          </a:xfrm>
        </p:spPr>
        <p:txBody>
          <a:bodyPr>
            <a:normAutofit/>
          </a:bodyPr>
          <a:lstStyle/>
          <a:p>
            <a:r>
              <a:rPr lang="en-US" sz="2800" dirty="0">
                <a:latin typeface="Times New Roman" panose="02020603050405020304" pitchFamily="18" charset="0"/>
                <a:cs typeface="Times New Roman" panose="02020603050405020304" pitchFamily="18" charset="0"/>
              </a:rPr>
              <a:t>Measure of Central Tendency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BD0A00E-3790-94A0-9974-37542F18558A}"/>
              </a:ext>
            </a:extLst>
          </p:cNvPr>
          <p:cNvPicPr>
            <a:picLocks noGrp="1" noChangeAspect="1"/>
          </p:cNvPicPr>
          <p:nvPr>
            <p:ph idx="1"/>
          </p:nvPr>
        </p:nvPicPr>
        <p:blipFill>
          <a:blip r:embed="rId3"/>
          <a:stretch>
            <a:fillRect/>
          </a:stretch>
        </p:blipFill>
        <p:spPr>
          <a:xfrm>
            <a:off x="658906" y="2334459"/>
            <a:ext cx="10636623" cy="4374451"/>
          </a:xfrm>
        </p:spPr>
      </p:pic>
    </p:spTree>
    <p:extLst>
      <p:ext uri="{BB962C8B-B14F-4D97-AF65-F5344CB8AC3E}">
        <p14:creationId xmlns:p14="http://schemas.microsoft.com/office/powerpoint/2010/main" val="296259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217528"/>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A326FD-8DB3-8F8A-71A4-461905499285}"/>
              </a:ext>
            </a:extLst>
          </p:cNvPr>
          <p:cNvSpPr>
            <a:spLocks noGrp="1"/>
          </p:cNvSpPr>
          <p:nvPr>
            <p:ph idx="1"/>
          </p:nvPr>
        </p:nvSpPr>
        <p:spPr>
          <a:xfrm>
            <a:off x="376381" y="2514600"/>
            <a:ext cx="5285509" cy="3783586"/>
          </a:xfrm>
        </p:spPr>
        <p:txBody>
          <a:bodyPr anchor="ctr">
            <a:normAutofit/>
          </a:bodyPr>
          <a:lstStyle/>
          <a:p>
            <a:pPr marL="0" indent="0">
              <a:buNone/>
            </a:pPr>
            <a:r>
              <a:rPr lang="en-US" sz="1800" b="1" dirty="0">
                <a:solidFill>
                  <a:schemeClr val="tx2"/>
                </a:solidFill>
                <a:latin typeface="Times New Roman" panose="02020603050405020304" pitchFamily="18" charset="0"/>
                <a:cs typeface="Times New Roman" panose="02020603050405020304" pitchFamily="18" charset="0"/>
              </a:rPr>
              <a:t>Highlight Tables:</a:t>
            </a:r>
          </a:p>
          <a:p>
            <a:pPr algn="just"/>
            <a:r>
              <a:rPr lang="en-US" sz="1800" dirty="0">
                <a:solidFill>
                  <a:schemeClr val="tx2"/>
                </a:solidFill>
                <a:latin typeface="Times New Roman" panose="02020603050405020304" pitchFamily="18" charset="0"/>
                <a:cs typeface="Times New Roman" panose="02020603050405020304" pitchFamily="18" charset="0"/>
              </a:rPr>
              <a:t>Highlight Tables-Use highlight tables to compare categorical data using color.</a:t>
            </a:r>
          </a:p>
          <a:p>
            <a:pPr algn="just"/>
            <a:r>
              <a:rPr lang="en-US" sz="1800" dirty="0">
                <a:solidFill>
                  <a:schemeClr val="tx2"/>
                </a:solidFill>
                <a:latin typeface="Times New Roman" panose="02020603050405020304" pitchFamily="18" charset="0"/>
                <a:cs typeface="Times New Roman" panose="02020603050405020304" pitchFamily="18" charset="0"/>
              </a:rPr>
              <a:t>Highlight tables are created by placing one or more dimensions on the Row shelf and Columns shelf. Then drag one or more measures into table Finally select ‘Square’ as mark type and place a measure of interest on the Color shelf.</a:t>
            </a:r>
          </a:p>
          <a:p>
            <a:endParaRPr lang="en-US" sz="1800" dirty="0">
              <a:solidFill>
                <a:schemeClr val="tx2"/>
              </a:solidFill>
              <a:latin typeface="Times New Roman" panose="02020603050405020304" pitchFamily="18" charset="0"/>
              <a:cs typeface="Times New Roman" panose="02020603050405020304" pitchFamily="18" charset="0"/>
            </a:endParaRPr>
          </a:p>
          <a:p>
            <a:endParaRPr lang="en-IN" sz="1800" dirty="0">
              <a:solidFill>
                <a:schemeClr val="tx2"/>
              </a:solidFill>
            </a:endParaRPr>
          </a:p>
        </p:txBody>
      </p:sp>
      <p:pic>
        <p:nvPicPr>
          <p:cNvPr id="5" name="Picture 4">
            <a:extLst>
              <a:ext uri="{FF2B5EF4-FFF2-40B4-BE49-F238E27FC236}">
                <a16:creationId xmlns:a16="http://schemas.microsoft.com/office/drawing/2014/main" id="{2BA10A1B-2A9B-4369-9CE9-F775A085FF70}"/>
              </a:ext>
            </a:extLst>
          </p:cNvPr>
          <p:cNvPicPr>
            <a:picLocks noChangeAspect="1"/>
          </p:cNvPicPr>
          <p:nvPr/>
        </p:nvPicPr>
        <p:blipFill>
          <a:blip r:embed="rId3"/>
          <a:stretch>
            <a:fillRect/>
          </a:stretch>
        </p:blipFill>
        <p:spPr>
          <a:xfrm>
            <a:off x="6096000" y="1779053"/>
            <a:ext cx="5719619" cy="5078947"/>
          </a:xfrm>
          <a:prstGeom prst="rect">
            <a:avLst/>
          </a:prstGeom>
        </p:spPr>
      </p:pic>
    </p:spTree>
    <p:extLst>
      <p:ext uri="{BB962C8B-B14F-4D97-AF65-F5344CB8AC3E}">
        <p14:creationId xmlns:p14="http://schemas.microsoft.com/office/powerpoint/2010/main" val="171953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47A753-BB18-5EA4-8A18-DE1CE59A533D}"/>
              </a:ext>
            </a:extLst>
          </p:cNvPr>
          <p:cNvSpPr>
            <a:spLocks noGrp="1"/>
          </p:cNvSpPr>
          <p:nvPr>
            <p:ph type="title"/>
          </p:nvPr>
        </p:nvSpPr>
        <p:spPr>
          <a:xfrm>
            <a:off x="1198182" y="381000"/>
            <a:ext cx="10003218" cy="1600124"/>
          </a:xfrm>
        </p:spPr>
        <p:txBody>
          <a:bodyPr>
            <a:normAutofit/>
          </a:bodyPr>
          <a:lstStyle/>
          <a:p>
            <a:r>
              <a:rPr lang="en-US">
                <a:latin typeface="Times New Roman" panose="02020603050405020304" pitchFamily="18" charset="0"/>
                <a:cs typeface="Times New Roman" panose="02020603050405020304" pitchFamily="18" charset="0"/>
              </a:rPr>
              <a:t>Generated Fields in Tableau</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01361E-E667-CFC7-E37F-B697723861F0}"/>
              </a:ext>
            </a:extLst>
          </p:cNvPr>
          <p:cNvSpPr>
            <a:spLocks noGrp="1"/>
          </p:cNvSpPr>
          <p:nvPr>
            <p:ph idx="1"/>
          </p:nvPr>
        </p:nvSpPr>
        <p:spPr>
          <a:xfrm>
            <a:off x="341745" y="2225674"/>
            <a:ext cx="11684000" cy="4332144"/>
          </a:xfrm>
        </p:spPr>
        <p:txBody>
          <a:bodyPr anchor="ctr">
            <a:normAutofit lnSpcReduction="10000"/>
          </a:bodyPr>
          <a:lstStyle/>
          <a:p>
            <a:pPr algn="just"/>
            <a:endParaRPr lang="en-US" sz="2400" dirty="0">
              <a:solidFill>
                <a:schemeClr val="tx1">
                  <a:alpha val="80000"/>
                </a:schemeClr>
              </a:solidFill>
              <a:latin typeface="Times New Roman" panose="02020603050405020304" pitchFamily="18" charset="0"/>
              <a:cs typeface="Times New Roman" panose="02020603050405020304" pitchFamily="18" charset="0"/>
            </a:endParaRPr>
          </a:p>
          <a:p>
            <a:pPr algn="just"/>
            <a:r>
              <a:rPr lang="en-US" sz="2400" dirty="0">
                <a:solidFill>
                  <a:schemeClr val="tx1">
                    <a:alpha val="80000"/>
                  </a:schemeClr>
                </a:solidFill>
                <a:latin typeface="Times New Roman" panose="02020603050405020304" pitchFamily="18" charset="0"/>
                <a:cs typeface="Times New Roman" panose="02020603050405020304" pitchFamily="18" charset="0"/>
              </a:rPr>
              <a:t>The Tableau data pane contains few fields that do not come from your original data. They are automatically generated by tableau</a:t>
            </a:r>
          </a:p>
          <a:p>
            <a:pPr algn="just"/>
            <a:r>
              <a:rPr lang="en-US" sz="2400" b="1" dirty="0">
                <a:solidFill>
                  <a:schemeClr val="tx1">
                    <a:alpha val="80000"/>
                  </a:schemeClr>
                </a:solidFill>
                <a:latin typeface="Times New Roman" panose="02020603050405020304" pitchFamily="18" charset="0"/>
                <a:cs typeface="Times New Roman" panose="02020603050405020304" pitchFamily="18" charset="0"/>
              </a:rPr>
              <a:t>Measure values </a:t>
            </a:r>
            <a:r>
              <a:rPr lang="en-US" sz="2400" dirty="0">
                <a:solidFill>
                  <a:schemeClr val="tx1">
                    <a:alpha val="80000"/>
                  </a:schemeClr>
                </a:solidFill>
                <a:latin typeface="Times New Roman" panose="02020603050405020304" pitchFamily="18" charset="0"/>
                <a:cs typeface="Times New Roman" panose="02020603050405020304" pitchFamily="18" charset="0"/>
              </a:rPr>
              <a:t>appear at the bottom of the measures area. It contains all measures in the data collected into a single field with continuous values.</a:t>
            </a:r>
          </a:p>
          <a:p>
            <a:pPr algn="just"/>
            <a:r>
              <a:rPr lang="en-US" sz="2400" b="1" dirty="0">
                <a:solidFill>
                  <a:schemeClr val="tx1">
                    <a:alpha val="80000"/>
                  </a:schemeClr>
                </a:solidFill>
                <a:latin typeface="Times New Roman" panose="02020603050405020304" pitchFamily="18" charset="0"/>
                <a:cs typeface="Times New Roman" panose="02020603050405020304" pitchFamily="18" charset="0"/>
              </a:rPr>
              <a:t>Measure Names </a:t>
            </a:r>
            <a:r>
              <a:rPr lang="en-US" sz="2400" dirty="0">
                <a:solidFill>
                  <a:schemeClr val="tx1">
                    <a:alpha val="80000"/>
                  </a:schemeClr>
                </a:solidFill>
                <a:latin typeface="Times New Roman" panose="02020603050405020304" pitchFamily="18" charset="0"/>
                <a:cs typeface="Times New Roman" panose="02020603050405020304" pitchFamily="18" charset="0"/>
              </a:rPr>
              <a:t>appear at the bottom of the dimension area. It contains names of all measures in the data collected in the single fields with discreate values.</a:t>
            </a:r>
          </a:p>
          <a:p>
            <a:pPr algn="just"/>
            <a:r>
              <a:rPr lang="en-IN" sz="2400" b="1" dirty="0">
                <a:solidFill>
                  <a:schemeClr val="tx1">
                    <a:alpha val="80000"/>
                  </a:schemeClr>
                </a:solidFill>
                <a:latin typeface="Times New Roman" panose="02020603050405020304" pitchFamily="18" charset="0"/>
                <a:cs typeface="Times New Roman" panose="02020603050405020304" pitchFamily="18" charset="0"/>
              </a:rPr>
              <a:t>Latitude and Longitude: </a:t>
            </a:r>
            <a:r>
              <a:rPr lang="en-IN" sz="2400" dirty="0">
                <a:solidFill>
                  <a:schemeClr val="tx1">
                    <a:alpha val="80000"/>
                  </a:schemeClr>
                </a:solidFill>
                <a:latin typeface="Times New Roman" panose="02020603050405020304" pitchFamily="18" charset="0"/>
                <a:cs typeface="Times New Roman" panose="02020603050405020304" pitchFamily="18" charset="0"/>
              </a:rPr>
              <a:t>when Tableau interprets fields to be geographic fields that can be used with maps, it </a:t>
            </a:r>
            <a:r>
              <a:rPr lang="en-US" sz="2400" dirty="0">
                <a:solidFill>
                  <a:schemeClr val="tx1">
                    <a:alpha val="80000"/>
                  </a:schemeClr>
                </a:solidFill>
                <a:latin typeface="Times New Roman" panose="02020603050405020304" pitchFamily="18" charset="0"/>
                <a:cs typeface="Times New Roman" panose="02020603050405020304" pitchFamily="18" charset="0"/>
              </a:rPr>
              <a:t>automatically geocodes the data and includes Latitude and Longitude fields.</a:t>
            </a:r>
          </a:p>
          <a:p>
            <a:pPr algn="just"/>
            <a:endParaRPr lang="en-IN" sz="2400" dirty="0">
              <a:solidFill>
                <a:schemeClr val="tx1">
                  <a:alpha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30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F0349F-E1C5-CA76-87B1-18284EED2A54}"/>
              </a:ext>
            </a:extLst>
          </p:cNvPr>
          <p:cNvSpPr>
            <a:spLocks noGrp="1"/>
          </p:cNvSpPr>
          <p:nvPr>
            <p:ph type="title"/>
          </p:nvPr>
        </p:nvSpPr>
        <p:spPr>
          <a:xfrm>
            <a:off x="838200" y="381000"/>
            <a:ext cx="10003218" cy="1600124"/>
          </a:xfrm>
        </p:spPr>
        <p:txBody>
          <a:bodyPr>
            <a:normAutofit/>
          </a:bodyPr>
          <a:lstStyle/>
          <a:p>
            <a:r>
              <a:rPr lang="en-US">
                <a:latin typeface="Times New Roman" panose="02020603050405020304" pitchFamily="18" charset="0"/>
                <a:cs typeface="Times New Roman" panose="02020603050405020304" pitchFamily="18" charset="0"/>
              </a:rPr>
              <a:t>Bar Graph </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AF065F-92A5-FE2A-E77E-390260089A5B}"/>
              </a:ext>
            </a:extLst>
          </p:cNvPr>
          <p:cNvSpPr>
            <a:spLocks noGrp="1"/>
          </p:cNvSpPr>
          <p:nvPr>
            <p:ph idx="1"/>
          </p:nvPr>
        </p:nvSpPr>
        <p:spPr>
          <a:xfrm>
            <a:off x="230909" y="2745362"/>
            <a:ext cx="5407891" cy="3552824"/>
          </a:xfrm>
        </p:spPr>
        <p:txBody>
          <a:bodyPr anchor="ct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Bar Graph are one of the most common ways to visualize data. It’s  quick to compare information, revealing high and lows at glance. </a:t>
            </a:r>
          </a:p>
          <a:p>
            <a:pPr algn="just"/>
            <a:r>
              <a:rPr lang="en-US" sz="1800" dirty="0">
                <a:solidFill>
                  <a:schemeClr val="tx1"/>
                </a:solidFill>
                <a:latin typeface="Times New Roman" panose="02020603050405020304" pitchFamily="18" charset="0"/>
                <a:cs typeface="Times New Roman" panose="02020603050405020304" pitchFamily="18" charset="0"/>
              </a:rPr>
              <a:t>Bar charts are especially effective when you have numerical data that splits nicely into different categories so you can quickly see trends within your data.</a:t>
            </a:r>
          </a:p>
          <a:p>
            <a:pPr algn="just"/>
            <a:r>
              <a:rPr lang="en-US" sz="1800" dirty="0">
                <a:solidFill>
                  <a:schemeClr val="tx1"/>
                </a:solidFill>
                <a:latin typeface="Times New Roman" panose="02020603050405020304" pitchFamily="18" charset="0"/>
                <a:cs typeface="Times New Roman" panose="02020603050405020304" pitchFamily="18" charset="0"/>
              </a:rPr>
              <a:t>When to use Bar plots: Comparative Analysis.</a:t>
            </a:r>
          </a:p>
          <a:p>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D275DD9-9F1B-4920-8972-DD2D70F30326}"/>
              </a:ext>
            </a:extLst>
          </p:cNvPr>
          <p:cNvPicPr>
            <a:picLocks noChangeAspect="1"/>
          </p:cNvPicPr>
          <p:nvPr/>
        </p:nvPicPr>
        <p:blipFill>
          <a:blip r:embed="rId3"/>
          <a:stretch>
            <a:fillRect/>
          </a:stretch>
        </p:blipFill>
        <p:spPr>
          <a:xfrm>
            <a:off x="5752730" y="2412848"/>
            <a:ext cx="6336414" cy="4064152"/>
          </a:xfrm>
          <a:prstGeom prst="rect">
            <a:avLst/>
          </a:prstGeom>
        </p:spPr>
      </p:pic>
    </p:spTree>
    <p:extLst>
      <p:ext uri="{BB962C8B-B14F-4D97-AF65-F5344CB8AC3E}">
        <p14:creationId xmlns:p14="http://schemas.microsoft.com/office/powerpoint/2010/main" val="178102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F0349F-E1C5-CA76-87B1-18284EED2A54}"/>
              </a:ext>
            </a:extLst>
          </p:cNvPr>
          <p:cNvSpPr>
            <a:spLocks noGrp="1"/>
          </p:cNvSpPr>
          <p:nvPr>
            <p:ph type="title"/>
          </p:nvPr>
        </p:nvSpPr>
        <p:spPr>
          <a:xfrm>
            <a:off x="838200" y="381000"/>
            <a:ext cx="10003218" cy="1600124"/>
          </a:xfrm>
        </p:spPr>
        <p:txBody>
          <a:bodyPr>
            <a:normAutofit/>
          </a:bodyPr>
          <a:lstStyle/>
          <a:p>
            <a:r>
              <a:rPr lang="en-US" dirty="0">
                <a:latin typeface="Times New Roman" panose="02020603050405020304" pitchFamily="18" charset="0"/>
                <a:cs typeface="Times New Roman" panose="02020603050405020304" pitchFamily="18" charset="0"/>
              </a:rPr>
              <a:t>Iteration of Bar charts for deeper analysis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AF065F-92A5-FE2A-E77E-390260089A5B}"/>
              </a:ext>
            </a:extLst>
          </p:cNvPr>
          <p:cNvSpPr>
            <a:spLocks noGrp="1"/>
          </p:cNvSpPr>
          <p:nvPr>
            <p:ph idx="1"/>
          </p:nvPr>
        </p:nvSpPr>
        <p:spPr>
          <a:xfrm>
            <a:off x="230909" y="2745362"/>
            <a:ext cx="5407891" cy="3552824"/>
          </a:xfrm>
        </p:spPr>
        <p:txBody>
          <a:bodyPr anchor="ctr">
            <a:normAutofit/>
          </a:bodyPr>
          <a:lstStyle/>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In  previous bar graph we have seen that technology dept has more total sales.</a:t>
            </a:r>
          </a:p>
          <a:p>
            <a:pPr marL="0" indent="0" algn="just">
              <a:buNone/>
            </a:pPr>
            <a:r>
              <a:rPr lang="en-US" sz="2400" i="1" dirty="0">
                <a:solidFill>
                  <a:schemeClr val="tx1"/>
                </a:solidFill>
                <a:latin typeface="Times New Roman" panose="02020603050405020304" pitchFamily="18" charset="0"/>
                <a:cs typeface="Times New Roman" panose="02020603050405020304" pitchFamily="18" charset="0"/>
              </a:rPr>
              <a:t>What if you want to further understand sales amounts for departments across various regions?</a:t>
            </a:r>
          </a:p>
          <a:p>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B7D0BE-C2B6-4B33-B083-17EFDC036A1B}"/>
              </a:ext>
            </a:extLst>
          </p:cNvPr>
          <p:cNvPicPr>
            <a:picLocks noChangeAspect="1"/>
          </p:cNvPicPr>
          <p:nvPr/>
        </p:nvPicPr>
        <p:blipFill>
          <a:blip r:embed="rId3"/>
          <a:stretch>
            <a:fillRect/>
          </a:stretch>
        </p:blipFill>
        <p:spPr>
          <a:xfrm>
            <a:off x="5680363" y="2953620"/>
            <a:ext cx="6470073" cy="3175145"/>
          </a:xfrm>
          <a:prstGeom prst="rect">
            <a:avLst/>
          </a:prstGeom>
        </p:spPr>
      </p:pic>
    </p:spTree>
    <p:extLst>
      <p:ext uri="{BB962C8B-B14F-4D97-AF65-F5344CB8AC3E}">
        <p14:creationId xmlns:p14="http://schemas.microsoft.com/office/powerpoint/2010/main" val="148521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F173CF-2E94-93E7-9A37-91AF59EC4803}"/>
              </a:ext>
            </a:extLst>
          </p:cNvPr>
          <p:cNvSpPr>
            <a:spLocks noGrp="1"/>
          </p:cNvSpPr>
          <p:nvPr>
            <p:ph type="title"/>
          </p:nvPr>
        </p:nvSpPr>
        <p:spPr>
          <a:xfrm>
            <a:off x="838200" y="381000"/>
            <a:ext cx="10003218" cy="1600124"/>
          </a:xfrm>
        </p:spPr>
        <p:txBody>
          <a:bodyPr>
            <a:normAutofit/>
          </a:bodyPr>
          <a:lstStyle/>
          <a:p>
            <a:r>
              <a:rPr lang="en-US">
                <a:latin typeface="Times New Roman" panose="02020603050405020304" pitchFamily="18" charset="0"/>
                <a:cs typeface="Times New Roman" panose="02020603050405020304" pitchFamily="18" charset="0"/>
              </a:rPr>
              <a:t>Bubble Chart</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B2A8B4-5E66-1028-8D69-487DF9074903}"/>
              </a:ext>
            </a:extLst>
          </p:cNvPr>
          <p:cNvSpPr>
            <a:spLocks noGrp="1"/>
          </p:cNvSpPr>
          <p:nvPr>
            <p:ph idx="1"/>
          </p:nvPr>
        </p:nvSpPr>
        <p:spPr>
          <a:xfrm>
            <a:off x="175491" y="2745362"/>
            <a:ext cx="5463309" cy="3552824"/>
          </a:xfrm>
        </p:spPr>
        <p:txBody>
          <a:bodyPr anchor="ct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Bubble chart- A bubble chart is used to show data in bubbles or circles with varying sizes and according to a color scheme.</a:t>
            </a:r>
          </a:p>
          <a:p>
            <a:pPr algn="just"/>
            <a:r>
              <a:rPr lang="en-US" sz="1800" dirty="0">
                <a:solidFill>
                  <a:schemeClr val="tx1"/>
                </a:solidFill>
                <a:latin typeface="Times New Roman" panose="02020603050405020304" pitchFamily="18" charset="0"/>
                <a:cs typeface="Times New Roman" panose="02020603050405020304" pitchFamily="18" charset="0"/>
              </a:rPr>
              <a:t>Dimensions define the individual bubbles, and measures define the size and color of the individual circles</a:t>
            </a:r>
          </a:p>
          <a:p>
            <a:pPr algn="just"/>
            <a:r>
              <a:rPr lang="en-US" sz="1800" dirty="0">
                <a:solidFill>
                  <a:schemeClr val="tx1"/>
                </a:solidFill>
                <a:latin typeface="Times New Roman" panose="02020603050405020304" pitchFamily="18" charset="0"/>
                <a:cs typeface="Times New Roman" panose="02020603050405020304" pitchFamily="18" charset="0"/>
              </a:rPr>
              <a:t>When to use bubble charts: To display data in a cluster of circles.</a:t>
            </a:r>
          </a:p>
          <a:p>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1AAAAD-A2B0-2153-8FD6-D213F6FEC0D5}"/>
              </a:ext>
            </a:extLst>
          </p:cNvPr>
          <p:cNvPicPr>
            <a:picLocks noChangeAspect="1"/>
          </p:cNvPicPr>
          <p:nvPr/>
        </p:nvPicPr>
        <p:blipFill>
          <a:blip r:embed="rId3"/>
          <a:stretch>
            <a:fillRect/>
          </a:stretch>
        </p:blipFill>
        <p:spPr>
          <a:xfrm>
            <a:off x="5996628" y="2745363"/>
            <a:ext cx="5585772" cy="3302326"/>
          </a:xfrm>
          <a:prstGeom prst="rect">
            <a:avLst/>
          </a:prstGeom>
        </p:spPr>
      </p:pic>
    </p:spTree>
    <p:extLst>
      <p:ext uri="{BB962C8B-B14F-4D97-AF65-F5344CB8AC3E}">
        <p14:creationId xmlns:p14="http://schemas.microsoft.com/office/powerpoint/2010/main" val="184154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0" name="Rectangle 2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1" name="Rectangle 2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2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82EF9F-7C3D-8AC9-881C-ABC492230CAF}"/>
              </a:ext>
            </a:extLst>
          </p:cNvPr>
          <p:cNvSpPr>
            <a:spLocks noGrp="1"/>
          </p:cNvSpPr>
          <p:nvPr>
            <p:ph type="title"/>
          </p:nvPr>
        </p:nvSpPr>
        <p:spPr>
          <a:xfrm>
            <a:off x="838200" y="381000"/>
            <a:ext cx="10003218" cy="1600124"/>
          </a:xfrm>
        </p:spPr>
        <p:txBody>
          <a:bodyPr>
            <a:normAutofit/>
          </a:bodyPr>
          <a:lstStyle/>
          <a:p>
            <a:r>
              <a:rPr lang="en-US">
                <a:latin typeface="Times New Roman" panose="02020603050405020304" pitchFamily="18" charset="0"/>
                <a:cs typeface="Times New Roman" panose="02020603050405020304" pitchFamily="18" charset="0"/>
              </a:rPr>
              <a:t>Pie Chart</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2BA652-F98A-5B19-C63A-28FFBB7AA3FC}"/>
              </a:ext>
            </a:extLst>
          </p:cNvPr>
          <p:cNvSpPr>
            <a:spLocks noGrp="1"/>
          </p:cNvSpPr>
          <p:nvPr>
            <p:ph idx="1"/>
          </p:nvPr>
        </p:nvSpPr>
        <p:spPr>
          <a:xfrm>
            <a:off x="838200" y="2745362"/>
            <a:ext cx="4800600" cy="3552824"/>
          </a:xfrm>
        </p:spPr>
        <p:txBody>
          <a:bodyPr anchor="ctr">
            <a:normAutofit/>
          </a:bodyPr>
          <a:lstStyle/>
          <a:p>
            <a:r>
              <a:rPr lang="en-US" sz="1800">
                <a:solidFill>
                  <a:schemeClr val="tx1"/>
                </a:solidFill>
                <a:latin typeface="Times New Roman" panose="02020603050405020304" pitchFamily="18" charset="0"/>
                <a:cs typeface="Times New Roman" panose="02020603050405020304" pitchFamily="18" charset="0"/>
              </a:rPr>
              <a:t>Pie Chart should be used to show relative proportions-or percentage of information.</a:t>
            </a:r>
          </a:p>
          <a:p>
            <a:r>
              <a:rPr lang="en-US" sz="1800">
                <a:solidFill>
                  <a:schemeClr val="tx1"/>
                </a:solidFill>
                <a:latin typeface="Times New Roman" panose="02020603050405020304" pitchFamily="18" charset="0"/>
                <a:cs typeface="Times New Roman" panose="02020603050405020304" pitchFamily="18" charset="0"/>
              </a:rPr>
              <a:t>When to use pie charts: Showing proportions.</a:t>
            </a:r>
          </a:p>
          <a:p>
            <a:endParaRPr lang="en-US" sz="180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E1D605F-83CF-4202-96BE-0728C848215C}"/>
              </a:ext>
            </a:extLst>
          </p:cNvPr>
          <p:cNvPicPr>
            <a:picLocks noChangeAspect="1"/>
          </p:cNvPicPr>
          <p:nvPr/>
        </p:nvPicPr>
        <p:blipFill>
          <a:blip r:embed="rId3"/>
          <a:stretch>
            <a:fillRect/>
          </a:stretch>
        </p:blipFill>
        <p:spPr>
          <a:xfrm>
            <a:off x="6553202" y="2940130"/>
            <a:ext cx="3572374" cy="2991267"/>
          </a:xfrm>
          <a:prstGeom prst="rect">
            <a:avLst/>
          </a:prstGeom>
        </p:spPr>
      </p:pic>
    </p:spTree>
    <p:extLst>
      <p:ext uri="{BB962C8B-B14F-4D97-AF65-F5344CB8AC3E}">
        <p14:creationId xmlns:p14="http://schemas.microsoft.com/office/powerpoint/2010/main" val="166900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7" name="Rectangle 2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CF6FA7E-B94B-6D2F-89AB-B6990259586C}"/>
              </a:ext>
            </a:extLst>
          </p:cNvPr>
          <p:cNvSpPr>
            <a:spLocks noGrp="1"/>
          </p:cNvSpPr>
          <p:nvPr>
            <p:ph type="title"/>
          </p:nvPr>
        </p:nvSpPr>
        <p:spPr>
          <a:xfrm>
            <a:off x="996275" y="163351"/>
            <a:ext cx="5996619" cy="1979884"/>
          </a:xfrm>
        </p:spPr>
        <p:txBody>
          <a:bodyPr vert="horz" lIns="91440" tIns="45720" rIns="91440" bIns="45720" rtlCol="0" anchor="ctr">
            <a:normAutofit/>
          </a:bodyPr>
          <a:lstStyle/>
          <a:p>
            <a:r>
              <a:rPr lang="en-US">
                <a:solidFill>
                  <a:schemeClr val="tx2"/>
                </a:solidFill>
              </a:rPr>
              <a:t>Continuous Vs Discrete</a:t>
            </a:r>
          </a:p>
        </p:txBody>
      </p:sp>
      <p:sp>
        <p:nvSpPr>
          <p:cNvPr id="31" name="Rectangle 30">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8716"/>
            <a:ext cx="12192000" cy="459491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58716"/>
            <a:ext cx="12191999" cy="4608809"/>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A6E45F4C-7D9E-DF74-C62A-206BF8745EF0}"/>
              </a:ext>
            </a:extLst>
          </p:cNvPr>
          <p:cNvPicPr>
            <a:picLocks noChangeAspect="1"/>
          </p:cNvPicPr>
          <p:nvPr/>
        </p:nvPicPr>
        <p:blipFill>
          <a:blip r:embed="rId4"/>
          <a:stretch>
            <a:fillRect/>
          </a:stretch>
        </p:blipFill>
        <p:spPr>
          <a:xfrm>
            <a:off x="868761" y="2649589"/>
            <a:ext cx="10448363" cy="3813168"/>
          </a:xfrm>
          <a:prstGeom prst="rect">
            <a:avLst/>
          </a:prstGeom>
        </p:spPr>
      </p:pic>
    </p:spTree>
    <p:extLst>
      <p:ext uri="{BB962C8B-B14F-4D97-AF65-F5344CB8AC3E}">
        <p14:creationId xmlns:p14="http://schemas.microsoft.com/office/powerpoint/2010/main" val="381947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7" name="Rectangle 2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4319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0"/>
            <a:ext cx="12191999" cy="1833647"/>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050785-5E3B-135E-F800-7F634BD0D83F}"/>
              </a:ext>
            </a:extLst>
          </p:cNvPr>
          <p:cNvSpPr>
            <a:spLocks noGrp="1"/>
          </p:cNvSpPr>
          <p:nvPr>
            <p:ph type="title"/>
          </p:nvPr>
        </p:nvSpPr>
        <p:spPr>
          <a:xfrm>
            <a:off x="838201" y="169453"/>
            <a:ext cx="10750570" cy="664266"/>
          </a:xfrm>
        </p:spPr>
        <p:txBody>
          <a:bodyPr vert="horz" lIns="91440" tIns="45720" rIns="91440" bIns="45720" rtlCol="0" anchor="b">
            <a:normAutofit/>
          </a:bodyPr>
          <a:lstStyle/>
          <a:p>
            <a:r>
              <a:rPr lang="en-US" sz="2800" dirty="0">
                <a:latin typeface="Times New Roman" panose="02020603050405020304" pitchFamily="18" charset="0"/>
                <a:cs typeface="Times New Roman" panose="02020603050405020304" pitchFamily="18" charset="0"/>
              </a:rPr>
              <a:t>Line Chart</a:t>
            </a:r>
          </a:p>
        </p:txBody>
      </p:sp>
      <p:pic>
        <p:nvPicPr>
          <p:cNvPr id="5" name="Content Placeholder 4">
            <a:extLst>
              <a:ext uri="{FF2B5EF4-FFF2-40B4-BE49-F238E27FC236}">
                <a16:creationId xmlns:a16="http://schemas.microsoft.com/office/drawing/2014/main" id="{6FADCA65-8471-01D8-9271-3D433E1E8AA9}"/>
              </a:ext>
            </a:extLst>
          </p:cNvPr>
          <p:cNvPicPr>
            <a:picLocks noChangeAspect="1"/>
          </p:cNvPicPr>
          <p:nvPr/>
        </p:nvPicPr>
        <p:blipFill>
          <a:blip r:embed="rId4"/>
          <a:stretch>
            <a:fillRect/>
          </a:stretch>
        </p:blipFill>
        <p:spPr>
          <a:xfrm>
            <a:off x="551330" y="2060705"/>
            <a:ext cx="10462683" cy="3733616"/>
          </a:xfrm>
          <a:prstGeom prst="rect">
            <a:avLst/>
          </a:prstGeom>
        </p:spPr>
      </p:pic>
      <p:pic>
        <p:nvPicPr>
          <p:cNvPr id="4" name="Picture 3">
            <a:extLst>
              <a:ext uri="{FF2B5EF4-FFF2-40B4-BE49-F238E27FC236}">
                <a16:creationId xmlns:a16="http://schemas.microsoft.com/office/drawing/2014/main" id="{4619672D-9742-4056-BAB4-087AF7C9967C}"/>
              </a:ext>
            </a:extLst>
          </p:cNvPr>
          <p:cNvPicPr>
            <a:picLocks noChangeAspect="1"/>
          </p:cNvPicPr>
          <p:nvPr/>
        </p:nvPicPr>
        <p:blipFill>
          <a:blip r:embed="rId5"/>
          <a:stretch>
            <a:fillRect/>
          </a:stretch>
        </p:blipFill>
        <p:spPr>
          <a:xfrm>
            <a:off x="3796145" y="3666507"/>
            <a:ext cx="5754255" cy="3270002"/>
          </a:xfrm>
          <a:prstGeom prst="rect">
            <a:avLst/>
          </a:prstGeom>
        </p:spPr>
      </p:pic>
    </p:spTree>
    <p:extLst>
      <p:ext uri="{BB962C8B-B14F-4D97-AF65-F5344CB8AC3E}">
        <p14:creationId xmlns:p14="http://schemas.microsoft.com/office/powerpoint/2010/main" val="3240664038"/>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4325</TotalTime>
  <Words>429</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AvenirNext LT Pro Medium</vt:lpstr>
      <vt:lpstr>Times New Roman</vt:lpstr>
      <vt:lpstr>BlockprintVTI</vt:lpstr>
      <vt:lpstr>Basic Charts in Tableau</vt:lpstr>
      <vt:lpstr>PowerPoint Presentation</vt:lpstr>
      <vt:lpstr>Generated Fields in Tableau</vt:lpstr>
      <vt:lpstr>Bar Graph </vt:lpstr>
      <vt:lpstr>Iteration of Bar charts for deeper analysis </vt:lpstr>
      <vt:lpstr>Bubble Chart</vt:lpstr>
      <vt:lpstr>Pie Chart</vt:lpstr>
      <vt:lpstr>Continuous Vs Discrete</vt:lpstr>
      <vt:lpstr>Line Chart</vt:lpstr>
      <vt:lpstr>Area Chart</vt:lpstr>
      <vt:lpstr>Measure of Central Tendency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Sandeep Manchikanti</dc:creator>
  <cp:lastModifiedBy>ADMIN</cp:lastModifiedBy>
  <cp:revision>60</cp:revision>
  <dcterms:created xsi:type="dcterms:W3CDTF">2023-04-03T10:55:56Z</dcterms:created>
  <dcterms:modified xsi:type="dcterms:W3CDTF">2024-02-22T15:04:52Z</dcterms:modified>
</cp:coreProperties>
</file>