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6"/>
  </p:notesMasterIdLst>
  <p:sldIdLst>
    <p:sldId id="256" r:id="rId3"/>
    <p:sldId id="295" r:id="rId4"/>
    <p:sldId id="296" r:id="rId5"/>
    <p:sldId id="297" r:id="rId6"/>
    <p:sldId id="307" r:id="rId7"/>
    <p:sldId id="312" r:id="rId8"/>
    <p:sldId id="314" r:id="rId9"/>
    <p:sldId id="315" r:id="rId10"/>
    <p:sldId id="316" r:id="rId11"/>
    <p:sldId id="317" r:id="rId12"/>
    <p:sldId id="318" r:id="rId13"/>
    <p:sldId id="319" r:id="rId14"/>
    <p:sldId id="320" r:id="rId15"/>
    <p:sldId id="286" r:id="rId16"/>
    <p:sldId id="313" r:id="rId17"/>
    <p:sldId id="308" r:id="rId18"/>
    <p:sldId id="321" r:id="rId19"/>
    <p:sldId id="299" r:id="rId20"/>
    <p:sldId id="309" r:id="rId21"/>
    <p:sldId id="310" r:id="rId22"/>
    <p:sldId id="311" r:id="rId23"/>
    <p:sldId id="281" r:id="rId24"/>
    <p:sldId id="322" r:id="rId25"/>
    <p:sldId id="323" r:id="rId26"/>
    <p:sldId id="330" r:id="rId27"/>
    <p:sldId id="324" r:id="rId28"/>
    <p:sldId id="325" r:id="rId29"/>
    <p:sldId id="326" r:id="rId30"/>
    <p:sldId id="327" r:id="rId31"/>
    <p:sldId id="328" r:id="rId32"/>
    <p:sldId id="329" r:id="rId33"/>
    <p:sldId id="331" r:id="rId34"/>
    <p:sldId id="332"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4" d="100"/>
          <a:sy n="124" d="100"/>
        </p:scale>
        <p:origin x="41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F545DD-BCC2-455B-AF06-A83358EC0CC3}" type="datetimeFigureOut">
              <a:rPr lang="en-IN" smtClean="0"/>
              <a:t>11-04-2024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CBEDB1-696C-4288-8C8E-C64842FBF08A}" type="slidenum">
              <a:rPr lang="en-IN" smtClean="0"/>
              <a:t>‹#›</a:t>
            </a:fld>
            <a:endParaRPr lang="en-IN"/>
          </a:p>
        </p:txBody>
      </p:sp>
    </p:spTree>
    <p:extLst>
      <p:ext uri="{BB962C8B-B14F-4D97-AF65-F5344CB8AC3E}">
        <p14:creationId xmlns:p14="http://schemas.microsoft.com/office/powerpoint/2010/main" val="1281723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CBEDB1-696C-4288-8C8E-C64842FBF08A}" type="slidenum">
              <a:rPr lang="en-IN" smtClean="0"/>
              <a:t>3</a:t>
            </a:fld>
            <a:endParaRPr lang="en-IN"/>
          </a:p>
        </p:txBody>
      </p:sp>
    </p:spTree>
    <p:extLst>
      <p:ext uri="{BB962C8B-B14F-4D97-AF65-F5344CB8AC3E}">
        <p14:creationId xmlns:p14="http://schemas.microsoft.com/office/powerpoint/2010/main" val="3643875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CBEDB1-696C-4288-8C8E-C64842FBF08A}" type="slidenum">
              <a:rPr lang="en-IN" smtClean="0"/>
              <a:t>32</a:t>
            </a:fld>
            <a:endParaRPr lang="en-IN"/>
          </a:p>
        </p:txBody>
      </p:sp>
    </p:spTree>
    <p:extLst>
      <p:ext uri="{BB962C8B-B14F-4D97-AF65-F5344CB8AC3E}">
        <p14:creationId xmlns:p14="http://schemas.microsoft.com/office/powerpoint/2010/main" val="701791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CBEDB1-696C-4288-8C8E-C64842FBF08A}" type="slidenum">
              <a:rPr lang="en-IN" smtClean="0"/>
              <a:t>33</a:t>
            </a:fld>
            <a:endParaRPr lang="en-IN"/>
          </a:p>
        </p:txBody>
      </p:sp>
    </p:spTree>
    <p:extLst>
      <p:ext uri="{BB962C8B-B14F-4D97-AF65-F5344CB8AC3E}">
        <p14:creationId xmlns:p14="http://schemas.microsoft.com/office/powerpoint/2010/main" val="1236956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CBEDB1-696C-4288-8C8E-C64842FBF08A}" type="slidenum">
              <a:rPr lang="en-IN" smtClean="0"/>
              <a:t>4</a:t>
            </a:fld>
            <a:endParaRPr lang="en-IN"/>
          </a:p>
        </p:txBody>
      </p:sp>
    </p:spTree>
    <p:extLst>
      <p:ext uri="{BB962C8B-B14F-4D97-AF65-F5344CB8AC3E}">
        <p14:creationId xmlns:p14="http://schemas.microsoft.com/office/powerpoint/2010/main" val="3678178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CBEDB1-696C-4288-8C8E-C64842FBF08A}" type="slidenum">
              <a:rPr lang="en-IN" smtClean="0"/>
              <a:t>5</a:t>
            </a:fld>
            <a:endParaRPr lang="en-IN"/>
          </a:p>
        </p:txBody>
      </p:sp>
    </p:spTree>
    <p:extLst>
      <p:ext uri="{BB962C8B-B14F-4D97-AF65-F5344CB8AC3E}">
        <p14:creationId xmlns:p14="http://schemas.microsoft.com/office/powerpoint/2010/main" val="2692503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CBEDB1-696C-4288-8C8E-C64842FBF08A}" type="slidenum">
              <a:rPr lang="en-IN" smtClean="0"/>
              <a:t>6</a:t>
            </a:fld>
            <a:endParaRPr lang="en-IN"/>
          </a:p>
        </p:txBody>
      </p:sp>
    </p:spTree>
    <p:extLst>
      <p:ext uri="{BB962C8B-B14F-4D97-AF65-F5344CB8AC3E}">
        <p14:creationId xmlns:p14="http://schemas.microsoft.com/office/powerpoint/2010/main" val="465816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CBEDB1-696C-4288-8C8E-C64842FBF08A}" type="slidenum">
              <a:rPr lang="en-IN" smtClean="0"/>
              <a:t>20</a:t>
            </a:fld>
            <a:endParaRPr lang="en-IN"/>
          </a:p>
        </p:txBody>
      </p:sp>
    </p:spTree>
    <p:extLst>
      <p:ext uri="{BB962C8B-B14F-4D97-AF65-F5344CB8AC3E}">
        <p14:creationId xmlns:p14="http://schemas.microsoft.com/office/powerpoint/2010/main" val="3226881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CBEDB1-696C-4288-8C8E-C64842FBF08A}" type="slidenum">
              <a:rPr lang="en-IN" smtClean="0"/>
              <a:t>28</a:t>
            </a:fld>
            <a:endParaRPr lang="en-IN"/>
          </a:p>
        </p:txBody>
      </p:sp>
    </p:spTree>
    <p:extLst>
      <p:ext uri="{BB962C8B-B14F-4D97-AF65-F5344CB8AC3E}">
        <p14:creationId xmlns:p14="http://schemas.microsoft.com/office/powerpoint/2010/main" val="3419356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CBEDB1-696C-4288-8C8E-C64842FBF08A}" type="slidenum">
              <a:rPr lang="en-IN" smtClean="0"/>
              <a:t>29</a:t>
            </a:fld>
            <a:endParaRPr lang="en-IN"/>
          </a:p>
        </p:txBody>
      </p:sp>
    </p:spTree>
    <p:extLst>
      <p:ext uri="{BB962C8B-B14F-4D97-AF65-F5344CB8AC3E}">
        <p14:creationId xmlns:p14="http://schemas.microsoft.com/office/powerpoint/2010/main" val="1148394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CBEDB1-696C-4288-8C8E-C64842FBF08A}" type="slidenum">
              <a:rPr lang="en-IN" smtClean="0"/>
              <a:t>30</a:t>
            </a:fld>
            <a:endParaRPr lang="en-IN"/>
          </a:p>
        </p:txBody>
      </p:sp>
    </p:spTree>
    <p:extLst>
      <p:ext uri="{BB962C8B-B14F-4D97-AF65-F5344CB8AC3E}">
        <p14:creationId xmlns:p14="http://schemas.microsoft.com/office/powerpoint/2010/main" val="3230394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CBEDB1-696C-4288-8C8E-C64842FBF08A}" type="slidenum">
              <a:rPr lang="en-IN" smtClean="0"/>
              <a:t>31</a:t>
            </a:fld>
            <a:endParaRPr lang="en-IN"/>
          </a:p>
        </p:txBody>
      </p:sp>
    </p:spTree>
    <p:extLst>
      <p:ext uri="{BB962C8B-B14F-4D97-AF65-F5344CB8AC3E}">
        <p14:creationId xmlns:p14="http://schemas.microsoft.com/office/powerpoint/2010/main" val="224031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730AB1F-8132-4E06-ADAD-611B599CE3E4}"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BB20D3-F92A-4577-B0AD-862C1ACAE12E}" type="slidenum">
              <a:rPr lang="en-US" smtClean="0"/>
              <a:t>‹#›</a:t>
            </a:fld>
            <a:endParaRPr lang="en-US"/>
          </a:p>
        </p:txBody>
      </p:sp>
    </p:spTree>
    <p:extLst>
      <p:ext uri="{BB962C8B-B14F-4D97-AF65-F5344CB8AC3E}">
        <p14:creationId xmlns:p14="http://schemas.microsoft.com/office/powerpoint/2010/main" val="77738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30AB1F-8132-4E06-ADAD-611B599CE3E4}"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BB20D3-F92A-4577-B0AD-862C1ACAE12E}" type="slidenum">
              <a:rPr lang="en-US" smtClean="0"/>
              <a:t>‹#›</a:t>
            </a:fld>
            <a:endParaRPr lang="en-US"/>
          </a:p>
        </p:txBody>
      </p:sp>
    </p:spTree>
    <p:extLst>
      <p:ext uri="{BB962C8B-B14F-4D97-AF65-F5344CB8AC3E}">
        <p14:creationId xmlns:p14="http://schemas.microsoft.com/office/powerpoint/2010/main" val="511662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30AB1F-8132-4E06-ADAD-611B599CE3E4}"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BB20D3-F92A-4577-B0AD-862C1ACAE12E}" type="slidenum">
              <a:rPr lang="en-US" smtClean="0"/>
              <a:t>‹#›</a:t>
            </a:fld>
            <a:endParaRPr lang="en-US"/>
          </a:p>
        </p:txBody>
      </p:sp>
    </p:spTree>
    <p:extLst>
      <p:ext uri="{BB962C8B-B14F-4D97-AF65-F5344CB8AC3E}">
        <p14:creationId xmlns:p14="http://schemas.microsoft.com/office/powerpoint/2010/main" val="1553875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342901" y="668049"/>
            <a:ext cx="5720096" cy="2841914"/>
          </a:xfrm>
        </p:spPr>
        <p:txBody>
          <a:bodyPr anchor="b">
            <a:normAutofit/>
          </a:bodyPr>
          <a:lstStyle>
            <a:lvl1pPr algn="l">
              <a:defRPr sz="405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342901" y="3602038"/>
            <a:ext cx="5720096" cy="2501728"/>
          </a:xfrm>
        </p:spPr>
        <p:txBody>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4/11/2024</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9896508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4/11/2024</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157500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342900" y="668050"/>
            <a:ext cx="5755042" cy="3816588"/>
          </a:xfrm>
        </p:spPr>
        <p:txBody>
          <a:bodyPr anchor="b">
            <a:normAutofit/>
          </a:bodyPr>
          <a:lstStyle>
            <a:lvl1pPr>
              <a:defRPr sz="405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342900" y="4589464"/>
            <a:ext cx="5755042"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4/11/2024</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13612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9141714" cy="6858000"/>
          </a:xfrm>
          <a:prstGeom prst="rect">
            <a:avLst/>
          </a:prstGeom>
          <a:ln w="9525" cap="flat">
            <a:noFill/>
            <a:prstDash val="solid"/>
            <a:miter/>
          </a:ln>
        </p:spPr>
        <p:txBody>
          <a:bodyPr rtlCol="0" anchor="ctr"/>
          <a:lstStyle/>
          <a:p>
            <a:endParaRPr lang="en-US" sz="1350">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9141714"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sz="1350"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8363538" y="2767656"/>
            <a:ext cx="780463"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sz="1350"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sz="1350"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2286" y="0"/>
            <a:ext cx="9141714"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sz="1350"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342900" y="668049"/>
            <a:ext cx="7838651"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342900" y="2341330"/>
            <a:ext cx="417195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4629150" y="2341330"/>
            <a:ext cx="3552401"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4/11/2024</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2770648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9141714" cy="6858000"/>
          </a:xfrm>
          <a:prstGeom prst="rect">
            <a:avLst/>
          </a:prstGeom>
          <a:ln w="9525" cap="flat">
            <a:noFill/>
            <a:prstDash val="solid"/>
            <a:miter/>
          </a:ln>
        </p:spPr>
        <p:txBody>
          <a:bodyPr rtlCol="0" anchor="ctr"/>
          <a:lstStyle/>
          <a:p>
            <a:endParaRPr lang="en-US" sz="1350">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9141714"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sz="1350"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8363538" y="2767656"/>
            <a:ext cx="780463"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sz="1350"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sz="1350"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2286" y="0"/>
            <a:ext cx="9141714"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sz="1350"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342900" y="668049"/>
            <a:ext cx="7837972"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342815" y="2182814"/>
            <a:ext cx="3766134"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342815" y="3115949"/>
            <a:ext cx="3766134"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4417948" y="2182814"/>
            <a:ext cx="3762924"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4417948" y="3115949"/>
            <a:ext cx="3762924"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4/11/2024</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1530501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342900" y="668049"/>
            <a:ext cx="5763778"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4/11/2024</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6517694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4/11/2024</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9549390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9141714" cy="6858000"/>
          </a:xfrm>
          <a:prstGeom prst="rect">
            <a:avLst/>
          </a:prstGeom>
          <a:ln w="9525" cap="flat">
            <a:noFill/>
            <a:prstDash val="solid"/>
            <a:miter/>
          </a:ln>
        </p:spPr>
        <p:txBody>
          <a:bodyPr rtlCol="0" anchor="ctr"/>
          <a:lstStyle/>
          <a:p>
            <a:endParaRPr lang="en-US" sz="1350">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9141714"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sz="1350"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7725642" y="0"/>
            <a:ext cx="1418359"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sz="1350"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sz="1350"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sz="1350"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2286" y="0"/>
            <a:ext cx="9141714"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sz="1350"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342900" y="668049"/>
            <a:ext cx="3236119" cy="1957828"/>
          </a:xfrm>
        </p:spPr>
        <p:txBody>
          <a:bodyPr anchor="b">
            <a:normAutofit/>
          </a:bodyPr>
          <a:lstStyle>
            <a:lvl1pPr>
              <a:defRPr sz="3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3887391" y="668050"/>
            <a:ext cx="3656409" cy="5231253"/>
          </a:xfrm>
        </p:spPr>
        <p:txBody>
          <a:bodyPr>
            <a:normAutofit/>
          </a:bodyPr>
          <a:lstStyle>
            <a:lvl1pPr>
              <a:defRPr sz="1800"/>
            </a:lvl1pPr>
            <a:lvl2pPr>
              <a:defRPr sz="1500"/>
            </a:lvl2pPr>
            <a:lvl3pPr>
              <a:defRPr sz="1350"/>
            </a:lvl3pPr>
            <a:lvl4pPr>
              <a:defRPr sz="1200"/>
            </a:lvl4pPr>
            <a:lvl5pPr>
              <a:defRPr sz="12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342900" y="2749024"/>
            <a:ext cx="3236119" cy="3119964"/>
          </a:xfrm>
        </p:spPr>
        <p:txBody>
          <a:bodyPr>
            <a:normAutofit/>
          </a:bodyPr>
          <a:lstStyle>
            <a:lvl1pPr marL="0" indent="0">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4/11/2024</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536949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30AB1F-8132-4E06-ADAD-611B599CE3E4}"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BB20D3-F92A-4577-B0AD-862C1ACAE12E}" type="slidenum">
              <a:rPr lang="en-US" smtClean="0"/>
              <a:t>‹#›</a:t>
            </a:fld>
            <a:endParaRPr lang="en-US"/>
          </a:p>
        </p:txBody>
      </p:sp>
    </p:spTree>
    <p:extLst>
      <p:ext uri="{BB962C8B-B14F-4D97-AF65-F5344CB8AC3E}">
        <p14:creationId xmlns:p14="http://schemas.microsoft.com/office/powerpoint/2010/main" val="24500718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9141714" cy="6858000"/>
          </a:xfrm>
          <a:prstGeom prst="rect">
            <a:avLst/>
          </a:prstGeom>
          <a:ln w="9525" cap="flat">
            <a:noFill/>
            <a:prstDash val="solid"/>
            <a:miter/>
          </a:ln>
        </p:spPr>
        <p:txBody>
          <a:bodyPr rtlCol="0" anchor="ctr"/>
          <a:lstStyle/>
          <a:p>
            <a:endParaRPr lang="en-US" sz="1350">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9141714"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sz="1350"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7725642" y="0"/>
            <a:ext cx="1418359"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sz="1350"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sz="1350"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sz="1350"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2286" y="0"/>
            <a:ext cx="9141714"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sz="1350"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342900" y="668050"/>
            <a:ext cx="3236119" cy="2235711"/>
          </a:xfrm>
        </p:spPr>
        <p:txBody>
          <a:bodyPr anchor="b">
            <a:noAutofit/>
          </a:bodyPr>
          <a:lstStyle>
            <a:lvl1pPr algn="l" defTabSz="685800" rtl="0" eaLnBrk="1" latinLnBrk="0" hangingPunct="1">
              <a:lnSpc>
                <a:spcPct val="90000"/>
              </a:lnSpc>
              <a:spcBef>
                <a:spcPct val="0"/>
              </a:spcBef>
              <a:buNone/>
              <a:defRPr lang="en-US" sz="33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3887391" y="668050"/>
            <a:ext cx="3718827" cy="5231253"/>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342900" y="2941223"/>
            <a:ext cx="3236119" cy="2927765"/>
          </a:xfrm>
        </p:spPr>
        <p:txBody>
          <a:bodyPr>
            <a:normAutofit/>
          </a:bodyPr>
          <a:lstStyle>
            <a:lvl1pPr marL="0" indent="0">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4/11/2024</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427745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4/11/2024</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7304893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9141714" cy="6858000"/>
          </a:xfrm>
          <a:prstGeom prst="rect">
            <a:avLst/>
          </a:prstGeom>
          <a:ln w="9525" cap="flat">
            <a:noFill/>
            <a:prstDash val="solid"/>
            <a:miter/>
          </a:ln>
        </p:spPr>
        <p:txBody>
          <a:bodyPr rtlCol="0" anchor="ctr"/>
          <a:lstStyle/>
          <a:p>
            <a:endParaRPr lang="en-US" sz="1350">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9141714"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sz="1350"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7725642" y="0"/>
            <a:ext cx="1418359"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sz="1350"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sz="1350"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sz="1350"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2286" y="0"/>
            <a:ext cx="9141714"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sz="1350"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5479733" y="668050"/>
            <a:ext cx="1971675"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342900" y="668050"/>
            <a:ext cx="5016824"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4/11/2024</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961563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30AB1F-8132-4E06-ADAD-611B599CE3E4}"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BB20D3-F92A-4577-B0AD-862C1ACAE12E}" type="slidenum">
              <a:rPr lang="en-US" smtClean="0"/>
              <a:t>‹#›</a:t>
            </a:fld>
            <a:endParaRPr lang="en-US"/>
          </a:p>
        </p:txBody>
      </p:sp>
    </p:spTree>
    <p:extLst>
      <p:ext uri="{BB962C8B-B14F-4D97-AF65-F5344CB8AC3E}">
        <p14:creationId xmlns:p14="http://schemas.microsoft.com/office/powerpoint/2010/main" val="282099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730AB1F-8132-4E06-ADAD-611B599CE3E4}" type="datetimeFigureOut">
              <a:rPr lang="en-US" smtClean="0"/>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BB20D3-F92A-4577-B0AD-862C1ACAE12E}" type="slidenum">
              <a:rPr lang="en-US" smtClean="0"/>
              <a:t>‹#›</a:t>
            </a:fld>
            <a:endParaRPr lang="en-US"/>
          </a:p>
        </p:txBody>
      </p:sp>
    </p:spTree>
    <p:extLst>
      <p:ext uri="{BB962C8B-B14F-4D97-AF65-F5344CB8AC3E}">
        <p14:creationId xmlns:p14="http://schemas.microsoft.com/office/powerpoint/2010/main" val="3403218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30AB1F-8132-4E06-ADAD-611B599CE3E4}" type="datetimeFigureOut">
              <a:rPr lang="en-US" smtClean="0"/>
              <a:t>4/11/2024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BB20D3-F92A-4577-B0AD-862C1ACAE12E}" type="slidenum">
              <a:rPr lang="en-US" smtClean="0"/>
              <a:t>‹#›</a:t>
            </a:fld>
            <a:endParaRPr lang="en-US"/>
          </a:p>
        </p:txBody>
      </p:sp>
    </p:spTree>
    <p:extLst>
      <p:ext uri="{BB962C8B-B14F-4D97-AF65-F5344CB8AC3E}">
        <p14:creationId xmlns:p14="http://schemas.microsoft.com/office/powerpoint/2010/main" val="2136982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730AB1F-8132-4E06-ADAD-611B599CE3E4}" type="datetimeFigureOut">
              <a:rPr lang="en-US" smtClean="0"/>
              <a:t>4/11/2024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BB20D3-F92A-4577-B0AD-862C1ACAE12E}" type="slidenum">
              <a:rPr lang="en-US" smtClean="0"/>
              <a:t>‹#›</a:t>
            </a:fld>
            <a:endParaRPr lang="en-US"/>
          </a:p>
        </p:txBody>
      </p:sp>
    </p:spTree>
    <p:extLst>
      <p:ext uri="{BB962C8B-B14F-4D97-AF65-F5344CB8AC3E}">
        <p14:creationId xmlns:p14="http://schemas.microsoft.com/office/powerpoint/2010/main" val="239780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30AB1F-8132-4E06-ADAD-611B599CE3E4}" type="datetimeFigureOut">
              <a:rPr lang="en-US" smtClean="0"/>
              <a:t>4/11/2024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BB20D3-F92A-4577-B0AD-862C1ACAE12E}" type="slidenum">
              <a:rPr lang="en-US" smtClean="0"/>
              <a:t>‹#›</a:t>
            </a:fld>
            <a:endParaRPr lang="en-US"/>
          </a:p>
        </p:txBody>
      </p:sp>
    </p:spTree>
    <p:extLst>
      <p:ext uri="{BB962C8B-B14F-4D97-AF65-F5344CB8AC3E}">
        <p14:creationId xmlns:p14="http://schemas.microsoft.com/office/powerpoint/2010/main" val="3329176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30AB1F-8132-4E06-ADAD-611B599CE3E4}" type="datetimeFigureOut">
              <a:rPr lang="en-US" smtClean="0"/>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BB20D3-F92A-4577-B0AD-862C1ACAE12E}" type="slidenum">
              <a:rPr lang="en-US" smtClean="0"/>
              <a:t>‹#›</a:t>
            </a:fld>
            <a:endParaRPr lang="en-US"/>
          </a:p>
        </p:txBody>
      </p:sp>
    </p:spTree>
    <p:extLst>
      <p:ext uri="{BB962C8B-B14F-4D97-AF65-F5344CB8AC3E}">
        <p14:creationId xmlns:p14="http://schemas.microsoft.com/office/powerpoint/2010/main" val="4146195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30AB1F-8132-4E06-ADAD-611B599CE3E4}" type="datetimeFigureOut">
              <a:rPr lang="en-US" smtClean="0"/>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BB20D3-F92A-4577-B0AD-862C1ACAE12E}" type="slidenum">
              <a:rPr lang="en-US" smtClean="0"/>
              <a:t>‹#›</a:t>
            </a:fld>
            <a:endParaRPr lang="en-US"/>
          </a:p>
        </p:txBody>
      </p:sp>
    </p:spTree>
    <p:extLst>
      <p:ext uri="{BB962C8B-B14F-4D97-AF65-F5344CB8AC3E}">
        <p14:creationId xmlns:p14="http://schemas.microsoft.com/office/powerpoint/2010/main" val="849660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30AB1F-8132-4E06-ADAD-611B599CE3E4}" type="datetimeFigureOut">
              <a:rPr lang="en-US" smtClean="0"/>
              <a:t>4/11/2024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BB20D3-F92A-4577-B0AD-862C1ACAE12E}" type="slidenum">
              <a:rPr lang="en-US" smtClean="0"/>
              <a:t>‹#›</a:t>
            </a:fld>
            <a:endParaRPr lang="en-US"/>
          </a:p>
        </p:txBody>
      </p:sp>
    </p:spTree>
    <p:extLst>
      <p:ext uri="{BB962C8B-B14F-4D97-AF65-F5344CB8AC3E}">
        <p14:creationId xmlns:p14="http://schemas.microsoft.com/office/powerpoint/2010/main" val="4000652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9141714" cy="6858000"/>
          </a:xfrm>
          <a:prstGeom prst="rect">
            <a:avLst/>
          </a:prstGeom>
          <a:ln w="9525" cap="flat">
            <a:noFill/>
            <a:prstDash val="solid"/>
            <a:miter/>
          </a:ln>
        </p:spPr>
        <p:txBody>
          <a:bodyPr rtlCol="0" anchor="ctr"/>
          <a:lstStyle/>
          <a:p>
            <a:endParaRPr lang="en-US" sz="1350">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9141714"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sz="1350"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6263674" y="0"/>
            <a:ext cx="2880326"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sz="1350"/>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sz="1350"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sz="1350"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sz="1350"/>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2286" y="0"/>
            <a:ext cx="9141714"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sz="1350"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342900" y="668050"/>
            <a:ext cx="5763778"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342900" y="2096713"/>
            <a:ext cx="5763778"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342900" y="6356351"/>
            <a:ext cx="2057400" cy="365125"/>
          </a:xfrm>
          <a:prstGeom prst="rect">
            <a:avLst/>
          </a:prstGeom>
        </p:spPr>
        <p:txBody>
          <a:bodyPr vert="horz" lIns="91440" tIns="45720" rIns="91440" bIns="45720" rtlCol="0" anchor="ctr"/>
          <a:lstStyle>
            <a:lvl1pPr algn="l">
              <a:defRPr sz="750" spc="83" baseline="0">
                <a:solidFill>
                  <a:schemeClr val="tx1">
                    <a:tint val="75000"/>
                  </a:schemeClr>
                </a:solidFill>
              </a:defRPr>
            </a:lvl1pPr>
          </a:lstStyle>
          <a:p>
            <a:fld id="{D208048B-57AF-4F53-BC84-8E0A1033FBEC}" type="datetimeFigureOut">
              <a:rPr lang="en-US" smtClean="0"/>
              <a:pPr/>
              <a:t>4/11/2024</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342900" y="155449"/>
            <a:ext cx="3086100" cy="365125"/>
          </a:xfrm>
          <a:prstGeom prst="rect">
            <a:avLst/>
          </a:prstGeom>
        </p:spPr>
        <p:txBody>
          <a:bodyPr vert="horz" lIns="91440" tIns="45720" rIns="91440" bIns="45720" rtlCol="0" anchor="ctr"/>
          <a:lstStyle>
            <a:lvl1pPr algn="l">
              <a:defRPr sz="750" spc="83"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8215884" y="6355080"/>
            <a:ext cx="596646" cy="365760"/>
          </a:xfrm>
          <a:prstGeom prst="rect">
            <a:avLst/>
          </a:prstGeom>
        </p:spPr>
        <p:txBody>
          <a:bodyPr vert="horz" lIns="91440" tIns="45720" rIns="91440" bIns="45720" rtlCol="0" anchor="ctr"/>
          <a:lstStyle>
            <a:lvl1pPr algn="r">
              <a:defRPr sz="750" spc="83"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314802797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Aerial view of icebergs in Antarctica">
            <a:extLst>
              <a:ext uri="{FF2B5EF4-FFF2-40B4-BE49-F238E27FC236}">
                <a16:creationId xmlns:a16="http://schemas.microsoft.com/office/drawing/2014/main" id="{C2F19CBB-DDA3-AF81-D5C9-4E413AE115AD}"/>
              </a:ext>
            </a:extLst>
          </p:cNvPr>
          <p:cNvPicPr>
            <a:picLocks noChangeAspect="1"/>
          </p:cNvPicPr>
          <p:nvPr/>
        </p:nvPicPr>
        <p:blipFill rotWithShape="1">
          <a:blip r:embed="rId2">
            <a:alphaModFix amt="60000"/>
          </a:blip>
          <a:srcRect t="13190" r="-1" b="2201"/>
          <a:stretch/>
        </p:blipFill>
        <p:spPr>
          <a:xfrm>
            <a:off x="16" y="0"/>
            <a:ext cx="9194580" cy="6849650"/>
          </a:xfrm>
          <a:prstGeom prst="rect">
            <a:avLst/>
          </a:prstGeom>
        </p:spPr>
      </p:pic>
      <p:sp>
        <p:nvSpPr>
          <p:cNvPr id="2" name="Title 1">
            <a:extLst>
              <a:ext uri="{FF2B5EF4-FFF2-40B4-BE49-F238E27FC236}">
                <a16:creationId xmlns:a16="http://schemas.microsoft.com/office/drawing/2014/main" id="{957CDDD7-E980-28A4-1235-55770C792286}"/>
              </a:ext>
            </a:extLst>
          </p:cNvPr>
          <p:cNvSpPr>
            <a:spLocks noGrp="1"/>
          </p:cNvSpPr>
          <p:nvPr>
            <p:ph type="title"/>
          </p:nvPr>
        </p:nvSpPr>
        <p:spPr/>
        <p:txBody>
          <a:bodyPr>
            <a:normAutofit/>
          </a:bodyPr>
          <a:lstStyle/>
          <a:p>
            <a:r>
              <a:rPr lang="en-US" sz="4000" dirty="0">
                <a:solidFill>
                  <a:srgbClr val="002060"/>
                </a:solidFill>
                <a:latin typeface="Times New Roman" panose="02020603050405020304" pitchFamily="18" charset="0"/>
                <a:cs typeface="Times New Roman" panose="02020603050405020304" pitchFamily="18" charset="0"/>
              </a:rPr>
              <a:t>Dashboard </a:t>
            </a:r>
            <a:endParaRPr lang="en-IN" sz="4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4816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EC00A2-4D31-47BE-8B08-C54521A5A4B3}"/>
              </a:ext>
            </a:extLst>
          </p:cNvPr>
          <p:cNvSpPr>
            <a:spLocks noGrp="1"/>
          </p:cNvSpPr>
          <p:nvPr>
            <p:ph idx="1"/>
          </p:nvPr>
        </p:nvSpPr>
        <p:spPr>
          <a:xfrm>
            <a:off x="152400" y="228600"/>
            <a:ext cx="8763000" cy="6324600"/>
          </a:xfrm>
        </p:spPr>
        <p:txBody>
          <a:bodyPr>
            <a:normAutofit/>
          </a:bodyPr>
          <a:lstStyle/>
          <a:p>
            <a:pPr marL="0" indent="0">
              <a:buNone/>
            </a:pPr>
            <a:r>
              <a:rPr lang="en-US" sz="1800" b="0" i="0" dirty="0">
                <a:solidFill>
                  <a:srgbClr val="333333"/>
                </a:solidFill>
                <a:effectLst/>
                <a:latin typeface="Merriweather-Regular"/>
              </a:rPr>
              <a:t> </a:t>
            </a:r>
          </a:p>
        </p:txBody>
      </p:sp>
      <p:sp>
        <p:nvSpPr>
          <p:cNvPr id="6" name="TextBox 5">
            <a:extLst>
              <a:ext uri="{FF2B5EF4-FFF2-40B4-BE49-F238E27FC236}">
                <a16:creationId xmlns:a16="http://schemas.microsoft.com/office/drawing/2014/main" id="{76E85028-B2DE-47C4-B8D9-B41F4BA7B4C1}"/>
              </a:ext>
            </a:extLst>
          </p:cNvPr>
          <p:cNvSpPr txBox="1"/>
          <p:nvPr/>
        </p:nvSpPr>
        <p:spPr>
          <a:xfrm>
            <a:off x="228600" y="228600"/>
            <a:ext cx="8686800" cy="4862870"/>
          </a:xfrm>
          <a:prstGeom prst="rect">
            <a:avLst/>
          </a:prstGeom>
          <a:noFill/>
        </p:spPr>
        <p:txBody>
          <a:bodyPr wrap="square">
            <a:spAutoFit/>
          </a:bodyPr>
          <a:lstStyle/>
          <a:p>
            <a:pPr algn="just"/>
            <a:r>
              <a:rPr lang="en-IN" sz="2000" b="1" dirty="0">
                <a:solidFill>
                  <a:srgbClr val="C00000"/>
                </a:solidFill>
              </a:rPr>
              <a:t>Device Designer:</a:t>
            </a:r>
          </a:p>
          <a:p>
            <a:pPr marL="800100" lvl="1" indent="-342900" algn="just">
              <a:lnSpc>
                <a:spcPct val="150000"/>
              </a:lnSpc>
              <a:buFont typeface="Arial" panose="020B0604020202020204" pitchFamily="34" charset="0"/>
              <a:buChar char="•"/>
            </a:pPr>
            <a:r>
              <a:rPr lang="en-IN" sz="2000" dirty="0"/>
              <a:t>This feature takes a master dashboard and let you preview, and more importantly customize, what that dashboard would look like on a Desktop, tablet or phone. </a:t>
            </a:r>
          </a:p>
          <a:p>
            <a:pPr marL="800100" lvl="1" indent="-342900" algn="just">
              <a:lnSpc>
                <a:spcPct val="150000"/>
              </a:lnSpc>
              <a:buFont typeface="Arial" panose="020B0604020202020204" pitchFamily="34" charset="0"/>
              <a:buChar char="•"/>
            </a:pPr>
            <a:r>
              <a:rPr lang="en-IN" sz="2000" dirty="0"/>
              <a:t>Click on “ Device Preview” to bring up the Device Preview Bar.</a:t>
            </a:r>
          </a:p>
          <a:p>
            <a:pPr marL="800100" lvl="1" indent="-342900" algn="just">
              <a:lnSpc>
                <a:spcPct val="150000"/>
              </a:lnSpc>
              <a:buFont typeface="Arial" panose="020B0604020202020204" pitchFamily="34" charset="0"/>
              <a:buChar char="•"/>
            </a:pPr>
            <a:r>
              <a:rPr lang="en-IN" sz="2000" dirty="0"/>
              <a:t>There is the device type, with options including Default, Desktop, Tablet and Phone.</a:t>
            </a:r>
          </a:p>
          <a:p>
            <a:pPr marL="800100" lvl="1" indent="-342900" algn="just">
              <a:lnSpc>
                <a:spcPct val="150000"/>
              </a:lnSpc>
              <a:buFont typeface="Arial" panose="020B0604020202020204" pitchFamily="34" charset="0"/>
              <a:buChar char="•"/>
            </a:pPr>
            <a:r>
              <a:rPr lang="en-IN" sz="2000" dirty="0"/>
              <a:t>Depending on what device is selected, the model has a list of common models and their dimensions.</a:t>
            </a:r>
          </a:p>
          <a:p>
            <a:pPr marL="800100" lvl="1" indent="-342900" algn="just">
              <a:lnSpc>
                <a:spcPct val="150000"/>
              </a:lnSpc>
              <a:buFont typeface="Arial" panose="020B0604020202020204" pitchFamily="34" charset="0"/>
              <a:buChar char="•"/>
            </a:pPr>
            <a:r>
              <a:rPr lang="en-IN" sz="2000" dirty="0"/>
              <a:t>There is also a screen orientation.</a:t>
            </a:r>
          </a:p>
          <a:p>
            <a:pPr algn="just"/>
            <a:endParaRPr lang="en-IN" sz="2000" dirty="0"/>
          </a:p>
        </p:txBody>
      </p:sp>
    </p:spTree>
    <p:extLst>
      <p:ext uri="{BB962C8B-B14F-4D97-AF65-F5344CB8AC3E}">
        <p14:creationId xmlns:p14="http://schemas.microsoft.com/office/powerpoint/2010/main" val="3789467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EC00A2-4D31-47BE-8B08-C54521A5A4B3}"/>
              </a:ext>
            </a:extLst>
          </p:cNvPr>
          <p:cNvSpPr>
            <a:spLocks noGrp="1"/>
          </p:cNvSpPr>
          <p:nvPr>
            <p:ph idx="1"/>
          </p:nvPr>
        </p:nvSpPr>
        <p:spPr>
          <a:xfrm>
            <a:off x="152400" y="228600"/>
            <a:ext cx="8763000" cy="6324600"/>
          </a:xfrm>
        </p:spPr>
        <p:txBody>
          <a:bodyPr>
            <a:normAutofit/>
          </a:bodyPr>
          <a:lstStyle/>
          <a:p>
            <a:pPr marL="0" indent="0">
              <a:buNone/>
            </a:pPr>
            <a:r>
              <a:rPr lang="en-US" sz="1800" b="0" i="0" dirty="0">
                <a:solidFill>
                  <a:srgbClr val="333333"/>
                </a:solidFill>
                <a:effectLst/>
                <a:latin typeface="Merriweather-Regular"/>
              </a:rPr>
              <a:t> </a:t>
            </a:r>
          </a:p>
        </p:txBody>
      </p:sp>
      <p:sp>
        <p:nvSpPr>
          <p:cNvPr id="6" name="TextBox 5">
            <a:extLst>
              <a:ext uri="{FF2B5EF4-FFF2-40B4-BE49-F238E27FC236}">
                <a16:creationId xmlns:a16="http://schemas.microsoft.com/office/drawing/2014/main" id="{76E85028-B2DE-47C4-B8D9-B41F4BA7B4C1}"/>
              </a:ext>
            </a:extLst>
          </p:cNvPr>
          <p:cNvSpPr txBox="1"/>
          <p:nvPr/>
        </p:nvSpPr>
        <p:spPr>
          <a:xfrm>
            <a:off x="316616" y="228600"/>
            <a:ext cx="8686800" cy="6278642"/>
          </a:xfrm>
          <a:prstGeom prst="rect">
            <a:avLst/>
          </a:prstGeom>
          <a:noFill/>
        </p:spPr>
        <p:txBody>
          <a:bodyPr wrap="square">
            <a:spAutoFit/>
          </a:bodyPr>
          <a:lstStyle/>
          <a:p>
            <a:pPr algn="just"/>
            <a:r>
              <a:rPr lang="en-US" sz="2400" b="1" dirty="0">
                <a:solidFill>
                  <a:srgbClr val="C00000"/>
                </a:solidFill>
                <a:latin typeface="+mj-lt"/>
                <a:cs typeface="Times New Roman" panose="02020603050405020304" pitchFamily="18" charset="0"/>
              </a:rPr>
              <a:t>Dashboard Sizing Options</a:t>
            </a:r>
          </a:p>
          <a:p>
            <a:pPr marL="342900" indent="-342900" algn="just">
              <a:lnSpc>
                <a:spcPct val="150000"/>
              </a:lnSpc>
              <a:buFont typeface="Arial" panose="020B0604020202020204" pitchFamily="34" charset="0"/>
              <a:buChar char="•"/>
            </a:pPr>
            <a:r>
              <a:rPr lang="en-US" sz="2000" dirty="0">
                <a:solidFill>
                  <a:srgbClr val="C00000"/>
                </a:solidFill>
                <a:latin typeface="+mj-lt"/>
                <a:cs typeface="Times New Roman" panose="02020603050405020304" pitchFamily="18" charset="0"/>
              </a:rPr>
              <a:t>Fixed size (Default): </a:t>
            </a:r>
            <a:r>
              <a:rPr lang="en-US" sz="2000" dirty="0">
                <a:latin typeface="+mj-lt"/>
                <a:cs typeface="Times New Roman" panose="02020603050405020304" pitchFamily="18" charset="0"/>
              </a:rPr>
              <a:t>The dashboard remains the same size, regardless of the size of the window used to display it. </a:t>
            </a:r>
          </a:p>
          <a:p>
            <a:pPr marL="342900" indent="-342900" algn="just">
              <a:lnSpc>
                <a:spcPct val="150000"/>
              </a:lnSpc>
              <a:buFont typeface="Arial" panose="020B0604020202020204" pitchFamily="34" charset="0"/>
              <a:buChar char="•"/>
            </a:pPr>
            <a:r>
              <a:rPr lang="en-US" sz="2000" dirty="0">
                <a:latin typeface="+mj-lt"/>
                <a:cs typeface="Times New Roman" panose="02020603050405020304" pitchFamily="18" charset="0"/>
              </a:rPr>
              <a:t>If dashboard is larger than the window, it becomes scrollable.</a:t>
            </a:r>
          </a:p>
          <a:p>
            <a:pPr marL="342900" indent="-342900" algn="just">
              <a:lnSpc>
                <a:spcPct val="150000"/>
              </a:lnSpc>
              <a:buFont typeface="Arial" panose="020B0604020202020204" pitchFamily="34" charset="0"/>
              <a:buChar char="•"/>
            </a:pPr>
            <a:r>
              <a:rPr lang="en-US" sz="2000" dirty="0">
                <a:solidFill>
                  <a:srgbClr val="C00000"/>
                </a:solidFill>
                <a:latin typeface="+mj-lt"/>
                <a:cs typeface="Times New Roman" panose="02020603050405020304" pitchFamily="18" charset="0"/>
              </a:rPr>
              <a:t>Range: </a:t>
            </a:r>
            <a:r>
              <a:rPr lang="en-US" sz="2000" dirty="0">
                <a:latin typeface="+mj-lt"/>
                <a:cs typeface="Times New Roman" panose="02020603050405020304" pitchFamily="18" charset="0"/>
              </a:rPr>
              <a:t>The dashboard scales between minimum and maximum sizes that you specify. </a:t>
            </a:r>
          </a:p>
          <a:p>
            <a:pPr marL="342900" indent="-342900" algn="just">
              <a:lnSpc>
                <a:spcPct val="150000"/>
              </a:lnSpc>
              <a:buFont typeface="Arial" panose="020B0604020202020204" pitchFamily="34" charset="0"/>
              <a:buChar char="•"/>
            </a:pPr>
            <a:r>
              <a:rPr lang="en-US" sz="2000" dirty="0">
                <a:latin typeface="+mj-lt"/>
                <a:cs typeface="Times New Roman" panose="02020603050405020304" pitchFamily="18" charset="0"/>
              </a:rPr>
              <a:t>If the window used to display the dashboard is smaller than the minimum size, scroll bars are displayed.</a:t>
            </a:r>
          </a:p>
          <a:p>
            <a:pPr marL="342900" indent="-342900" algn="just">
              <a:lnSpc>
                <a:spcPct val="150000"/>
              </a:lnSpc>
              <a:buFont typeface="Arial" panose="020B0604020202020204" pitchFamily="34" charset="0"/>
              <a:buChar char="•"/>
            </a:pPr>
            <a:r>
              <a:rPr lang="en-US" sz="2000" dirty="0">
                <a:latin typeface="+mj-lt"/>
                <a:cs typeface="Times New Roman" panose="02020603050405020304" pitchFamily="18" charset="0"/>
              </a:rPr>
              <a:t>If it is larger than the maximum size, white space is displayed.</a:t>
            </a:r>
          </a:p>
          <a:p>
            <a:pPr marL="342900" indent="-342900" algn="just">
              <a:lnSpc>
                <a:spcPct val="150000"/>
              </a:lnSpc>
              <a:buFont typeface="Arial" panose="020B0604020202020204" pitchFamily="34" charset="0"/>
              <a:buChar char="•"/>
            </a:pPr>
            <a:r>
              <a:rPr lang="en-US" sz="2000" dirty="0">
                <a:solidFill>
                  <a:srgbClr val="C00000"/>
                </a:solidFill>
                <a:latin typeface="+mj-lt"/>
                <a:cs typeface="Times New Roman" panose="02020603050405020304" pitchFamily="18" charset="0"/>
              </a:rPr>
              <a:t>Automatic: T</a:t>
            </a:r>
            <a:r>
              <a:rPr lang="en-US" sz="2000" dirty="0">
                <a:latin typeface="+mj-lt"/>
                <a:cs typeface="Times New Roman" panose="02020603050405020304" pitchFamily="18" charset="0"/>
              </a:rPr>
              <a:t>he dashboard automatically resizes to fill the window used to display it.</a:t>
            </a:r>
            <a:endParaRPr lang="en-US" sz="2000" dirty="0">
              <a:solidFill>
                <a:srgbClr val="C00000"/>
              </a:solidFill>
              <a:latin typeface="+mj-lt"/>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000" dirty="0">
              <a:latin typeface="+mj-lt"/>
              <a:cs typeface="Times New Roman" panose="02020603050405020304" pitchFamily="18" charset="0"/>
            </a:endParaRPr>
          </a:p>
          <a:p>
            <a:pPr algn="just"/>
            <a:endParaRPr lang="en-US" sz="2400" dirty="0">
              <a:latin typeface="+mj-lt"/>
              <a:cs typeface="Times New Roman" panose="02020603050405020304" pitchFamily="18" charset="0"/>
            </a:endParaRPr>
          </a:p>
          <a:p>
            <a:pPr algn="just"/>
            <a:r>
              <a:rPr lang="en-US" sz="2400" b="1" dirty="0">
                <a:solidFill>
                  <a:srgbClr val="C00000"/>
                </a:solidFill>
                <a:latin typeface="+mj-lt"/>
                <a:cs typeface="Times New Roman" panose="02020603050405020304" pitchFamily="18" charset="0"/>
              </a:rPr>
              <a:t> </a:t>
            </a:r>
            <a:endParaRPr lang="en-IN" sz="2400" b="1" dirty="0">
              <a:solidFill>
                <a:srgbClr val="C00000"/>
              </a:solidFill>
              <a:latin typeface="+mj-lt"/>
            </a:endParaRPr>
          </a:p>
        </p:txBody>
      </p:sp>
    </p:spTree>
    <p:extLst>
      <p:ext uri="{BB962C8B-B14F-4D97-AF65-F5344CB8AC3E}">
        <p14:creationId xmlns:p14="http://schemas.microsoft.com/office/powerpoint/2010/main" val="1328392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EC00A2-4D31-47BE-8B08-C54521A5A4B3}"/>
              </a:ext>
            </a:extLst>
          </p:cNvPr>
          <p:cNvSpPr>
            <a:spLocks noGrp="1"/>
          </p:cNvSpPr>
          <p:nvPr>
            <p:ph idx="1"/>
          </p:nvPr>
        </p:nvSpPr>
        <p:spPr>
          <a:xfrm>
            <a:off x="152400" y="228600"/>
            <a:ext cx="8763000" cy="6324600"/>
          </a:xfrm>
        </p:spPr>
        <p:txBody>
          <a:bodyPr>
            <a:normAutofit/>
          </a:bodyPr>
          <a:lstStyle/>
          <a:p>
            <a:pPr marL="0" indent="0">
              <a:buNone/>
            </a:pPr>
            <a:r>
              <a:rPr lang="en-US" sz="1800" b="0" i="0" dirty="0">
                <a:solidFill>
                  <a:srgbClr val="333333"/>
                </a:solidFill>
                <a:effectLst/>
                <a:latin typeface="Merriweather-Regular"/>
              </a:rPr>
              <a:t> </a:t>
            </a:r>
          </a:p>
        </p:txBody>
      </p:sp>
      <p:sp>
        <p:nvSpPr>
          <p:cNvPr id="6" name="TextBox 5">
            <a:extLst>
              <a:ext uri="{FF2B5EF4-FFF2-40B4-BE49-F238E27FC236}">
                <a16:creationId xmlns:a16="http://schemas.microsoft.com/office/drawing/2014/main" id="{76E85028-B2DE-47C4-B8D9-B41F4BA7B4C1}"/>
              </a:ext>
            </a:extLst>
          </p:cNvPr>
          <p:cNvSpPr txBox="1"/>
          <p:nvPr/>
        </p:nvSpPr>
        <p:spPr>
          <a:xfrm>
            <a:off x="316616" y="228600"/>
            <a:ext cx="8686800" cy="1661993"/>
          </a:xfrm>
          <a:prstGeom prst="rect">
            <a:avLst/>
          </a:prstGeom>
          <a:noFill/>
        </p:spPr>
        <p:txBody>
          <a:bodyPr wrap="square">
            <a:spAutoFit/>
          </a:bodyPr>
          <a:lstStyle/>
          <a:p>
            <a:pPr algn="just"/>
            <a:r>
              <a:rPr lang="en-US" sz="2400" b="1" dirty="0">
                <a:solidFill>
                  <a:srgbClr val="C00000"/>
                </a:solidFill>
                <a:latin typeface="+mj-lt"/>
                <a:cs typeface="Times New Roman" panose="02020603050405020304" pitchFamily="18" charset="0"/>
              </a:rPr>
              <a:t>Dashboard Action</a:t>
            </a:r>
          </a:p>
          <a:p>
            <a:pPr algn="just">
              <a:lnSpc>
                <a:spcPct val="150000"/>
              </a:lnSpc>
            </a:pPr>
            <a:endParaRPr lang="en-US" sz="2000" dirty="0">
              <a:latin typeface="+mj-lt"/>
              <a:cs typeface="Times New Roman" panose="02020603050405020304" pitchFamily="18" charset="0"/>
            </a:endParaRPr>
          </a:p>
          <a:p>
            <a:pPr algn="just"/>
            <a:endParaRPr lang="en-US" sz="2400" dirty="0">
              <a:latin typeface="+mj-lt"/>
              <a:cs typeface="Times New Roman" panose="02020603050405020304" pitchFamily="18" charset="0"/>
            </a:endParaRPr>
          </a:p>
          <a:p>
            <a:pPr algn="just"/>
            <a:r>
              <a:rPr lang="en-US" sz="2400" b="1" dirty="0">
                <a:solidFill>
                  <a:srgbClr val="C00000"/>
                </a:solidFill>
                <a:latin typeface="+mj-lt"/>
                <a:cs typeface="Times New Roman" panose="02020603050405020304" pitchFamily="18" charset="0"/>
              </a:rPr>
              <a:t> </a:t>
            </a:r>
            <a:endParaRPr lang="en-IN" sz="2400" b="1" dirty="0">
              <a:solidFill>
                <a:srgbClr val="C00000"/>
              </a:solidFill>
              <a:latin typeface="+mj-lt"/>
            </a:endParaRPr>
          </a:p>
        </p:txBody>
      </p:sp>
      <p:pic>
        <p:nvPicPr>
          <p:cNvPr id="2" name="Picture 1">
            <a:extLst>
              <a:ext uri="{FF2B5EF4-FFF2-40B4-BE49-F238E27FC236}">
                <a16:creationId xmlns:a16="http://schemas.microsoft.com/office/drawing/2014/main" id="{B056984F-4A20-4097-958F-9D366C5B9B85}"/>
              </a:ext>
            </a:extLst>
          </p:cNvPr>
          <p:cNvPicPr>
            <a:picLocks noChangeAspect="1"/>
          </p:cNvPicPr>
          <p:nvPr/>
        </p:nvPicPr>
        <p:blipFill>
          <a:blip r:embed="rId2"/>
          <a:stretch>
            <a:fillRect/>
          </a:stretch>
        </p:blipFill>
        <p:spPr>
          <a:xfrm>
            <a:off x="152400" y="762000"/>
            <a:ext cx="8382000" cy="4045830"/>
          </a:xfrm>
          <a:prstGeom prst="rect">
            <a:avLst/>
          </a:prstGeom>
        </p:spPr>
      </p:pic>
    </p:spTree>
    <p:extLst>
      <p:ext uri="{BB962C8B-B14F-4D97-AF65-F5344CB8AC3E}">
        <p14:creationId xmlns:p14="http://schemas.microsoft.com/office/powerpoint/2010/main" val="2890786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EC00A2-4D31-47BE-8B08-C54521A5A4B3}"/>
              </a:ext>
            </a:extLst>
          </p:cNvPr>
          <p:cNvSpPr>
            <a:spLocks noGrp="1"/>
          </p:cNvSpPr>
          <p:nvPr>
            <p:ph idx="1"/>
          </p:nvPr>
        </p:nvSpPr>
        <p:spPr>
          <a:xfrm>
            <a:off x="152400" y="228600"/>
            <a:ext cx="8763000" cy="6324600"/>
          </a:xfrm>
        </p:spPr>
        <p:txBody>
          <a:bodyPr>
            <a:normAutofit/>
          </a:bodyPr>
          <a:lstStyle/>
          <a:p>
            <a:pPr marL="0" indent="0">
              <a:buNone/>
            </a:pPr>
            <a:r>
              <a:rPr lang="en-US" sz="1800" b="0" i="0" dirty="0">
                <a:solidFill>
                  <a:srgbClr val="333333"/>
                </a:solidFill>
                <a:effectLst/>
                <a:latin typeface="Merriweather-Regular"/>
              </a:rPr>
              <a:t> </a:t>
            </a:r>
          </a:p>
        </p:txBody>
      </p:sp>
      <p:sp>
        <p:nvSpPr>
          <p:cNvPr id="6" name="TextBox 5">
            <a:extLst>
              <a:ext uri="{FF2B5EF4-FFF2-40B4-BE49-F238E27FC236}">
                <a16:creationId xmlns:a16="http://schemas.microsoft.com/office/drawing/2014/main" id="{76E85028-B2DE-47C4-B8D9-B41F4BA7B4C1}"/>
              </a:ext>
            </a:extLst>
          </p:cNvPr>
          <p:cNvSpPr txBox="1"/>
          <p:nvPr/>
        </p:nvSpPr>
        <p:spPr>
          <a:xfrm>
            <a:off x="316616" y="228600"/>
            <a:ext cx="8686800" cy="1661993"/>
          </a:xfrm>
          <a:prstGeom prst="rect">
            <a:avLst/>
          </a:prstGeom>
          <a:noFill/>
        </p:spPr>
        <p:txBody>
          <a:bodyPr wrap="square">
            <a:spAutoFit/>
          </a:bodyPr>
          <a:lstStyle/>
          <a:p>
            <a:pPr algn="just"/>
            <a:r>
              <a:rPr lang="en-US" sz="2400" b="1" dirty="0">
                <a:solidFill>
                  <a:srgbClr val="C00000"/>
                </a:solidFill>
                <a:latin typeface="+mj-lt"/>
                <a:cs typeface="Times New Roman" panose="02020603050405020304" pitchFamily="18" charset="0"/>
              </a:rPr>
              <a:t>Dashboard Action</a:t>
            </a:r>
          </a:p>
          <a:p>
            <a:pPr algn="just">
              <a:lnSpc>
                <a:spcPct val="150000"/>
              </a:lnSpc>
            </a:pPr>
            <a:endParaRPr lang="en-US" sz="2000" dirty="0">
              <a:latin typeface="+mj-lt"/>
              <a:cs typeface="Times New Roman" panose="02020603050405020304" pitchFamily="18" charset="0"/>
            </a:endParaRPr>
          </a:p>
          <a:p>
            <a:pPr algn="just"/>
            <a:endParaRPr lang="en-US" sz="2400" dirty="0">
              <a:latin typeface="+mj-lt"/>
              <a:cs typeface="Times New Roman" panose="02020603050405020304" pitchFamily="18" charset="0"/>
            </a:endParaRPr>
          </a:p>
          <a:p>
            <a:pPr algn="just"/>
            <a:r>
              <a:rPr lang="en-US" sz="2400" b="1" dirty="0">
                <a:solidFill>
                  <a:srgbClr val="C00000"/>
                </a:solidFill>
                <a:latin typeface="+mj-lt"/>
                <a:cs typeface="Times New Roman" panose="02020603050405020304" pitchFamily="18" charset="0"/>
              </a:rPr>
              <a:t> </a:t>
            </a:r>
            <a:endParaRPr lang="en-IN" sz="2400" b="1" dirty="0">
              <a:solidFill>
                <a:srgbClr val="C00000"/>
              </a:solidFill>
              <a:latin typeface="+mj-lt"/>
            </a:endParaRPr>
          </a:p>
        </p:txBody>
      </p:sp>
      <p:pic>
        <p:nvPicPr>
          <p:cNvPr id="4" name="Picture 3">
            <a:extLst>
              <a:ext uri="{FF2B5EF4-FFF2-40B4-BE49-F238E27FC236}">
                <a16:creationId xmlns:a16="http://schemas.microsoft.com/office/drawing/2014/main" id="{ABF3D0C7-2A43-4E00-91D1-723FFEA406D3}"/>
              </a:ext>
            </a:extLst>
          </p:cNvPr>
          <p:cNvPicPr>
            <a:picLocks noChangeAspect="1"/>
          </p:cNvPicPr>
          <p:nvPr/>
        </p:nvPicPr>
        <p:blipFill>
          <a:blip r:embed="rId2"/>
          <a:stretch>
            <a:fillRect/>
          </a:stretch>
        </p:blipFill>
        <p:spPr>
          <a:xfrm>
            <a:off x="140584" y="1396134"/>
            <a:ext cx="8584102" cy="3937866"/>
          </a:xfrm>
          <a:prstGeom prst="rect">
            <a:avLst/>
          </a:prstGeom>
        </p:spPr>
      </p:pic>
    </p:spTree>
    <p:extLst>
      <p:ext uri="{BB962C8B-B14F-4D97-AF65-F5344CB8AC3E}">
        <p14:creationId xmlns:p14="http://schemas.microsoft.com/office/powerpoint/2010/main" val="1460247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EC00A2-4D31-47BE-8B08-C54521A5A4B3}"/>
              </a:ext>
            </a:extLst>
          </p:cNvPr>
          <p:cNvSpPr>
            <a:spLocks noGrp="1"/>
          </p:cNvSpPr>
          <p:nvPr>
            <p:ph idx="1"/>
          </p:nvPr>
        </p:nvSpPr>
        <p:spPr>
          <a:xfrm>
            <a:off x="152400" y="228600"/>
            <a:ext cx="8763000" cy="6324600"/>
          </a:xfrm>
        </p:spPr>
        <p:txBody>
          <a:bodyPr>
            <a:normAutofit/>
          </a:bodyPr>
          <a:lstStyle/>
          <a:p>
            <a:pPr marL="0" indent="0">
              <a:buNone/>
            </a:pPr>
            <a:r>
              <a:rPr lang="en-US" sz="1800" b="1" i="0" dirty="0">
                <a:solidFill>
                  <a:srgbClr val="333333"/>
                </a:solidFill>
                <a:effectLst/>
                <a:latin typeface="Merriweather-Regular"/>
              </a:rPr>
              <a:t>How to create Dashboard :  </a:t>
            </a:r>
            <a:r>
              <a:rPr lang="en-IN" sz="2800" dirty="0">
                <a:solidFill>
                  <a:srgbClr val="C00000"/>
                </a:solidFill>
              </a:rPr>
              <a:t>Dashboard Mock-up</a:t>
            </a:r>
            <a:endParaRPr lang="en-US" sz="1800" b="0" i="0" dirty="0">
              <a:solidFill>
                <a:srgbClr val="C00000"/>
              </a:solidFill>
              <a:effectLst/>
              <a:latin typeface="Merriweather-Regular"/>
            </a:endParaRPr>
          </a:p>
          <a:p>
            <a:pPr marL="0" indent="0">
              <a:buNone/>
            </a:pPr>
            <a:endParaRPr lang="en-US" sz="1800" b="0" i="0" dirty="0">
              <a:solidFill>
                <a:srgbClr val="333333"/>
              </a:solidFill>
              <a:effectLst/>
              <a:latin typeface="Merriweather-Regular"/>
            </a:endParaRPr>
          </a:p>
        </p:txBody>
      </p:sp>
      <p:pic>
        <p:nvPicPr>
          <p:cNvPr id="4" name="Picture 3">
            <a:extLst>
              <a:ext uri="{FF2B5EF4-FFF2-40B4-BE49-F238E27FC236}">
                <a16:creationId xmlns:a16="http://schemas.microsoft.com/office/drawing/2014/main" id="{CB25D36A-73B7-46E1-8CC8-671523243963}"/>
              </a:ext>
            </a:extLst>
          </p:cNvPr>
          <p:cNvPicPr>
            <a:picLocks noChangeAspect="1"/>
          </p:cNvPicPr>
          <p:nvPr/>
        </p:nvPicPr>
        <p:blipFill>
          <a:blip r:embed="rId2"/>
          <a:stretch>
            <a:fillRect/>
          </a:stretch>
        </p:blipFill>
        <p:spPr>
          <a:xfrm>
            <a:off x="126787" y="868540"/>
            <a:ext cx="7642465" cy="5120919"/>
          </a:xfrm>
          <a:prstGeom prst="rect">
            <a:avLst/>
          </a:prstGeom>
        </p:spPr>
      </p:pic>
    </p:spTree>
    <p:extLst>
      <p:ext uri="{BB962C8B-B14F-4D97-AF65-F5344CB8AC3E}">
        <p14:creationId xmlns:p14="http://schemas.microsoft.com/office/powerpoint/2010/main" val="3187962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EC00A2-4D31-47BE-8B08-C54521A5A4B3}"/>
              </a:ext>
            </a:extLst>
          </p:cNvPr>
          <p:cNvSpPr>
            <a:spLocks noGrp="1"/>
          </p:cNvSpPr>
          <p:nvPr>
            <p:ph idx="1"/>
          </p:nvPr>
        </p:nvSpPr>
        <p:spPr>
          <a:xfrm>
            <a:off x="152400" y="228600"/>
            <a:ext cx="8763000" cy="6324600"/>
          </a:xfrm>
        </p:spPr>
        <p:txBody>
          <a:bodyPr>
            <a:normAutofit/>
          </a:bodyPr>
          <a:lstStyle/>
          <a:p>
            <a:pPr marL="0" indent="0">
              <a:buNone/>
            </a:pPr>
            <a:r>
              <a:rPr lang="en-US" sz="1800" b="0" i="0" dirty="0">
                <a:solidFill>
                  <a:srgbClr val="C00000"/>
                </a:solidFill>
                <a:effectLst/>
                <a:latin typeface="Merriweather-Regular"/>
              </a:rPr>
              <a:t> </a:t>
            </a:r>
            <a:r>
              <a:rPr lang="en-IN" sz="2000" dirty="0">
                <a:solidFill>
                  <a:srgbClr val="C00000"/>
                </a:solidFill>
              </a:rPr>
              <a:t>Container Mock-up</a:t>
            </a:r>
            <a:endParaRPr lang="en-US" sz="1800" b="0" i="0" dirty="0">
              <a:solidFill>
                <a:srgbClr val="C00000"/>
              </a:solidFill>
              <a:effectLst/>
              <a:latin typeface="Merriweather-Regular"/>
            </a:endParaRPr>
          </a:p>
          <a:p>
            <a:pPr marL="0" indent="0">
              <a:buNone/>
            </a:pPr>
            <a:endParaRPr lang="en-US" sz="1800" b="0" i="0" dirty="0">
              <a:solidFill>
                <a:srgbClr val="333333"/>
              </a:solidFill>
              <a:effectLst/>
              <a:latin typeface="Merriweather-Regular"/>
            </a:endParaRPr>
          </a:p>
        </p:txBody>
      </p:sp>
      <p:pic>
        <p:nvPicPr>
          <p:cNvPr id="5" name="Picture 4">
            <a:extLst>
              <a:ext uri="{FF2B5EF4-FFF2-40B4-BE49-F238E27FC236}">
                <a16:creationId xmlns:a16="http://schemas.microsoft.com/office/drawing/2014/main" id="{4A269A42-E0A9-4C79-A8F4-38CC6492EE52}"/>
              </a:ext>
            </a:extLst>
          </p:cNvPr>
          <p:cNvPicPr>
            <a:picLocks noChangeAspect="1"/>
          </p:cNvPicPr>
          <p:nvPr/>
        </p:nvPicPr>
        <p:blipFill>
          <a:blip r:embed="rId2"/>
          <a:stretch>
            <a:fillRect/>
          </a:stretch>
        </p:blipFill>
        <p:spPr>
          <a:xfrm>
            <a:off x="685800" y="949343"/>
            <a:ext cx="8458200" cy="5396899"/>
          </a:xfrm>
          <a:prstGeom prst="rect">
            <a:avLst/>
          </a:prstGeom>
        </p:spPr>
      </p:pic>
    </p:spTree>
    <p:extLst>
      <p:ext uri="{BB962C8B-B14F-4D97-AF65-F5344CB8AC3E}">
        <p14:creationId xmlns:p14="http://schemas.microsoft.com/office/powerpoint/2010/main" val="3454373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E12394-CDD6-43C0-9F67-6627E1517121}"/>
              </a:ext>
            </a:extLst>
          </p:cNvPr>
          <p:cNvSpPr>
            <a:spLocks noGrp="1"/>
          </p:cNvSpPr>
          <p:nvPr>
            <p:ph idx="1"/>
          </p:nvPr>
        </p:nvSpPr>
        <p:spPr>
          <a:xfrm>
            <a:off x="152400" y="228600"/>
            <a:ext cx="8839200" cy="6400800"/>
          </a:xfrm>
        </p:spPr>
        <p:txBody>
          <a:bodyPr>
            <a:normAutofit fontScale="77500" lnSpcReduction="20000"/>
          </a:bodyPr>
          <a:lstStyle/>
          <a:p>
            <a:pPr marL="0" indent="0" algn="just">
              <a:buNone/>
            </a:pPr>
            <a:r>
              <a:rPr lang="en-US" sz="2800" b="1" i="0" dirty="0">
                <a:solidFill>
                  <a:srgbClr val="C00000"/>
                </a:solidFill>
                <a:effectLst/>
                <a:latin typeface="+mj-lt"/>
              </a:rPr>
              <a:t>Creating a Dashboard</a:t>
            </a:r>
          </a:p>
          <a:p>
            <a:pPr algn="just">
              <a:lnSpc>
                <a:spcPct val="150000"/>
              </a:lnSpc>
              <a:buAutoNum type="arabicPeriod"/>
            </a:pPr>
            <a:r>
              <a:rPr lang="en-IN" sz="2000" dirty="0"/>
              <a:t>Sheet 1: </a:t>
            </a:r>
            <a:r>
              <a:rPr lang="en-IN" sz="2000" dirty="0" err="1"/>
              <a:t>Sales_info</a:t>
            </a:r>
            <a:endParaRPr lang="en-IN" sz="2000" dirty="0"/>
          </a:p>
          <a:p>
            <a:pPr lvl="1" algn="just">
              <a:lnSpc>
                <a:spcPct val="150000"/>
              </a:lnSpc>
            </a:pPr>
            <a:r>
              <a:rPr lang="en-IN" sz="1600" dirty="0"/>
              <a:t>Place sales on Text and detail.</a:t>
            </a:r>
          </a:p>
          <a:p>
            <a:pPr algn="just">
              <a:lnSpc>
                <a:spcPct val="150000"/>
              </a:lnSpc>
              <a:buAutoNum type="arabicPeriod"/>
            </a:pPr>
            <a:r>
              <a:rPr lang="en-IN" sz="2000" dirty="0" err="1"/>
              <a:t>Profit_info</a:t>
            </a:r>
            <a:r>
              <a:rPr lang="en-IN" sz="2000" dirty="0"/>
              <a:t>:</a:t>
            </a:r>
          </a:p>
          <a:p>
            <a:pPr lvl="1" algn="just">
              <a:lnSpc>
                <a:spcPct val="150000"/>
              </a:lnSpc>
            </a:pPr>
            <a:r>
              <a:rPr lang="en-IN" sz="1600" dirty="0"/>
              <a:t>Profit on Text</a:t>
            </a:r>
          </a:p>
          <a:p>
            <a:pPr algn="just">
              <a:lnSpc>
                <a:spcPct val="150000"/>
              </a:lnSpc>
              <a:buAutoNum type="arabicPeriod"/>
            </a:pPr>
            <a:r>
              <a:rPr lang="en-IN" sz="2000" dirty="0"/>
              <a:t>Quantity _info</a:t>
            </a:r>
          </a:p>
          <a:p>
            <a:pPr lvl="1" algn="just">
              <a:lnSpc>
                <a:spcPct val="150000"/>
              </a:lnSpc>
            </a:pPr>
            <a:r>
              <a:rPr lang="en-IN" sz="1600" dirty="0"/>
              <a:t>Profit on Text and Quantity on Text</a:t>
            </a:r>
          </a:p>
          <a:p>
            <a:pPr algn="just">
              <a:lnSpc>
                <a:spcPct val="150000"/>
              </a:lnSpc>
              <a:buAutoNum type="arabicPeriod"/>
            </a:pPr>
            <a:r>
              <a:rPr lang="en-IN" sz="2000" dirty="0"/>
              <a:t>Top Sub category</a:t>
            </a:r>
          </a:p>
          <a:p>
            <a:pPr lvl="1" algn="just">
              <a:lnSpc>
                <a:spcPct val="150000"/>
              </a:lnSpc>
            </a:pPr>
            <a:r>
              <a:rPr lang="en-IN" sz="1600" dirty="0"/>
              <a:t>Sales on Columns</a:t>
            </a:r>
          </a:p>
          <a:p>
            <a:pPr lvl="1" algn="just">
              <a:lnSpc>
                <a:spcPct val="150000"/>
              </a:lnSpc>
            </a:pPr>
            <a:r>
              <a:rPr lang="en-IN" sz="1600" dirty="0"/>
              <a:t>Sub category on Rows</a:t>
            </a:r>
          </a:p>
          <a:p>
            <a:pPr lvl="1" algn="just">
              <a:lnSpc>
                <a:spcPct val="150000"/>
              </a:lnSpc>
            </a:pPr>
            <a:r>
              <a:rPr lang="en-IN" sz="1600" dirty="0"/>
              <a:t>Sales on </a:t>
            </a:r>
            <a:r>
              <a:rPr lang="en-IN" sz="1600" dirty="0" err="1"/>
              <a:t>color</a:t>
            </a:r>
            <a:endParaRPr lang="en-IN" sz="1600" dirty="0"/>
          </a:p>
          <a:p>
            <a:pPr algn="just">
              <a:lnSpc>
                <a:spcPct val="150000"/>
              </a:lnSpc>
              <a:buAutoNum type="arabicPeriod"/>
            </a:pPr>
            <a:r>
              <a:rPr lang="en-IN" sz="2000" dirty="0"/>
              <a:t>Sales VS Profit</a:t>
            </a:r>
          </a:p>
          <a:p>
            <a:pPr lvl="1" algn="just">
              <a:lnSpc>
                <a:spcPct val="150000"/>
              </a:lnSpc>
            </a:pPr>
            <a:r>
              <a:rPr lang="en-IN" sz="1600" dirty="0"/>
              <a:t>Quarter(Order date) on columns  [Right click on it and choose Quarter2015]</a:t>
            </a:r>
          </a:p>
          <a:p>
            <a:pPr lvl="1" algn="just">
              <a:lnSpc>
                <a:spcPct val="150000"/>
              </a:lnSpc>
            </a:pPr>
            <a:r>
              <a:rPr lang="en-IN" sz="1600" dirty="0"/>
              <a:t>Sales and Profit on Rows</a:t>
            </a:r>
          </a:p>
          <a:p>
            <a:pPr lvl="1" algn="just">
              <a:lnSpc>
                <a:spcPct val="150000"/>
              </a:lnSpc>
            </a:pPr>
            <a:r>
              <a:rPr lang="en-IN" sz="1600" dirty="0"/>
              <a:t>Measure names on </a:t>
            </a:r>
            <a:r>
              <a:rPr lang="en-IN" sz="1600" dirty="0" err="1"/>
              <a:t>Color</a:t>
            </a:r>
            <a:endParaRPr lang="en-IN" sz="1600" dirty="0"/>
          </a:p>
          <a:p>
            <a:pPr algn="just">
              <a:lnSpc>
                <a:spcPct val="150000"/>
              </a:lnSpc>
              <a:buAutoNum type="arabicPeriod"/>
            </a:pPr>
            <a:r>
              <a:rPr lang="en-IN" sz="2000" dirty="0"/>
              <a:t>Sales by category</a:t>
            </a:r>
          </a:p>
          <a:p>
            <a:pPr lvl="1" algn="just">
              <a:lnSpc>
                <a:spcPct val="150000"/>
              </a:lnSpc>
            </a:pPr>
            <a:r>
              <a:rPr lang="en-IN" sz="1600" dirty="0"/>
              <a:t>Category on </a:t>
            </a:r>
            <a:r>
              <a:rPr lang="en-IN" sz="1600" dirty="0" err="1"/>
              <a:t>color</a:t>
            </a:r>
            <a:endParaRPr lang="en-IN" sz="1600" dirty="0"/>
          </a:p>
          <a:p>
            <a:pPr lvl="1" algn="just">
              <a:lnSpc>
                <a:spcPct val="150000"/>
              </a:lnSpc>
            </a:pPr>
            <a:r>
              <a:rPr lang="en-IN" sz="1600" dirty="0"/>
              <a:t>Sales on size</a:t>
            </a:r>
          </a:p>
          <a:p>
            <a:pPr lvl="1" algn="just">
              <a:lnSpc>
                <a:spcPct val="150000"/>
              </a:lnSpc>
            </a:pPr>
            <a:r>
              <a:rPr lang="en-IN" sz="1600" dirty="0"/>
              <a:t>Sales on text</a:t>
            </a:r>
          </a:p>
          <a:p>
            <a:pPr marL="57150" indent="0" algn="just">
              <a:lnSpc>
                <a:spcPct val="150000"/>
              </a:lnSpc>
              <a:buNone/>
            </a:pPr>
            <a:r>
              <a:rPr lang="en-IN" sz="2000" dirty="0"/>
              <a:t>Now Click on Dash Board</a:t>
            </a:r>
          </a:p>
        </p:txBody>
      </p:sp>
    </p:spTree>
    <p:extLst>
      <p:ext uri="{BB962C8B-B14F-4D97-AF65-F5344CB8AC3E}">
        <p14:creationId xmlns:p14="http://schemas.microsoft.com/office/powerpoint/2010/main" val="3007638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E12394-CDD6-43C0-9F67-6627E1517121}"/>
              </a:ext>
            </a:extLst>
          </p:cNvPr>
          <p:cNvSpPr>
            <a:spLocks noGrp="1"/>
          </p:cNvSpPr>
          <p:nvPr>
            <p:ph idx="1"/>
          </p:nvPr>
        </p:nvSpPr>
        <p:spPr>
          <a:xfrm>
            <a:off x="152400" y="228600"/>
            <a:ext cx="8839200" cy="6400800"/>
          </a:xfrm>
        </p:spPr>
        <p:txBody>
          <a:bodyPr>
            <a:normAutofit/>
          </a:bodyPr>
          <a:lstStyle/>
          <a:p>
            <a:pPr marL="0" indent="0" algn="just">
              <a:buNone/>
            </a:pPr>
            <a:r>
              <a:rPr lang="en-US" sz="2800" b="1" i="0" dirty="0">
                <a:solidFill>
                  <a:srgbClr val="C00000"/>
                </a:solidFill>
                <a:effectLst/>
                <a:latin typeface="+mj-lt"/>
              </a:rPr>
              <a:t>Creating a Dashboard</a:t>
            </a:r>
          </a:p>
          <a:p>
            <a:pPr algn="just">
              <a:lnSpc>
                <a:spcPct val="150000"/>
              </a:lnSpc>
            </a:pPr>
            <a:r>
              <a:rPr lang="en-US" sz="2000" b="1" i="0" dirty="0">
                <a:effectLst/>
                <a:latin typeface="+mj-lt"/>
              </a:rPr>
              <a:t>Using the Sample-superstore, create a dashboard showing the sales and profits for different segments and Sub-Category of products across all the states. </a:t>
            </a:r>
          </a:p>
          <a:p>
            <a:pPr marL="0" indent="0" algn="just">
              <a:lnSpc>
                <a:spcPct val="150000"/>
              </a:lnSpc>
              <a:buNone/>
            </a:pPr>
            <a:r>
              <a:rPr lang="en-US" sz="2000" b="1" i="0" dirty="0">
                <a:solidFill>
                  <a:srgbClr val="000000"/>
                </a:solidFill>
                <a:effectLst/>
              </a:rPr>
              <a:t>Step 1</a:t>
            </a:r>
            <a:r>
              <a:rPr lang="en-US" sz="2000" b="0" i="0" dirty="0">
                <a:solidFill>
                  <a:srgbClr val="000000"/>
                </a:solidFill>
                <a:effectLst/>
              </a:rPr>
              <a:t> − Create a blank worksheet by using the add worksheet icon located at the bottom of the workbook. </a:t>
            </a:r>
          </a:p>
          <a:p>
            <a:pPr lvl="1" algn="just">
              <a:lnSpc>
                <a:spcPct val="150000"/>
              </a:lnSpc>
            </a:pPr>
            <a:r>
              <a:rPr lang="en-US" sz="1600" b="0" i="0" dirty="0">
                <a:solidFill>
                  <a:srgbClr val="000000"/>
                </a:solidFill>
                <a:effectLst/>
              </a:rPr>
              <a:t>Drag the dimension </a:t>
            </a:r>
            <a:r>
              <a:rPr lang="en-US" sz="1600" b="1" i="0" dirty="0">
                <a:solidFill>
                  <a:srgbClr val="C00000"/>
                </a:solidFill>
                <a:effectLst/>
              </a:rPr>
              <a:t>Segment</a:t>
            </a:r>
            <a:r>
              <a:rPr lang="en-US" sz="1600" b="0" i="0" dirty="0">
                <a:solidFill>
                  <a:srgbClr val="000000"/>
                </a:solidFill>
                <a:effectLst/>
              </a:rPr>
              <a:t> to the </a:t>
            </a:r>
            <a:r>
              <a:rPr lang="en-US" sz="1600" b="0" i="0" dirty="0">
                <a:solidFill>
                  <a:srgbClr val="C00000"/>
                </a:solidFill>
                <a:effectLst/>
              </a:rPr>
              <a:t>columns shelf </a:t>
            </a:r>
            <a:r>
              <a:rPr lang="en-US" sz="1600" b="0" i="0" dirty="0">
                <a:solidFill>
                  <a:srgbClr val="000000"/>
                </a:solidFill>
                <a:effectLst/>
              </a:rPr>
              <a:t>and the dimension </a:t>
            </a:r>
            <a:r>
              <a:rPr lang="en-US" sz="1600" b="1" i="0" dirty="0">
                <a:solidFill>
                  <a:srgbClr val="C00000"/>
                </a:solidFill>
                <a:effectLst/>
              </a:rPr>
              <a:t>Sub-Category to the Rows Shelf. </a:t>
            </a:r>
          </a:p>
          <a:p>
            <a:pPr lvl="1" algn="just">
              <a:lnSpc>
                <a:spcPct val="150000"/>
              </a:lnSpc>
            </a:pPr>
            <a:r>
              <a:rPr lang="en-US" sz="1600" b="0" i="0" dirty="0">
                <a:solidFill>
                  <a:srgbClr val="000000"/>
                </a:solidFill>
                <a:effectLst/>
              </a:rPr>
              <a:t>Drag and drop the measure </a:t>
            </a:r>
            <a:r>
              <a:rPr lang="en-US" sz="1600" b="1" i="0" dirty="0">
                <a:solidFill>
                  <a:srgbClr val="C00000"/>
                </a:solidFill>
                <a:effectLst/>
              </a:rPr>
              <a:t>Sales to the Color shelf </a:t>
            </a:r>
            <a:r>
              <a:rPr lang="en-US" sz="1600" b="0" i="0" dirty="0">
                <a:solidFill>
                  <a:srgbClr val="000000"/>
                </a:solidFill>
                <a:effectLst/>
              </a:rPr>
              <a:t>and the measure </a:t>
            </a:r>
            <a:r>
              <a:rPr lang="en-US" sz="1600" b="1" i="0" dirty="0">
                <a:solidFill>
                  <a:srgbClr val="C00000"/>
                </a:solidFill>
                <a:effectLst/>
              </a:rPr>
              <a:t>Profit to the Size shelf</a:t>
            </a:r>
            <a:r>
              <a:rPr lang="en-US" sz="1600" b="0" i="0" dirty="0">
                <a:solidFill>
                  <a:srgbClr val="000000"/>
                </a:solidFill>
                <a:effectLst/>
              </a:rPr>
              <a:t>. </a:t>
            </a:r>
          </a:p>
          <a:p>
            <a:pPr lvl="1" algn="just">
              <a:lnSpc>
                <a:spcPct val="150000"/>
              </a:lnSpc>
            </a:pPr>
            <a:r>
              <a:rPr lang="en-US" sz="1600" dirty="0">
                <a:solidFill>
                  <a:srgbClr val="000000"/>
                </a:solidFill>
              </a:rPr>
              <a:t>This worksheet is referred as the Master worksheet. </a:t>
            </a:r>
          </a:p>
          <a:p>
            <a:pPr lvl="1" algn="just">
              <a:lnSpc>
                <a:spcPct val="150000"/>
              </a:lnSpc>
            </a:pPr>
            <a:r>
              <a:rPr lang="en-US" sz="1600" dirty="0">
                <a:solidFill>
                  <a:srgbClr val="000000"/>
                </a:solidFill>
              </a:rPr>
              <a:t>Right-click and rename this worksheet as </a:t>
            </a:r>
            <a:r>
              <a:rPr lang="en-US" sz="1600" b="1" dirty="0" err="1">
                <a:solidFill>
                  <a:srgbClr val="C00000"/>
                </a:solidFill>
              </a:rPr>
              <a:t>Sales_Profits</a:t>
            </a:r>
            <a:r>
              <a:rPr lang="en-US" sz="1600" b="1" dirty="0">
                <a:solidFill>
                  <a:srgbClr val="C00000"/>
                </a:solidFill>
              </a:rPr>
              <a:t>. </a:t>
            </a:r>
            <a:endParaRPr lang="en-IN" sz="1600" b="1" dirty="0">
              <a:solidFill>
                <a:srgbClr val="C00000"/>
              </a:solidFill>
            </a:endParaRPr>
          </a:p>
        </p:txBody>
      </p:sp>
    </p:spTree>
    <p:extLst>
      <p:ext uri="{BB962C8B-B14F-4D97-AF65-F5344CB8AC3E}">
        <p14:creationId xmlns:p14="http://schemas.microsoft.com/office/powerpoint/2010/main" val="1210411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7C172CA-D4BD-4F12-8C53-989718130591}"/>
              </a:ext>
            </a:extLst>
          </p:cNvPr>
          <p:cNvPicPr>
            <a:picLocks noChangeAspect="1"/>
          </p:cNvPicPr>
          <p:nvPr/>
        </p:nvPicPr>
        <p:blipFill>
          <a:blip r:embed="rId2"/>
          <a:stretch>
            <a:fillRect/>
          </a:stretch>
        </p:blipFill>
        <p:spPr>
          <a:xfrm>
            <a:off x="1143000" y="528232"/>
            <a:ext cx="6496478" cy="6143409"/>
          </a:xfrm>
          <a:prstGeom prst="rect">
            <a:avLst/>
          </a:prstGeom>
        </p:spPr>
      </p:pic>
    </p:spTree>
    <p:extLst>
      <p:ext uri="{BB962C8B-B14F-4D97-AF65-F5344CB8AC3E}">
        <p14:creationId xmlns:p14="http://schemas.microsoft.com/office/powerpoint/2010/main" val="3034059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EF19E9-C815-459B-9E42-3AD106D49126}"/>
              </a:ext>
            </a:extLst>
          </p:cNvPr>
          <p:cNvSpPr>
            <a:spLocks noGrp="1"/>
          </p:cNvSpPr>
          <p:nvPr>
            <p:ph idx="1"/>
          </p:nvPr>
        </p:nvSpPr>
        <p:spPr>
          <a:xfrm>
            <a:off x="152400" y="304800"/>
            <a:ext cx="8763000" cy="6324600"/>
          </a:xfrm>
        </p:spPr>
        <p:txBody>
          <a:bodyPr>
            <a:normAutofit/>
          </a:bodyPr>
          <a:lstStyle/>
          <a:p>
            <a:pPr marL="0" indent="0" algn="just">
              <a:lnSpc>
                <a:spcPct val="150000"/>
              </a:lnSpc>
              <a:buNone/>
            </a:pPr>
            <a:r>
              <a:rPr lang="en-US" sz="2000" b="1" i="0" dirty="0">
                <a:solidFill>
                  <a:srgbClr val="000000"/>
                </a:solidFill>
                <a:effectLst/>
                <a:latin typeface="+mj-lt"/>
              </a:rPr>
              <a:t>Step 2</a:t>
            </a:r>
            <a:r>
              <a:rPr lang="en-US" sz="2000" b="0" i="0" dirty="0">
                <a:solidFill>
                  <a:srgbClr val="000000"/>
                </a:solidFill>
                <a:effectLst/>
                <a:latin typeface="+mj-lt"/>
              </a:rPr>
              <a:t> − Create another sheet to hold the details of the Sales across the States. </a:t>
            </a:r>
          </a:p>
          <a:p>
            <a:pPr lvl="1" algn="just">
              <a:lnSpc>
                <a:spcPct val="150000"/>
              </a:lnSpc>
            </a:pPr>
            <a:r>
              <a:rPr lang="en-US" sz="1600" b="0" i="0" dirty="0">
                <a:solidFill>
                  <a:srgbClr val="000000"/>
                </a:solidFill>
                <a:effectLst/>
                <a:latin typeface="+mj-lt"/>
              </a:rPr>
              <a:t>For this, drag the dimension </a:t>
            </a:r>
            <a:r>
              <a:rPr lang="en-US" sz="1600" b="1" i="0" dirty="0">
                <a:solidFill>
                  <a:srgbClr val="C00000"/>
                </a:solidFill>
                <a:effectLst/>
                <a:latin typeface="+mj-lt"/>
              </a:rPr>
              <a:t>State to the Rows shelf </a:t>
            </a:r>
            <a:r>
              <a:rPr lang="en-US" sz="1600" b="0" i="0" dirty="0">
                <a:solidFill>
                  <a:srgbClr val="000000"/>
                </a:solidFill>
                <a:effectLst/>
                <a:latin typeface="+mj-lt"/>
              </a:rPr>
              <a:t>and the </a:t>
            </a:r>
            <a:r>
              <a:rPr lang="en-US" sz="1600" b="1" i="0" dirty="0">
                <a:solidFill>
                  <a:srgbClr val="C00000"/>
                </a:solidFill>
                <a:effectLst/>
                <a:latin typeface="+mj-lt"/>
              </a:rPr>
              <a:t>measure Sales to the Columns </a:t>
            </a:r>
            <a:r>
              <a:rPr lang="en-US" sz="1600" b="0" i="0" dirty="0">
                <a:solidFill>
                  <a:srgbClr val="000000"/>
                </a:solidFill>
                <a:effectLst/>
                <a:latin typeface="+mj-lt"/>
              </a:rPr>
              <a:t>shelf.</a:t>
            </a:r>
          </a:p>
          <a:p>
            <a:pPr lvl="1" algn="just">
              <a:lnSpc>
                <a:spcPct val="150000"/>
              </a:lnSpc>
            </a:pPr>
            <a:r>
              <a:rPr lang="en-US" sz="1600" b="0" i="0" dirty="0">
                <a:solidFill>
                  <a:srgbClr val="000000"/>
                </a:solidFill>
                <a:effectLst/>
                <a:latin typeface="+mj-lt"/>
              </a:rPr>
              <a:t> Next, apply </a:t>
            </a:r>
            <a:r>
              <a:rPr lang="en-US" sz="1600" b="0" i="0" dirty="0">
                <a:solidFill>
                  <a:srgbClr val="C00000"/>
                </a:solidFill>
                <a:effectLst/>
                <a:latin typeface="+mj-lt"/>
              </a:rPr>
              <a:t>a filter to the State field </a:t>
            </a:r>
            <a:r>
              <a:rPr lang="en-US" sz="1600" b="0" i="0" dirty="0">
                <a:solidFill>
                  <a:srgbClr val="000000"/>
                </a:solidFill>
                <a:effectLst/>
                <a:latin typeface="+mj-lt"/>
              </a:rPr>
              <a:t>to arrange the Sales in a </a:t>
            </a:r>
            <a:r>
              <a:rPr lang="en-US" sz="1600" b="0" i="0" dirty="0">
                <a:solidFill>
                  <a:srgbClr val="C00000"/>
                </a:solidFill>
                <a:effectLst/>
                <a:latin typeface="+mj-lt"/>
              </a:rPr>
              <a:t>descending order</a:t>
            </a:r>
            <a:r>
              <a:rPr lang="en-US" sz="1600" b="0" i="0" dirty="0">
                <a:solidFill>
                  <a:srgbClr val="000000"/>
                </a:solidFill>
                <a:effectLst/>
                <a:latin typeface="+mj-lt"/>
              </a:rPr>
              <a:t>. </a:t>
            </a:r>
          </a:p>
          <a:p>
            <a:pPr lvl="1" algn="just">
              <a:lnSpc>
                <a:spcPct val="150000"/>
              </a:lnSpc>
            </a:pPr>
            <a:r>
              <a:rPr lang="en-US" sz="1600" b="0" i="0" dirty="0">
                <a:solidFill>
                  <a:srgbClr val="000000"/>
                </a:solidFill>
                <a:effectLst/>
                <a:latin typeface="+mj-lt"/>
              </a:rPr>
              <a:t>Right-click and rename this worksheet as </a:t>
            </a:r>
            <a:r>
              <a:rPr lang="en-US" sz="1600" b="1" i="0" dirty="0" err="1">
                <a:solidFill>
                  <a:srgbClr val="000000"/>
                </a:solidFill>
                <a:effectLst/>
                <a:latin typeface="+mj-lt"/>
              </a:rPr>
              <a:t>Sales_state</a:t>
            </a:r>
            <a:r>
              <a:rPr lang="en-US" sz="1600" b="0" i="0" dirty="0">
                <a:solidFill>
                  <a:srgbClr val="000000"/>
                </a:solidFill>
                <a:effectLst/>
                <a:latin typeface="+mj-lt"/>
              </a:rPr>
              <a:t>.</a:t>
            </a:r>
          </a:p>
          <a:p>
            <a:pPr marL="0" indent="0" algn="just">
              <a:buNone/>
            </a:pPr>
            <a:br>
              <a:rPr lang="en-US" sz="2000" dirty="0">
                <a:latin typeface="+mj-lt"/>
              </a:rPr>
            </a:br>
            <a:endParaRPr lang="en-IN" sz="2000" b="1" dirty="0">
              <a:latin typeface="+mj-lt"/>
            </a:endParaRPr>
          </a:p>
        </p:txBody>
      </p:sp>
      <p:pic>
        <p:nvPicPr>
          <p:cNvPr id="4" name="Picture 3">
            <a:extLst>
              <a:ext uri="{FF2B5EF4-FFF2-40B4-BE49-F238E27FC236}">
                <a16:creationId xmlns:a16="http://schemas.microsoft.com/office/drawing/2014/main" id="{6DF1F88F-3DF4-44E3-91CA-96BDA95A0041}"/>
              </a:ext>
            </a:extLst>
          </p:cNvPr>
          <p:cNvPicPr>
            <a:picLocks noChangeAspect="1"/>
          </p:cNvPicPr>
          <p:nvPr/>
        </p:nvPicPr>
        <p:blipFill>
          <a:blip r:embed="rId2"/>
          <a:stretch>
            <a:fillRect/>
          </a:stretch>
        </p:blipFill>
        <p:spPr>
          <a:xfrm>
            <a:off x="1981200" y="2470973"/>
            <a:ext cx="6553200" cy="4351809"/>
          </a:xfrm>
          <a:prstGeom prst="rect">
            <a:avLst/>
          </a:prstGeom>
        </p:spPr>
      </p:pic>
    </p:spTree>
    <p:extLst>
      <p:ext uri="{BB962C8B-B14F-4D97-AF65-F5344CB8AC3E}">
        <p14:creationId xmlns:p14="http://schemas.microsoft.com/office/powerpoint/2010/main" val="1743276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611DA9-C351-4AE5-AD42-1170EFA30CF1}"/>
              </a:ext>
            </a:extLst>
          </p:cNvPr>
          <p:cNvSpPr>
            <a:spLocks noGrp="1"/>
          </p:cNvSpPr>
          <p:nvPr>
            <p:ph idx="1"/>
          </p:nvPr>
        </p:nvSpPr>
        <p:spPr>
          <a:xfrm>
            <a:off x="152400" y="228600"/>
            <a:ext cx="8839200" cy="6400800"/>
          </a:xfrm>
        </p:spPr>
        <p:txBody>
          <a:bodyPr>
            <a:normAutofit/>
          </a:bodyPr>
          <a:lstStyle/>
          <a:p>
            <a:pPr marL="0" indent="0" algn="just">
              <a:buNone/>
            </a:pPr>
            <a:r>
              <a:rPr lang="en-IN" sz="2400" dirty="0">
                <a:solidFill>
                  <a:srgbClr val="C00000"/>
                </a:solidFill>
              </a:rPr>
              <a:t>What is a Dashboard?</a:t>
            </a:r>
          </a:p>
          <a:p>
            <a:pPr algn="just">
              <a:lnSpc>
                <a:spcPct val="150000"/>
              </a:lnSpc>
            </a:pPr>
            <a:r>
              <a:rPr lang="en-US" sz="2000" b="0" i="0" dirty="0">
                <a:solidFill>
                  <a:srgbClr val="000000"/>
                </a:solidFill>
                <a:effectLst/>
                <a:latin typeface="Verdana" panose="020B0604030504040204" pitchFamily="34" charset="0"/>
              </a:rPr>
              <a:t>A dashboard is a consolidated display of many worksheets and related information in a single place.</a:t>
            </a:r>
          </a:p>
          <a:p>
            <a:pPr marL="0" indent="0" algn="just">
              <a:lnSpc>
                <a:spcPct val="150000"/>
              </a:lnSpc>
              <a:buNone/>
            </a:pPr>
            <a:endParaRPr lang="en-US" sz="2000" b="0" i="0" dirty="0">
              <a:solidFill>
                <a:srgbClr val="000000"/>
              </a:solidFill>
              <a:effectLst/>
              <a:latin typeface="Verdana" panose="020B0604030504040204" pitchFamily="34" charset="0"/>
            </a:endParaRPr>
          </a:p>
          <a:p>
            <a:pPr algn="just">
              <a:lnSpc>
                <a:spcPct val="150000"/>
              </a:lnSpc>
            </a:pPr>
            <a:r>
              <a:rPr lang="en-US" sz="2000" b="0" i="0" dirty="0">
                <a:solidFill>
                  <a:srgbClr val="C00000"/>
                </a:solidFill>
                <a:effectLst/>
                <a:latin typeface="Verdana" panose="020B0604030504040204" pitchFamily="34" charset="0"/>
              </a:rPr>
              <a:t>It is used to compare and monitor a variety of data simultaneously.</a:t>
            </a:r>
          </a:p>
          <a:p>
            <a:pPr marL="0" indent="0" algn="just">
              <a:lnSpc>
                <a:spcPct val="150000"/>
              </a:lnSpc>
              <a:buNone/>
            </a:pPr>
            <a:endParaRPr lang="en-US" sz="2000" b="0" i="0" dirty="0">
              <a:solidFill>
                <a:srgbClr val="C00000"/>
              </a:solidFill>
              <a:effectLst/>
              <a:latin typeface="Verdana" panose="020B0604030504040204" pitchFamily="34" charset="0"/>
            </a:endParaRPr>
          </a:p>
          <a:p>
            <a:pPr algn="just">
              <a:lnSpc>
                <a:spcPct val="150000"/>
              </a:lnSpc>
            </a:pPr>
            <a:r>
              <a:rPr lang="en-US" sz="2000" b="0" i="0" dirty="0">
                <a:solidFill>
                  <a:srgbClr val="000000"/>
                </a:solidFill>
                <a:effectLst/>
                <a:latin typeface="Verdana" panose="020B0604030504040204" pitchFamily="34" charset="0"/>
              </a:rPr>
              <a:t>The different data views are displayed all at once.</a:t>
            </a:r>
          </a:p>
          <a:p>
            <a:pPr marL="0" indent="0" algn="just">
              <a:lnSpc>
                <a:spcPct val="150000"/>
              </a:lnSpc>
              <a:buNone/>
            </a:pPr>
            <a:r>
              <a:rPr lang="en-US" sz="2000" b="0" i="0" dirty="0">
                <a:solidFill>
                  <a:srgbClr val="000000"/>
                </a:solidFill>
                <a:effectLst/>
                <a:latin typeface="Verdana" panose="020B0604030504040204" pitchFamily="34" charset="0"/>
              </a:rPr>
              <a:t> </a:t>
            </a:r>
          </a:p>
          <a:p>
            <a:pPr algn="just">
              <a:lnSpc>
                <a:spcPct val="150000"/>
              </a:lnSpc>
            </a:pPr>
            <a:r>
              <a:rPr lang="en-US" sz="2000" dirty="0">
                <a:solidFill>
                  <a:srgbClr val="000000"/>
                </a:solidFill>
                <a:latin typeface="Verdana" panose="020B0604030504040204" pitchFamily="34" charset="0"/>
              </a:rPr>
              <a:t>Dashboard is a collection of several views, letting us compare a variety of data simultaneously. </a:t>
            </a:r>
            <a:endParaRPr lang="en-US" sz="2000" b="0" i="0" dirty="0">
              <a:solidFill>
                <a:srgbClr val="000000"/>
              </a:solidFill>
              <a:effectLst/>
              <a:latin typeface="Verdana" panose="020B0604030504040204" pitchFamily="34" charset="0"/>
            </a:endParaRPr>
          </a:p>
          <a:p>
            <a:pPr algn="just">
              <a:lnSpc>
                <a:spcPct val="150000"/>
              </a:lnSpc>
            </a:pPr>
            <a:endParaRPr lang="en-US" sz="20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160339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EF19E9-C815-459B-9E42-3AD106D49126}"/>
              </a:ext>
            </a:extLst>
          </p:cNvPr>
          <p:cNvSpPr>
            <a:spLocks noGrp="1"/>
          </p:cNvSpPr>
          <p:nvPr>
            <p:ph idx="1"/>
          </p:nvPr>
        </p:nvSpPr>
        <p:spPr>
          <a:xfrm>
            <a:off x="152400" y="304800"/>
            <a:ext cx="8763000" cy="6324600"/>
          </a:xfrm>
        </p:spPr>
        <p:txBody>
          <a:bodyPr>
            <a:normAutofit/>
          </a:bodyPr>
          <a:lstStyle/>
          <a:p>
            <a:pPr marL="0" indent="0" algn="just">
              <a:buNone/>
            </a:pPr>
            <a:r>
              <a:rPr lang="en-US" sz="2000" b="1" i="0" dirty="0">
                <a:solidFill>
                  <a:srgbClr val="000000"/>
                </a:solidFill>
                <a:effectLst/>
                <a:latin typeface="+mj-lt"/>
              </a:rPr>
              <a:t>Step 3</a:t>
            </a:r>
            <a:r>
              <a:rPr lang="en-US" sz="2000" b="0" i="0" dirty="0">
                <a:solidFill>
                  <a:srgbClr val="000000"/>
                </a:solidFill>
                <a:effectLst/>
                <a:latin typeface="+mj-lt"/>
              </a:rPr>
              <a:t> − Next, create a blank dashboard by clicking the Create New Dashboard link at the bottom of the workbook. </a:t>
            </a:r>
          </a:p>
          <a:p>
            <a:pPr lvl="1" algn="just"/>
            <a:r>
              <a:rPr lang="en-US" sz="1600" b="0" i="0" dirty="0">
                <a:solidFill>
                  <a:srgbClr val="000000"/>
                </a:solidFill>
                <a:effectLst/>
                <a:latin typeface="+mj-lt"/>
              </a:rPr>
              <a:t>Right-click and rename the dashboard as </a:t>
            </a:r>
            <a:r>
              <a:rPr lang="en-US" sz="1600" b="1" i="0" dirty="0" err="1">
                <a:solidFill>
                  <a:srgbClr val="C00000"/>
                </a:solidFill>
                <a:effectLst/>
                <a:latin typeface="+mj-lt"/>
              </a:rPr>
              <a:t>Profit_Dashboard</a:t>
            </a:r>
            <a:r>
              <a:rPr lang="en-US" sz="1600" b="1" i="0" dirty="0">
                <a:solidFill>
                  <a:srgbClr val="C00000"/>
                </a:solidFill>
                <a:effectLst/>
                <a:latin typeface="+mj-lt"/>
              </a:rPr>
              <a:t>.</a:t>
            </a:r>
            <a:endParaRPr lang="en-IN" sz="1600" b="1" dirty="0">
              <a:solidFill>
                <a:srgbClr val="C00000"/>
              </a:solidFill>
              <a:latin typeface="+mj-lt"/>
            </a:endParaRPr>
          </a:p>
        </p:txBody>
      </p:sp>
      <p:pic>
        <p:nvPicPr>
          <p:cNvPr id="4" name="Picture 3">
            <a:extLst>
              <a:ext uri="{FF2B5EF4-FFF2-40B4-BE49-F238E27FC236}">
                <a16:creationId xmlns:a16="http://schemas.microsoft.com/office/drawing/2014/main" id="{59F3C6C9-DB69-4D62-AE17-0AF3F2CA4093}"/>
              </a:ext>
            </a:extLst>
          </p:cNvPr>
          <p:cNvPicPr>
            <a:picLocks noChangeAspect="1"/>
          </p:cNvPicPr>
          <p:nvPr/>
        </p:nvPicPr>
        <p:blipFill>
          <a:blip r:embed="rId3"/>
          <a:stretch>
            <a:fillRect/>
          </a:stretch>
        </p:blipFill>
        <p:spPr>
          <a:xfrm>
            <a:off x="1371600" y="1293745"/>
            <a:ext cx="6172200" cy="5411855"/>
          </a:xfrm>
          <a:prstGeom prst="rect">
            <a:avLst/>
          </a:prstGeom>
        </p:spPr>
      </p:pic>
    </p:spTree>
    <p:extLst>
      <p:ext uri="{BB962C8B-B14F-4D97-AF65-F5344CB8AC3E}">
        <p14:creationId xmlns:p14="http://schemas.microsoft.com/office/powerpoint/2010/main" val="2752230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EF19E9-C815-459B-9E42-3AD106D49126}"/>
              </a:ext>
            </a:extLst>
          </p:cNvPr>
          <p:cNvSpPr>
            <a:spLocks noGrp="1"/>
          </p:cNvSpPr>
          <p:nvPr>
            <p:ph idx="1"/>
          </p:nvPr>
        </p:nvSpPr>
        <p:spPr>
          <a:xfrm>
            <a:off x="152400" y="304800"/>
            <a:ext cx="8763000" cy="6324600"/>
          </a:xfrm>
        </p:spPr>
        <p:txBody>
          <a:bodyPr>
            <a:normAutofit/>
          </a:bodyPr>
          <a:lstStyle/>
          <a:p>
            <a:pPr marL="0" indent="0" algn="just">
              <a:lnSpc>
                <a:spcPct val="150000"/>
              </a:lnSpc>
              <a:buNone/>
            </a:pPr>
            <a:r>
              <a:rPr lang="en-US" sz="2000" b="1" i="0" dirty="0">
                <a:solidFill>
                  <a:srgbClr val="000000"/>
                </a:solidFill>
                <a:effectLst/>
                <a:latin typeface="+mj-lt"/>
              </a:rPr>
              <a:t>Step 4</a:t>
            </a:r>
            <a:r>
              <a:rPr lang="en-US" sz="2000" b="0" i="0" dirty="0">
                <a:solidFill>
                  <a:srgbClr val="000000"/>
                </a:solidFill>
                <a:effectLst/>
                <a:latin typeface="+mj-lt"/>
              </a:rPr>
              <a:t> − Drag the two worksheets to the dashboard. Near the top border line of Sales Profit worksheet, you can see three small icons. </a:t>
            </a:r>
          </a:p>
          <a:p>
            <a:pPr marL="0" indent="0" algn="just">
              <a:lnSpc>
                <a:spcPct val="150000"/>
              </a:lnSpc>
              <a:buNone/>
            </a:pPr>
            <a:r>
              <a:rPr lang="en-US" sz="2000" b="0" i="0" dirty="0">
                <a:solidFill>
                  <a:srgbClr val="000000"/>
                </a:solidFill>
                <a:effectLst/>
                <a:latin typeface="+mj-lt"/>
              </a:rPr>
              <a:t>Click the middle one, which shows the prompt Use as Filter on flying the mouse over it.</a:t>
            </a:r>
            <a:endParaRPr lang="en-IN" sz="2000" b="1" dirty="0">
              <a:solidFill>
                <a:srgbClr val="C00000"/>
              </a:solidFill>
              <a:latin typeface="+mj-lt"/>
            </a:endParaRPr>
          </a:p>
        </p:txBody>
      </p:sp>
      <p:pic>
        <p:nvPicPr>
          <p:cNvPr id="4" name="Picture 3">
            <a:extLst>
              <a:ext uri="{FF2B5EF4-FFF2-40B4-BE49-F238E27FC236}">
                <a16:creationId xmlns:a16="http://schemas.microsoft.com/office/drawing/2014/main" id="{97A9E6DD-2FB3-4E18-B0D9-938C155DF2EC}"/>
              </a:ext>
            </a:extLst>
          </p:cNvPr>
          <p:cNvPicPr>
            <a:picLocks noChangeAspect="1"/>
          </p:cNvPicPr>
          <p:nvPr/>
        </p:nvPicPr>
        <p:blipFill>
          <a:blip r:embed="rId2"/>
          <a:stretch>
            <a:fillRect/>
          </a:stretch>
        </p:blipFill>
        <p:spPr>
          <a:xfrm>
            <a:off x="2057400" y="1981200"/>
            <a:ext cx="5715000" cy="4735600"/>
          </a:xfrm>
          <a:prstGeom prst="rect">
            <a:avLst/>
          </a:prstGeom>
        </p:spPr>
      </p:pic>
    </p:spTree>
    <p:extLst>
      <p:ext uri="{BB962C8B-B14F-4D97-AF65-F5344CB8AC3E}">
        <p14:creationId xmlns:p14="http://schemas.microsoft.com/office/powerpoint/2010/main" val="854594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8EEBD0-2202-4F3C-9DE9-00CD100200F2}"/>
              </a:ext>
            </a:extLst>
          </p:cNvPr>
          <p:cNvSpPr>
            <a:spLocks noGrp="1"/>
          </p:cNvSpPr>
          <p:nvPr>
            <p:ph idx="1"/>
          </p:nvPr>
        </p:nvSpPr>
        <p:spPr>
          <a:xfrm>
            <a:off x="152400" y="228600"/>
            <a:ext cx="8839200" cy="5897563"/>
          </a:xfrm>
        </p:spPr>
        <p:txBody>
          <a:bodyPr>
            <a:normAutofit/>
          </a:bodyPr>
          <a:lstStyle/>
          <a:p>
            <a:pPr marL="0" indent="0" algn="just">
              <a:buNone/>
            </a:pPr>
            <a:r>
              <a:rPr lang="en-US" sz="2000" b="1" i="0" dirty="0">
                <a:solidFill>
                  <a:srgbClr val="000000"/>
                </a:solidFill>
                <a:effectLst/>
                <a:latin typeface="+mj-lt"/>
              </a:rPr>
              <a:t>Step 5</a:t>
            </a:r>
            <a:r>
              <a:rPr lang="en-US" sz="2000" b="0" i="0" dirty="0">
                <a:solidFill>
                  <a:srgbClr val="000000"/>
                </a:solidFill>
                <a:effectLst/>
                <a:latin typeface="+mj-lt"/>
              </a:rPr>
              <a:t> − Now in the dashboard, click the box representing Sub-Category named Machines and segment named Consumer.</a:t>
            </a:r>
          </a:p>
          <a:p>
            <a:pPr algn="just"/>
            <a:r>
              <a:rPr lang="en-US" sz="2000" b="0" i="0" dirty="0">
                <a:solidFill>
                  <a:srgbClr val="000000"/>
                </a:solidFill>
                <a:effectLst/>
                <a:latin typeface="+mj-lt"/>
              </a:rPr>
              <a:t>You can notice that only the states where the sales happened for this amount of profit are filtered out in the right pane named </a:t>
            </a:r>
            <a:r>
              <a:rPr lang="en-US" sz="2000" b="1" i="0" dirty="0" err="1">
                <a:solidFill>
                  <a:srgbClr val="000000"/>
                </a:solidFill>
                <a:effectLst/>
                <a:latin typeface="+mj-lt"/>
              </a:rPr>
              <a:t>Sales_state</a:t>
            </a:r>
            <a:r>
              <a:rPr lang="en-US" sz="2000" b="0" i="0" dirty="0">
                <a:solidFill>
                  <a:srgbClr val="000000"/>
                </a:solidFill>
                <a:effectLst/>
                <a:latin typeface="+mj-lt"/>
              </a:rPr>
              <a:t>. </a:t>
            </a:r>
          </a:p>
          <a:p>
            <a:pPr algn="just"/>
            <a:r>
              <a:rPr lang="en-US" sz="2000" b="0" i="0" dirty="0">
                <a:solidFill>
                  <a:srgbClr val="000000"/>
                </a:solidFill>
                <a:effectLst/>
                <a:latin typeface="+mj-lt"/>
              </a:rPr>
              <a:t>This illustrates how the sheets are linked in a dashboard.</a:t>
            </a:r>
          </a:p>
          <a:p>
            <a:pPr marL="0" indent="0">
              <a:buNone/>
            </a:pPr>
            <a:endParaRPr lang="en-IN" sz="2000" dirty="0"/>
          </a:p>
        </p:txBody>
      </p:sp>
    </p:spTree>
    <p:extLst>
      <p:ext uri="{BB962C8B-B14F-4D97-AF65-F5344CB8AC3E}">
        <p14:creationId xmlns:p14="http://schemas.microsoft.com/office/powerpoint/2010/main" val="1173449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8EEBD0-2202-4F3C-9DE9-00CD100200F2}"/>
              </a:ext>
            </a:extLst>
          </p:cNvPr>
          <p:cNvSpPr>
            <a:spLocks noGrp="1"/>
          </p:cNvSpPr>
          <p:nvPr>
            <p:ph idx="1"/>
          </p:nvPr>
        </p:nvSpPr>
        <p:spPr>
          <a:xfrm>
            <a:off x="152400" y="228600"/>
            <a:ext cx="8839200" cy="5897563"/>
          </a:xfrm>
        </p:spPr>
        <p:txBody>
          <a:bodyPr>
            <a:normAutofit fontScale="92500" lnSpcReduction="10000"/>
          </a:bodyPr>
          <a:lstStyle/>
          <a:p>
            <a:pPr marL="0" indent="0" algn="just">
              <a:buNone/>
            </a:pPr>
            <a:r>
              <a:rPr lang="en-US" sz="2000" b="1" i="0" dirty="0">
                <a:solidFill>
                  <a:srgbClr val="000000"/>
                </a:solidFill>
                <a:effectLst/>
                <a:latin typeface="+mj-lt"/>
              </a:rPr>
              <a:t> Actions in Tableau Dashboard</a:t>
            </a:r>
          </a:p>
          <a:p>
            <a:pPr algn="just"/>
            <a:r>
              <a:rPr lang="en-US" sz="2000" dirty="0">
                <a:solidFill>
                  <a:srgbClr val="000000"/>
                </a:solidFill>
                <a:latin typeface="+mj-lt"/>
              </a:rPr>
              <a:t>Actions allows us to add interactivity to our dash board.</a:t>
            </a:r>
          </a:p>
          <a:p>
            <a:pPr marL="0" indent="0" algn="just">
              <a:buNone/>
            </a:pPr>
            <a:endParaRPr lang="en-US" sz="2000" dirty="0">
              <a:solidFill>
                <a:srgbClr val="000000"/>
              </a:solidFill>
              <a:latin typeface="+mj-lt"/>
            </a:endParaRPr>
          </a:p>
          <a:p>
            <a:pPr algn="just"/>
            <a:r>
              <a:rPr lang="en-US" sz="2000" dirty="0">
                <a:solidFill>
                  <a:srgbClr val="000000"/>
                </a:solidFill>
                <a:latin typeface="+mj-lt"/>
              </a:rPr>
              <a:t>Actions in tableau are elements that a user can add to its dashboard, driven by the data from within the worksheets.</a:t>
            </a:r>
          </a:p>
          <a:p>
            <a:pPr marL="0" indent="0" algn="just">
              <a:buNone/>
            </a:pPr>
            <a:endParaRPr lang="en-US" sz="2000" dirty="0">
              <a:solidFill>
                <a:srgbClr val="000000"/>
              </a:solidFill>
              <a:latin typeface="+mj-lt"/>
            </a:endParaRPr>
          </a:p>
          <a:p>
            <a:pPr algn="just"/>
            <a:r>
              <a:rPr lang="en-US" sz="2000" dirty="0">
                <a:solidFill>
                  <a:srgbClr val="000000"/>
                </a:solidFill>
                <a:latin typeface="+mj-lt"/>
              </a:rPr>
              <a:t>This allows the users to directly interact with the visualizations and control various aspects of the data analysis.</a:t>
            </a:r>
          </a:p>
          <a:p>
            <a:pPr marL="0" indent="0" algn="just">
              <a:buNone/>
            </a:pPr>
            <a:endParaRPr lang="en-US" sz="2000" dirty="0">
              <a:solidFill>
                <a:srgbClr val="000000"/>
              </a:solidFill>
              <a:latin typeface="+mj-lt"/>
            </a:endParaRPr>
          </a:p>
          <a:p>
            <a:pPr algn="just"/>
            <a:r>
              <a:rPr lang="en-US" sz="2000" dirty="0">
                <a:solidFill>
                  <a:srgbClr val="000000"/>
                </a:solidFill>
                <a:latin typeface="+mj-lt"/>
              </a:rPr>
              <a:t>Ex</a:t>
            </a:r>
            <a:r>
              <a:rPr lang="en-US" sz="2000" dirty="0">
                <a:solidFill>
                  <a:srgbClr val="C00000"/>
                </a:solidFill>
                <a:latin typeface="+mj-lt"/>
              </a:rPr>
              <a:t>: we can add logic that says “ if a user clicks on Dashboard sheet1, and want something to happen on Dashboard sheet2 use actions.”</a:t>
            </a:r>
          </a:p>
          <a:p>
            <a:pPr marL="0" indent="0" algn="just">
              <a:buNone/>
            </a:pPr>
            <a:endParaRPr lang="en-US" sz="2000" dirty="0">
              <a:solidFill>
                <a:srgbClr val="000000"/>
              </a:solidFill>
              <a:latin typeface="+mj-lt"/>
            </a:endParaRPr>
          </a:p>
          <a:p>
            <a:pPr algn="just"/>
            <a:r>
              <a:rPr lang="en-US" sz="2000" i="0" dirty="0">
                <a:solidFill>
                  <a:srgbClr val="000000"/>
                </a:solidFill>
                <a:effectLst/>
                <a:latin typeface="+mj-lt"/>
              </a:rPr>
              <a:t>We can find this option when go to </a:t>
            </a:r>
            <a:r>
              <a:rPr lang="en-US" sz="2000" i="0" dirty="0">
                <a:solidFill>
                  <a:srgbClr val="FF0000"/>
                </a:solidFill>
                <a:effectLst/>
                <a:latin typeface="+mj-lt"/>
              </a:rPr>
              <a:t>worksheet </a:t>
            </a:r>
            <a:r>
              <a:rPr lang="en-US" sz="2000" i="0" dirty="0">
                <a:solidFill>
                  <a:srgbClr val="000000"/>
                </a:solidFill>
                <a:effectLst/>
                <a:latin typeface="+mj-lt"/>
              </a:rPr>
              <a:t>Menu or in </a:t>
            </a:r>
            <a:r>
              <a:rPr lang="en-US" sz="2000" i="0" dirty="0">
                <a:solidFill>
                  <a:srgbClr val="FF0000"/>
                </a:solidFill>
                <a:effectLst/>
                <a:latin typeface="+mj-lt"/>
              </a:rPr>
              <a:t>Dashboard</a:t>
            </a:r>
            <a:r>
              <a:rPr lang="en-US" sz="2000" i="0" dirty="0">
                <a:solidFill>
                  <a:srgbClr val="000000"/>
                </a:solidFill>
                <a:effectLst/>
                <a:latin typeface="+mj-lt"/>
              </a:rPr>
              <a:t> Menu also.</a:t>
            </a:r>
          </a:p>
          <a:p>
            <a:pPr algn="just"/>
            <a:r>
              <a:rPr lang="en-US" sz="2000" dirty="0">
                <a:solidFill>
                  <a:srgbClr val="000000"/>
                </a:solidFill>
                <a:latin typeface="+mj-lt"/>
              </a:rPr>
              <a:t>Tableau supports different types of actions</a:t>
            </a:r>
          </a:p>
          <a:p>
            <a:pPr lvl="1" algn="just"/>
            <a:r>
              <a:rPr lang="en-US" sz="1600" i="0" dirty="0">
                <a:solidFill>
                  <a:srgbClr val="000000"/>
                </a:solidFill>
                <a:effectLst/>
                <a:latin typeface="+mj-lt"/>
              </a:rPr>
              <a:t>Filter</a:t>
            </a:r>
          </a:p>
          <a:p>
            <a:pPr lvl="1" algn="just"/>
            <a:r>
              <a:rPr lang="en-US" sz="1600" dirty="0">
                <a:solidFill>
                  <a:srgbClr val="000000"/>
                </a:solidFill>
                <a:latin typeface="+mj-lt"/>
              </a:rPr>
              <a:t>Highlight</a:t>
            </a:r>
          </a:p>
          <a:p>
            <a:pPr lvl="1" algn="just"/>
            <a:r>
              <a:rPr lang="en-US" sz="1600" i="0" dirty="0">
                <a:solidFill>
                  <a:srgbClr val="000000"/>
                </a:solidFill>
                <a:effectLst/>
                <a:latin typeface="+mj-lt"/>
              </a:rPr>
              <a:t>Go to U</a:t>
            </a:r>
            <a:r>
              <a:rPr lang="en-US" sz="1600" dirty="0">
                <a:solidFill>
                  <a:srgbClr val="000000"/>
                </a:solidFill>
                <a:latin typeface="+mj-lt"/>
              </a:rPr>
              <a:t>RL</a:t>
            </a:r>
          </a:p>
          <a:p>
            <a:pPr lvl="1" algn="just"/>
            <a:r>
              <a:rPr lang="en-US" sz="1600" i="0" dirty="0">
                <a:solidFill>
                  <a:srgbClr val="000000"/>
                </a:solidFill>
                <a:effectLst/>
                <a:latin typeface="+mj-lt"/>
              </a:rPr>
              <a:t>Go to Sheet</a:t>
            </a:r>
          </a:p>
          <a:p>
            <a:pPr lvl="1" algn="just"/>
            <a:r>
              <a:rPr lang="en-US" sz="1600" dirty="0">
                <a:solidFill>
                  <a:srgbClr val="000000"/>
                </a:solidFill>
                <a:latin typeface="+mj-lt"/>
              </a:rPr>
              <a:t>Change parameters</a:t>
            </a:r>
          </a:p>
          <a:p>
            <a:pPr lvl="1" algn="just"/>
            <a:r>
              <a:rPr lang="en-US" sz="1600" i="0" dirty="0">
                <a:solidFill>
                  <a:srgbClr val="000000"/>
                </a:solidFill>
                <a:effectLst/>
                <a:latin typeface="+mj-lt"/>
              </a:rPr>
              <a:t>Change set values</a:t>
            </a:r>
          </a:p>
          <a:p>
            <a:pPr marL="0" indent="0">
              <a:buNone/>
            </a:pPr>
            <a:endParaRPr lang="en-IN" sz="2000" dirty="0"/>
          </a:p>
        </p:txBody>
      </p:sp>
    </p:spTree>
    <p:extLst>
      <p:ext uri="{BB962C8B-B14F-4D97-AF65-F5344CB8AC3E}">
        <p14:creationId xmlns:p14="http://schemas.microsoft.com/office/powerpoint/2010/main" val="329167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8EEBD0-2202-4F3C-9DE9-00CD100200F2}"/>
              </a:ext>
            </a:extLst>
          </p:cNvPr>
          <p:cNvSpPr>
            <a:spLocks noGrp="1"/>
          </p:cNvSpPr>
          <p:nvPr>
            <p:ph idx="1"/>
          </p:nvPr>
        </p:nvSpPr>
        <p:spPr>
          <a:xfrm>
            <a:off x="152400" y="228600"/>
            <a:ext cx="8839200" cy="5897563"/>
          </a:xfrm>
        </p:spPr>
        <p:txBody>
          <a:bodyPr>
            <a:normAutofit/>
          </a:bodyPr>
          <a:lstStyle/>
          <a:p>
            <a:pPr marL="457200" indent="-457200" algn="just">
              <a:buAutoNum type="arabicPeriod"/>
            </a:pPr>
            <a:r>
              <a:rPr lang="en-US" sz="2000" b="1" i="0" dirty="0">
                <a:solidFill>
                  <a:srgbClr val="C00000"/>
                </a:solidFill>
                <a:effectLst/>
                <a:latin typeface="+mj-lt"/>
              </a:rPr>
              <a:t>Filter Action : </a:t>
            </a:r>
            <a:r>
              <a:rPr lang="en-US" sz="2000" i="0" dirty="0">
                <a:solidFill>
                  <a:srgbClr val="C00000"/>
                </a:solidFill>
                <a:effectLst/>
                <a:latin typeface="+mj-lt"/>
              </a:rPr>
              <a:t> </a:t>
            </a:r>
            <a:r>
              <a:rPr lang="en-US" sz="2000" dirty="0">
                <a:solidFill>
                  <a:srgbClr val="000000"/>
                </a:solidFill>
                <a:latin typeface="+mj-lt"/>
              </a:rPr>
              <a:t>used to filter different charts and use the drill-down method in Tableau.</a:t>
            </a:r>
          </a:p>
          <a:p>
            <a:pPr marL="0" indent="0" algn="just">
              <a:buNone/>
            </a:pPr>
            <a:r>
              <a:rPr lang="en-US" sz="2000" dirty="0">
                <a:solidFill>
                  <a:srgbClr val="000000"/>
                </a:solidFill>
                <a:latin typeface="+mj-lt"/>
              </a:rPr>
              <a:t>Ex: If we click on sheet1, sheet2 will be filtered to whatever you clicked on sheet1. </a:t>
            </a:r>
          </a:p>
          <a:p>
            <a:pPr marL="0" indent="0" algn="just">
              <a:buNone/>
            </a:pPr>
            <a:r>
              <a:rPr lang="en-US" sz="2000" i="0" dirty="0">
                <a:solidFill>
                  <a:srgbClr val="000000"/>
                </a:solidFill>
                <a:effectLst/>
                <a:latin typeface="+mj-lt"/>
              </a:rPr>
              <a:t>2. </a:t>
            </a:r>
            <a:r>
              <a:rPr lang="en-US" sz="2000" i="0" dirty="0">
                <a:solidFill>
                  <a:srgbClr val="C00000"/>
                </a:solidFill>
                <a:effectLst/>
                <a:latin typeface="+mj-lt"/>
              </a:rPr>
              <a:t>Highlight Action</a:t>
            </a:r>
            <a:r>
              <a:rPr lang="en-US" sz="2000" i="0" dirty="0">
                <a:solidFill>
                  <a:srgbClr val="000000"/>
                </a:solidFill>
                <a:effectLst/>
                <a:latin typeface="+mj-lt"/>
              </a:rPr>
              <a:t>: </a:t>
            </a:r>
            <a:r>
              <a:rPr lang="en-US" sz="2000" dirty="0">
                <a:solidFill>
                  <a:srgbClr val="000000"/>
                </a:solidFill>
                <a:latin typeface="+mj-lt"/>
              </a:rPr>
              <a:t>Highlight actions allow you to call attention to marks of interest by coloring specific marks and dimming all others.</a:t>
            </a:r>
          </a:p>
          <a:p>
            <a:pPr marL="0" indent="0" algn="just">
              <a:buNone/>
            </a:pPr>
            <a:r>
              <a:rPr lang="en-US" sz="2000" dirty="0">
                <a:solidFill>
                  <a:srgbClr val="000000"/>
                </a:solidFill>
                <a:latin typeface="+mj-lt"/>
              </a:rPr>
              <a:t>Ex: If you click on sheet1, sheet2 will be highlighted by whatever you clicked on sheet1.</a:t>
            </a:r>
          </a:p>
          <a:p>
            <a:pPr marL="0" indent="0" algn="just">
              <a:buNone/>
            </a:pPr>
            <a:r>
              <a:rPr lang="en-US" sz="2000" i="0" dirty="0">
                <a:solidFill>
                  <a:srgbClr val="000000"/>
                </a:solidFill>
                <a:effectLst/>
                <a:latin typeface="+mj-lt"/>
              </a:rPr>
              <a:t>3. </a:t>
            </a:r>
            <a:r>
              <a:rPr lang="en-US" sz="2000" i="0" dirty="0">
                <a:solidFill>
                  <a:srgbClr val="C00000"/>
                </a:solidFill>
                <a:effectLst/>
                <a:latin typeface="+mj-lt"/>
              </a:rPr>
              <a:t>URL Action: </a:t>
            </a:r>
            <a:r>
              <a:rPr lang="en-US" sz="2000" i="0" dirty="0">
                <a:effectLst/>
                <a:latin typeface="+mj-lt"/>
              </a:rPr>
              <a:t>Links your visualization with the web page or another dashboard on the tableau server.</a:t>
            </a:r>
          </a:p>
          <a:p>
            <a:pPr marL="0" indent="0" algn="just">
              <a:buNone/>
            </a:pPr>
            <a:r>
              <a:rPr lang="en-US" sz="2000" dirty="0">
                <a:solidFill>
                  <a:srgbClr val="C00000"/>
                </a:solidFill>
                <a:latin typeface="+mj-lt"/>
              </a:rPr>
              <a:t>Ex</a:t>
            </a:r>
            <a:r>
              <a:rPr lang="en-US" sz="2000" dirty="0">
                <a:latin typeface="+mj-lt"/>
              </a:rPr>
              <a:t>: if you click on sheet1, open a URL </a:t>
            </a:r>
            <a:endParaRPr lang="en-US" sz="2000" i="0" dirty="0">
              <a:effectLst/>
              <a:latin typeface="+mj-lt"/>
            </a:endParaRPr>
          </a:p>
          <a:p>
            <a:pPr marL="0" indent="0" algn="just">
              <a:buNone/>
            </a:pPr>
            <a:endParaRPr lang="en-US" sz="2000" b="1" i="0" dirty="0">
              <a:solidFill>
                <a:srgbClr val="000000"/>
              </a:solidFill>
              <a:effectLst/>
              <a:latin typeface="+mj-lt"/>
            </a:endParaRPr>
          </a:p>
          <a:p>
            <a:pPr marL="0" indent="0" algn="just">
              <a:buNone/>
            </a:pPr>
            <a:r>
              <a:rPr lang="en-US" sz="2000" b="1" i="0" dirty="0">
                <a:solidFill>
                  <a:srgbClr val="000000"/>
                </a:solidFill>
                <a:effectLst/>
                <a:latin typeface="+mj-lt"/>
              </a:rPr>
              <a:t> </a:t>
            </a:r>
          </a:p>
          <a:p>
            <a:pPr marL="0" indent="0">
              <a:buNone/>
            </a:pPr>
            <a:endParaRPr lang="en-IN" sz="2000" dirty="0"/>
          </a:p>
        </p:txBody>
      </p:sp>
      <p:pic>
        <p:nvPicPr>
          <p:cNvPr id="4" name="Picture 3">
            <a:extLst>
              <a:ext uri="{FF2B5EF4-FFF2-40B4-BE49-F238E27FC236}">
                <a16:creationId xmlns:a16="http://schemas.microsoft.com/office/drawing/2014/main" id="{894AFD3C-D499-4EEB-98A6-6AE27E155C2E}"/>
              </a:ext>
            </a:extLst>
          </p:cNvPr>
          <p:cNvPicPr>
            <a:picLocks noChangeAspect="1"/>
          </p:cNvPicPr>
          <p:nvPr/>
        </p:nvPicPr>
        <p:blipFill>
          <a:blip r:embed="rId2"/>
          <a:stretch>
            <a:fillRect/>
          </a:stretch>
        </p:blipFill>
        <p:spPr>
          <a:xfrm>
            <a:off x="4504491" y="3048000"/>
            <a:ext cx="3725109" cy="3805715"/>
          </a:xfrm>
          <a:prstGeom prst="rect">
            <a:avLst/>
          </a:prstGeom>
        </p:spPr>
      </p:pic>
    </p:spTree>
    <p:extLst>
      <p:ext uri="{BB962C8B-B14F-4D97-AF65-F5344CB8AC3E}">
        <p14:creationId xmlns:p14="http://schemas.microsoft.com/office/powerpoint/2010/main" val="921566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8EEBD0-2202-4F3C-9DE9-00CD100200F2}"/>
              </a:ext>
            </a:extLst>
          </p:cNvPr>
          <p:cNvSpPr>
            <a:spLocks noGrp="1"/>
          </p:cNvSpPr>
          <p:nvPr>
            <p:ph idx="1"/>
          </p:nvPr>
        </p:nvSpPr>
        <p:spPr>
          <a:xfrm>
            <a:off x="152400" y="228600"/>
            <a:ext cx="8839200" cy="5897563"/>
          </a:xfrm>
        </p:spPr>
        <p:txBody>
          <a:bodyPr>
            <a:normAutofit/>
          </a:bodyPr>
          <a:lstStyle/>
          <a:p>
            <a:pPr marL="0" indent="0" algn="just">
              <a:lnSpc>
                <a:spcPct val="150000"/>
              </a:lnSpc>
              <a:buNone/>
            </a:pPr>
            <a:r>
              <a:rPr lang="en-US" sz="2000" b="1" dirty="0">
                <a:solidFill>
                  <a:srgbClr val="C00000"/>
                </a:solidFill>
                <a:latin typeface="+mj-lt"/>
              </a:rPr>
              <a:t>Source Sheet: </a:t>
            </a:r>
            <a:r>
              <a:rPr lang="en-US" sz="2000" dirty="0">
                <a:latin typeface="+mj-lt"/>
              </a:rPr>
              <a:t>List out all sheets you have on the dashboard. Where you are adding the action.</a:t>
            </a:r>
          </a:p>
          <a:p>
            <a:pPr marL="0" indent="0" algn="just">
              <a:lnSpc>
                <a:spcPct val="150000"/>
              </a:lnSpc>
              <a:buNone/>
            </a:pPr>
            <a:r>
              <a:rPr lang="en-US" sz="2000" i="0" dirty="0">
                <a:effectLst/>
                <a:latin typeface="+mj-lt"/>
              </a:rPr>
              <a:t>Any sheet selected in this list will cause the dashboard action to execute.</a:t>
            </a:r>
          </a:p>
          <a:p>
            <a:pPr marL="0" indent="0" algn="just">
              <a:lnSpc>
                <a:spcPct val="150000"/>
              </a:lnSpc>
              <a:buNone/>
            </a:pPr>
            <a:r>
              <a:rPr lang="en-US" sz="2000" dirty="0">
                <a:solidFill>
                  <a:srgbClr val="C00000"/>
                </a:solidFill>
                <a:latin typeface="+mj-lt"/>
              </a:rPr>
              <a:t>Target Sheet: </a:t>
            </a:r>
            <a:r>
              <a:rPr lang="en-US" sz="2000" dirty="0">
                <a:latin typeface="+mj-lt"/>
              </a:rPr>
              <a:t>List also shows all o f the sheets in the dashboard, but these are sheets where you want the action to take place.</a:t>
            </a:r>
          </a:p>
          <a:p>
            <a:pPr marL="0" indent="0" algn="just">
              <a:lnSpc>
                <a:spcPct val="150000"/>
              </a:lnSpc>
              <a:buNone/>
            </a:pPr>
            <a:r>
              <a:rPr lang="en-US" sz="2000" i="0" dirty="0">
                <a:solidFill>
                  <a:srgbClr val="C00000"/>
                </a:solidFill>
                <a:effectLst/>
                <a:latin typeface="+mj-lt"/>
              </a:rPr>
              <a:t>Few Options</a:t>
            </a:r>
            <a:r>
              <a:rPr lang="en-US" sz="2000" i="0" dirty="0">
                <a:effectLst/>
                <a:latin typeface="+mj-lt"/>
              </a:rPr>
              <a:t>: you can have action execute on 3 different interactions</a:t>
            </a:r>
          </a:p>
          <a:p>
            <a:pPr lvl="1" algn="just">
              <a:lnSpc>
                <a:spcPct val="150000"/>
              </a:lnSpc>
            </a:pPr>
            <a:r>
              <a:rPr lang="en-US" sz="1600" dirty="0">
                <a:solidFill>
                  <a:srgbClr val="C00000"/>
                </a:solidFill>
                <a:latin typeface="+mj-lt"/>
              </a:rPr>
              <a:t>Hover:</a:t>
            </a:r>
            <a:r>
              <a:rPr lang="en-US" sz="1600" dirty="0">
                <a:latin typeface="+mj-lt"/>
              </a:rPr>
              <a:t> If you hover over the source sheet, the action will take place on the target sheet.</a:t>
            </a:r>
          </a:p>
          <a:p>
            <a:pPr lvl="1" algn="just">
              <a:lnSpc>
                <a:spcPct val="150000"/>
              </a:lnSpc>
            </a:pPr>
            <a:r>
              <a:rPr lang="en-US" sz="1600" dirty="0">
                <a:solidFill>
                  <a:srgbClr val="C00000"/>
                </a:solidFill>
                <a:latin typeface="+mj-lt"/>
              </a:rPr>
              <a:t>Select:</a:t>
            </a:r>
            <a:r>
              <a:rPr lang="en-US" sz="1600" dirty="0">
                <a:latin typeface="+mj-lt"/>
              </a:rPr>
              <a:t>  if you click on the source sheet, the action will take place on the target sheet.</a:t>
            </a:r>
          </a:p>
          <a:p>
            <a:pPr lvl="1" algn="just">
              <a:lnSpc>
                <a:spcPct val="150000"/>
              </a:lnSpc>
            </a:pPr>
            <a:r>
              <a:rPr lang="en-US" sz="1600" dirty="0">
                <a:solidFill>
                  <a:srgbClr val="C00000"/>
                </a:solidFill>
                <a:latin typeface="+mj-lt"/>
              </a:rPr>
              <a:t>Menu:</a:t>
            </a:r>
            <a:r>
              <a:rPr lang="en-US" sz="1600" dirty="0">
                <a:latin typeface="+mj-lt"/>
              </a:rPr>
              <a:t> if you hover over the source sheet, a menu of dashboard actions will appear in the tool tip. Clicking on one of the menu items will execute the action on the target sheet.</a:t>
            </a:r>
          </a:p>
          <a:p>
            <a:pPr marL="457200" lvl="1" indent="0" algn="just">
              <a:lnSpc>
                <a:spcPct val="150000"/>
              </a:lnSpc>
              <a:buNone/>
            </a:pPr>
            <a:endParaRPr lang="en-US" sz="1600" dirty="0">
              <a:latin typeface="+mj-lt"/>
            </a:endParaRPr>
          </a:p>
          <a:p>
            <a:pPr marL="0" indent="0" algn="just">
              <a:lnSpc>
                <a:spcPct val="150000"/>
              </a:lnSpc>
              <a:buNone/>
            </a:pPr>
            <a:endParaRPr lang="en-US" sz="2000" i="0" dirty="0">
              <a:effectLst/>
              <a:latin typeface="+mj-lt"/>
            </a:endParaRPr>
          </a:p>
          <a:p>
            <a:pPr marL="0" indent="0" algn="just">
              <a:lnSpc>
                <a:spcPct val="150000"/>
              </a:lnSpc>
              <a:buNone/>
            </a:pPr>
            <a:endParaRPr lang="en-US" sz="2000" i="0" dirty="0">
              <a:effectLst/>
              <a:latin typeface="+mj-lt"/>
            </a:endParaRPr>
          </a:p>
          <a:p>
            <a:pPr marL="0" indent="0">
              <a:buNone/>
            </a:pPr>
            <a:endParaRPr lang="en-IN" sz="2000" dirty="0"/>
          </a:p>
        </p:txBody>
      </p:sp>
    </p:spTree>
    <p:extLst>
      <p:ext uri="{BB962C8B-B14F-4D97-AF65-F5344CB8AC3E}">
        <p14:creationId xmlns:p14="http://schemas.microsoft.com/office/powerpoint/2010/main" val="3453715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A6649B-C61A-4623-8BFB-85A07AA67358}"/>
              </a:ext>
            </a:extLst>
          </p:cNvPr>
          <p:cNvSpPr>
            <a:spLocks noGrp="1"/>
          </p:cNvSpPr>
          <p:nvPr>
            <p:ph idx="1"/>
          </p:nvPr>
        </p:nvSpPr>
        <p:spPr>
          <a:xfrm>
            <a:off x="152400" y="152400"/>
            <a:ext cx="8915400" cy="6553200"/>
          </a:xfrm>
        </p:spPr>
        <p:txBody>
          <a:bodyPr>
            <a:normAutofit/>
          </a:bodyPr>
          <a:lstStyle/>
          <a:p>
            <a:pPr marL="0" indent="0" algn="just">
              <a:buNone/>
            </a:pPr>
            <a:r>
              <a:rPr lang="en-US" sz="2000" b="1" i="0" dirty="0">
                <a:solidFill>
                  <a:srgbClr val="C00000"/>
                </a:solidFill>
                <a:effectLst/>
              </a:rPr>
              <a:t>Steps to implement Tableau’s Actions</a:t>
            </a:r>
          </a:p>
          <a:p>
            <a:pPr marL="457200" indent="-457200" algn="just">
              <a:buFont typeface="+mj-lt"/>
              <a:buAutoNum type="arabicPeriod"/>
            </a:pPr>
            <a:r>
              <a:rPr lang="en-US" sz="2000" b="0" i="0" dirty="0">
                <a:solidFill>
                  <a:srgbClr val="363636"/>
                </a:solidFill>
                <a:effectLst/>
              </a:rPr>
              <a:t>Launch Tableau Desktop and choose the ‘Connect to Data’ option from the data panel on the interface’s left side.</a:t>
            </a:r>
          </a:p>
          <a:p>
            <a:pPr marL="457200" indent="-457200" algn="just">
              <a:buFont typeface="+mj-lt"/>
              <a:buAutoNum type="arabicPeriod"/>
            </a:pPr>
            <a:r>
              <a:rPr lang="en-US" sz="2000" b="0" i="0" dirty="0">
                <a:solidFill>
                  <a:srgbClr val="363636"/>
                </a:solidFill>
                <a:effectLst/>
              </a:rPr>
              <a:t>Access the spreadsheet, load the sample dataset and connect the tables (sheet1).</a:t>
            </a:r>
          </a:p>
          <a:p>
            <a:pPr marL="457200" indent="-457200" algn="just">
              <a:buFont typeface="+mj-lt"/>
              <a:buAutoNum type="arabicPeriod"/>
            </a:pPr>
            <a:r>
              <a:rPr lang="en-US" sz="2000" b="0" i="0" dirty="0">
                <a:solidFill>
                  <a:srgbClr val="363636"/>
                </a:solidFill>
                <a:effectLst/>
              </a:rPr>
              <a:t>Hover over the sheets in the bottom-left corner of the interface once the data has loaded, then add a new sheet for the Product Category Sales (PC-sales).</a:t>
            </a:r>
          </a:p>
          <a:p>
            <a:pPr marL="457200" indent="-457200" algn="just">
              <a:buFont typeface="+mj-lt"/>
              <a:buAutoNum type="arabicPeriod"/>
            </a:pPr>
            <a:r>
              <a:rPr lang="en-US" sz="2000" b="0" i="0" dirty="0">
                <a:solidFill>
                  <a:srgbClr val="363636"/>
                </a:solidFill>
                <a:effectLst/>
              </a:rPr>
              <a:t>Drag and drop the Category and Sales variables into the appropriate rows and columns beneath the toolbar by doing so in the tables section.</a:t>
            </a:r>
          </a:p>
          <a:p>
            <a:pPr marL="457200" indent="-457200" algn="just">
              <a:buFont typeface="+mj-lt"/>
              <a:buAutoNum type="arabicPeriod"/>
            </a:pPr>
            <a:endParaRPr lang="en-US" sz="2000" b="0" i="0" dirty="0">
              <a:solidFill>
                <a:srgbClr val="363636"/>
              </a:solidFill>
              <a:effectLst/>
            </a:endParaRPr>
          </a:p>
          <a:p>
            <a:pPr marL="0" indent="0" algn="just">
              <a:buNone/>
            </a:pPr>
            <a:endParaRPr lang="en-US" sz="2000" b="0" i="0" dirty="0">
              <a:solidFill>
                <a:srgbClr val="363636"/>
              </a:solidFill>
              <a:effectLst/>
            </a:endParaRPr>
          </a:p>
          <a:p>
            <a:pPr marL="0" indent="0" algn="just">
              <a:buNone/>
            </a:pPr>
            <a:endParaRPr lang="en-US" sz="2000" b="1" i="0" dirty="0">
              <a:solidFill>
                <a:srgbClr val="363636"/>
              </a:solidFill>
              <a:effectLst/>
            </a:endParaRPr>
          </a:p>
          <a:p>
            <a:endParaRPr lang="en-IN" sz="2000" dirty="0"/>
          </a:p>
        </p:txBody>
      </p:sp>
      <p:pic>
        <p:nvPicPr>
          <p:cNvPr id="6" name="Picture 5">
            <a:extLst>
              <a:ext uri="{FF2B5EF4-FFF2-40B4-BE49-F238E27FC236}">
                <a16:creationId xmlns:a16="http://schemas.microsoft.com/office/drawing/2014/main" id="{CAFBD641-79FC-4062-A3D1-480D089ED348}"/>
              </a:ext>
            </a:extLst>
          </p:cNvPr>
          <p:cNvPicPr>
            <a:picLocks noChangeAspect="1"/>
          </p:cNvPicPr>
          <p:nvPr/>
        </p:nvPicPr>
        <p:blipFill>
          <a:blip r:embed="rId2"/>
          <a:stretch>
            <a:fillRect/>
          </a:stretch>
        </p:blipFill>
        <p:spPr>
          <a:xfrm>
            <a:off x="3086100" y="3276600"/>
            <a:ext cx="2971800" cy="3352425"/>
          </a:xfrm>
          <a:prstGeom prst="rect">
            <a:avLst/>
          </a:prstGeom>
        </p:spPr>
      </p:pic>
    </p:spTree>
    <p:extLst>
      <p:ext uri="{BB962C8B-B14F-4D97-AF65-F5344CB8AC3E}">
        <p14:creationId xmlns:p14="http://schemas.microsoft.com/office/powerpoint/2010/main" val="26705952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A6649B-C61A-4623-8BFB-85A07AA67358}"/>
              </a:ext>
            </a:extLst>
          </p:cNvPr>
          <p:cNvSpPr>
            <a:spLocks noGrp="1"/>
          </p:cNvSpPr>
          <p:nvPr>
            <p:ph idx="1"/>
          </p:nvPr>
        </p:nvSpPr>
        <p:spPr>
          <a:xfrm>
            <a:off x="152400" y="152400"/>
            <a:ext cx="8915400" cy="6553200"/>
          </a:xfrm>
        </p:spPr>
        <p:txBody>
          <a:bodyPr>
            <a:normAutofit/>
          </a:bodyPr>
          <a:lstStyle/>
          <a:p>
            <a:pPr marL="0" indent="0" algn="just">
              <a:buNone/>
            </a:pPr>
            <a:r>
              <a:rPr lang="en-US" sz="2000" b="1" i="0" dirty="0">
                <a:solidFill>
                  <a:srgbClr val="C00000"/>
                </a:solidFill>
                <a:effectLst/>
              </a:rPr>
              <a:t>Steps to implement Tableau’s Actions contd.,</a:t>
            </a:r>
          </a:p>
          <a:p>
            <a:pPr marL="0" indent="0" algn="just">
              <a:buNone/>
            </a:pPr>
            <a:r>
              <a:rPr lang="en-US" sz="2000" dirty="0">
                <a:solidFill>
                  <a:srgbClr val="363636"/>
                </a:solidFill>
              </a:rPr>
              <a:t>Step 5 : Add a new sheet for the Product-Sub-Category Sales after that (PSC-sales).</a:t>
            </a:r>
          </a:p>
          <a:p>
            <a:pPr marL="0" indent="0" algn="just">
              <a:buNone/>
            </a:pPr>
            <a:endParaRPr lang="en-US" sz="2000" b="1" dirty="0">
              <a:solidFill>
                <a:srgbClr val="363636"/>
              </a:solidFill>
            </a:endParaRPr>
          </a:p>
          <a:p>
            <a:pPr marL="0" indent="0" algn="just">
              <a:buNone/>
            </a:pPr>
            <a:endParaRPr lang="en-US" sz="2000" b="1" i="0" dirty="0">
              <a:solidFill>
                <a:srgbClr val="363636"/>
              </a:solidFill>
              <a:effectLst/>
            </a:endParaRPr>
          </a:p>
          <a:p>
            <a:endParaRPr lang="en-IN" sz="2000" dirty="0"/>
          </a:p>
        </p:txBody>
      </p:sp>
      <p:pic>
        <p:nvPicPr>
          <p:cNvPr id="6" name="Picture 5">
            <a:extLst>
              <a:ext uri="{FF2B5EF4-FFF2-40B4-BE49-F238E27FC236}">
                <a16:creationId xmlns:a16="http://schemas.microsoft.com/office/drawing/2014/main" id="{85F0AE71-C740-4750-BDFE-38FA60FC6B9D}"/>
              </a:ext>
            </a:extLst>
          </p:cNvPr>
          <p:cNvPicPr>
            <a:picLocks noChangeAspect="1"/>
          </p:cNvPicPr>
          <p:nvPr/>
        </p:nvPicPr>
        <p:blipFill>
          <a:blip r:embed="rId2"/>
          <a:stretch>
            <a:fillRect/>
          </a:stretch>
        </p:blipFill>
        <p:spPr>
          <a:xfrm>
            <a:off x="1371601" y="1143000"/>
            <a:ext cx="5181600" cy="4474817"/>
          </a:xfrm>
          <a:prstGeom prst="rect">
            <a:avLst/>
          </a:prstGeom>
        </p:spPr>
      </p:pic>
    </p:spTree>
    <p:extLst>
      <p:ext uri="{BB962C8B-B14F-4D97-AF65-F5344CB8AC3E}">
        <p14:creationId xmlns:p14="http://schemas.microsoft.com/office/powerpoint/2010/main" val="2679739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A6649B-C61A-4623-8BFB-85A07AA67358}"/>
              </a:ext>
            </a:extLst>
          </p:cNvPr>
          <p:cNvSpPr>
            <a:spLocks noGrp="1"/>
          </p:cNvSpPr>
          <p:nvPr>
            <p:ph idx="1"/>
          </p:nvPr>
        </p:nvSpPr>
        <p:spPr>
          <a:xfrm>
            <a:off x="152400" y="152400"/>
            <a:ext cx="8915400" cy="6553200"/>
          </a:xfrm>
        </p:spPr>
        <p:txBody>
          <a:bodyPr>
            <a:normAutofit/>
          </a:bodyPr>
          <a:lstStyle/>
          <a:p>
            <a:pPr marL="0" indent="0" algn="l">
              <a:buNone/>
            </a:pPr>
            <a:r>
              <a:rPr lang="en-US" sz="2000" b="1" i="0" dirty="0">
                <a:solidFill>
                  <a:srgbClr val="C00000"/>
                </a:solidFill>
                <a:effectLst/>
                <a:latin typeface="+mj-lt"/>
              </a:rPr>
              <a:t>Filter Actions in Tableau</a:t>
            </a:r>
          </a:p>
          <a:p>
            <a:pPr algn="just"/>
            <a:r>
              <a:rPr lang="en-US" sz="2000" i="0" dirty="0">
                <a:solidFill>
                  <a:srgbClr val="363636"/>
                </a:solidFill>
                <a:effectLst/>
                <a:latin typeface="+mj-lt"/>
              </a:rPr>
              <a:t>Events in one sheet are sparked by the filter actions, and the outcomes are displayed in the other. </a:t>
            </a:r>
          </a:p>
          <a:p>
            <a:pPr algn="just"/>
            <a:r>
              <a:rPr lang="en-US" sz="2000" i="0" dirty="0">
                <a:solidFill>
                  <a:srgbClr val="363636"/>
                </a:solidFill>
                <a:effectLst/>
                <a:latin typeface="+mj-lt"/>
              </a:rPr>
              <a:t>Therefore, these are the steps to creating a tableau filter action :</a:t>
            </a:r>
          </a:p>
          <a:p>
            <a:pPr marL="0" indent="0" algn="l">
              <a:buNone/>
            </a:pPr>
            <a:r>
              <a:rPr lang="en-US" sz="2000" b="1" i="0" dirty="0">
                <a:solidFill>
                  <a:srgbClr val="363636"/>
                </a:solidFill>
                <a:effectLst/>
                <a:latin typeface="+mj-lt"/>
              </a:rPr>
              <a:t>Step 1 :</a:t>
            </a:r>
            <a:r>
              <a:rPr lang="en-US" sz="2000" b="0" i="0" dirty="0">
                <a:solidFill>
                  <a:srgbClr val="363636"/>
                </a:solidFill>
                <a:effectLst/>
                <a:latin typeface="+mj-lt"/>
              </a:rPr>
              <a:t> Click on Dashboard and drag two sheets on dashboard</a:t>
            </a:r>
          </a:p>
          <a:p>
            <a:pPr marL="0" indent="0" algn="l">
              <a:buNone/>
            </a:pPr>
            <a:endParaRPr lang="en-US" sz="2000" b="0" i="0" dirty="0">
              <a:solidFill>
                <a:srgbClr val="363636"/>
              </a:solidFill>
              <a:effectLst/>
              <a:latin typeface="+mj-lt"/>
            </a:endParaRPr>
          </a:p>
          <a:p>
            <a:pPr marL="0" indent="0" algn="just">
              <a:buNone/>
            </a:pPr>
            <a:endParaRPr lang="en-US" sz="2000" b="1" dirty="0">
              <a:solidFill>
                <a:srgbClr val="363636"/>
              </a:solidFill>
            </a:endParaRPr>
          </a:p>
          <a:p>
            <a:pPr marL="0" indent="0" algn="just">
              <a:buNone/>
            </a:pPr>
            <a:endParaRPr lang="en-US" sz="2000" b="1" i="0" dirty="0">
              <a:solidFill>
                <a:srgbClr val="363636"/>
              </a:solidFill>
              <a:effectLst/>
            </a:endParaRPr>
          </a:p>
          <a:p>
            <a:endParaRPr lang="en-IN" sz="2000" dirty="0"/>
          </a:p>
        </p:txBody>
      </p:sp>
      <p:pic>
        <p:nvPicPr>
          <p:cNvPr id="4" name="Picture 3">
            <a:extLst>
              <a:ext uri="{FF2B5EF4-FFF2-40B4-BE49-F238E27FC236}">
                <a16:creationId xmlns:a16="http://schemas.microsoft.com/office/drawing/2014/main" id="{7F872C66-2D9E-4573-BAD0-6347693E11FA}"/>
              </a:ext>
            </a:extLst>
          </p:cNvPr>
          <p:cNvPicPr>
            <a:picLocks noChangeAspect="1"/>
          </p:cNvPicPr>
          <p:nvPr/>
        </p:nvPicPr>
        <p:blipFill>
          <a:blip r:embed="rId3"/>
          <a:stretch>
            <a:fillRect/>
          </a:stretch>
        </p:blipFill>
        <p:spPr>
          <a:xfrm>
            <a:off x="2514600" y="2182193"/>
            <a:ext cx="5638800" cy="4066207"/>
          </a:xfrm>
          <a:prstGeom prst="rect">
            <a:avLst/>
          </a:prstGeom>
        </p:spPr>
      </p:pic>
    </p:spTree>
    <p:extLst>
      <p:ext uri="{BB962C8B-B14F-4D97-AF65-F5344CB8AC3E}">
        <p14:creationId xmlns:p14="http://schemas.microsoft.com/office/powerpoint/2010/main" val="27817878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A6649B-C61A-4623-8BFB-85A07AA67358}"/>
              </a:ext>
            </a:extLst>
          </p:cNvPr>
          <p:cNvSpPr>
            <a:spLocks noGrp="1"/>
          </p:cNvSpPr>
          <p:nvPr>
            <p:ph idx="1"/>
          </p:nvPr>
        </p:nvSpPr>
        <p:spPr>
          <a:xfrm>
            <a:off x="152400" y="152400"/>
            <a:ext cx="8915400" cy="6553200"/>
          </a:xfrm>
        </p:spPr>
        <p:txBody>
          <a:bodyPr>
            <a:normAutofit/>
          </a:bodyPr>
          <a:lstStyle/>
          <a:p>
            <a:pPr marL="0" indent="0" algn="l">
              <a:buNone/>
            </a:pPr>
            <a:r>
              <a:rPr lang="en-US" sz="2000" b="1" i="0" dirty="0">
                <a:solidFill>
                  <a:srgbClr val="C00000"/>
                </a:solidFill>
                <a:effectLst/>
                <a:latin typeface="+mj-lt"/>
              </a:rPr>
              <a:t>Filter Actions in Tableau</a:t>
            </a:r>
          </a:p>
          <a:p>
            <a:pPr marL="0" indent="0" algn="l">
              <a:buNone/>
            </a:pPr>
            <a:r>
              <a:rPr lang="en-US" sz="2000" b="0" i="0" dirty="0">
                <a:solidFill>
                  <a:srgbClr val="363636"/>
                </a:solidFill>
                <a:effectLst/>
                <a:latin typeface="+mj-lt"/>
              </a:rPr>
              <a:t>Step 2: Select Filter from the Add actions menu under  Dashboard&gt;&gt; Actions.</a:t>
            </a:r>
          </a:p>
          <a:p>
            <a:pPr marL="0" indent="0" algn="just">
              <a:buNone/>
            </a:pPr>
            <a:r>
              <a:rPr lang="en-US" sz="2000" b="0" i="0" dirty="0">
                <a:solidFill>
                  <a:srgbClr val="363636"/>
                </a:solidFill>
                <a:effectLst/>
                <a:latin typeface="+mj-lt"/>
              </a:rPr>
              <a:t>Step 3: </a:t>
            </a:r>
            <a:r>
              <a:rPr lang="en-US" sz="2000" dirty="0">
                <a:solidFill>
                  <a:srgbClr val="363636"/>
                </a:solidFill>
                <a:latin typeface="+mj-lt"/>
              </a:rPr>
              <a:t>The “Add Filter Action” dialog box will display once you click “OK.” From here, you can choose the trigger on which you want to conduct your action as well as the sources and target sheets.</a:t>
            </a:r>
          </a:p>
          <a:p>
            <a:pPr marL="0" indent="0" algn="just">
              <a:buNone/>
            </a:pPr>
            <a:endParaRPr lang="en-US" sz="2000" dirty="0">
              <a:solidFill>
                <a:srgbClr val="363636"/>
              </a:solidFill>
              <a:latin typeface="+mj-lt"/>
            </a:endParaRPr>
          </a:p>
          <a:p>
            <a:pPr marL="0" indent="0" algn="just">
              <a:buNone/>
            </a:pPr>
            <a:endParaRPr lang="en-US" sz="2000" dirty="0">
              <a:solidFill>
                <a:srgbClr val="363636"/>
              </a:solidFill>
              <a:latin typeface="+mj-lt"/>
            </a:endParaRPr>
          </a:p>
          <a:p>
            <a:pPr marL="0" indent="0" algn="just">
              <a:buNone/>
            </a:pPr>
            <a:endParaRPr lang="en-US" sz="2000" b="1" i="0" dirty="0">
              <a:solidFill>
                <a:srgbClr val="363636"/>
              </a:solidFill>
              <a:effectLst/>
            </a:endParaRPr>
          </a:p>
          <a:p>
            <a:endParaRPr lang="en-IN" sz="2000" dirty="0"/>
          </a:p>
        </p:txBody>
      </p:sp>
      <p:pic>
        <p:nvPicPr>
          <p:cNvPr id="5" name="Picture 4">
            <a:extLst>
              <a:ext uri="{FF2B5EF4-FFF2-40B4-BE49-F238E27FC236}">
                <a16:creationId xmlns:a16="http://schemas.microsoft.com/office/drawing/2014/main" id="{0993C43A-1B7E-4856-A445-D40F9FF8A43B}"/>
              </a:ext>
            </a:extLst>
          </p:cNvPr>
          <p:cNvPicPr>
            <a:picLocks noChangeAspect="1"/>
          </p:cNvPicPr>
          <p:nvPr/>
        </p:nvPicPr>
        <p:blipFill>
          <a:blip r:embed="rId3"/>
          <a:stretch>
            <a:fillRect/>
          </a:stretch>
        </p:blipFill>
        <p:spPr>
          <a:xfrm>
            <a:off x="2590800" y="1981199"/>
            <a:ext cx="4766242" cy="3562645"/>
          </a:xfrm>
          <a:prstGeom prst="rect">
            <a:avLst/>
          </a:prstGeom>
        </p:spPr>
      </p:pic>
    </p:spTree>
    <p:extLst>
      <p:ext uri="{BB962C8B-B14F-4D97-AF65-F5344CB8AC3E}">
        <p14:creationId xmlns:p14="http://schemas.microsoft.com/office/powerpoint/2010/main" val="432570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A52178-7ABC-45D8-8BB1-82CA54D6C056}"/>
              </a:ext>
            </a:extLst>
          </p:cNvPr>
          <p:cNvSpPr>
            <a:spLocks noGrp="1"/>
          </p:cNvSpPr>
          <p:nvPr>
            <p:ph idx="1"/>
          </p:nvPr>
        </p:nvSpPr>
        <p:spPr>
          <a:xfrm>
            <a:off x="152400" y="152400"/>
            <a:ext cx="8839200" cy="6477000"/>
          </a:xfrm>
        </p:spPr>
        <p:txBody>
          <a:bodyPr>
            <a:normAutofit/>
          </a:bodyPr>
          <a:lstStyle/>
          <a:p>
            <a:pPr marL="457200" indent="-457200" algn="just">
              <a:buAutoNum type="arabicPeriod"/>
            </a:pPr>
            <a:endParaRPr lang="en-IN" sz="2000" dirty="0"/>
          </a:p>
          <a:p>
            <a:pPr marL="0" indent="0" algn="just">
              <a:buNone/>
            </a:pPr>
            <a:endParaRPr lang="en-IN" sz="2000" dirty="0"/>
          </a:p>
          <a:p>
            <a:pPr marL="0" indent="0" algn="just">
              <a:buNone/>
            </a:pPr>
            <a:endParaRPr lang="en-IN" sz="2000" dirty="0"/>
          </a:p>
        </p:txBody>
      </p:sp>
      <p:sp>
        <p:nvSpPr>
          <p:cNvPr id="4" name="TextBox 3">
            <a:extLst>
              <a:ext uri="{FF2B5EF4-FFF2-40B4-BE49-F238E27FC236}">
                <a16:creationId xmlns:a16="http://schemas.microsoft.com/office/drawing/2014/main" id="{BE7DE34B-565E-4917-A631-3038F2C0BEE3}"/>
              </a:ext>
            </a:extLst>
          </p:cNvPr>
          <p:cNvSpPr txBox="1"/>
          <p:nvPr/>
        </p:nvSpPr>
        <p:spPr>
          <a:xfrm>
            <a:off x="228600" y="304800"/>
            <a:ext cx="8610600" cy="5021055"/>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400" b="0" i="0" dirty="0">
                <a:effectLst/>
                <a:latin typeface="+mj-lt"/>
              </a:rPr>
              <a:t>Dashboards can be accessed from tabs at the bottom of  a workbook or from the Dashboard option on the menu bar. </a:t>
            </a:r>
          </a:p>
          <a:p>
            <a:pPr algn="just">
              <a:lnSpc>
                <a:spcPct val="150000"/>
              </a:lnSpc>
            </a:pPr>
            <a:endParaRPr lang="en-US" sz="2400" b="0" i="0" dirty="0">
              <a:effectLst/>
              <a:latin typeface="+mj-lt"/>
            </a:endParaRPr>
          </a:p>
          <a:p>
            <a:pPr marL="285750" indent="-285750" algn="just">
              <a:lnSpc>
                <a:spcPct val="150000"/>
              </a:lnSpc>
              <a:buFont typeface="Arial" panose="020B0604020202020204" pitchFamily="34" charset="0"/>
              <a:buChar char="•"/>
            </a:pPr>
            <a:r>
              <a:rPr lang="en-US" sz="2400" b="0" i="0" dirty="0">
                <a:solidFill>
                  <a:srgbClr val="000000"/>
                </a:solidFill>
                <a:effectLst/>
                <a:latin typeface="+mj-lt"/>
              </a:rPr>
              <a:t>While creating a dashboard, we can add views from any worksheet in the workbook along with many supporting objects such as text areas, web pages, and images.</a:t>
            </a:r>
          </a:p>
          <a:p>
            <a:pPr algn="just">
              <a:lnSpc>
                <a:spcPct val="150000"/>
              </a:lnSpc>
            </a:pPr>
            <a:endParaRPr lang="en-US" sz="2400" b="0" i="0" dirty="0">
              <a:solidFill>
                <a:srgbClr val="000000"/>
              </a:solidFill>
              <a:effectLst/>
              <a:latin typeface="+mj-lt"/>
            </a:endParaRPr>
          </a:p>
          <a:p>
            <a:pPr marL="285750" indent="-285750" algn="just">
              <a:lnSpc>
                <a:spcPct val="150000"/>
              </a:lnSpc>
              <a:buFont typeface="Arial" panose="020B0604020202020204" pitchFamily="34" charset="0"/>
              <a:buChar char="•"/>
            </a:pPr>
            <a:r>
              <a:rPr lang="en-US" sz="2400" dirty="0">
                <a:solidFill>
                  <a:srgbClr val="000000"/>
                </a:solidFill>
                <a:latin typeface="+mj-lt"/>
              </a:rPr>
              <a:t>Data in the sheets and dashboards is connected; when we modify a sheet, any dashboard containing it change, and vice versa.</a:t>
            </a:r>
            <a:endParaRPr lang="en-IN" sz="2400" dirty="0">
              <a:latin typeface="+mj-lt"/>
            </a:endParaRPr>
          </a:p>
        </p:txBody>
      </p:sp>
    </p:spTree>
    <p:extLst>
      <p:ext uri="{BB962C8B-B14F-4D97-AF65-F5344CB8AC3E}">
        <p14:creationId xmlns:p14="http://schemas.microsoft.com/office/powerpoint/2010/main" val="34929720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A6649B-C61A-4623-8BFB-85A07AA67358}"/>
              </a:ext>
            </a:extLst>
          </p:cNvPr>
          <p:cNvSpPr>
            <a:spLocks noGrp="1"/>
          </p:cNvSpPr>
          <p:nvPr>
            <p:ph idx="1"/>
          </p:nvPr>
        </p:nvSpPr>
        <p:spPr>
          <a:xfrm>
            <a:off x="152400" y="152400"/>
            <a:ext cx="8915400" cy="6553200"/>
          </a:xfrm>
        </p:spPr>
        <p:txBody>
          <a:bodyPr>
            <a:normAutofit/>
          </a:bodyPr>
          <a:lstStyle/>
          <a:p>
            <a:pPr marL="0" indent="0" algn="l">
              <a:buNone/>
            </a:pPr>
            <a:r>
              <a:rPr lang="en-US" sz="2000" b="1" i="0" dirty="0">
                <a:solidFill>
                  <a:srgbClr val="C00000"/>
                </a:solidFill>
                <a:effectLst/>
                <a:latin typeface="+mj-lt"/>
              </a:rPr>
              <a:t>Filter Actions in Tableau</a:t>
            </a:r>
          </a:p>
          <a:p>
            <a:pPr marL="0" indent="0" algn="just">
              <a:buNone/>
            </a:pPr>
            <a:r>
              <a:rPr lang="en-US" sz="2000" dirty="0">
                <a:solidFill>
                  <a:srgbClr val="363636"/>
                </a:solidFill>
                <a:latin typeface="+mj-lt"/>
              </a:rPr>
              <a:t>Step 4: select filter then window will open</a:t>
            </a:r>
          </a:p>
          <a:p>
            <a:pPr marL="0" indent="0" algn="just">
              <a:buNone/>
            </a:pPr>
            <a:endParaRPr lang="en-US" sz="2000" dirty="0">
              <a:solidFill>
                <a:srgbClr val="363636"/>
              </a:solidFill>
              <a:latin typeface="+mj-lt"/>
            </a:endParaRPr>
          </a:p>
          <a:p>
            <a:pPr marL="0" indent="0" algn="just">
              <a:buNone/>
            </a:pPr>
            <a:endParaRPr lang="en-US" sz="2000" b="1" i="0" dirty="0">
              <a:solidFill>
                <a:srgbClr val="363636"/>
              </a:solidFill>
              <a:effectLst/>
            </a:endParaRPr>
          </a:p>
          <a:p>
            <a:pPr marL="0" indent="0">
              <a:buNone/>
            </a:pPr>
            <a:endParaRPr lang="en-IN" sz="2000" dirty="0"/>
          </a:p>
        </p:txBody>
      </p:sp>
      <p:pic>
        <p:nvPicPr>
          <p:cNvPr id="4" name="Picture 3">
            <a:extLst>
              <a:ext uri="{FF2B5EF4-FFF2-40B4-BE49-F238E27FC236}">
                <a16:creationId xmlns:a16="http://schemas.microsoft.com/office/drawing/2014/main" id="{86218602-8F17-4BA2-B941-1D864073E082}"/>
              </a:ext>
            </a:extLst>
          </p:cNvPr>
          <p:cNvPicPr>
            <a:picLocks noChangeAspect="1"/>
          </p:cNvPicPr>
          <p:nvPr/>
        </p:nvPicPr>
        <p:blipFill>
          <a:blip r:embed="rId3"/>
          <a:stretch>
            <a:fillRect/>
          </a:stretch>
        </p:blipFill>
        <p:spPr>
          <a:xfrm>
            <a:off x="3886200" y="914400"/>
            <a:ext cx="4755796" cy="5257160"/>
          </a:xfrm>
          <a:prstGeom prst="rect">
            <a:avLst/>
          </a:prstGeom>
        </p:spPr>
      </p:pic>
    </p:spTree>
    <p:extLst>
      <p:ext uri="{BB962C8B-B14F-4D97-AF65-F5344CB8AC3E}">
        <p14:creationId xmlns:p14="http://schemas.microsoft.com/office/powerpoint/2010/main" val="26720354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A6649B-C61A-4623-8BFB-85A07AA67358}"/>
              </a:ext>
            </a:extLst>
          </p:cNvPr>
          <p:cNvSpPr>
            <a:spLocks noGrp="1"/>
          </p:cNvSpPr>
          <p:nvPr>
            <p:ph idx="1"/>
          </p:nvPr>
        </p:nvSpPr>
        <p:spPr>
          <a:xfrm>
            <a:off x="152400" y="152400"/>
            <a:ext cx="8915400" cy="6553200"/>
          </a:xfrm>
        </p:spPr>
        <p:txBody>
          <a:bodyPr>
            <a:normAutofit/>
          </a:bodyPr>
          <a:lstStyle/>
          <a:p>
            <a:pPr marL="0" indent="0" algn="l">
              <a:buNone/>
            </a:pPr>
            <a:r>
              <a:rPr lang="en-US" sz="2000" b="1" i="0" dirty="0">
                <a:solidFill>
                  <a:srgbClr val="C00000"/>
                </a:solidFill>
                <a:effectLst/>
                <a:latin typeface="+mj-lt"/>
              </a:rPr>
              <a:t>Filter Actions in Tableau</a:t>
            </a:r>
          </a:p>
          <a:p>
            <a:pPr marL="0" indent="0" algn="just">
              <a:buNone/>
            </a:pPr>
            <a:r>
              <a:rPr lang="en-US" sz="2000" dirty="0">
                <a:solidFill>
                  <a:srgbClr val="363636"/>
                </a:solidFill>
                <a:latin typeface="+mj-lt"/>
              </a:rPr>
              <a:t>Step 5: once choose source and target sheet click ok </a:t>
            </a:r>
          </a:p>
          <a:p>
            <a:pPr marL="0" indent="0" algn="just">
              <a:buNone/>
            </a:pPr>
            <a:r>
              <a:rPr lang="en-US" sz="2000" dirty="0">
                <a:solidFill>
                  <a:srgbClr val="363636"/>
                </a:solidFill>
                <a:latin typeface="+mj-lt"/>
              </a:rPr>
              <a:t>Step 6: now in sheet 1 click on one category, , in second sheet only those subcategory will display.</a:t>
            </a:r>
          </a:p>
          <a:p>
            <a:pPr marL="0" indent="0" algn="just">
              <a:buNone/>
            </a:pPr>
            <a:endParaRPr lang="en-US" sz="2000" dirty="0">
              <a:solidFill>
                <a:srgbClr val="363636"/>
              </a:solidFill>
              <a:latin typeface="+mj-lt"/>
            </a:endParaRPr>
          </a:p>
          <a:p>
            <a:pPr marL="0" indent="0" algn="just">
              <a:buNone/>
            </a:pPr>
            <a:endParaRPr lang="en-US" sz="2000" b="1" i="0" dirty="0">
              <a:solidFill>
                <a:srgbClr val="363636"/>
              </a:solidFill>
              <a:effectLst/>
            </a:endParaRPr>
          </a:p>
          <a:p>
            <a:pPr marL="0" indent="0">
              <a:buNone/>
            </a:pPr>
            <a:endParaRPr lang="en-IN" sz="2000" dirty="0"/>
          </a:p>
        </p:txBody>
      </p:sp>
      <p:pic>
        <p:nvPicPr>
          <p:cNvPr id="5" name="Picture 4">
            <a:extLst>
              <a:ext uri="{FF2B5EF4-FFF2-40B4-BE49-F238E27FC236}">
                <a16:creationId xmlns:a16="http://schemas.microsoft.com/office/drawing/2014/main" id="{17E405A6-729D-4B9F-92BC-EAA1D0E4402D}"/>
              </a:ext>
            </a:extLst>
          </p:cNvPr>
          <p:cNvPicPr>
            <a:picLocks noChangeAspect="1"/>
          </p:cNvPicPr>
          <p:nvPr/>
        </p:nvPicPr>
        <p:blipFill>
          <a:blip r:embed="rId3"/>
          <a:stretch>
            <a:fillRect/>
          </a:stretch>
        </p:blipFill>
        <p:spPr>
          <a:xfrm>
            <a:off x="2248683" y="1524000"/>
            <a:ext cx="6469168" cy="5334000"/>
          </a:xfrm>
          <a:prstGeom prst="rect">
            <a:avLst/>
          </a:prstGeom>
        </p:spPr>
      </p:pic>
    </p:spTree>
    <p:extLst>
      <p:ext uri="{BB962C8B-B14F-4D97-AF65-F5344CB8AC3E}">
        <p14:creationId xmlns:p14="http://schemas.microsoft.com/office/powerpoint/2010/main" val="12092319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A6649B-C61A-4623-8BFB-85A07AA67358}"/>
              </a:ext>
            </a:extLst>
          </p:cNvPr>
          <p:cNvSpPr>
            <a:spLocks noGrp="1"/>
          </p:cNvSpPr>
          <p:nvPr>
            <p:ph idx="1"/>
          </p:nvPr>
        </p:nvSpPr>
        <p:spPr>
          <a:xfrm>
            <a:off x="152400" y="152400"/>
            <a:ext cx="8915400" cy="6553200"/>
          </a:xfrm>
        </p:spPr>
        <p:txBody>
          <a:bodyPr>
            <a:normAutofit/>
          </a:bodyPr>
          <a:lstStyle/>
          <a:p>
            <a:pPr marL="0" indent="0" algn="l">
              <a:buNone/>
            </a:pPr>
            <a:r>
              <a:rPr lang="en-US" sz="2000" b="1" i="0" dirty="0">
                <a:solidFill>
                  <a:srgbClr val="C00000"/>
                </a:solidFill>
                <a:effectLst/>
                <a:latin typeface="+mj-lt"/>
              </a:rPr>
              <a:t>Highlight  Actions in Tableau : </a:t>
            </a:r>
            <a:r>
              <a:rPr lang="en-US" sz="2000" i="0" dirty="0">
                <a:effectLst/>
                <a:latin typeface="+mj-lt"/>
              </a:rPr>
              <a:t>Select the data from one sheet will highlights data on another sheet.</a:t>
            </a:r>
          </a:p>
          <a:p>
            <a:pPr marL="457200" indent="-457200" algn="l">
              <a:buAutoNum type="arabicPeriod"/>
            </a:pPr>
            <a:r>
              <a:rPr lang="en-US" sz="2000" dirty="0">
                <a:latin typeface="+mj-lt"/>
              </a:rPr>
              <a:t>Create sheet 1 : by drag sales on column and sub category on rows</a:t>
            </a:r>
          </a:p>
          <a:p>
            <a:pPr marL="457200" indent="-457200" algn="l">
              <a:buAutoNum type="arabicPeriod"/>
            </a:pPr>
            <a:r>
              <a:rPr lang="en-US" sz="2000" dirty="0">
                <a:latin typeface="+mj-lt"/>
              </a:rPr>
              <a:t>Create sheet2 by drag profit on column and subcategory on rows</a:t>
            </a:r>
          </a:p>
          <a:p>
            <a:pPr marL="457200" indent="-457200" algn="l">
              <a:buAutoNum type="arabicPeriod"/>
            </a:pPr>
            <a:r>
              <a:rPr lang="en-US" sz="2000" dirty="0">
                <a:latin typeface="+mj-lt"/>
              </a:rPr>
              <a:t>Now create Dashboard  and drag 2 sheets in to the dash board</a:t>
            </a:r>
          </a:p>
          <a:p>
            <a:pPr marL="457200" indent="-457200" algn="l">
              <a:buAutoNum type="arabicPeriod"/>
            </a:pPr>
            <a:r>
              <a:rPr lang="en-US" sz="2000" dirty="0">
                <a:latin typeface="+mj-lt"/>
              </a:rPr>
              <a:t>In Menu bar Dashboard</a:t>
            </a:r>
            <a:r>
              <a:rPr lang="en-US" sz="2000" dirty="0">
                <a:latin typeface="+mj-lt"/>
                <a:sym typeface="Wingdings" panose="05000000000000000000" pitchFamily="2" charset="2"/>
              </a:rPr>
              <a:t> action  choose highlight</a:t>
            </a:r>
          </a:p>
          <a:p>
            <a:pPr marL="0" indent="0" algn="l">
              <a:buNone/>
            </a:pPr>
            <a:r>
              <a:rPr lang="en-US" sz="2000" dirty="0">
                <a:latin typeface="+mj-lt"/>
                <a:sym typeface="Wingdings" panose="05000000000000000000" pitchFamily="2" charset="2"/>
              </a:rPr>
              <a:t> 5. then choose Source page { running action on Hover]  and target page  and click ok</a:t>
            </a:r>
          </a:p>
          <a:p>
            <a:pPr marL="0" indent="0" algn="l">
              <a:buNone/>
            </a:pPr>
            <a:endParaRPr lang="en-US" sz="2000" dirty="0">
              <a:latin typeface="+mj-lt"/>
            </a:endParaRPr>
          </a:p>
          <a:p>
            <a:pPr marL="0" indent="0" algn="l">
              <a:buNone/>
            </a:pPr>
            <a:endParaRPr lang="en-US" sz="2000" i="0" dirty="0">
              <a:effectLst/>
              <a:latin typeface="+mj-lt"/>
            </a:endParaRPr>
          </a:p>
          <a:p>
            <a:pPr marL="0" indent="0" algn="just">
              <a:buNone/>
            </a:pPr>
            <a:endParaRPr lang="en-US" sz="2000" dirty="0">
              <a:solidFill>
                <a:srgbClr val="363636"/>
              </a:solidFill>
              <a:latin typeface="+mj-lt"/>
            </a:endParaRPr>
          </a:p>
          <a:p>
            <a:pPr marL="0" indent="0" algn="just">
              <a:buNone/>
            </a:pPr>
            <a:endParaRPr lang="en-US" sz="2000" b="1" i="0" dirty="0">
              <a:solidFill>
                <a:srgbClr val="363636"/>
              </a:solidFill>
              <a:effectLst/>
            </a:endParaRPr>
          </a:p>
          <a:p>
            <a:pPr marL="0" indent="0">
              <a:buNone/>
            </a:pPr>
            <a:endParaRPr lang="en-IN" sz="2000" dirty="0"/>
          </a:p>
        </p:txBody>
      </p:sp>
      <p:pic>
        <p:nvPicPr>
          <p:cNvPr id="4" name="Picture 3">
            <a:extLst>
              <a:ext uri="{FF2B5EF4-FFF2-40B4-BE49-F238E27FC236}">
                <a16:creationId xmlns:a16="http://schemas.microsoft.com/office/drawing/2014/main" id="{473A8DCF-8F01-488E-A2C3-69D17D09617C}"/>
              </a:ext>
            </a:extLst>
          </p:cNvPr>
          <p:cNvPicPr>
            <a:picLocks noChangeAspect="1"/>
          </p:cNvPicPr>
          <p:nvPr/>
        </p:nvPicPr>
        <p:blipFill>
          <a:blip r:embed="rId3"/>
          <a:stretch>
            <a:fillRect/>
          </a:stretch>
        </p:blipFill>
        <p:spPr>
          <a:xfrm>
            <a:off x="3809999" y="2631732"/>
            <a:ext cx="3810001" cy="3986341"/>
          </a:xfrm>
          <a:prstGeom prst="rect">
            <a:avLst/>
          </a:prstGeom>
        </p:spPr>
      </p:pic>
    </p:spTree>
    <p:extLst>
      <p:ext uri="{BB962C8B-B14F-4D97-AF65-F5344CB8AC3E}">
        <p14:creationId xmlns:p14="http://schemas.microsoft.com/office/powerpoint/2010/main" val="24730073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A6649B-C61A-4623-8BFB-85A07AA67358}"/>
              </a:ext>
            </a:extLst>
          </p:cNvPr>
          <p:cNvSpPr>
            <a:spLocks noGrp="1"/>
          </p:cNvSpPr>
          <p:nvPr>
            <p:ph idx="1"/>
          </p:nvPr>
        </p:nvSpPr>
        <p:spPr>
          <a:xfrm>
            <a:off x="152400" y="152400"/>
            <a:ext cx="8915400" cy="6553200"/>
          </a:xfrm>
        </p:spPr>
        <p:txBody>
          <a:bodyPr>
            <a:normAutofit/>
          </a:bodyPr>
          <a:lstStyle/>
          <a:p>
            <a:pPr marL="0" indent="0" algn="l">
              <a:buNone/>
            </a:pPr>
            <a:r>
              <a:rPr lang="en-US" sz="2000" b="1" i="0" dirty="0">
                <a:solidFill>
                  <a:srgbClr val="C00000"/>
                </a:solidFill>
                <a:effectLst/>
                <a:latin typeface="+mj-lt"/>
              </a:rPr>
              <a:t>Highlight  Actions in Tableau : </a:t>
            </a:r>
          </a:p>
          <a:p>
            <a:r>
              <a:rPr lang="en-US" sz="2000" i="0" dirty="0">
                <a:effectLst/>
                <a:latin typeface="+mj-lt"/>
              </a:rPr>
              <a:t>If we </a:t>
            </a:r>
            <a:r>
              <a:rPr lang="en-US" sz="2000" dirty="0">
                <a:latin typeface="+mj-lt"/>
              </a:rPr>
              <a:t>can also</a:t>
            </a:r>
            <a:r>
              <a:rPr lang="en-US" sz="2000" i="0" dirty="0">
                <a:effectLst/>
                <a:latin typeface="+mj-lt"/>
              </a:rPr>
              <a:t> to highlight both sheets by one another.</a:t>
            </a:r>
          </a:p>
          <a:p>
            <a:pPr marL="0" indent="0">
              <a:buNone/>
            </a:pPr>
            <a:r>
              <a:rPr lang="en-US" sz="2000" dirty="0">
                <a:latin typeface="+mj-lt"/>
              </a:rPr>
              <a:t>If we want to disable </a:t>
            </a:r>
            <a:r>
              <a:rPr lang="en-US" sz="2000" dirty="0" err="1">
                <a:latin typeface="+mj-lt"/>
              </a:rPr>
              <a:t>hightlights</a:t>
            </a:r>
            <a:endParaRPr lang="en-US" sz="2000" dirty="0">
              <a:latin typeface="+mj-lt"/>
            </a:endParaRPr>
          </a:p>
          <a:p>
            <a:pPr marL="0" indent="0">
              <a:buNone/>
            </a:pPr>
            <a:endParaRPr lang="en-US" sz="2000" i="0" dirty="0">
              <a:effectLst/>
              <a:latin typeface="+mj-lt"/>
            </a:endParaRPr>
          </a:p>
          <a:p>
            <a:pPr marL="0" indent="0" algn="just">
              <a:buNone/>
            </a:pPr>
            <a:endParaRPr lang="en-US" sz="2000" b="1" i="0" dirty="0">
              <a:effectLst/>
            </a:endParaRPr>
          </a:p>
          <a:p>
            <a:pPr marL="0" indent="0">
              <a:buNone/>
            </a:pPr>
            <a:endParaRPr lang="en-IN" sz="2000" dirty="0"/>
          </a:p>
        </p:txBody>
      </p:sp>
      <p:pic>
        <p:nvPicPr>
          <p:cNvPr id="5" name="Picture 4">
            <a:extLst>
              <a:ext uri="{FF2B5EF4-FFF2-40B4-BE49-F238E27FC236}">
                <a16:creationId xmlns:a16="http://schemas.microsoft.com/office/drawing/2014/main" id="{6B0D3EA7-835C-4ED3-8766-C160CB91F05E}"/>
              </a:ext>
            </a:extLst>
          </p:cNvPr>
          <p:cNvPicPr>
            <a:picLocks noChangeAspect="1"/>
          </p:cNvPicPr>
          <p:nvPr/>
        </p:nvPicPr>
        <p:blipFill>
          <a:blip r:embed="rId3"/>
          <a:stretch>
            <a:fillRect/>
          </a:stretch>
        </p:blipFill>
        <p:spPr>
          <a:xfrm>
            <a:off x="1600201" y="1371601"/>
            <a:ext cx="4495800" cy="2555598"/>
          </a:xfrm>
          <a:prstGeom prst="rect">
            <a:avLst/>
          </a:prstGeom>
        </p:spPr>
      </p:pic>
    </p:spTree>
    <p:extLst>
      <p:ext uri="{BB962C8B-B14F-4D97-AF65-F5344CB8AC3E}">
        <p14:creationId xmlns:p14="http://schemas.microsoft.com/office/powerpoint/2010/main" val="3374083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2A3DBF-2056-46B0-8A0E-923A1DB4FF9F}"/>
              </a:ext>
            </a:extLst>
          </p:cNvPr>
          <p:cNvSpPr>
            <a:spLocks noGrp="1"/>
          </p:cNvSpPr>
          <p:nvPr>
            <p:ph idx="1"/>
          </p:nvPr>
        </p:nvSpPr>
        <p:spPr>
          <a:xfrm>
            <a:off x="152400" y="228600"/>
            <a:ext cx="8839200" cy="6477000"/>
          </a:xfrm>
        </p:spPr>
        <p:txBody>
          <a:bodyPr>
            <a:normAutofit/>
          </a:bodyPr>
          <a:lstStyle/>
          <a:p>
            <a:pPr marL="0" indent="0" algn="just">
              <a:buNone/>
            </a:pPr>
            <a:r>
              <a:rPr lang="en-US" sz="2000" b="1" i="0" dirty="0">
                <a:solidFill>
                  <a:srgbClr val="C00000"/>
                </a:solidFill>
                <a:effectLst/>
                <a:latin typeface="+mj-lt"/>
              </a:rPr>
              <a:t>  </a:t>
            </a:r>
            <a:r>
              <a:rPr lang="en-US" sz="2000" b="1" dirty="0">
                <a:solidFill>
                  <a:srgbClr val="C00000"/>
                </a:solidFill>
                <a:latin typeface="+mj-lt"/>
              </a:rPr>
              <a:t>D</a:t>
            </a:r>
            <a:r>
              <a:rPr lang="en-US" sz="2000" b="1" i="0" dirty="0">
                <a:solidFill>
                  <a:srgbClr val="C00000"/>
                </a:solidFill>
                <a:effectLst/>
                <a:latin typeface="+mj-lt"/>
              </a:rPr>
              <a:t>ashboards versus   Data </a:t>
            </a:r>
            <a:r>
              <a:rPr lang="en-US" sz="2000" b="1" dirty="0">
                <a:solidFill>
                  <a:srgbClr val="C00000"/>
                </a:solidFill>
                <a:latin typeface="+mj-lt"/>
              </a:rPr>
              <a:t>V</a:t>
            </a:r>
            <a:r>
              <a:rPr lang="en-US" sz="2000" b="1" i="0" dirty="0">
                <a:solidFill>
                  <a:srgbClr val="C00000"/>
                </a:solidFill>
                <a:effectLst/>
                <a:latin typeface="+mj-lt"/>
              </a:rPr>
              <a:t>isualizations</a:t>
            </a:r>
          </a:p>
          <a:p>
            <a:pPr algn="just">
              <a:lnSpc>
                <a:spcPct val="150000"/>
              </a:lnSpc>
            </a:pPr>
            <a:r>
              <a:rPr lang="en-US" sz="2000" b="1" i="0" dirty="0">
                <a:solidFill>
                  <a:srgbClr val="333333"/>
                </a:solidFill>
                <a:effectLst/>
                <a:latin typeface="+mj-lt"/>
              </a:rPr>
              <a:t>Data visualization</a:t>
            </a:r>
            <a:r>
              <a:rPr lang="en-US" sz="2000" b="0" i="0" dirty="0">
                <a:solidFill>
                  <a:srgbClr val="333333"/>
                </a:solidFill>
                <a:effectLst/>
                <a:latin typeface="+mj-lt"/>
              </a:rPr>
              <a:t> is a way of presenting data in a visual form to make it easier to understand and analyze.</a:t>
            </a:r>
          </a:p>
          <a:p>
            <a:pPr marL="0" indent="0" algn="just">
              <a:lnSpc>
                <a:spcPct val="150000"/>
              </a:lnSpc>
              <a:buNone/>
            </a:pPr>
            <a:endParaRPr lang="en-US" sz="2000" b="0" i="0" dirty="0">
              <a:solidFill>
                <a:srgbClr val="333333"/>
              </a:solidFill>
              <a:effectLst/>
              <a:latin typeface="+mj-lt"/>
            </a:endParaRPr>
          </a:p>
          <a:p>
            <a:pPr algn="just">
              <a:lnSpc>
                <a:spcPct val="150000"/>
              </a:lnSpc>
            </a:pPr>
            <a:r>
              <a:rPr lang="en-US" sz="2000" b="1" dirty="0">
                <a:solidFill>
                  <a:srgbClr val="333333"/>
                </a:solidFill>
                <a:latin typeface="+mj-lt"/>
              </a:rPr>
              <a:t>D</a:t>
            </a:r>
            <a:r>
              <a:rPr lang="en-US" sz="2000" b="1" i="0" dirty="0">
                <a:solidFill>
                  <a:srgbClr val="333333"/>
                </a:solidFill>
                <a:effectLst/>
                <a:latin typeface="+mj-lt"/>
              </a:rPr>
              <a:t>ashboards</a:t>
            </a:r>
            <a:r>
              <a:rPr lang="en-US" sz="2000" b="0" i="0" dirty="0">
                <a:solidFill>
                  <a:srgbClr val="333333"/>
                </a:solidFill>
                <a:effectLst/>
                <a:latin typeface="+mj-lt"/>
              </a:rPr>
              <a:t> are a summary of different, but related data sets, presented in a way that makes the related information easier to understand. </a:t>
            </a:r>
          </a:p>
          <a:p>
            <a:pPr algn="just">
              <a:lnSpc>
                <a:spcPct val="150000"/>
              </a:lnSpc>
            </a:pPr>
            <a:r>
              <a:rPr lang="en-US" sz="2000" b="0" i="0" dirty="0">
                <a:solidFill>
                  <a:srgbClr val="333333"/>
                </a:solidFill>
                <a:effectLst/>
                <a:latin typeface="+mj-lt"/>
              </a:rPr>
              <a:t>Dashboards are a type of data visualization, and often use common visualization tools such as graphs, charts, and tables. </a:t>
            </a:r>
          </a:p>
          <a:p>
            <a:pPr algn="just">
              <a:lnSpc>
                <a:spcPct val="150000"/>
              </a:lnSpc>
            </a:pPr>
            <a:r>
              <a:rPr lang="en-US" sz="2000" b="0" i="0" dirty="0">
                <a:solidFill>
                  <a:srgbClr val="333333"/>
                </a:solidFill>
                <a:effectLst/>
                <a:latin typeface="Salesforce Sans"/>
              </a:rPr>
              <a:t>Dashboards take data from different sources and aggregate it so ,non-technical people can more easily read and interpret it. </a:t>
            </a:r>
          </a:p>
          <a:p>
            <a:pPr algn="just"/>
            <a:r>
              <a:rPr lang="en-US" sz="2000" b="0" i="0" dirty="0">
                <a:solidFill>
                  <a:srgbClr val="333333"/>
                </a:solidFill>
                <a:effectLst/>
                <a:latin typeface="Salesforce Sans"/>
              </a:rPr>
              <a:t>The main use of a dashboard is to show a comprehensive overview of data from different sources. </a:t>
            </a:r>
            <a:endParaRPr lang="en-US" sz="2000" dirty="0">
              <a:latin typeface="+mj-lt"/>
            </a:endParaRPr>
          </a:p>
        </p:txBody>
      </p:sp>
    </p:spTree>
    <p:extLst>
      <p:ext uri="{BB962C8B-B14F-4D97-AF65-F5344CB8AC3E}">
        <p14:creationId xmlns:p14="http://schemas.microsoft.com/office/powerpoint/2010/main" val="1764905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E12394-CDD6-43C0-9F67-6627E1517121}"/>
              </a:ext>
            </a:extLst>
          </p:cNvPr>
          <p:cNvSpPr>
            <a:spLocks noGrp="1"/>
          </p:cNvSpPr>
          <p:nvPr>
            <p:ph idx="1"/>
          </p:nvPr>
        </p:nvSpPr>
        <p:spPr>
          <a:xfrm>
            <a:off x="76200" y="76200"/>
            <a:ext cx="8991600" cy="6553200"/>
          </a:xfrm>
        </p:spPr>
        <p:txBody>
          <a:bodyPr>
            <a:noAutofit/>
          </a:bodyPr>
          <a:lstStyle/>
          <a:p>
            <a:pPr marL="0" indent="0" algn="just">
              <a:buNone/>
            </a:pPr>
            <a:endParaRPr lang="en-US" sz="2400" b="0" i="0" dirty="0">
              <a:solidFill>
                <a:srgbClr val="032D60"/>
              </a:solidFill>
              <a:effectLst/>
            </a:endParaRPr>
          </a:p>
          <a:p>
            <a:pPr marL="0" indent="0" algn="just">
              <a:buNone/>
            </a:pPr>
            <a:r>
              <a:rPr lang="en-US" sz="2400" b="0" i="0" dirty="0">
                <a:solidFill>
                  <a:srgbClr val="032D60"/>
                </a:solidFill>
                <a:effectLst/>
              </a:rPr>
              <a:t>How to create a data dashboard</a:t>
            </a:r>
          </a:p>
          <a:p>
            <a:pPr marL="0" indent="0" algn="just">
              <a:buNone/>
            </a:pPr>
            <a:r>
              <a:rPr lang="en-US" sz="2000" dirty="0">
                <a:solidFill>
                  <a:srgbClr val="333333"/>
                </a:solidFill>
              </a:rPr>
              <a:t>H</a:t>
            </a:r>
            <a:r>
              <a:rPr lang="en-US" sz="2000" b="0" i="0" dirty="0">
                <a:solidFill>
                  <a:srgbClr val="333333"/>
                </a:solidFill>
                <a:effectLst/>
              </a:rPr>
              <a:t>ere are important steps to help you build a dashboard:</a:t>
            </a:r>
          </a:p>
          <a:p>
            <a:pPr marL="0" indent="0" algn="just">
              <a:buNone/>
            </a:pPr>
            <a:endParaRPr lang="en-US" sz="2000" b="0" i="0" dirty="0">
              <a:solidFill>
                <a:srgbClr val="333333"/>
              </a:solidFill>
              <a:effectLst/>
            </a:endParaRPr>
          </a:p>
          <a:p>
            <a:pPr marL="457200" indent="-457200" algn="just">
              <a:buFont typeface="+mj-lt"/>
              <a:buAutoNum type="arabicPeriod"/>
            </a:pPr>
            <a:r>
              <a:rPr lang="en-US" sz="2000" b="1" i="0" dirty="0">
                <a:solidFill>
                  <a:srgbClr val="333333"/>
                </a:solidFill>
                <a:effectLst/>
              </a:rPr>
              <a:t>Define your audience and goals:</a:t>
            </a:r>
            <a:r>
              <a:rPr lang="en-US" sz="2000" b="0" i="0" dirty="0">
                <a:solidFill>
                  <a:srgbClr val="333333"/>
                </a:solidFill>
                <a:effectLst/>
              </a:rPr>
              <a:t> Ask who you are building this dashboard for and what do they need to understand? Once you know that, you can answer their questions more easily with selected visualizations and data.</a:t>
            </a:r>
          </a:p>
          <a:p>
            <a:pPr marL="457200" indent="-457200" algn="just">
              <a:buFont typeface="+mj-lt"/>
              <a:buAutoNum type="arabicPeriod"/>
            </a:pPr>
            <a:endParaRPr lang="en-US" sz="2000" b="0" i="0" dirty="0">
              <a:solidFill>
                <a:srgbClr val="333333"/>
              </a:solidFill>
              <a:effectLst/>
            </a:endParaRPr>
          </a:p>
          <a:p>
            <a:pPr marL="457200" indent="-457200" algn="just">
              <a:buFont typeface="+mj-lt"/>
              <a:buAutoNum type="arabicPeriod"/>
            </a:pPr>
            <a:r>
              <a:rPr lang="en-US" sz="2000" b="1" i="0" dirty="0">
                <a:solidFill>
                  <a:srgbClr val="333333"/>
                </a:solidFill>
                <a:effectLst/>
              </a:rPr>
              <a:t>Choose your data:</a:t>
            </a:r>
            <a:r>
              <a:rPr lang="en-US" sz="2000" b="0" i="0" dirty="0">
                <a:solidFill>
                  <a:srgbClr val="333333"/>
                </a:solidFill>
                <a:effectLst/>
              </a:rPr>
              <a:t> Most businesses have  plenty of data from different sources. Choose only what’s relevant to your audience.</a:t>
            </a:r>
          </a:p>
          <a:p>
            <a:pPr marL="457200" indent="-457200" algn="just">
              <a:buFont typeface="+mj-lt"/>
              <a:buAutoNum type="arabicPeriod"/>
            </a:pPr>
            <a:endParaRPr lang="en-US" sz="2000" b="0" i="0" dirty="0">
              <a:solidFill>
                <a:srgbClr val="333333"/>
              </a:solidFill>
              <a:effectLst/>
            </a:endParaRPr>
          </a:p>
          <a:p>
            <a:pPr marL="457200" indent="-457200" algn="just">
              <a:buFont typeface="+mj-lt"/>
              <a:buAutoNum type="arabicPeriod"/>
            </a:pPr>
            <a:r>
              <a:rPr lang="en-US" sz="2000" b="1" i="0" dirty="0">
                <a:solidFill>
                  <a:srgbClr val="333333"/>
                </a:solidFill>
                <a:effectLst/>
              </a:rPr>
              <a:t>Double-check your data:</a:t>
            </a:r>
            <a:r>
              <a:rPr lang="en-US" sz="2000" b="0" i="0" dirty="0">
                <a:solidFill>
                  <a:srgbClr val="333333"/>
                </a:solidFill>
                <a:effectLst/>
              </a:rPr>
              <a:t> Always make sure your data is clean and correct before building a dashboard</a:t>
            </a:r>
          </a:p>
          <a:p>
            <a:pPr marL="457200" indent="-457200" algn="just">
              <a:buFont typeface="+mj-lt"/>
              <a:buAutoNum type="arabicPeriod"/>
            </a:pPr>
            <a:endParaRPr lang="en-US" sz="2000" b="0" i="0" dirty="0">
              <a:solidFill>
                <a:srgbClr val="333333"/>
              </a:solidFill>
              <a:effectLst/>
            </a:endParaRPr>
          </a:p>
          <a:p>
            <a:pPr marL="457200" indent="-457200" algn="just">
              <a:buFont typeface="+mj-lt"/>
              <a:buAutoNum type="arabicPeriod"/>
            </a:pPr>
            <a:r>
              <a:rPr lang="en-US" sz="2000" b="1" i="0" dirty="0">
                <a:solidFill>
                  <a:srgbClr val="333333"/>
                </a:solidFill>
                <a:effectLst/>
              </a:rPr>
              <a:t>Choose your visualizations: </a:t>
            </a:r>
            <a:r>
              <a:rPr lang="en-US" sz="2000" b="0" i="0" dirty="0">
                <a:solidFill>
                  <a:srgbClr val="333333"/>
                </a:solidFill>
                <a:effectLst/>
              </a:rPr>
              <a:t>There are many different types of visualizations to use, such as charts, graphs, maps, etc. Choose the best one to represent your data. </a:t>
            </a:r>
          </a:p>
          <a:p>
            <a:pPr marL="0" indent="0" algn="just">
              <a:buNone/>
            </a:pPr>
            <a:endParaRPr lang="en-IN" sz="2000" dirty="0"/>
          </a:p>
        </p:txBody>
      </p:sp>
    </p:spTree>
    <p:extLst>
      <p:ext uri="{BB962C8B-B14F-4D97-AF65-F5344CB8AC3E}">
        <p14:creationId xmlns:p14="http://schemas.microsoft.com/office/powerpoint/2010/main" val="589220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E12394-CDD6-43C0-9F67-6627E1517121}"/>
              </a:ext>
            </a:extLst>
          </p:cNvPr>
          <p:cNvSpPr>
            <a:spLocks noGrp="1"/>
          </p:cNvSpPr>
          <p:nvPr>
            <p:ph idx="1"/>
          </p:nvPr>
        </p:nvSpPr>
        <p:spPr>
          <a:xfrm>
            <a:off x="76200" y="76200"/>
            <a:ext cx="8991600" cy="6553200"/>
          </a:xfrm>
        </p:spPr>
        <p:txBody>
          <a:bodyPr>
            <a:noAutofit/>
          </a:bodyPr>
          <a:lstStyle/>
          <a:p>
            <a:pPr marL="0" indent="0" algn="just">
              <a:buNone/>
            </a:pPr>
            <a:endParaRPr lang="en-US" sz="2000" b="1" i="0" dirty="0">
              <a:solidFill>
                <a:srgbClr val="333333"/>
              </a:solidFill>
              <a:effectLst/>
            </a:endParaRPr>
          </a:p>
          <a:p>
            <a:pPr marL="457200" indent="-457200" algn="just">
              <a:lnSpc>
                <a:spcPct val="150000"/>
              </a:lnSpc>
              <a:buFont typeface="+mj-lt"/>
              <a:buAutoNum type="arabicPeriod" startAt="5"/>
            </a:pPr>
            <a:r>
              <a:rPr lang="en-US" sz="2000" b="1" i="0" dirty="0">
                <a:solidFill>
                  <a:srgbClr val="333333"/>
                </a:solidFill>
                <a:effectLst/>
              </a:rPr>
              <a:t>Use a template: </a:t>
            </a:r>
            <a:r>
              <a:rPr lang="en-US" sz="2000" b="0" i="0" dirty="0">
                <a:solidFill>
                  <a:srgbClr val="333333"/>
                </a:solidFill>
                <a:effectLst/>
              </a:rPr>
              <a:t>When building a dashboard for the first time, use a template or in-built software to save time and headaches. Carefully choose the best one for your project and don’t try to shoehorn data into a template that doesn’t work.</a:t>
            </a:r>
          </a:p>
          <a:p>
            <a:pPr marL="457200" indent="-457200" algn="just">
              <a:buFont typeface="+mj-lt"/>
              <a:buAutoNum type="arabicPeriod" startAt="5"/>
            </a:pPr>
            <a:endParaRPr lang="en-US" sz="2000" b="0" i="0" dirty="0">
              <a:solidFill>
                <a:srgbClr val="333333"/>
              </a:solidFill>
              <a:effectLst/>
            </a:endParaRPr>
          </a:p>
          <a:p>
            <a:pPr marL="457200" indent="-457200" algn="just">
              <a:lnSpc>
                <a:spcPct val="150000"/>
              </a:lnSpc>
              <a:buFont typeface="+mj-lt"/>
              <a:buAutoNum type="arabicPeriod" startAt="5"/>
            </a:pPr>
            <a:r>
              <a:rPr lang="en-US" sz="2000" b="1" i="0" dirty="0">
                <a:solidFill>
                  <a:srgbClr val="333333"/>
                </a:solidFill>
                <a:effectLst/>
              </a:rPr>
              <a:t>Keep it simple:</a:t>
            </a:r>
            <a:r>
              <a:rPr lang="en-US" sz="2000" b="0" i="0" dirty="0">
                <a:solidFill>
                  <a:srgbClr val="333333"/>
                </a:solidFill>
                <a:effectLst/>
              </a:rPr>
              <a:t> Use similar colors and styles so your dashboard doesn’t become messy.</a:t>
            </a:r>
          </a:p>
          <a:p>
            <a:pPr marL="457200" indent="-457200" algn="just">
              <a:buFont typeface="+mj-lt"/>
              <a:buAutoNum type="arabicPeriod" startAt="5"/>
            </a:pPr>
            <a:endParaRPr lang="en-US" sz="2000" b="0" i="0" dirty="0">
              <a:solidFill>
                <a:srgbClr val="333333"/>
              </a:solidFill>
              <a:effectLst/>
            </a:endParaRPr>
          </a:p>
          <a:p>
            <a:pPr marL="457200" indent="-457200" algn="just">
              <a:lnSpc>
                <a:spcPct val="150000"/>
              </a:lnSpc>
              <a:buFont typeface="+mj-lt"/>
              <a:buAutoNum type="arabicPeriod" startAt="5"/>
            </a:pPr>
            <a:r>
              <a:rPr lang="en-US" sz="2000" b="1" i="0" dirty="0">
                <a:solidFill>
                  <a:srgbClr val="333333"/>
                </a:solidFill>
                <a:effectLst/>
              </a:rPr>
              <a:t>Iterate and improve:</a:t>
            </a:r>
            <a:r>
              <a:rPr lang="en-US" sz="2000" b="0" i="0" dirty="0">
                <a:solidFill>
                  <a:srgbClr val="333333"/>
                </a:solidFill>
                <a:effectLst/>
              </a:rPr>
              <a:t> Once your dashboard is in a good place, ask for feedback from a specific person in your core audience. </a:t>
            </a:r>
          </a:p>
          <a:p>
            <a:pPr marL="0" indent="0" algn="just">
              <a:lnSpc>
                <a:spcPct val="150000"/>
              </a:lnSpc>
              <a:buNone/>
            </a:pPr>
            <a:r>
              <a:rPr lang="en-US" sz="2000" dirty="0">
                <a:solidFill>
                  <a:srgbClr val="333333"/>
                </a:solidFill>
              </a:rPr>
              <a:t>        </a:t>
            </a:r>
            <a:r>
              <a:rPr lang="en-US" sz="2000" b="0" i="0" dirty="0">
                <a:solidFill>
                  <a:srgbClr val="333333"/>
                </a:solidFill>
                <a:effectLst/>
              </a:rPr>
              <a:t>Find out if it makes sense to them and answers their questions. </a:t>
            </a:r>
          </a:p>
          <a:p>
            <a:pPr marL="0" indent="0" algn="just">
              <a:lnSpc>
                <a:spcPct val="150000"/>
              </a:lnSpc>
              <a:buNone/>
            </a:pPr>
            <a:r>
              <a:rPr lang="en-US" sz="2000" dirty="0">
                <a:solidFill>
                  <a:srgbClr val="333333"/>
                </a:solidFill>
              </a:rPr>
              <a:t>       </a:t>
            </a:r>
            <a:r>
              <a:rPr lang="en-US" sz="2000" b="0" i="0" dirty="0">
                <a:solidFill>
                  <a:srgbClr val="333333"/>
                </a:solidFill>
                <a:effectLst/>
              </a:rPr>
              <a:t>Take that feedback to heart and make improvements for better adoption and </a:t>
            </a:r>
          </a:p>
          <a:p>
            <a:pPr marL="0" indent="0" algn="just">
              <a:lnSpc>
                <a:spcPct val="150000"/>
              </a:lnSpc>
              <a:buNone/>
            </a:pPr>
            <a:r>
              <a:rPr lang="en-US" sz="2000" dirty="0">
                <a:solidFill>
                  <a:srgbClr val="333333"/>
                </a:solidFill>
              </a:rPr>
              <a:t>        </a:t>
            </a:r>
            <a:r>
              <a:rPr lang="en-US" sz="2000" b="0" i="0" dirty="0">
                <a:solidFill>
                  <a:srgbClr val="333333"/>
                </a:solidFill>
                <a:effectLst/>
              </a:rPr>
              <a:t>understanding.</a:t>
            </a:r>
          </a:p>
          <a:p>
            <a:pPr algn="just"/>
            <a:endParaRPr lang="en-IN" sz="2000" dirty="0"/>
          </a:p>
        </p:txBody>
      </p:sp>
    </p:spTree>
    <p:extLst>
      <p:ext uri="{BB962C8B-B14F-4D97-AF65-F5344CB8AC3E}">
        <p14:creationId xmlns:p14="http://schemas.microsoft.com/office/powerpoint/2010/main" val="396522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EC00A2-4D31-47BE-8B08-C54521A5A4B3}"/>
              </a:ext>
            </a:extLst>
          </p:cNvPr>
          <p:cNvSpPr>
            <a:spLocks noGrp="1"/>
          </p:cNvSpPr>
          <p:nvPr>
            <p:ph idx="1"/>
          </p:nvPr>
        </p:nvSpPr>
        <p:spPr>
          <a:xfrm>
            <a:off x="152400" y="228600"/>
            <a:ext cx="8763000" cy="6324600"/>
          </a:xfrm>
        </p:spPr>
        <p:txBody>
          <a:bodyPr>
            <a:normAutofit/>
          </a:bodyPr>
          <a:lstStyle/>
          <a:p>
            <a:pPr marL="0" indent="0" algn="just">
              <a:buNone/>
            </a:pPr>
            <a:r>
              <a:rPr lang="en-US" sz="2000" b="0" i="0" dirty="0">
                <a:solidFill>
                  <a:srgbClr val="333333"/>
                </a:solidFill>
                <a:effectLst/>
                <a:latin typeface="+mj-lt"/>
              </a:rPr>
              <a:t>In Dashboard we can see</a:t>
            </a:r>
          </a:p>
          <a:p>
            <a:pPr lvl="1" algn="just">
              <a:buAutoNum type="arabicPeriod"/>
            </a:pPr>
            <a:r>
              <a:rPr lang="en-US" sz="2000" dirty="0">
                <a:solidFill>
                  <a:srgbClr val="333333"/>
                </a:solidFill>
                <a:latin typeface="+mj-lt"/>
              </a:rPr>
              <a:t>Size</a:t>
            </a:r>
          </a:p>
          <a:p>
            <a:pPr lvl="1" algn="just">
              <a:buAutoNum type="arabicPeriod"/>
            </a:pPr>
            <a:r>
              <a:rPr lang="en-US" sz="2000" b="0" i="0" dirty="0">
                <a:solidFill>
                  <a:srgbClr val="333333"/>
                </a:solidFill>
                <a:effectLst/>
                <a:latin typeface="+mj-lt"/>
              </a:rPr>
              <a:t>Sheets</a:t>
            </a:r>
          </a:p>
          <a:p>
            <a:pPr lvl="1" algn="just">
              <a:buAutoNum type="arabicPeriod"/>
            </a:pPr>
            <a:r>
              <a:rPr lang="en-US" sz="2000" dirty="0">
                <a:solidFill>
                  <a:srgbClr val="333333"/>
                </a:solidFill>
                <a:latin typeface="+mj-lt"/>
              </a:rPr>
              <a:t>Objects</a:t>
            </a:r>
            <a:r>
              <a:rPr lang="en-US" sz="2000" b="0" i="0" dirty="0">
                <a:solidFill>
                  <a:srgbClr val="333333"/>
                </a:solidFill>
                <a:effectLst/>
                <a:latin typeface="+mj-lt"/>
              </a:rPr>
              <a:t> </a:t>
            </a:r>
            <a:r>
              <a:rPr lang="en-IN" sz="2000" dirty="0">
                <a:latin typeface="+mj-lt"/>
              </a:rPr>
              <a:t> </a:t>
            </a:r>
          </a:p>
          <a:p>
            <a:pPr marL="0" indent="0" algn="just">
              <a:buNone/>
            </a:pPr>
            <a:r>
              <a:rPr lang="en-IN" sz="2000" b="1" u="sng" dirty="0">
                <a:latin typeface="+mj-lt"/>
              </a:rPr>
              <a:t>Dashboard Objects</a:t>
            </a:r>
            <a:endParaRPr lang="en-US" sz="2000" b="1" i="0" u="sng" dirty="0">
              <a:solidFill>
                <a:srgbClr val="333333"/>
              </a:solidFill>
              <a:effectLst/>
              <a:latin typeface="+mj-lt"/>
            </a:endParaRPr>
          </a:p>
          <a:p>
            <a:pPr marL="0" indent="0" algn="just">
              <a:buNone/>
            </a:pPr>
            <a:r>
              <a:rPr lang="en-IN" sz="2000" i="0" dirty="0">
                <a:effectLst/>
                <a:latin typeface="+mj-lt"/>
              </a:rPr>
              <a:t>1. </a:t>
            </a:r>
            <a:r>
              <a:rPr lang="en-IN" sz="2000" i="0" dirty="0">
                <a:solidFill>
                  <a:srgbClr val="C00000"/>
                </a:solidFill>
                <a:effectLst/>
                <a:latin typeface="+mj-lt"/>
              </a:rPr>
              <a:t>Horizontal &amp; vertical  containers : </a:t>
            </a:r>
          </a:p>
          <a:p>
            <a:pPr lvl="1" algn="just"/>
            <a:r>
              <a:rPr lang="en-IN" sz="1600" dirty="0">
                <a:solidFill>
                  <a:srgbClr val="C00000"/>
                </a:solidFill>
                <a:latin typeface="+mj-lt"/>
              </a:rPr>
              <a:t>Containers</a:t>
            </a:r>
            <a:r>
              <a:rPr lang="en-IN" sz="1600" dirty="0">
                <a:latin typeface="+mj-lt"/>
              </a:rPr>
              <a:t>  group up related objects (Chart, images, text…) together.</a:t>
            </a:r>
          </a:p>
          <a:p>
            <a:pPr lvl="1" algn="just"/>
            <a:r>
              <a:rPr lang="en-IN" sz="1600" i="0" dirty="0">
                <a:effectLst/>
                <a:latin typeface="+mj-lt"/>
              </a:rPr>
              <a:t>Once we change the </a:t>
            </a:r>
            <a:r>
              <a:rPr lang="en-IN" sz="1600" i="0" dirty="0">
                <a:solidFill>
                  <a:srgbClr val="C00000"/>
                </a:solidFill>
                <a:effectLst/>
                <a:latin typeface="+mj-lt"/>
              </a:rPr>
              <a:t>size, positi</a:t>
            </a:r>
            <a:r>
              <a:rPr lang="en-IN" sz="1600" dirty="0">
                <a:solidFill>
                  <a:srgbClr val="C00000"/>
                </a:solidFill>
                <a:latin typeface="+mj-lt"/>
              </a:rPr>
              <a:t>on or format </a:t>
            </a:r>
            <a:r>
              <a:rPr lang="en-IN" sz="1600" dirty="0">
                <a:latin typeface="+mj-lt"/>
              </a:rPr>
              <a:t>of the container all objects within the container will be adjust automatically.</a:t>
            </a:r>
          </a:p>
          <a:p>
            <a:pPr lvl="1" algn="just"/>
            <a:r>
              <a:rPr lang="en-IN" sz="1600" i="0" dirty="0">
                <a:solidFill>
                  <a:srgbClr val="C00000"/>
                </a:solidFill>
                <a:effectLst/>
                <a:latin typeface="+mj-lt"/>
              </a:rPr>
              <a:t>Horizontal container </a:t>
            </a:r>
            <a:r>
              <a:rPr lang="en-IN" sz="1600" i="0" dirty="0">
                <a:effectLst/>
                <a:latin typeface="+mj-lt"/>
              </a:rPr>
              <a:t>holds the items side by side. i.e. from left to right</a:t>
            </a:r>
          </a:p>
          <a:p>
            <a:pPr lvl="1" algn="just"/>
            <a:r>
              <a:rPr lang="en-IN" sz="1600" i="0" dirty="0">
                <a:solidFill>
                  <a:srgbClr val="C00000"/>
                </a:solidFill>
                <a:effectLst/>
                <a:latin typeface="+mj-lt"/>
              </a:rPr>
              <a:t>Vertical Container </a:t>
            </a:r>
            <a:r>
              <a:rPr lang="en-IN" sz="1600" i="0" dirty="0">
                <a:effectLst/>
                <a:latin typeface="+mj-lt"/>
              </a:rPr>
              <a:t>from top to bottom</a:t>
            </a:r>
          </a:p>
          <a:p>
            <a:pPr marL="457200" lvl="1" indent="0" algn="just">
              <a:buNone/>
            </a:pPr>
            <a:endParaRPr lang="en-IN" sz="1600" i="0" dirty="0">
              <a:effectLst/>
              <a:latin typeface="+mj-lt"/>
            </a:endParaRPr>
          </a:p>
          <a:p>
            <a:pPr marL="0" indent="0" algn="just">
              <a:buNone/>
            </a:pPr>
            <a:r>
              <a:rPr lang="en-IN" sz="2000" i="0" dirty="0">
                <a:effectLst/>
                <a:latin typeface="+mj-lt"/>
              </a:rPr>
              <a:t>2. </a:t>
            </a:r>
            <a:r>
              <a:rPr lang="en-IN" sz="2000" u="sng" dirty="0">
                <a:solidFill>
                  <a:srgbClr val="C00000"/>
                </a:solidFill>
                <a:latin typeface="+mj-lt"/>
              </a:rPr>
              <a:t>Text objects</a:t>
            </a:r>
            <a:r>
              <a:rPr lang="en-IN" sz="2000" dirty="0">
                <a:solidFill>
                  <a:srgbClr val="C00000"/>
                </a:solidFill>
                <a:latin typeface="+mj-lt"/>
              </a:rPr>
              <a:t>:  </a:t>
            </a:r>
            <a:r>
              <a:rPr lang="en-IN" sz="2000" dirty="0">
                <a:latin typeface="+mj-lt"/>
              </a:rPr>
              <a:t>can provide headers, explanations, and other information. </a:t>
            </a:r>
            <a:r>
              <a:rPr lang="en-US" sz="1200" b="0" i="0" dirty="0">
                <a:solidFill>
                  <a:srgbClr val="01313C"/>
                </a:solidFill>
                <a:effectLst/>
                <a:latin typeface="Gilroy"/>
              </a:rPr>
              <a:t> </a:t>
            </a:r>
          </a:p>
          <a:p>
            <a:pPr lvl="1" algn="just"/>
            <a:r>
              <a:rPr lang="en-US" sz="1600" dirty="0">
                <a:latin typeface="+mj-lt"/>
              </a:rPr>
              <a:t>Text objects are simply text boxes that can be formatted and styled to your preference. </a:t>
            </a:r>
          </a:p>
          <a:p>
            <a:pPr marL="457200" lvl="1" indent="0" algn="just">
              <a:buNone/>
            </a:pPr>
            <a:endParaRPr lang="en-US" sz="1600" dirty="0">
              <a:latin typeface="+mj-lt"/>
            </a:endParaRPr>
          </a:p>
          <a:p>
            <a:pPr lvl="1" algn="just"/>
            <a:r>
              <a:rPr lang="en-US" sz="1600" dirty="0">
                <a:latin typeface="+mj-lt"/>
              </a:rPr>
              <a:t>Text objects are great for headers, captions, footnotes, or any other need for text that is separate from a sheet. </a:t>
            </a:r>
          </a:p>
          <a:p>
            <a:pPr lvl="1" algn="just"/>
            <a:r>
              <a:rPr lang="en-US" sz="1600" dirty="0">
                <a:latin typeface="+mj-lt"/>
              </a:rPr>
              <a:t>You also can make Text objects dynamic by inserting parameter values.</a:t>
            </a:r>
            <a:endParaRPr lang="en-IN" sz="1600" dirty="0">
              <a:latin typeface="+mj-lt"/>
            </a:endParaRPr>
          </a:p>
          <a:p>
            <a:pPr marL="0" indent="0" algn="just">
              <a:buNone/>
            </a:pPr>
            <a:endParaRPr lang="en-IN" sz="2000" dirty="0">
              <a:latin typeface="+mj-lt"/>
            </a:endParaRPr>
          </a:p>
          <a:p>
            <a:pPr algn="just"/>
            <a:endParaRPr lang="en-IN" sz="2000" dirty="0">
              <a:latin typeface="+mj-lt"/>
            </a:endParaRPr>
          </a:p>
          <a:p>
            <a:pPr marL="0" indent="0" algn="just">
              <a:buNone/>
            </a:pPr>
            <a:endParaRPr lang="en-IN" sz="2000" i="0" dirty="0">
              <a:effectLst/>
              <a:latin typeface="+mj-lt"/>
            </a:endParaRPr>
          </a:p>
          <a:p>
            <a:pPr marL="0" indent="0" algn="just">
              <a:buNone/>
            </a:pPr>
            <a:endParaRPr lang="en-US" sz="1800" b="0" i="0" dirty="0">
              <a:solidFill>
                <a:srgbClr val="333333"/>
              </a:solidFill>
              <a:effectLst/>
              <a:latin typeface="Merriweather-Regular"/>
            </a:endParaRPr>
          </a:p>
        </p:txBody>
      </p:sp>
    </p:spTree>
    <p:extLst>
      <p:ext uri="{BB962C8B-B14F-4D97-AF65-F5344CB8AC3E}">
        <p14:creationId xmlns:p14="http://schemas.microsoft.com/office/powerpoint/2010/main" val="2947958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EC00A2-4D31-47BE-8B08-C54521A5A4B3}"/>
              </a:ext>
            </a:extLst>
          </p:cNvPr>
          <p:cNvSpPr>
            <a:spLocks noGrp="1"/>
          </p:cNvSpPr>
          <p:nvPr>
            <p:ph idx="1"/>
          </p:nvPr>
        </p:nvSpPr>
        <p:spPr>
          <a:xfrm>
            <a:off x="152400" y="228600"/>
            <a:ext cx="8763000" cy="6324600"/>
          </a:xfrm>
        </p:spPr>
        <p:txBody>
          <a:bodyPr>
            <a:normAutofit/>
          </a:bodyPr>
          <a:lstStyle/>
          <a:p>
            <a:pPr marL="0" indent="0">
              <a:lnSpc>
                <a:spcPct val="150000"/>
              </a:lnSpc>
              <a:buNone/>
            </a:pPr>
            <a:r>
              <a:rPr lang="en-IN" sz="2000" b="1" i="0" u="sng" dirty="0">
                <a:solidFill>
                  <a:srgbClr val="C00000"/>
                </a:solidFill>
                <a:effectLst/>
                <a:latin typeface="+mj-lt"/>
              </a:rPr>
              <a:t> Image object </a:t>
            </a:r>
            <a:r>
              <a:rPr lang="en-IN" sz="2000" b="0" i="0" dirty="0">
                <a:solidFill>
                  <a:srgbClr val="333333"/>
                </a:solidFill>
                <a:effectLst/>
                <a:latin typeface="+mj-lt"/>
              </a:rPr>
              <a:t>: </a:t>
            </a:r>
            <a:endParaRPr lang="en-US" sz="2000" b="0" i="0" dirty="0">
              <a:solidFill>
                <a:srgbClr val="333333"/>
              </a:solidFill>
              <a:effectLst/>
              <a:latin typeface="+mj-lt"/>
            </a:endParaRPr>
          </a:p>
          <a:p>
            <a:pPr lvl="1" algn="just">
              <a:lnSpc>
                <a:spcPct val="150000"/>
              </a:lnSpc>
            </a:pPr>
            <a:r>
              <a:rPr lang="en-US" sz="1600" dirty="0">
                <a:solidFill>
                  <a:srgbClr val="01313C"/>
                </a:solidFill>
                <a:latin typeface="+mj-lt"/>
              </a:rPr>
              <a:t>U</a:t>
            </a:r>
            <a:r>
              <a:rPr lang="en-US" sz="1600" b="0" i="0" dirty="0">
                <a:solidFill>
                  <a:srgbClr val="01313C"/>
                </a:solidFill>
                <a:effectLst/>
                <a:latin typeface="+mj-lt"/>
              </a:rPr>
              <a:t>se them for background images, buttons, navigation panes, custom alerts and more. </a:t>
            </a:r>
          </a:p>
          <a:p>
            <a:pPr lvl="1" algn="just">
              <a:lnSpc>
                <a:spcPct val="150000"/>
              </a:lnSpc>
            </a:pPr>
            <a:r>
              <a:rPr lang="en-US" sz="1600" b="0" i="0" dirty="0">
                <a:solidFill>
                  <a:srgbClr val="01313C"/>
                </a:solidFill>
                <a:effectLst/>
                <a:latin typeface="+mj-lt"/>
              </a:rPr>
              <a:t>You can link your Image object to an image file saved on your computer, or to a URL of an image online. </a:t>
            </a:r>
          </a:p>
          <a:p>
            <a:pPr marL="0" indent="0" algn="just">
              <a:lnSpc>
                <a:spcPct val="150000"/>
              </a:lnSpc>
              <a:buNone/>
            </a:pPr>
            <a:r>
              <a:rPr lang="en-US" sz="2000" b="1" u="sng" dirty="0">
                <a:solidFill>
                  <a:srgbClr val="C00000"/>
                </a:solidFill>
                <a:latin typeface="+mj-lt"/>
              </a:rPr>
              <a:t>Blank Object: </a:t>
            </a:r>
          </a:p>
          <a:p>
            <a:pPr lvl="1" algn="just">
              <a:lnSpc>
                <a:spcPct val="150000"/>
              </a:lnSpc>
            </a:pPr>
            <a:r>
              <a:rPr lang="en-US" sz="1600" dirty="0">
                <a:latin typeface="+mj-lt"/>
              </a:rPr>
              <a:t>Help us to adjust spacing between dashboard items.</a:t>
            </a:r>
          </a:p>
          <a:p>
            <a:pPr lvl="1" algn="just">
              <a:lnSpc>
                <a:spcPct val="150000"/>
              </a:lnSpc>
            </a:pPr>
            <a:r>
              <a:rPr lang="en-US" sz="1600" dirty="0">
                <a:latin typeface="+mj-lt"/>
              </a:rPr>
              <a:t>Whether you would like to add more white space to your dashboard design, want a thin colored line as a divider, or need a quick fix to hide a dashboard element from users, Blank objects can do it all. </a:t>
            </a:r>
          </a:p>
          <a:p>
            <a:pPr lvl="1" algn="just">
              <a:lnSpc>
                <a:spcPct val="150000"/>
              </a:lnSpc>
            </a:pPr>
            <a:r>
              <a:rPr lang="en-US" sz="1600" dirty="0">
                <a:latin typeface="+mj-lt"/>
              </a:rPr>
              <a:t>Blank dashboard objects are truly just empty objects that can be any color, size or transparency you need.</a:t>
            </a:r>
          </a:p>
          <a:p>
            <a:pPr marL="0" indent="0" algn="l">
              <a:lnSpc>
                <a:spcPct val="150000"/>
              </a:lnSpc>
              <a:buNone/>
            </a:pPr>
            <a:r>
              <a:rPr lang="en-US" sz="2000" b="1" u="sng" dirty="0">
                <a:solidFill>
                  <a:srgbClr val="C00000"/>
                </a:solidFill>
                <a:latin typeface="+mj-lt"/>
              </a:rPr>
              <a:t>Web Page object</a:t>
            </a:r>
          </a:p>
          <a:p>
            <a:pPr lvl="1" algn="just">
              <a:lnSpc>
                <a:spcPct val="150000"/>
              </a:lnSpc>
            </a:pPr>
            <a:r>
              <a:rPr lang="en-US" sz="1600" dirty="0">
                <a:latin typeface="+mj-lt"/>
              </a:rPr>
              <a:t>Web Page objects function as mini web browsers within your dashboard, and can be static or dynamic.</a:t>
            </a:r>
          </a:p>
          <a:p>
            <a:pPr lvl="1" algn="just">
              <a:lnSpc>
                <a:spcPct val="150000"/>
              </a:lnSpc>
            </a:pPr>
            <a:r>
              <a:rPr lang="en-US" sz="1600" dirty="0">
                <a:latin typeface="+mj-lt"/>
              </a:rPr>
              <a:t>Display the target pages in the context of your  dashboard.</a:t>
            </a:r>
          </a:p>
        </p:txBody>
      </p:sp>
    </p:spTree>
    <p:extLst>
      <p:ext uri="{BB962C8B-B14F-4D97-AF65-F5344CB8AC3E}">
        <p14:creationId xmlns:p14="http://schemas.microsoft.com/office/powerpoint/2010/main" val="3233224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EC00A2-4D31-47BE-8B08-C54521A5A4B3}"/>
              </a:ext>
            </a:extLst>
          </p:cNvPr>
          <p:cNvSpPr>
            <a:spLocks noGrp="1"/>
          </p:cNvSpPr>
          <p:nvPr>
            <p:ph idx="1"/>
          </p:nvPr>
        </p:nvSpPr>
        <p:spPr>
          <a:xfrm>
            <a:off x="152400" y="228600"/>
            <a:ext cx="8763000" cy="6324600"/>
          </a:xfrm>
        </p:spPr>
        <p:txBody>
          <a:bodyPr>
            <a:normAutofit/>
          </a:bodyPr>
          <a:lstStyle/>
          <a:p>
            <a:pPr algn="just"/>
            <a:r>
              <a:rPr lang="en-IN" sz="2400" dirty="0">
                <a:latin typeface="+mj-lt"/>
              </a:rPr>
              <a:t>We have 2 different options how to arrange the objects in side the dashboard</a:t>
            </a:r>
          </a:p>
          <a:p>
            <a:pPr marL="857250" lvl="1" indent="-457200" algn="just">
              <a:buAutoNum type="arabicPeriod"/>
            </a:pPr>
            <a:r>
              <a:rPr lang="en-IN" sz="2000" b="0" i="0" dirty="0">
                <a:solidFill>
                  <a:srgbClr val="333333"/>
                </a:solidFill>
                <a:effectLst/>
                <a:latin typeface="+mj-lt"/>
              </a:rPr>
              <a:t>Tiled</a:t>
            </a:r>
          </a:p>
          <a:p>
            <a:pPr lvl="1" algn="just">
              <a:buAutoNum type="arabicPeriod"/>
            </a:pPr>
            <a:r>
              <a:rPr lang="en-IN" sz="2000" dirty="0">
                <a:solidFill>
                  <a:srgbClr val="333333"/>
                </a:solidFill>
                <a:latin typeface="+mj-lt"/>
              </a:rPr>
              <a:t>Floating</a:t>
            </a:r>
          </a:p>
          <a:p>
            <a:pPr algn="just"/>
            <a:r>
              <a:rPr lang="en-IN" sz="2400" dirty="0">
                <a:solidFill>
                  <a:srgbClr val="333333"/>
                </a:solidFill>
                <a:latin typeface="+mj-lt"/>
              </a:rPr>
              <a:t>By default </a:t>
            </a:r>
            <a:r>
              <a:rPr lang="en-IN" sz="2400" dirty="0">
                <a:solidFill>
                  <a:srgbClr val="C00000"/>
                </a:solidFill>
                <a:latin typeface="+mj-lt"/>
              </a:rPr>
              <a:t>Tiled.</a:t>
            </a:r>
            <a:r>
              <a:rPr lang="en-IN" sz="2400" dirty="0">
                <a:solidFill>
                  <a:srgbClr val="333333"/>
                </a:solidFill>
                <a:latin typeface="+mj-lt"/>
              </a:rPr>
              <a:t> Here objects automatically arranged , don’t overlap, resized based on overall dashboard size.</a:t>
            </a:r>
          </a:p>
          <a:p>
            <a:pPr marL="0" indent="0" algn="just">
              <a:buNone/>
            </a:pPr>
            <a:endParaRPr lang="en-IN" sz="2400" dirty="0">
              <a:solidFill>
                <a:srgbClr val="333333"/>
              </a:solidFill>
              <a:latin typeface="+mj-lt"/>
            </a:endParaRPr>
          </a:p>
          <a:p>
            <a:pPr algn="just"/>
            <a:r>
              <a:rPr lang="en-IN" sz="2400" b="0" i="0" dirty="0">
                <a:solidFill>
                  <a:srgbClr val="C00000"/>
                </a:solidFill>
                <a:effectLst/>
                <a:latin typeface="+mj-lt"/>
              </a:rPr>
              <a:t>Floating: </a:t>
            </a:r>
            <a:r>
              <a:rPr lang="en-IN" sz="2400" b="0" i="0" dirty="0">
                <a:effectLst/>
                <a:latin typeface="+mj-lt"/>
              </a:rPr>
              <a:t>objects can be overlapped, flexible, but size and position should be managed manually.</a:t>
            </a:r>
            <a:endParaRPr lang="en-US" sz="2400" b="0" i="0" dirty="0">
              <a:solidFill>
                <a:srgbClr val="C00000"/>
              </a:solidFill>
              <a:effectLst/>
              <a:latin typeface="+mj-lt"/>
            </a:endParaRPr>
          </a:p>
          <a:p>
            <a:pPr marL="0" indent="0" algn="just">
              <a:buNone/>
            </a:pPr>
            <a:endParaRPr lang="en-US" sz="2400" b="0" i="0" dirty="0">
              <a:solidFill>
                <a:srgbClr val="333333"/>
              </a:solidFill>
              <a:effectLst/>
              <a:latin typeface="+mj-lt"/>
            </a:endParaRPr>
          </a:p>
        </p:txBody>
      </p:sp>
    </p:spTree>
    <p:extLst>
      <p:ext uri="{BB962C8B-B14F-4D97-AF65-F5344CB8AC3E}">
        <p14:creationId xmlns:p14="http://schemas.microsoft.com/office/powerpoint/2010/main" val="4098469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ropicVTI">
  <a:themeElements>
    <a:clrScheme name="AnalogousFromLightSeedRightStep">
      <a:dk1>
        <a:srgbClr val="000000"/>
      </a:dk1>
      <a:lt1>
        <a:srgbClr val="FFFFFF"/>
      </a:lt1>
      <a:dk2>
        <a:srgbClr val="22363C"/>
      </a:dk2>
      <a:lt2>
        <a:srgbClr val="E8E2E7"/>
      </a:lt2>
      <a:accent1>
        <a:srgbClr val="81AC87"/>
      </a:accent1>
      <a:accent2>
        <a:srgbClr val="75AB93"/>
      </a:accent2>
      <a:accent3>
        <a:srgbClr val="80A9A8"/>
      </a:accent3>
      <a:accent4>
        <a:srgbClr val="7FA3BA"/>
      </a:accent4>
      <a:accent5>
        <a:srgbClr val="96A0C6"/>
      </a:accent5>
      <a:accent6>
        <a:srgbClr val="8C7FBA"/>
      </a:accent6>
      <a:hlink>
        <a:srgbClr val="AE69A5"/>
      </a:hlink>
      <a:folHlink>
        <a:srgbClr val="7F7F7F"/>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2829</TotalTime>
  <Words>2245</Words>
  <Application>Microsoft Office PowerPoint</Application>
  <PresentationFormat>On-screen Show (4:3)</PresentationFormat>
  <Paragraphs>231</Paragraphs>
  <Slides>33</Slides>
  <Notes>11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33</vt:i4>
      </vt:variant>
    </vt:vector>
  </HeadingPairs>
  <TitlesOfParts>
    <vt:vector size="43" baseType="lpstr">
      <vt:lpstr>Arial</vt:lpstr>
      <vt:lpstr>Calibri</vt:lpstr>
      <vt:lpstr>Gill Sans Nova</vt:lpstr>
      <vt:lpstr>Gilroy</vt:lpstr>
      <vt:lpstr>Merriweather-Regular</vt:lpstr>
      <vt:lpstr>Salesforce Sans</vt:lpstr>
      <vt:lpstr>Times New Roman</vt:lpstr>
      <vt:lpstr>Verdana</vt:lpstr>
      <vt:lpstr>Office Theme</vt:lpstr>
      <vt:lpstr>TropicVTI</vt:lpstr>
      <vt:lpstr>Dashboard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vasavi</dc:creator>
  <cp:lastModifiedBy>ADMIN</cp:lastModifiedBy>
  <cp:revision>369</cp:revision>
  <dcterms:created xsi:type="dcterms:W3CDTF">2024-02-23T05:36:50Z</dcterms:created>
  <dcterms:modified xsi:type="dcterms:W3CDTF">2024-04-11T11:21:23Z</dcterms:modified>
</cp:coreProperties>
</file>