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310" r:id="rId2"/>
    <p:sldId id="311" r:id="rId3"/>
    <p:sldId id="312" r:id="rId4"/>
    <p:sldId id="313" r:id="rId5"/>
    <p:sldId id="309" r:id="rId6"/>
    <p:sldId id="288" r:id="rId7"/>
    <p:sldId id="287" r:id="rId8"/>
    <p:sldId id="314" r:id="rId9"/>
    <p:sldId id="289" r:id="rId10"/>
    <p:sldId id="315" r:id="rId11"/>
    <p:sldId id="290" r:id="rId12"/>
    <p:sldId id="316" r:id="rId13"/>
    <p:sldId id="3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8162A5-73CB-4395-8436-9D6701F359E5}">
          <p14:sldIdLst>
            <p14:sldId id="310"/>
            <p14:sldId id="311"/>
            <p14:sldId id="312"/>
            <p14:sldId id="313"/>
            <p14:sldId id="309"/>
            <p14:sldId id="288"/>
            <p14:sldId id="287"/>
            <p14:sldId id="314"/>
            <p14:sldId id="289"/>
            <p14:sldId id="315"/>
            <p14:sldId id="290"/>
            <p14:sldId id="316"/>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104" d="100"/>
          <a:sy n="104" d="100"/>
        </p:scale>
        <p:origin x="14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2/22/2024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01459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2/22/2024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979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2/22/2024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838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043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2/22/2024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837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2/22/2024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865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2/22/2024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04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2/22/2024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511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2/22/2024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578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2/22/2024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187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2/22/2024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5138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2/22/2024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35823242"/>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EC0503-8B7F-084E-90B1-EF26039785F9}"/>
              </a:ext>
            </a:extLst>
          </p:cNvPr>
          <p:cNvSpPr>
            <a:spLocks noGrp="1"/>
          </p:cNvSpPr>
          <p:nvPr>
            <p:ph idx="1"/>
          </p:nvPr>
        </p:nvSpPr>
        <p:spPr>
          <a:xfrm>
            <a:off x="363071" y="2234986"/>
            <a:ext cx="11588784" cy="4623014"/>
          </a:xfrm>
        </p:spPr>
        <p:txBody>
          <a:bodyPr anchor="ctr">
            <a:normAutofit/>
          </a:bodyPr>
          <a:lstStyle/>
          <a:p>
            <a:pPr algn="just"/>
            <a:r>
              <a:rPr lang="en-US" sz="1800" b="0" i="0" dirty="0">
                <a:solidFill>
                  <a:schemeClr val="tx1"/>
                </a:solidFill>
                <a:effectLst/>
                <a:latin typeface="Inter"/>
              </a:rPr>
              <a:t>Tableau has six different types of filters. </a:t>
            </a:r>
          </a:p>
          <a:p>
            <a:pPr algn="just"/>
            <a:r>
              <a:rPr lang="en-US" sz="1800" b="0" i="0" dirty="0">
                <a:solidFill>
                  <a:schemeClr val="tx1"/>
                </a:solidFill>
                <a:effectLst/>
                <a:latin typeface="Inter"/>
              </a:rPr>
              <a:t>In simple terms, </a:t>
            </a:r>
            <a:r>
              <a:rPr lang="en-US" sz="1800" b="1" i="0" dirty="0">
                <a:solidFill>
                  <a:schemeClr val="tx1"/>
                </a:solidFill>
                <a:effectLst/>
                <a:latin typeface="Inter"/>
              </a:rPr>
              <a:t>the filter removes the irrelevant data or extracts the essential data for our analysis</a:t>
            </a:r>
            <a:r>
              <a:rPr lang="en-US" sz="1800" b="0" i="0" dirty="0">
                <a:solidFill>
                  <a:schemeClr val="tx1"/>
                </a:solidFill>
                <a:effectLst/>
                <a:latin typeface="Inter"/>
              </a:rPr>
              <a:t>. </a:t>
            </a:r>
          </a:p>
          <a:p>
            <a:pPr algn="just"/>
            <a:r>
              <a:rPr lang="en-US" sz="1800" b="0" i="0" dirty="0">
                <a:solidFill>
                  <a:schemeClr val="tx1"/>
                </a:solidFill>
                <a:effectLst/>
                <a:latin typeface="Inter"/>
              </a:rPr>
              <a:t>Filters help minimize the dataset for efficiency purposes and optimize the process.</a:t>
            </a:r>
          </a:p>
          <a:p>
            <a:pPr algn="just"/>
            <a:r>
              <a:rPr lang="en-US" sz="1800" b="0" i="0" dirty="0">
                <a:solidFill>
                  <a:schemeClr val="tx1"/>
                </a:solidFill>
                <a:effectLst/>
                <a:latin typeface="Inter"/>
              </a:rPr>
              <a:t>Tableau performs filter operations in a particular order, that is called </a:t>
            </a:r>
            <a:r>
              <a:rPr lang="en-US" sz="1800" b="1" i="0" dirty="0">
                <a:solidFill>
                  <a:schemeClr val="tx1"/>
                </a:solidFill>
                <a:effectLst/>
                <a:latin typeface="Inter"/>
              </a:rPr>
              <a:t>Order of Operation</a:t>
            </a:r>
            <a:r>
              <a:rPr lang="en-US" sz="1800" b="0" i="0" dirty="0">
                <a:solidFill>
                  <a:schemeClr val="tx1"/>
                </a:solidFill>
                <a:effectLst/>
                <a:latin typeface="Inter"/>
              </a:rPr>
              <a:t>, which is executed in the following order:</a:t>
            </a:r>
          </a:p>
          <a:p>
            <a:pPr algn="just">
              <a:buFont typeface="+mj-lt"/>
              <a:buAutoNum type="arabicPeriod"/>
            </a:pPr>
            <a:r>
              <a:rPr lang="en-US" sz="1800" b="0" i="0" dirty="0">
                <a:solidFill>
                  <a:schemeClr val="tx1"/>
                </a:solidFill>
                <a:effectLst/>
                <a:latin typeface="Inter"/>
              </a:rPr>
              <a:t>Extract Filters</a:t>
            </a:r>
          </a:p>
          <a:p>
            <a:pPr algn="just">
              <a:buFont typeface="+mj-lt"/>
              <a:buAutoNum type="arabicPeriod"/>
            </a:pPr>
            <a:r>
              <a:rPr lang="en-US" sz="1800" b="0" i="0" dirty="0">
                <a:solidFill>
                  <a:schemeClr val="tx1"/>
                </a:solidFill>
                <a:effectLst/>
                <a:latin typeface="Inter"/>
              </a:rPr>
              <a:t>Data Source Filters</a:t>
            </a:r>
          </a:p>
          <a:p>
            <a:pPr algn="just">
              <a:buFont typeface="+mj-lt"/>
              <a:buAutoNum type="arabicPeriod"/>
            </a:pPr>
            <a:r>
              <a:rPr lang="en-US" sz="1800" b="0" i="0" dirty="0">
                <a:solidFill>
                  <a:schemeClr val="tx1"/>
                </a:solidFill>
                <a:effectLst/>
                <a:latin typeface="Inter"/>
              </a:rPr>
              <a:t>Context Filters</a:t>
            </a:r>
          </a:p>
          <a:p>
            <a:pPr algn="just">
              <a:buFont typeface="+mj-lt"/>
              <a:buAutoNum type="arabicPeriod"/>
            </a:pPr>
            <a:r>
              <a:rPr lang="en-US" sz="1800" b="0" i="0" dirty="0">
                <a:solidFill>
                  <a:schemeClr val="tx1"/>
                </a:solidFill>
                <a:effectLst/>
                <a:latin typeface="Inter"/>
              </a:rPr>
              <a:t>Filters on Dimensions</a:t>
            </a:r>
          </a:p>
          <a:p>
            <a:pPr algn="just">
              <a:buFont typeface="+mj-lt"/>
              <a:buAutoNum type="arabicPeriod"/>
            </a:pPr>
            <a:r>
              <a:rPr lang="en-US" sz="1800" b="0" i="0" dirty="0">
                <a:solidFill>
                  <a:schemeClr val="tx1"/>
                </a:solidFill>
                <a:effectLst/>
                <a:latin typeface="Inter"/>
              </a:rPr>
              <a:t>Filters on Measures</a:t>
            </a:r>
          </a:p>
          <a:p>
            <a:pPr marL="0" indent="0" algn="just">
              <a:buNone/>
            </a:pPr>
            <a:endParaRPr lang="en-US" sz="2000" dirty="0">
              <a:solidFill>
                <a:schemeClr val="tx1">
                  <a:alpha val="8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C4D9FCD-E1FC-40EE-AB5B-492809981156}"/>
              </a:ext>
            </a:extLst>
          </p:cNvPr>
          <p:cNvSpPr txBox="1"/>
          <p:nvPr/>
        </p:nvSpPr>
        <p:spPr>
          <a:xfrm>
            <a:off x="572655" y="794327"/>
            <a:ext cx="4036290" cy="646331"/>
          </a:xfrm>
          <a:prstGeom prst="rect">
            <a:avLst/>
          </a:prstGeom>
          <a:noFill/>
        </p:spPr>
        <p:txBody>
          <a:bodyPr wrap="square" rtlCol="0">
            <a:spAutoFit/>
          </a:bodyPr>
          <a:lstStyle/>
          <a:p>
            <a:r>
              <a:rPr lang="en-IN" sz="3600" b="1" dirty="0">
                <a:solidFill>
                  <a:srgbClr val="00B050"/>
                </a:solidFill>
              </a:rPr>
              <a:t>Filters in Tableau</a:t>
            </a:r>
          </a:p>
        </p:txBody>
      </p:sp>
    </p:spTree>
    <p:extLst>
      <p:ext uri="{BB962C8B-B14F-4D97-AF65-F5344CB8AC3E}">
        <p14:creationId xmlns:p14="http://schemas.microsoft.com/office/powerpoint/2010/main" val="56112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0C5578-EA8B-4402-9FC0-01E972FBA29C}"/>
              </a:ext>
            </a:extLst>
          </p:cNvPr>
          <p:cNvSpPr txBox="1"/>
          <p:nvPr/>
        </p:nvSpPr>
        <p:spPr>
          <a:xfrm>
            <a:off x="249382" y="738909"/>
            <a:ext cx="11249891" cy="2862322"/>
          </a:xfrm>
          <a:prstGeom prst="rect">
            <a:avLst/>
          </a:prstGeom>
          <a:noFill/>
        </p:spPr>
        <p:txBody>
          <a:bodyPr wrap="square" rtlCol="0">
            <a:spAutoFit/>
          </a:bodyPr>
          <a:lstStyle/>
          <a:p>
            <a:r>
              <a:rPr lang="en-IN" dirty="0">
                <a:solidFill>
                  <a:schemeClr val="bg1"/>
                </a:solidFill>
              </a:rPr>
              <a:t>Ex1: display total sales based on category over the years.</a:t>
            </a:r>
          </a:p>
          <a:p>
            <a:pPr marL="342900" indent="-342900">
              <a:buAutoNum type="arabicPeriod"/>
            </a:pPr>
            <a:r>
              <a:rPr lang="en-IN" dirty="0">
                <a:solidFill>
                  <a:schemeClr val="bg1"/>
                </a:solidFill>
              </a:rPr>
              <a:t>Category and sales  drag on ROWS</a:t>
            </a:r>
          </a:p>
          <a:p>
            <a:pPr marL="342900" indent="-342900">
              <a:buAutoNum type="arabicPeriod"/>
            </a:pPr>
            <a:r>
              <a:rPr lang="en-IN" dirty="0">
                <a:solidFill>
                  <a:schemeClr val="bg1"/>
                </a:solidFill>
              </a:rPr>
              <a:t>Order date on Columns</a:t>
            </a:r>
          </a:p>
          <a:p>
            <a:pPr marL="342900" indent="-342900">
              <a:buAutoNum type="arabicPeriod"/>
            </a:pPr>
            <a:r>
              <a:rPr lang="en-IN" dirty="0">
                <a:solidFill>
                  <a:schemeClr val="bg1"/>
                </a:solidFill>
              </a:rPr>
              <a:t>Now filter the data based on order date :</a:t>
            </a:r>
          </a:p>
          <a:p>
            <a:pPr marL="800100" lvl="1" indent="-342900">
              <a:buAutoNum type="arabicPeriod"/>
            </a:pPr>
            <a:r>
              <a:rPr lang="en-IN" dirty="0">
                <a:solidFill>
                  <a:schemeClr val="bg1"/>
                </a:solidFill>
              </a:rPr>
              <a:t>Order date is placed  on the filter shelf</a:t>
            </a:r>
          </a:p>
          <a:p>
            <a:pPr marL="800100" lvl="1" indent="-342900">
              <a:buAutoNum type="arabicPeriod"/>
            </a:pPr>
            <a:r>
              <a:rPr lang="en-IN" dirty="0">
                <a:solidFill>
                  <a:schemeClr val="bg1"/>
                </a:solidFill>
              </a:rPr>
              <a:t>Click range of dates</a:t>
            </a:r>
          </a:p>
          <a:p>
            <a:pPr marL="1257300" lvl="2" indent="-342900">
              <a:buAutoNum type="arabicPeriod"/>
            </a:pPr>
            <a:r>
              <a:rPr lang="en-IN" dirty="0">
                <a:solidFill>
                  <a:schemeClr val="bg1"/>
                </a:solidFill>
              </a:rPr>
              <a:t>Relative dates</a:t>
            </a:r>
          </a:p>
          <a:p>
            <a:pPr marL="1714500" lvl="3" indent="-342900">
              <a:buAutoNum type="arabicPeriod"/>
            </a:pPr>
            <a:r>
              <a:rPr lang="en-IN" dirty="0">
                <a:solidFill>
                  <a:schemeClr val="bg1"/>
                </a:solidFill>
              </a:rPr>
              <a:t>Years</a:t>
            </a:r>
          </a:p>
          <a:p>
            <a:pPr lvl="3"/>
            <a:endParaRPr lang="en-IN" dirty="0">
              <a:solidFill>
                <a:schemeClr val="bg1"/>
              </a:solidFill>
            </a:endParaRPr>
          </a:p>
          <a:p>
            <a:pPr lvl="4"/>
            <a:endParaRPr lang="en-IN" dirty="0">
              <a:solidFill>
                <a:schemeClr val="bg1"/>
              </a:solidFill>
            </a:endParaRPr>
          </a:p>
        </p:txBody>
      </p:sp>
      <p:pic>
        <p:nvPicPr>
          <p:cNvPr id="6" name="Picture 5">
            <a:extLst>
              <a:ext uri="{FF2B5EF4-FFF2-40B4-BE49-F238E27FC236}">
                <a16:creationId xmlns:a16="http://schemas.microsoft.com/office/drawing/2014/main" id="{DC912ACA-069C-4FDC-827A-D0B0CCA9862E}"/>
              </a:ext>
            </a:extLst>
          </p:cNvPr>
          <p:cNvPicPr>
            <a:picLocks noChangeAspect="1"/>
          </p:cNvPicPr>
          <p:nvPr/>
        </p:nvPicPr>
        <p:blipFill>
          <a:blip r:embed="rId2"/>
          <a:stretch>
            <a:fillRect/>
          </a:stretch>
        </p:blipFill>
        <p:spPr>
          <a:xfrm>
            <a:off x="7139709" y="249380"/>
            <a:ext cx="4359563" cy="6110799"/>
          </a:xfrm>
          <a:prstGeom prst="rect">
            <a:avLst/>
          </a:prstGeom>
        </p:spPr>
      </p:pic>
      <p:pic>
        <p:nvPicPr>
          <p:cNvPr id="8" name="Picture 7">
            <a:extLst>
              <a:ext uri="{FF2B5EF4-FFF2-40B4-BE49-F238E27FC236}">
                <a16:creationId xmlns:a16="http://schemas.microsoft.com/office/drawing/2014/main" id="{710644D6-D433-44C0-B49C-92082B5723E1}"/>
              </a:ext>
            </a:extLst>
          </p:cNvPr>
          <p:cNvPicPr>
            <a:picLocks noChangeAspect="1"/>
          </p:cNvPicPr>
          <p:nvPr/>
        </p:nvPicPr>
        <p:blipFill>
          <a:blip r:embed="rId3"/>
          <a:stretch>
            <a:fillRect/>
          </a:stretch>
        </p:blipFill>
        <p:spPr>
          <a:xfrm>
            <a:off x="2096654" y="3239016"/>
            <a:ext cx="3890755" cy="2542612"/>
          </a:xfrm>
          <a:prstGeom prst="rect">
            <a:avLst/>
          </a:prstGeom>
        </p:spPr>
      </p:pic>
    </p:spTree>
    <p:extLst>
      <p:ext uri="{BB962C8B-B14F-4D97-AF65-F5344CB8AC3E}">
        <p14:creationId xmlns:p14="http://schemas.microsoft.com/office/powerpoint/2010/main" val="113760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96A22A-91F7-CB5F-1125-A60F66B54081}"/>
              </a:ext>
            </a:extLst>
          </p:cNvPr>
          <p:cNvSpPr>
            <a:spLocks noGrp="1"/>
          </p:cNvSpPr>
          <p:nvPr>
            <p:ph type="title"/>
          </p:nvPr>
        </p:nvSpPr>
        <p:spPr>
          <a:xfrm>
            <a:off x="1198182" y="381000"/>
            <a:ext cx="10003218" cy="856129"/>
          </a:xfrm>
        </p:spPr>
        <p:txBody>
          <a:bodyPr>
            <a:normAutofit/>
          </a:bodyPr>
          <a:lstStyle/>
          <a:p>
            <a:r>
              <a:rPr lang="en-US" sz="2800" dirty="0">
                <a:latin typeface="Times New Roman" panose="02020603050405020304" pitchFamily="18" charset="0"/>
                <a:cs typeface="Times New Roman" panose="02020603050405020304" pitchFamily="18" charset="0"/>
              </a:rPr>
              <a:t>Context Filters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3CBD76-4CEC-ACA1-E182-6393657492F1}"/>
              </a:ext>
            </a:extLst>
          </p:cNvPr>
          <p:cNvSpPr>
            <a:spLocks noGrp="1"/>
          </p:cNvSpPr>
          <p:nvPr>
            <p:ph idx="1"/>
          </p:nvPr>
        </p:nvSpPr>
        <p:spPr>
          <a:xfrm>
            <a:off x="193965" y="2299855"/>
            <a:ext cx="11754444" cy="4558145"/>
          </a:xfrm>
        </p:spPr>
        <p:txBody>
          <a:bodyPr anchor="ctr">
            <a:noAutofit/>
          </a:bodyPr>
          <a:lstStyle/>
          <a:p>
            <a:pPr>
              <a:lnSpc>
                <a:spcPct val="100000"/>
              </a:lnSpc>
            </a:pPr>
            <a:r>
              <a:rPr lang="en-US" sz="2000" dirty="0">
                <a:solidFill>
                  <a:schemeClr val="tx1">
                    <a:alpha val="80000"/>
                  </a:schemeClr>
                </a:solidFill>
                <a:latin typeface="Segoe UI Historic" panose="020B0502040204020203" pitchFamily="34" charset="0"/>
                <a:ea typeface="Segoe UI Historic" panose="020B0502040204020203" pitchFamily="34" charset="0"/>
                <a:cs typeface="Segoe UI Historic" panose="020B0502040204020203" pitchFamily="34" charset="0"/>
              </a:rPr>
              <a:t>Normal filters in tableau are independent of each other. </a:t>
            </a:r>
          </a:p>
          <a:p>
            <a:pPr>
              <a:lnSpc>
                <a:spcPct val="100000"/>
              </a:lnSpc>
            </a:pPr>
            <a:r>
              <a:rPr lang="en-US" sz="2000" dirty="0">
                <a:solidFill>
                  <a:schemeClr val="tx1">
                    <a:alpha val="80000"/>
                  </a:schemeClr>
                </a:solidFill>
                <a:latin typeface="Segoe UI Historic" panose="020B0502040204020203" pitchFamily="34" charset="0"/>
                <a:ea typeface="Segoe UI Historic" panose="020B0502040204020203" pitchFamily="34" charset="0"/>
                <a:cs typeface="Segoe UI Historic" panose="020B0502040204020203" pitchFamily="34" charset="0"/>
              </a:rPr>
              <a:t>It means each of the filter reads all rows from the data source and creates its own result.</a:t>
            </a:r>
          </a:p>
          <a:p>
            <a:pPr>
              <a:lnSpc>
                <a:spcPct val="100000"/>
              </a:lnSpc>
            </a:pPr>
            <a:r>
              <a:rPr lang="en-US" sz="2000" dirty="0">
                <a:solidFill>
                  <a:schemeClr val="tx1">
                    <a:alpha val="80000"/>
                  </a:schemeClr>
                </a:solidFill>
                <a:latin typeface="Segoe UI Historic" panose="020B0502040204020203" pitchFamily="34" charset="0"/>
                <a:ea typeface="Segoe UI Historic" panose="020B0502040204020203" pitchFamily="34" charset="0"/>
                <a:cs typeface="Segoe UI Historic" panose="020B0502040204020203" pitchFamily="34" charset="0"/>
              </a:rPr>
              <a:t>However, there may be scenario, where you might want second filter to process only the records returned by the first filter.</a:t>
            </a:r>
          </a:p>
          <a:p>
            <a:pPr>
              <a:lnSpc>
                <a:spcPct val="100000"/>
              </a:lnSpc>
            </a:pPr>
            <a:r>
              <a:rPr lang="en-US" sz="2000" dirty="0">
                <a:solidFill>
                  <a:schemeClr val="tx1">
                    <a:alpha val="80000"/>
                  </a:schemeClr>
                </a:solidFill>
                <a:latin typeface="Segoe UI Historic" panose="020B0502040204020203" pitchFamily="34" charset="0"/>
                <a:ea typeface="Segoe UI Historic" panose="020B0502040204020203" pitchFamily="34" charset="0"/>
                <a:cs typeface="Segoe UI Historic" panose="020B0502040204020203" pitchFamily="34" charset="0"/>
              </a:rPr>
              <a:t>In such a case, second filter is called dependent filter because they process only the data that coming from context filter.</a:t>
            </a:r>
          </a:p>
          <a:p>
            <a:pPr>
              <a:lnSpc>
                <a:spcPct val="100000"/>
              </a:lnSpc>
            </a:pPr>
            <a:r>
              <a:rPr lang="en-US" sz="2000" dirty="0">
                <a:solidFill>
                  <a:schemeClr val="tx1">
                    <a:alpha val="80000"/>
                  </a:schemeClr>
                </a:solidFill>
                <a:latin typeface="Times New Roman" panose="02020603050405020304" pitchFamily="18" charset="0"/>
                <a:cs typeface="Times New Roman" panose="02020603050405020304" pitchFamily="18" charset="0"/>
              </a:rPr>
              <a:t>Context filter is created because of the following reasons:</a:t>
            </a:r>
          </a:p>
          <a:p>
            <a:pPr marL="0" indent="0">
              <a:lnSpc>
                <a:spcPct val="100000"/>
              </a:lnSpc>
              <a:buNone/>
            </a:pPr>
            <a:r>
              <a:rPr lang="en-US" sz="2000" b="1" dirty="0">
                <a:solidFill>
                  <a:schemeClr val="tx1">
                    <a:alpha val="80000"/>
                  </a:schemeClr>
                </a:solidFill>
                <a:latin typeface="Times New Roman" panose="02020603050405020304" pitchFamily="18" charset="0"/>
                <a:cs typeface="Times New Roman" panose="02020603050405020304" pitchFamily="18" charset="0"/>
              </a:rPr>
              <a:t>	Improve Performance</a:t>
            </a:r>
          </a:p>
          <a:p>
            <a:pPr marL="0" indent="0">
              <a:lnSpc>
                <a:spcPct val="100000"/>
              </a:lnSpc>
              <a:buNone/>
            </a:pPr>
            <a:r>
              <a:rPr lang="en-US" sz="2000" b="1" dirty="0">
                <a:solidFill>
                  <a:schemeClr val="tx1">
                    <a:alpha val="80000"/>
                  </a:schemeClr>
                </a:solidFill>
                <a:latin typeface="Times New Roman" panose="02020603050405020304" pitchFamily="18" charset="0"/>
                <a:cs typeface="Times New Roman" panose="02020603050405020304" pitchFamily="18" charset="0"/>
              </a:rPr>
              <a:t>	Create a Dependent Numerical or Top N Filter</a:t>
            </a:r>
            <a:endParaRPr lang="en-US" sz="2000" dirty="0">
              <a:solidFill>
                <a:schemeClr val="tx1">
                  <a:alpha val="80000"/>
                </a:schemeClr>
              </a:solidFill>
              <a:latin typeface="Times New Roman" panose="02020603050405020304" pitchFamily="18" charset="0"/>
              <a:cs typeface="Times New Roman" panose="02020603050405020304" pitchFamily="18" charset="0"/>
            </a:endParaRPr>
          </a:p>
          <a:p>
            <a:pPr>
              <a:lnSpc>
                <a:spcPct val="100000"/>
              </a:lnSpc>
            </a:pPr>
            <a:endParaRPr lang="en-IN" sz="2000" dirty="0">
              <a:solidFill>
                <a:schemeClr val="tx1">
                  <a:alpha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53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96A22A-91F7-CB5F-1125-A60F66B54081}"/>
              </a:ext>
            </a:extLst>
          </p:cNvPr>
          <p:cNvSpPr>
            <a:spLocks noGrp="1"/>
          </p:cNvSpPr>
          <p:nvPr>
            <p:ph type="title"/>
          </p:nvPr>
        </p:nvSpPr>
        <p:spPr>
          <a:xfrm>
            <a:off x="304800" y="381000"/>
            <a:ext cx="10896600" cy="856129"/>
          </a:xfrm>
        </p:spPr>
        <p:txBody>
          <a:bodyPr>
            <a:normAutofit fontScale="90000"/>
          </a:bodyPr>
          <a:lstStyle/>
          <a:p>
            <a:pPr algn="just"/>
            <a:r>
              <a:rPr lang="en-US" sz="2800" dirty="0">
                <a:latin typeface="Times New Roman" panose="02020603050405020304" pitchFamily="18" charset="0"/>
                <a:cs typeface="Times New Roman" panose="02020603050405020304" pitchFamily="18" charset="0"/>
              </a:rPr>
              <a:t>By using the Sample Super Store Find the top 5 sub category of products for category called Furniture.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096F8FA-090D-48E2-A8CE-083C303B850E}"/>
              </a:ext>
            </a:extLst>
          </p:cNvPr>
          <p:cNvPicPr>
            <a:picLocks noGrp="1" noChangeAspect="1"/>
          </p:cNvPicPr>
          <p:nvPr>
            <p:ph idx="1"/>
          </p:nvPr>
        </p:nvPicPr>
        <p:blipFill>
          <a:blip r:embed="rId3"/>
          <a:stretch>
            <a:fillRect/>
          </a:stretch>
        </p:blipFill>
        <p:spPr>
          <a:xfrm>
            <a:off x="193675" y="2798017"/>
            <a:ext cx="11755438" cy="3562254"/>
          </a:xfrm>
        </p:spPr>
      </p:pic>
    </p:spTree>
    <p:extLst>
      <p:ext uri="{BB962C8B-B14F-4D97-AF65-F5344CB8AC3E}">
        <p14:creationId xmlns:p14="http://schemas.microsoft.com/office/powerpoint/2010/main" val="43033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96A22A-91F7-CB5F-1125-A60F66B54081}"/>
              </a:ext>
            </a:extLst>
          </p:cNvPr>
          <p:cNvSpPr>
            <a:spLocks noGrp="1"/>
          </p:cNvSpPr>
          <p:nvPr>
            <p:ph type="title"/>
          </p:nvPr>
        </p:nvSpPr>
        <p:spPr>
          <a:xfrm>
            <a:off x="304799" y="381000"/>
            <a:ext cx="11296073" cy="856129"/>
          </a:xfrm>
        </p:spPr>
        <p:txBody>
          <a:bodyPr>
            <a:normAutofit fontScale="90000"/>
          </a:bodyPr>
          <a:lstStyle/>
          <a:p>
            <a:pPr algn="just"/>
            <a:r>
              <a:rPr lang="en-IN" sz="2800" dirty="0">
                <a:latin typeface="Times New Roman" panose="02020603050405020304" pitchFamily="18" charset="0"/>
                <a:cs typeface="Times New Roman" panose="02020603050405020304" pitchFamily="18" charset="0"/>
              </a:rPr>
              <a:t>Find Sub category of products across all segments whose sales exceed one million.</a:t>
            </a:r>
          </a:p>
        </p:txBody>
      </p:sp>
      <p:pic>
        <p:nvPicPr>
          <p:cNvPr id="7" name="Content Placeholder 6">
            <a:extLst>
              <a:ext uri="{FF2B5EF4-FFF2-40B4-BE49-F238E27FC236}">
                <a16:creationId xmlns:a16="http://schemas.microsoft.com/office/drawing/2014/main" id="{4C1CD0D6-9129-448C-9422-14C4A9D9491E}"/>
              </a:ext>
            </a:extLst>
          </p:cNvPr>
          <p:cNvPicPr>
            <a:picLocks noGrp="1" noChangeAspect="1"/>
          </p:cNvPicPr>
          <p:nvPr>
            <p:ph idx="1"/>
          </p:nvPr>
        </p:nvPicPr>
        <p:blipFill>
          <a:blip r:embed="rId3"/>
          <a:stretch>
            <a:fillRect/>
          </a:stretch>
        </p:blipFill>
        <p:spPr>
          <a:xfrm>
            <a:off x="120650" y="2373745"/>
            <a:ext cx="11674475" cy="4016377"/>
          </a:xfrm>
        </p:spPr>
      </p:pic>
    </p:spTree>
    <p:extLst>
      <p:ext uri="{BB962C8B-B14F-4D97-AF65-F5344CB8AC3E}">
        <p14:creationId xmlns:p14="http://schemas.microsoft.com/office/powerpoint/2010/main" val="62250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EC0503-8B7F-084E-90B1-EF26039785F9}"/>
              </a:ext>
            </a:extLst>
          </p:cNvPr>
          <p:cNvSpPr>
            <a:spLocks noGrp="1"/>
          </p:cNvSpPr>
          <p:nvPr>
            <p:ph idx="1"/>
          </p:nvPr>
        </p:nvSpPr>
        <p:spPr>
          <a:xfrm>
            <a:off x="110837" y="2309090"/>
            <a:ext cx="10904072" cy="4442692"/>
          </a:xfrm>
        </p:spPr>
        <p:txBody>
          <a:bodyPr anchor="ctr">
            <a:normAutofit/>
          </a:bodyPr>
          <a:lstStyle/>
          <a:p>
            <a:pPr marL="0" indent="0" algn="l">
              <a:buNone/>
            </a:pPr>
            <a:r>
              <a:rPr lang="en-US" sz="1800" b="1" i="0" dirty="0">
                <a:solidFill>
                  <a:schemeClr val="tx1"/>
                </a:solidFill>
                <a:effectLst/>
                <a:latin typeface="Inter"/>
              </a:rPr>
              <a:t>Extract Filters</a:t>
            </a:r>
          </a:p>
          <a:p>
            <a:pPr algn="just"/>
            <a:r>
              <a:rPr lang="en-US" sz="1800" b="0" i="0" dirty="0">
                <a:solidFill>
                  <a:srgbClr val="32325D"/>
                </a:solidFill>
                <a:effectLst/>
                <a:latin typeface="Source Sans Pro" panose="020B0503030403020204" pitchFamily="34" charset="0"/>
              </a:rPr>
              <a:t>Used to extracts a small subset of data from the original data source is the extract filter. </a:t>
            </a:r>
          </a:p>
          <a:p>
            <a:pPr algn="just"/>
            <a:r>
              <a:rPr lang="en-US" sz="1800" b="0" i="0" dirty="0">
                <a:solidFill>
                  <a:srgbClr val="32325D"/>
                </a:solidFill>
                <a:effectLst/>
                <a:latin typeface="Source Sans Pro" panose="020B0503030403020204" pitchFamily="34" charset="0"/>
              </a:rPr>
              <a:t>If the user extracts data from the data source, this Tableau filter is used.</a:t>
            </a:r>
            <a:endParaRPr lang="en-US" sz="2800" b="0" i="0" dirty="0">
              <a:solidFill>
                <a:schemeClr val="tx1"/>
              </a:solidFill>
              <a:effectLst/>
              <a:latin typeface="Inter"/>
            </a:endParaRPr>
          </a:p>
          <a:p>
            <a:pPr algn="l">
              <a:buFont typeface="Arial" panose="020B0604020202020204" pitchFamily="34" charset="0"/>
              <a:buChar char="•"/>
            </a:pPr>
            <a:r>
              <a:rPr lang="en-US" sz="1800" b="0" i="0" dirty="0">
                <a:solidFill>
                  <a:schemeClr val="tx1"/>
                </a:solidFill>
                <a:effectLst/>
                <a:latin typeface="Inter"/>
              </a:rPr>
              <a:t>It helps to lower the tableau queries to the data source</a:t>
            </a:r>
          </a:p>
          <a:p>
            <a:pPr algn="l">
              <a:buFont typeface="Arial" panose="020B0604020202020204" pitchFamily="34" charset="0"/>
              <a:buChar char="•"/>
            </a:pPr>
            <a:r>
              <a:rPr lang="en-US" sz="1800" b="0" i="0" dirty="0">
                <a:solidFill>
                  <a:schemeClr val="tx1"/>
                </a:solidFill>
                <a:effectLst/>
                <a:latin typeface="Inter"/>
              </a:rPr>
              <a:t>It allows adding filters to the column being extracted from the data sources</a:t>
            </a:r>
          </a:p>
          <a:p>
            <a:pPr algn="l">
              <a:buFont typeface="Arial" panose="020B0604020202020204" pitchFamily="34" charset="0"/>
              <a:buChar char="•"/>
            </a:pPr>
            <a:r>
              <a:rPr lang="en-US" sz="1800" b="0" i="0" dirty="0">
                <a:solidFill>
                  <a:schemeClr val="tx1"/>
                </a:solidFill>
                <a:effectLst/>
                <a:latin typeface="Inter"/>
              </a:rPr>
              <a:t>To reduce the data size, dimensions and measures filter can be applied after the extract</a:t>
            </a:r>
          </a:p>
          <a:p>
            <a:pPr marL="0" indent="0" algn="l">
              <a:buNone/>
            </a:pPr>
            <a:r>
              <a:rPr lang="en-US" sz="1800" b="1" i="0" dirty="0">
                <a:solidFill>
                  <a:schemeClr val="tx1"/>
                </a:solidFill>
                <a:effectLst/>
                <a:latin typeface="Inter"/>
              </a:rPr>
              <a:t>Data Source Filters</a:t>
            </a:r>
          </a:p>
          <a:p>
            <a:pPr algn="l">
              <a:buFont typeface="Arial" panose="020B0604020202020204" pitchFamily="34" charset="0"/>
              <a:buChar char="•"/>
            </a:pPr>
            <a:r>
              <a:rPr lang="en-US" sz="1800" b="0" i="0" dirty="0">
                <a:solidFill>
                  <a:schemeClr val="tx1"/>
                </a:solidFill>
                <a:effectLst/>
                <a:latin typeface="Inter"/>
              </a:rPr>
              <a:t>Applies to the data source directly</a:t>
            </a:r>
          </a:p>
          <a:p>
            <a:pPr algn="l">
              <a:buFont typeface="Arial" panose="020B0604020202020204" pitchFamily="34" charset="0"/>
              <a:buChar char="•"/>
            </a:pPr>
            <a:r>
              <a:rPr lang="en-US" sz="1800" dirty="0">
                <a:solidFill>
                  <a:schemeClr val="tx1"/>
                </a:solidFill>
                <a:latin typeface="Inter"/>
              </a:rPr>
              <a:t>It can limit the number of records in the data set.</a:t>
            </a:r>
          </a:p>
          <a:p>
            <a:pPr algn="l">
              <a:buFont typeface="Arial" panose="020B0604020202020204" pitchFamily="34" charset="0"/>
              <a:buChar char="•"/>
            </a:pPr>
            <a:r>
              <a:rPr lang="en-US" sz="1800" b="0" i="0" dirty="0">
                <a:solidFill>
                  <a:schemeClr val="tx1"/>
                </a:solidFill>
                <a:effectLst/>
                <a:latin typeface="Inter"/>
              </a:rPr>
              <a:t>Used to filter data in data source section and restrict the file present in the data set</a:t>
            </a:r>
          </a:p>
          <a:p>
            <a:pPr marL="0" indent="0" algn="just">
              <a:buNone/>
            </a:pPr>
            <a:endParaRPr lang="en-US" sz="2000" dirty="0">
              <a:solidFill>
                <a:schemeClr val="tx1">
                  <a:alpha val="8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C4D9FCD-E1FC-40EE-AB5B-492809981156}"/>
              </a:ext>
            </a:extLst>
          </p:cNvPr>
          <p:cNvSpPr txBox="1"/>
          <p:nvPr/>
        </p:nvSpPr>
        <p:spPr>
          <a:xfrm>
            <a:off x="572655" y="794327"/>
            <a:ext cx="4036290" cy="646331"/>
          </a:xfrm>
          <a:prstGeom prst="rect">
            <a:avLst/>
          </a:prstGeom>
          <a:noFill/>
        </p:spPr>
        <p:txBody>
          <a:bodyPr wrap="square" rtlCol="0">
            <a:spAutoFit/>
          </a:bodyPr>
          <a:lstStyle/>
          <a:p>
            <a:r>
              <a:rPr lang="en-IN" sz="3600" b="1" dirty="0">
                <a:solidFill>
                  <a:srgbClr val="00B050"/>
                </a:solidFill>
              </a:rPr>
              <a:t>Types of Filters </a:t>
            </a:r>
          </a:p>
        </p:txBody>
      </p:sp>
    </p:spTree>
    <p:extLst>
      <p:ext uri="{BB962C8B-B14F-4D97-AF65-F5344CB8AC3E}">
        <p14:creationId xmlns:p14="http://schemas.microsoft.com/office/powerpoint/2010/main" val="81997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EC0503-8B7F-084E-90B1-EF26039785F9}"/>
              </a:ext>
            </a:extLst>
          </p:cNvPr>
          <p:cNvSpPr>
            <a:spLocks noGrp="1"/>
          </p:cNvSpPr>
          <p:nvPr>
            <p:ph idx="1"/>
          </p:nvPr>
        </p:nvSpPr>
        <p:spPr>
          <a:xfrm>
            <a:off x="110837" y="2309090"/>
            <a:ext cx="10904072" cy="4442692"/>
          </a:xfrm>
        </p:spPr>
        <p:txBody>
          <a:bodyPr anchor="ctr">
            <a:normAutofit/>
          </a:bodyPr>
          <a:lstStyle/>
          <a:p>
            <a:pPr marL="0" indent="0" algn="l">
              <a:buNone/>
            </a:pPr>
            <a:r>
              <a:rPr lang="en-US" sz="1800" b="1" i="0" dirty="0">
                <a:solidFill>
                  <a:schemeClr val="tx1"/>
                </a:solidFill>
                <a:effectLst/>
                <a:latin typeface="Inter"/>
              </a:rPr>
              <a:t>Dimension Filter</a:t>
            </a:r>
            <a:endParaRPr lang="en-US" sz="1800" dirty="0">
              <a:solidFill>
                <a:schemeClr val="tx1"/>
              </a:solidFill>
              <a:latin typeface="Inter"/>
            </a:endParaRPr>
          </a:p>
          <a:p>
            <a:pPr algn="l">
              <a:buFont typeface="Arial" panose="020B0604020202020204" pitchFamily="34" charset="0"/>
              <a:buChar char="•"/>
            </a:pPr>
            <a:r>
              <a:rPr lang="en-US" sz="1800" b="0" i="0" dirty="0">
                <a:solidFill>
                  <a:schemeClr val="tx1"/>
                </a:solidFill>
                <a:effectLst/>
                <a:latin typeface="Inter"/>
              </a:rPr>
              <a:t>It is a non-aggregated filter.</a:t>
            </a:r>
          </a:p>
          <a:p>
            <a:pPr algn="l">
              <a:buFont typeface="Arial" panose="020B0604020202020204" pitchFamily="34" charset="0"/>
              <a:buChar char="•"/>
            </a:pPr>
            <a:r>
              <a:rPr lang="en-US" sz="1800" b="0" i="0" dirty="0">
                <a:solidFill>
                  <a:schemeClr val="tx1"/>
                </a:solidFill>
                <a:effectLst/>
                <a:latin typeface="Inter"/>
              </a:rPr>
              <a:t>Applied to Dimensional (qualitative) field</a:t>
            </a:r>
          </a:p>
          <a:p>
            <a:pPr algn="l">
              <a:buFont typeface="Arial" panose="020B0604020202020204" pitchFamily="34" charset="0"/>
              <a:buChar char="•"/>
            </a:pPr>
            <a:r>
              <a:rPr lang="en-US" sz="1800" b="0" i="0" dirty="0">
                <a:solidFill>
                  <a:schemeClr val="tx1"/>
                </a:solidFill>
                <a:effectLst/>
                <a:latin typeface="Inter"/>
              </a:rPr>
              <a:t>Applied by both dragging them on the filter pane or right-clicking on a specific dimension</a:t>
            </a:r>
          </a:p>
          <a:p>
            <a:pPr marL="0" indent="0" algn="l">
              <a:buNone/>
            </a:pPr>
            <a:r>
              <a:rPr lang="en-US" sz="1800" b="1" i="0" dirty="0">
                <a:solidFill>
                  <a:schemeClr val="tx1"/>
                </a:solidFill>
                <a:effectLst/>
                <a:latin typeface="Inter"/>
              </a:rPr>
              <a:t>Measure Filter  </a:t>
            </a:r>
            <a:r>
              <a:rPr lang="en-US" sz="1800" b="0" i="0" dirty="0">
                <a:solidFill>
                  <a:schemeClr val="tx1"/>
                </a:solidFill>
                <a:effectLst/>
                <a:latin typeface="Inter"/>
              </a:rPr>
              <a:t>Applied to Measure (quantitative) fields</a:t>
            </a:r>
          </a:p>
          <a:p>
            <a:pPr algn="l">
              <a:buFont typeface="Arial" panose="020B0604020202020204" pitchFamily="34" charset="0"/>
              <a:buChar char="•"/>
            </a:pPr>
            <a:r>
              <a:rPr lang="en-US" sz="1800" b="0" i="0" dirty="0">
                <a:solidFill>
                  <a:schemeClr val="tx1"/>
                </a:solidFill>
                <a:effectLst/>
                <a:latin typeface="Inter"/>
              </a:rPr>
              <a:t>You can add operations like sum, mean, standard deviation, and other aggregated functions in the measure filter.</a:t>
            </a:r>
          </a:p>
          <a:p>
            <a:pPr algn="l">
              <a:buFont typeface="Arial" panose="020B0604020202020204" pitchFamily="34" charset="0"/>
              <a:buChar char="•"/>
            </a:pPr>
            <a:r>
              <a:rPr lang="en-US" sz="1800" b="0" i="0" dirty="0">
                <a:solidFill>
                  <a:schemeClr val="tx1"/>
                </a:solidFill>
                <a:effectLst/>
                <a:latin typeface="Inter"/>
              </a:rPr>
              <a:t>To add a measure filter, drag the measured field to the filter box</a:t>
            </a:r>
          </a:p>
          <a:p>
            <a:pPr algn="l">
              <a:buFont typeface="Arial" panose="020B0604020202020204" pitchFamily="34" charset="0"/>
              <a:buChar char="•"/>
            </a:pPr>
            <a:r>
              <a:rPr lang="en-US" sz="1800" b="0" i="0" dirty="0">
                <a:solidFill>
                  <a:schemeClr val="tx1"/>
                </a:solidFill>
                <a:effectLst/>
                <a:latin typeface="Inter"/>
              </a:rPr>
              <a:t>Applied after non-aggregate filters</a:t>
            </a:r>
          </a:p>
          <a:p>
            <a:pPr marL="0" indent="0" algn="just">
              <a:buNone/>
            </a:pPr>
            <a:endParaRPr lang="en-US" sz="2000" dirty="0">
              <a:solidFill>
                <a:schemeClr val="tx1">
                  <a:alpha val="8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C4D9FCD-E1FC-40EE-AB5B-492809981156}"/>
              </a:ext>
            </a:extLst>
          </p:cNvPr>
          <p:cNvSpPr txBox="1"/>
          <p:nvPr/>
        </p:nvSpPr>
        <p:spPr>
          <a:xfrm>
            <a:off x="572655" y="794327"/>
            <a:ext cx="4036290" cy="646331"/>
          </a:xfrm>
          <a:prstGeom prst="rect">
            <a:avLst/>
          </a:prstGeom>
          <a:noFill/>
        </p:spPr>
        <p:txBody>
          <a:bodyPr wrap="square" rtlCol="0">
            <a:spAutoFit/>
          </a:bodyPr>
          <a:lstStyle/>
          <a:p>
            <a:r>
              <a:rPr lang="en-IN" sz="3600" b="1" dirty="0">
                <a:solidFill>
                  <a:srgbClr val="00B050"/>
                </a:solidFill>
              </a:rPr>
              <a:t>Types of Filters </a:t>
            </a:r>
          </a:p>
        </p:txBody>
      </p:sp>
    </p:spTree>
    <p:extLst>
      <p:ext uri="{BB962C8B-B14F-4D97-AF65-F5344CB8AC3E}">
        <p14:creationId xmlns:p14="http://schemas.microsoft.com/office/powerpoint/2010/main" val="66349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EC0503-8B7F-084E-90B1-EF26039785F9}"/>
              </a:ext>
            </a:extLst>
          </p:cNvPr>
          <p:cNvSpPr>
            <a:spLocks noGrp="1"/>
          </p:cNvSpPr>
          <p:nvPr>
            <p:ph idx="1"/>
          </p:nvPr>
        </p:nvSpPr>
        <p:spPr>
          <a:xfrm>
            <a:off x="110837" y="2309090"/>
            <a:ext cx="10904072" cy="4442692"/>
          </a:xfrm>
        </p:spPr>
        <p:txBody>
          <a:bodyPr anchor="ctr">
            <a:normAutofit/>
          </a:bodyPr>
          <a:lstStyle/>
          <a:p>
            <a:pPr marL="0" indent="0">
              <a:buNone/>
            </a:pPr>
            <a:r>
              <a:rPr lang="en-US" sz="1800" b="1" dirty="0">
                <a:solidFill>
                  <a:schemeClr val="tx1">
                    <a:alpha val="80000"/>
                  </a:schemeClr>
                </a:solidFill>
                <a:latin typeface="Times New Roman" panose="02020603050405020304" pitchFamily="18" charset="0"/>
                <a:cs typeface="Times New Roman" panose="02020603050405020304" pitchFamily="18" charset="0"/>
              </a:rPr>
              <a:t>Filter Dates: </a:t>
            </a:r>
            <a:r>
              <a:rPr lang="en-US" sz="1800" dirty="0">
                <a:solidFill>
                  <a:schemeClr val="tx1"/>
                </a:solidFill>
                <a:latin typeface="Inter"/>
              </a:rPr>
              <a:t>Filter dates are the filters applied on the date fields</a:t>
            </a:r>
            <a:r>
              <a:rPr lang="en-US" sz="1800" dirty="0">
                <a:solidFill>
                  <a:schemeClr val="tx1">
                    <a:alpha val="80000"/>
                  </a:schemeClr>
                </a:solidFill>
                <a:latin typeface="Times New Roman" panose="02020603050405020304" pitchFamily="18" charset="0"/>
                <a:cs typeface="Times New Roman" panose="02020603050405020304" pitchFamily="18" charset="0"/>
              </a:rPr>
              <a:t>.</a:t>
            </a:r>
          </a:p>
          <a:p>
            <a:pPr marL="0" indent="0" algn="l">
              <a:buNone/>
            </a:pPr>
            <a:r>
              <a:rPr lang="en-US" sz="1800" b="1" i="0" dirty="0">
                <a:solidFill>
                  <a:schemeClr val="tx1"/>
                </a:solidFill>
                <a:effectLst/>
                <a:latin typeface="Inter"/>
              </a:rPr>
              <a:t>Context Filters</a:t>
            </a:r>
          </a:p>
          <a:p>
            <a:pPr algn="l">
              <a:buFont typeface="Arial" panose="020B0604020202020204" pitchFamily="34" charset="0"/>
              <a:buChar char="•"/>
            </a:pPr>
            <a:r>
              <a:rPr lang="en-US" sz="1800" b="0" i="0" dirty="0">
                <a:solidFill>
                  <a:schemeClr val="tx1"/>
                </a:solidFill>
                <a:effectLst/>
                <a:latin typeface="Inter"/>
              </a:rPr>
              <a:t>Use to improve performance of views, filters, and queries run on data source.</a:t>
            </a:r>
          </a:p>
          <a:p>
            <a:pPr algn="l">
              <a:buFont typeface="Arial" panose="020B0604020202020204" pitchFamily="34" charset="0"/>
              <a:buChar char="•"/>
            </a:pPr>
            <a:r>
              <a:rPr lang="en-US" sz="1800" b="0" i="0" dirty="0">
                <a:solidFill>
                  <a:schemeClr val="tx1"/>
                </a:solidFill>
                <a:effectLst/>
                <a:latin typeface="Inter"/>
              </a:rPr>
              <a:t>It helps apply a relevant, actionable context to the entire data analysis in the tableau.</a:t>
            </a:r>
          </a:p>
          <a:p>
            <a:pPr algn="l">
              <a:buFont typeface="Arial" panose="020B0604020202020204" pitchFamily="34" charset="0"/>
              <a:buChar char="•"/>
            </a:pPr>
            <a:r>
              <a:rPr lang="en-US" sz="1800" b="0" i="0" dirty="0">
                <a:solidFill>
                  <a:schemeClr val="tx1"/>
                </a:solidFill>
                <a:effectLst/>
                <a:latin typeface="Inter"/>
              </a:rPr>
              <a:t>It gets applied before any other filters used in the worksheet</a:t>
            </a:r>
          </a:p>
          <a:p>
            <a:pPr algn="l">
              <a:buFont typeface="Arial" panose="020B0604020202020204" pitchFamily="34" charset="0"/>
              <a:buChar char="•"/>
            </a:pPr>
            <a:r>
              <a:rPr lang="en-US" sz="1800" b="0" i="0" dirty="0">
                <a:solidFill>
                  <a:schemeClr val="tx1"/>
                </a:solidFill>
                <a:effectLst/>
                <a:latin typeface="Inter"/>
              </a:rPr>
              <a:t>To add a context filter, click on Add to Context on the contextual menu of any existing categorical filter.</a:t>
            </a:r>
            <a:endParaRPr lang="en-US" sz="1800" b="1" i="0" dirty="0">
              <a:solidFill>
                <a:schemeClr val="tx1"/>
              </a:solidFill>
              <a:effectLst/>
              <a:latin typeface="Inter"/>
            </a:endParaRPr>
          </a:p>
          <a:p>
            <a:pPr marL="0" indent="0" algn="l">
              <a:buNone/>
            </a:pPr>
            <a:r>
              <a:rPr lang="en-US" sz="1800" b="1" i="0" dirty="0">
                <a:solidFill>
                  <a:schemeClr val="tx1"/>
                </a:solidFill>
                <a:effectLst/>
                <a:latin typeface="Inter"/>
              </a:rPr>
              <a:t>Table Calculation Filters</a:t>
            </a:r>
          </a:p>
          <a:p>
            <a:pPr algn="l">
              <a:buFont typeface="Arial" panose="020B0604020202020204" pitchFamily="34" charset="0"/>
              <a:buChar char="•"/>
            </a:pPr>
            <a:r>
              <a:rPr lang="en-US" sz="1800" b="0" i="0" dirty="0">
                <a:solidFill>
                  <a:schemeClr val="tx1"/>
                </a:solidFill>
                <a:effectLst/>
                <a:latin typeface="Inter"/>
              </a:rPr>
              <a:t>It is the last filter, applied after the view has been created</a:t>
            </a:r>
          </a:p>
          <a:p>
            <a:pPr algn="l">
              <a:buFont typeface="Arial" panose="020B0604020202020204" pitchFamily="34" charset="0"/>
              <a:buChar char="•"/>
            </a:pPr>
            <a:r>
              <a:rPr lang="en-US" sz="1800" b="0" i="0" dirty="0">
                <a:solidFill>
                  <a:schemeClr val="tx1"/>
                </a:solidFill>
                <a:effectLst/>
                <a:latin typeface="Inter"/>
              </a:rPr>
              <a:t>Used to look into the data without any filtering of hidden data</a:t>
            </a:r>
          </a:p>
          <a:p>
            <a:pPr algn="l">
              <a:buFont typeface="Arial" panose="020B0604020202020204" pitchFamily="34" charset="0"/>
              <a:buChar char="•"/>
            </a:pPr>
            <a:r>
              <a:rPr lang="en-US" sz="1800" b="0" i="0" dirty="0">
                <a:solidFill>
                  <a:schemeClr val="tx1"/>
                </a:solidFill>
                <a:effectLst/>
                <a:latin typeface="Inter"/>
              </a:rPr>
              <a:t>Table calculations are used when creating calculated fields such as LOOKUP, WINDOW_SUM etc.</a:t>
            </a:r>
          </a:p>
          <a:p>
            <a:pPr marL="0" indent="0" algn="just">
              <a:buNone/>
            </a:pPr>
            <a:endParaRPr lang="en-US" sz="2000" dirty="0">
              <a:solidFill>
                <a:schemeClr val="tx1">
                  <a:alpha val="8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C4D9FCD-E1FC-40EE-AB5B-492809981156}"/>
              </a:ext>
            </a:extLst>
          </p:cNvPr>
          <p:cNvSpPr txBox="1"/>
          <p:nvPr/>
        </p:nvSpPr>
        <p:spPr>
          <a:xfrm>
            <a:off x="572655" y="794327"/>
            <a:ext cx="4036290" cy="646331"/>
          </a:xfrm>
          <a:prstGeom prst="rect">
            <a:avLst/>
          </a:prstGeom>
          <a:noFill/>
        </p:spPr>
        <p:txBody>
          <a:bodyPr wrap="square" rtlCol="0">
            <a:spAutoFit/>
          </a:bodyPr>
          <a:lstStyle/>
          <a:p>
            <a:r>
              <a:rPr lang="en-IN" sz="3600" b="1" dirty="0">
                <a:solidFill>
                  <a:srgbClr val="00B050"/>
                </a:solidFill>
              </a:rPr>
              <a:t>Types of Filters </a:t>
            </a:r>
          </a:p>
        </p:txBody>
      </p:sp>
    </p:spTree>
    <p:extLst>
      <p:ext uri="{BB962C8B-B14F-4D97-AF65-F5344CB8AC3E}">
        <p14:creationId xmlns:p14="http://schemas.microsoft.com/office/powerpoint/2010/main" val="204685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52C23-0DDE-474C-BE61-CC01730D2D0E}"/>
              </a:ext>
            </a:extLst>
          </p:cNvPr>
          <p:cNvSpPr>
            <a:spLocks noGrp="1"/>
          </p:cNvSpPr>
          <p:nvPr>
            <p:ph idx="1"/>
          </p:nvPr>
        </p:nvSpPr>
        <p:spPr>
          <a:xfrm>
            <a:off x="212436" y="267856"/>
            <a:ext cx="11776364" cy="5877358"/>
          </a:xfrm>
        </p:spPr>
        <p:txBody>
          <a:bodyPr>
            <a:normAutofit/>
          </a:bodyPr>
          <a:lstStyle/>
          <a:p>
            <a:pPr marL="0" indent="0" algn="just">
              <a:buNone/>
            </a:pPr>
            <a:r>
              <a:rPr lang="en-US" sz="2000" b="1" u="sng" dirty="0"/>
              <a:t>Filtering on a Dimension </a:t>
            </a:r>
            <a:r>
              <a:rPr lang="en-US" sz="2000" b="1" dirty="0"/>
              <a:t>: </a:t>
            </a:r>
            <a:r>
              <a:rPr lang="en-US" sz="2000" dirty="0"/>
              <a:t>A dimension filter is used to view the data values of a smaller set of the dimension’s members.</a:t>
            </a:r>
          </a:p>
          <a:p>
            <a:pPr marL="0" indent="0" algn="just">
              <a:buNone/>
            </a:pPr>
            <a:r>
              <a:rPr lang="en-US" sz="2000" b="1" dirty="0">
                <a:solidFill>
                  <a:srgbClr val="FFFF00"/>
                </a:solidFill>
              </a:rPr>
              <a:t>General</a:t>
            </a:r>
            <a:r>
              <a:rPr lang="en-US" sz="2000" dirty="0"/>
              <a:t> :This option shows the members of the selected dimension you can select for inclusion or exclusion. You can also create a custom value list.</a:t>
            </a:r>
          </a:p>
          <a:p>
            <a:pPr marL="0" indent="0" algn="just">
              <a:buNone/>
            </a:pPr>
            <a:r>
              <a:rPr lang="en-US" sz="2000" b="1" dirty="0">
                <a:solidFill>
                  <a:srgbClr val="FFFF00"/>
                </a:solidFill>
              </a:rPr>
              <a:t>Wildcard: </a:t>
            </a:r>
            <a:r>
              <a:rPr lang="en-US" sz="2000" dirty="0"/>
              <a:t> This option sets up a wildcard inclusion or exclusion of dimension members matching the value entered.</a:t>
            </a:r>
          </a:p>
          <a:p>
            <a:pPr marL="0" indent="0" algn="just">
              <a:buNone/>
            </a:pPr>
            <a:r>
              <a:rPr lang="en-US" sz="2000" b="1" dirty="0">
                <a:solidFill>
                  <a:srgbClr val="FFFF00"/>
                </a:solidFill>
              </a:rPr>
              <a:t>Condition: </a:t>
            </a:r>
            <a:r>
              <a:rPr lang="en-US" sz="2000" dirty="0"/>
              <a:t> This option filters values based upon specified conditions including a field, range of values or specified formula.</a:t>
            </a:r>
          </a:p>
          <a:p>
            <a:pPr marL="0" indent="0" algn="just">
              <a:buNone/>
            </a:pPr>
            <a:r>
              <a:rPr lang="en-US" sz="2000" b="1" dirty="0">
                <a:solidFill>
                  <a:srgbClr val="FFFF00"/>
                </a:solidFill>
              </a:rPr>
              <a:t>Top: </a:t>
            </a:r>
            <a:r>
              <a:rPr lang="en-US" sz="2000" dirty="0"/>
              <a:t>This option filters by the top or bottom “N” where N is determined by the value of specified fields or formula. </a:t>
            </a:r>
          </a:p>
        </p:txBody>
      </p:sp>
    </p:spTree>
    <p:extLst>
      <p:ext uri="{BB962C8B-B14F-4D97-AF65-F5344CB8AC3E}">
        <p14:creationId xmlns:p14="http://schemas.microsoft.com/office/powerpoint/2010/main" val="122979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AF0C320-18B0-9C02-D556-45B37A2726CA}"/>
              </a:ext>
            </a:extLst>
          </p:cNvPr>
          <p:cNvSpPr>
            <a:spLocks noGrp="1"/>
          </p:cNvSpPr>
          <p:nvPr>
            <p:ph idx="1"/>
          </p:nvPr>
        </p:nvSpPr>
        <p:spPr>
          <a:xfrm>
            <a:off x="578224" y="2362199"/>
            <a:ext cx="11107270" cy="3944471"/>
          </a:xfrm>
        </p:spPr>
        <p:txBody>
          <a:bodyPr anchor="ctr">
            <a:normAutofit fontScale="92500" lnSpcReduction="20000"/>
          </a:bodyPr>
          <a:lstStyle/>
          <a:p>
            <a:r>
              <a:rPr lang="en-US" sz="2000" b="1" dirty="0">
                <a:solidFill>
                  <a:schemeClr val="tx1">
                    <a:alpha val="80000"/>
                  </a:schemeClr>
                </a:solidFill>
                <a:latin typeface="Times New Roman" panose="02020603050405020304" pitchFamily="18" charset="0"/>
                <a:cs typeface="Times New Roman" panose="02020603050405020304" pitchFamily="18" charset="0"/>
              </a:rPr>
              <a:t>Dimensions</a:t>
            </a:r>
            <a:r>
              <a:rPr lang="en-US" sz="2000" dirty="0">
                <a:solidFill>
                  <a:schemeClr val="tx1">
                    <a:alpha val="80000"/>
                  </a:schemeClr>
                </a:solidFill>
                <a:latin typeface="Times New Roman" panose="02020603050405020304" pitchFamily="18" charset="0"/>
                <a:cs typeface="Times New Roman" panose="02020603050405020304" pitchFamily="18" charset="0"/>
              </a:rPr>
              <a:t> are descriptive fields having string values. There are following types of filters for dimensions in Tableau:</a:t>
            </a:r>
          </a:p>
          <a:p>
            <a:pPr>
              <a:buFont typeface="Arial" panose="020B0604020202020204" pitchFamily="34" charset="0"/>
              <a:buChar char="•"/>
            </a:pPr>
            <a:r>
              <a:rPr lang="en-US" sz="2000" b="1" dirty="0">
                <a:solidFill>
                  <a:schemeClr val="tx1">
                    <a:alpha val="80000"/>
                  </a:schemeClr>
                </a:solidFill>
                <a:latin typeface="Times New Roman" panose="02020603050405020304" pitchFamily="18" charset="0"/>
                <a:cs typeface="Times New Roman" panose="02020603050405020304" pitchFamily="18" charset="0"/>
              </a:rPr>
              <a:t>General Filter: </a:t>
            </a:r>
            <a:r>
              <a:rPr lang="en-US" sz="2000" dirty="0">
                <a:solidFill>
                  <a:schemeClr val="tx1">
                    <a:alpha val="80000"/>
                  </a:schemeClr>
                </a:solidFill>
                <a:latin typeface="Times New Roman" panose="02020603050405020304" pitchFamily="18" charset="0"/>
                <a:cs typeface="Times New Roman" panose="02020603050405020304" pitchFamily="18" charset="0"/>
              </a:rPr>
              <a:t>It allows to select specific values from a list.</a:t>
            </a:r>
          </a:p>
          <a:p>
            <a:pPr marL="0" indent="0">
              <a:buNone/>
            </a:pPr>
            <a:r>
              <a:rPr lang="en-US" sz="2000" dirty="0">
                <a:solidFill>
                  <a:schemeClr val="tx1">
                    <a:alpha val="80000"/>
                  </a:schemeClr>
                </a:solidFill>
                <a:latin typeface="Times New Roman" panose="02020603050405020304" pitchFamily="18" charset="0"/>
                <a:cs typeface="Times New Roman" panose="02020603050405020304" pitchFamily="18" charset="0"/>
              </a:rPr>
              <a:t>                          </a:t>
            </a:r>
            <a:r>
              <a:rPr lang="en-US" sz="2000" dirty="0">
                <a:solidFill>
                  <a:srgbClr val="C00000">
                    <a:alpha val="80000"/>
                  </a:srgbClr>
                </a:solidFill>
                <a:latin typeface="Times New Roman" panose="02020603050405020304" pitchFamily="18" charset="0"/>
                <a:cs typeface="Times New Roman" panose="02020603050405020304" pitchFamily="18" charset="0"/>
              </a:rPr>
              <a:t>Ex: to view only central and east region sales.</a:t>
            </a:r>
            <a:endParaRPr lang="en-US" sz="2000" dirty="0">
              <a:solidFill>
                <a:schemeClr val="tx1">
                  <a:alpha val="8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tx1">
                    <a:alpha val="80000"/>
                  </a:schemeClr>
                </a:solidFill>
                <a:latin typeface="Times New Roman" panose="02020603050405020304" pitchFamily="18" charset="0"/>
                <a:cs typeface="Times New Roman" panose="02020603050405020304" pitchFamily="18" charset="0"/>
              </a:rPr>
              <a:t>Wildcard Filter: </a:t>
            </a:r>
            <a:r>
              <a:rPr lang="en-US" sz="2000" dirty="0">
                <a:solidFill>
                  <a:schemeClr val="tx1">
                    <a:alpha val="80000"/>
                  </a:schemeClr>
                </a:solidFill>
                <a:latin typeface="Times New Roman" panose="02020603050405020304" pitchFamily="18" charset="0"/>
                <a:cs typeface="Times New Roman" panose="02020603050405020304" pitchFamily="18" charset="0"/>
              </a:rPr>
              <a:t>It allows to mention wildcards like cha* to filter all string values starting with cha.</a:t>
            </a:r>
          </a:p>
          <a:p>
            <a:pPr marL="0" indent="0">
              <a:buNone/>
            </a:pPr>
            <a:r>
              <a:rPr lang="en-US" sz="2000" dirty="0">
                <a:solidFill>
                  <a:schemeClr val="tx1">
                    <a:alpha val="80000"/>
                  </a:schemeClr>
                </a:solidFill>
                <a:latin typeface="Times New Roman" panose="02020603050405020304" pitchFamily="18" charset="0"/>
                <a:cs typeface="Times New Roman" panose="02020603050405020304" pitchFamily="18" charset="0"/>
              </a:rPr>
              <a:t>                                Ex: </a:t>
            </a:r>
            <a:r>
              <a:rPr lang="en-US" sz="2000" dirty="0">
                <a:solidFill>
                  <a:srgbClr val="C00000">
                    <a:alpha val="80000"/>
                  </a:srgbClr>
                </a:solidFill>
                <a:latin typeface="Times New Roman" panose="02020603050405020304" pitchFamily="18" charset="0"/>
                <a:cs typeface="Times New Roman" panose="02020603050405020304" pitchFamily="18" charset="0"/>
              </a:rPr>
              <a:t>To view only those sub categories sales begin with alphabet A.</a:t>
            </a:r>
            <a:endParaRPr lang="en-US" sz="2000" dirty="0">
              <a:solidFill>
                <a:schemeClr val="tx1">
                  <a:alpha val="8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tx1">
                    <a:alpha val="80000"/>
                  </a:schemeClr>
                </a:solidFill>
                <a:latin typeface="Times New Roman" panose="02020603050405020304" pitchFamily="18" charset="0"/>
                <a:cs typeface="Times New Roman" panose="02020603050405020304" pitchFamily="18" charset="0"/>
              </a:rPr>
              <a:t>Condition Filter: </a:t>
            </a:r>
            <a:r>
              <a:rPr lang="en-US" sz="2000" dirty="0">
                <a:solidFill>
                  <a:schemeClr val="tx1">
                    <a:alpha val="80000"/>
                  </a:schemeClr>
                </a:solidFill>
                <a:latin typeface="Times New Roman" panose="02020603050405020304" pitchFamily="18" charset="0"/>
                <a:cs typeface="Times New Roman" panose="02020603050405020304" pitchFamily="18" charset="0"/>
              </a:rPr>
              <a:t>It applies conditions such as sum of sales.</a:t>
            </a:r>
          </a:p>
          <a:p>
            <a:pPr marL="0" indent="0">
              <a:buNone/>
            </a:pPr>
            <a:r>
              <a:rPr lang="en-US" sz="2000" dirty="0">
                <a:solidFill>
                  <a:schemeClr val="tx1">
                    <a:alpha val="80000"/>
                  </a:schemeClr>
                </a:solidFill>
                <a:latin typeface="Times New Roman" panose="02020603050405020304" pitchFamily="18" charset="0"/>
                <a:cs typeface="Times New Roman" panose="02020603050405020304" pitchFamily="18" charset="0"/>
              </a:rPr>
              <a:t>                          </a:t>
            </a:r>
            <a:r>
              <a:rPr lang="en-US" sz="2000" dirty="0">
                <a:solidFill>
                  <a:srgbClr val="C00000">
                    <a:alpha val="80000"/>
                  </a:srgbClr>
                </a:solidFill>
                <a:latin typeface="Times New Roman" panose="02020603050405020304" pitchFamily="18" charset="0"/>
                <a:cs typeface="Times New Roman" panose="02020603050405020304" pitchFamily="18" charset="0"/>
              </a:rPr>
              <a:t>Ex: to view the data based on product name and quantity fields</a:t>
            </a:r>
            <a:endParaRPr lang="en-US" sz="2000" dirty="0">
              <a:solidFill>
                <a:schemeClr val="tx1">
                  <a:alpha val="8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tx1">
                    <a:alpha val="80000"/>
                  </a:schemeClr>
                </a:solidFill>
                <a:latin typeface="Times New Roman" panose="02020603050405020304" pitchFamily="18" charset="0"/>
                <a:cs typeface="Times New Roman" panose="02020603050405020304" pitchFamily="18" charset="0"/>
              </a:rPr>
              <a:t>Top Filter: </a:t>
            </a:r>
            <a:r>
              <a:rPr lang="en-US" sz="2000" dirty="0">
                <a:solidFill>
                  <a:schemeClr val="tx1">
                    <a:alpha val="80000"/>
                  </a:schemeClr>
                </a:solidFill>
                <a:latin typeface="Times New Roman" panose="02020603050405020304" pitchFamily="18" charset="0"/>
                <a:cs typeface="Times New Roman" panose="02020603050405020304" pitchFamily="18" charset="0"/>
              </a:rPr>
              <a:t>It chooses the records representing a range of high values</a:t>
            </a:r>
          </a:p>
          <a:p>
            <a:pPr marL="0" indent="0">
              <a:buNone/>
            </a:pPr>
            <a:r>
              <a:rPr lang="en-US" sz="2000" dirty="0">
                <a:solidFill>
                  <a:srgbClr val="C00000">
                    <a:alpha val="80000"/>
                  </a:srgbClr>
                </a:solidFill>
                <a:latin typeface="Times New Roman" panose="02020603050405020304" pitchFamily="18" charset="0"/>
                <a:cs typeface="Times New Roman" panose="02020603050405020304" pitchFamily="18" charset="0"/>
              </a:rPr>
              <a:t>                           Ex: To find top 5 items based on sales</a:t>
            </a:r>
          </a:p>
          <a:p>
            <a:endParaRPr lang="en-IN" sz="2000" dirty="0">
              <a:solidFill>
                <a:schemeClr val="tx1">
                  <a:alpha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96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EE42D9-6821-C263-ABC0-A8C96F79FE76}"/>
              </a:ext>
            </a:extLst>
          </p:cNvPr>
          <p:cNvSpPr>
            <a:spLocks noGrp="1"/>
          </p:cNvSpPr>
          <p:nvPr>
            <p:ph idx="1"/>
          </p:nvPr>
        </p:nvSpPr>
        <p:spPr>
          <a:xfrm>
            <a:off x="345246" y="2352964"/>
            <a:ext cx="11052427" cy="4306454"/>
          </a:xfrm>
        </p:spPr>
        <p:txBody>
          <a:bodyPr anchor="ctr">
            <a:normAutofit fontScale="92500"/>
          </a:bodyPr>
          <a:lstStyle/>
          <a:p>
            <a:pPr marL="0" indent="0" algn="just">
              <a:lnSpc>
                <a:spcPct val="150000"/>
              </a:lnSpc>
              <a:buNone/>
            </a:pPr>
            <a:endParaRPr lang="en-US" sz="2000" b="1" u="sng" dirty="0">
              <a:solidFill>
                <a:schemeClr val="tx1"/>
              </a:solidFill>
            </a:endParaRPr>
          </a:p>
          <a:p>
            <a:pPr marL="0" indent="0" algn="just">
              <a:lnSpc>
                <a:spcPct val="150000"/>
              </a:lnSpc>
              <a:buNone/>
            </a:pPr>
            <a:r>
              <a:rPr lang="en-US" sz="2000" b="1" u="sng" dirty="0">
                <a:solidFill>
                  <a:schemeClr val="tx1"/>
                </a:solidFill>
              </a:rPr>
              <a:t>Filtering on a Measure: </a:t>
            </a:r>
            <a:r>
              <a:rPr lang="en-US" sz="2000" dirty="0">
                <a:solidFill>
                  <a:schemeClr val="tx1"/>
                </a:solidFill>
              </a:rPr>
              <a:t>A measure filter is used to show only the values that meet your filter criteria.</a:t>
            </a:r>
          </a:p>
          <a:p>
            <a:pPr marL="0" indent="0" algn="just">
              <a:lnSpc>
                <a:spcPct val="150000"/>
              </a:lnSpc>
              <a:buNone/>
            </a:pPr>
            <a:r>
              <a:rPr lang="en-US" sz="2000" dirty="0">
                <a:solidFill>
                  <a:schemeClr val="tx1"/>
                </a:solidFill>
              </a:rPr>
              <a:t>When drag measure on filter shelf, it can ask to select the method of aggregation for the measure. After making your selection click on next. It offers several different options for filtering:</a:t>
            </a:r>
            <a:endParaRPr lang="en-IN" sz="2000" dirty="0">
              <a:solidFill>
                <a:schemeClr val="tx1"/>
              </a:solidFill>
            </a:endParaRPr>
          </a:p>
          <a:p>
            <a:pPr>
              <a:buFont typeface="Arial" panose="020B0604020202020204" pitchFamily="34" charset="0"/>
              <a:buChar char="•"/>
            </a:pPr>
            <a:r>
              <a:rPr lang="en-US" sz="2000" b="1" dirty="0">
                <a:solidFill>
                  <a:schemeClr val="tx1">
                    <a:alpha val="80000"/>
                  </a:schemeClr>
                </a:solidFill>
                <a:latin typeface="Times New Roman" panose="02020603050405020304" pitchFamily="18" charset="0"/>
                <a:cs typeface="Times New Roman" panose="02020603050405020304" pitchFamily="18" charset="0"/>
              </a:rPr>
              <a:t>Range of values: </a:t>
            </a:r>
            <a:r>
              <a:rPr lang="en-US" sz="2000" dirty="0">
                <a:solidFill>
                  <a:schemeClr val="tx1">
                    <a:alpha val="80000"/>
                  </a:schemeClr>
                </a:solidFill>
                <a:latin typeface="Times New Roman" panose="02020603050405020304" pitchFamily="18" charset="0"/>
                <a:cs typeface="Times New Roman" panose="02020603050405020304" pitchFamily="18" charset="0"/>
              </a:rPr>
              <a:t>It specifies the minimum and maximum values of the range to include in the view.</a:t>
            </a:r>
          </a:p>
          <a:p>
            <a:pPr>
              <a:buFont typeface="Arial" panose="020B0604020202020204" pitchFamily="34" charset="0"/>
              <a:buChar char="•"/>
            </a:pPr>
            <a:r>
              <a:rPr lang="en-US" sz="2000" b="1" dirty="0">
                <a:solidFill>
                  <a:schemeClr val="tx1">
                    <a:alpha val="80000"/>
                  </a:schemeClr>
                </a:solidFill>
                <a:latin typeface="Times New Roman" panose="02020603050405020304" pitchFamily="18" charset="0"/>
                <a:cs typeface="Times New Roman" panose="02020603050405020304" pitchFamily="18" charset="0"/>
              </a:rPr>
              <a:t>At Least: </a:t>
            </a:r>
            <a:r>
              <a:rPr lang="en-US" sz="2000" dirty="0">
                <a:solidFill>
                  <a:schemeClr val="tx1">
                    <a:alpha val="80000"/>
                  </a:schemeClr>
                </a:solidFill>
                <a:latin typeface="Times New Roman" panose="02020603050405020304" pitchFamily="18" charset="0"/>
                <a:cs typeface="Times New Roman" panose="02020603050405020304" pitchFamily="18" charset="0"/>
              </a:rPr>
              <a:t>It includes all values that are greater than or equal to a specified value.</a:t>
            </a:r>
          </a:p>
          <a:p>
            <a:pPr>
              <a:buFont typeface="Arial" panose="020B0604020202020204" pitchFamily="34" charset="0"/>
              <a:buChar char="•"/>
            </a:pPr>
            <a:r>
              <a:rPr lang="en-US" sz="2000" b="1" dirty="0">
                <a:solidFill>
                  <a:schemeClr val="tx1">
                    <a:alpha val="80000"/>
                  </a:schemeClr>
                </a:solidFill>
                <a:latin typeface="Times New Roman" panose="02020603050405020304" pitchFamily="18" charset="0"/>
                <a:cs typeface="Times New Roman" panose="02020603050405020304" pitchFamily="18" charset="0"/>
              </a:rPr>
              <a:t>At Most: </a:t>
            </a:r>
            <a:r>
              <a:rPr lang="en-US" sz="2000" dirty="0">
                <a:solidFill>
                  <a:schemeClr val="tx1">
                    <a:alpha val="80000"/>
                  </a:schemeClr>
                </a:solidFill>
                <a:latin typeface="Times New Roman" panose="02020603050405020304" pitchFamily="18" charset="0"/>
                <a:cs typeface="Times New Roman" panose="02020603050405020304" pitchFamily="18" charset="0"/>
              </a:rPr>
              <a:t>It includes all values that are less than or equal to a specified  value.</a:t>
            </a:r>
          </a:p>
          <a:p>
            <a:pPr>
              <a:buFont typeface="Arial" panose="020B0604020202020204" pitchFamily="34" charset="0"/>
              <a:buChar char="•"/>
            </a:pPr>
            <a:r>
              <a:rPr lang="en-US" sz="2000" b="1" dirty="0">
                <a:solidFill>
                  <a:schemeClr val="tx1">
                    <a:alpha val="80000"/>
                  </a:schemeClr>
                </a:solidFill>
                <a:latin typeface="Times New Roman" panose="02020603050405020304" pitchFamily="18" charset="0"/>
                <a:cs typeface="Times New Roman" panose="02020603050405020304" pitchFamily="18" charset="0"/>
              </a:rPr>
              <a:t>Special: </a:t>
            </a:r>
            <a:r>
              <a:rPr lang="en-US" sz="2000" dirty="0">
                <a:solidFill>
                  <a:schemeClr val="tx1">
                    <a:alpha val="80000"/>
                  </a:schemeClr>
                </a:solidFill>
                <a:latin typeface="Times New Roman" panose="02020603050405020304" pitchFamily="18" charset="0"/>
                <a:cs typeface="Times New Roman" panose="02020603050405020304" pitchFamily="18" charset="0"/>
              </a:rPr>
              <a:t>It helps you filter on Null values. It includes Null values, Non-null values, or All Values.</a:t>
            </a:r>
          </a:p>
          <a:p>
            <a:endParaRPr lang="en-IN" sz="2000" dirty="0">
              <a:solidFill>
                <a:schemeClr val="tx1">
                  <a:alpha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81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EE42D9-6821-C263-ABC0-A8C96F79FE76}"/>
              </a:ext>
            </a:extLst>
          </p:cNvPr>
          <p:cNvSpPr>
            <a:spLocks noGrp="1"/>
          </p:cNvSpPr>
          <p:nvPr>
            <p:ph idx="1"/>
          </p:nvPr>
        </p:nvSpPr>
        <p:spPr>
          <a:xfrm>
            <a:off x="345246" y="2352964"/>
            <a:ext cx="11052427" cy="4306454"/>
          </a:xfrm>
        </p:spPr>
        <p:txBody>
          <a:bodyPr anchor="ctr">
            <a:normAutofit/>
          </a:bodyPr>
          <a:lstStyle/>
          <a:p>
            <a:pPr marL="0" indent="0" algn="just">
              <a:lnSpc>
                <a:spcPct val="150000"/>
              </a:lnSpc>
              <a:buNone/>
            </a:pPr>
            <a:endParaRPr lang="en-US" sz="2000" b="1" u="sng" dirty="0">
              <a:solidFill>
                <a:schemeClr val="tx1"/>
              </a:solidFill>
            </a:endParaRPr>
          </a:p>
          <a:p>
            <a:endParaRPr lang="en-IN" sz="2000" dirty="0">
              <a:solidFill>
                <a:schemeClr val="tx1">
                  <a:alpha val="8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BA9FE2-6B9D-4FF9-AA67-6C2715EDB23C}"/>
              </a:ext>
            </a:extLst>
          </p:cNvPr>
          <p:cNvPicPr>
            <a:picLocks noChangeAspect="1"/>
          </p:cNvPicPr>
          <p:nvPr/>
        </p:nvPicPr>
        <p:blipFill>
          <a:blip r:embed="rId3"/>
          <a:stretch>
            <a:fillRect/>
          </a:stretch>
        </p:blipFill>
        <p:spPr>
          <a:xfrm>
            <a:off x="1459345" y="2717281"/>
            <a:ext cx="10015889" cy="2713701"/>
          </a:xfrm>
          <a:prstGeom prst="rect">
            <a:avLst/>
          </a:prstGeom>
        </p:spPr>
      </p:pic>
    </p:spTree>
    <p:extLst>
      <p:ext uri="{BB962C8B-B14F-4D97-AF65-F5344CB8AC3E}">
        <p14:creationId xmlns:p14="http://schemas.microsoft.com/office/powerpoint/2010/main" val="189075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B6C73C0-F8FD-5AE3-8870-D0B3D152FC65}"/>
              </a:ext>
            </a:extLst>
          </p:cNvPr>
          <p:cNvSpPr>
            <a:spLocks noGrp="1"/>
          </p:cNvSpPr>
          <p:nvPr>
            <p:ph idx="1"/>
          </p:nvPr>
        </p:nvSpPr>
        <p:spPr>
          <a:xfrm>
            <a:off x="215937" y="2362200"/>
            <a:ext cx="11495771" cy="3935986"/>
          </a:xfrm>
        </p:spPr>
        <p:txBody>
          <a:bodyPr anchor="ctr">
            <a:normAutofit/>
          </a:bodyPr>
          <a:lstStyle/>
          <a:p>
            <a:r>
              <a:rPr lang="en-US" sz="2000" b="1" dirty="0">
                <a:solidFill>
                  <a:schemeClr val="tx1">
                    <a:alpha val="80000"/>
                  </a:schemeClr>
                </a:solidFill>
                <a:latin typeface="Times New Roman" panose="02020603050405020304" pitchFamily="18" charset="0"/>
                <a:cs typeface="Times New Roman" panose="02020603050405020304" pitchFamily="18" charset="0"/>
              </a:rPr>
              <a:t>This filter is used to filter the data based on Date</a:t>
            </a:r>
            <a:r>
              <a:rPr lang="en-US" sz="2000" dirty="0">
                <a:solidFill>
                  <a:schemeClr val="tx1">
                    <a:alpha val="80000"/>
                  </a:schemeClr>
                </a:solidFill>
                <a:latin typeface="Times New Roman" panose="02020603050405020304" pitchFamily="18" charset="0"/>
                <a:cs typeface="Times New Roman" panose="02020603050405020304" pitchFamily="18" charset="0"/>
              </a:rPr>
              <a:t>.</a:t>
            </a:r>
          </a:p>
          <a:p>
            <a:r>
              <a:rPr lang="en-US" sz="2000" dirty="0">
                <a:solidFill>
                  <a:schemeClr val="tx1">
                    <a:alpha val="80000"/>
                  </a:schemeClr>
                </a:solidFill>
                <a:latin typeface="Times New Roman" panose="02020603050405020304" pitchFamily="18" charset="0"/>
                <a:cs typeface="Times New Roman" panose="02020603050405020304" pitchFamily="18" charset="0"/>
              </a:rPr>
              <a:t>Filtering data on </a:t>
            </a:r>
            <a:r>
              <a:rPr lang="en-US" sz="2000" b="1" dirty="0">
                <a:solidFill>
                  <a:schemeClr val="tx1">
                    <a:alpha val="80000"/>
                  </a:schemeClr>
                </a:solidFill>
                <a:latin typeface="Times New Roman" panose="02020603050405020304" pitchFamily="18" charset="0"/>
                <a:cs typeface="Times New Roman" panose="02020603050405020304" pitchFamily="18" charset="0"/>
              </a:rPr>
              <a:t>Dates</a:t>
            </a:r>
            <a:r>
              <a:rPr lang="en-US" sz="2000" dirty="0">
                <a:solidFill>
                  <a:schemeClr val="tx1">
                    <a:alpha val="80000"/>
                  </a:schemeClr>
                </a:solidFill>
                <a:latin typeface="Times New Roman" panose="02020603050405020304" pitchFamily="18" charset="0"/>
                <a:cs typeface="Times New Roman" panose="02020603050405020304" pitchFamily="18" charset="0"/>
              </a:rPr>
              <a:t> can be done using one of the following approaches. When drag “ order Date” on filter shelf and choose Relative date and click next:</a:t>
            </a:r>
          </a:p>
          <a:p>
            <a:r>
              <a:rPr lang="en-US" sz="2000" b="1" dirty="0">
                <a:solidFill>
                  <a:schemeClr val="tx1">
                    <a:alpha val="80000"/>
                  </a:schemeClr>
                </a:solidFill>
                <a:latin typeface="Times New Roman" panose="02020603050405020304" pitchFamily="18" charset="0"/>
                <a:cs typeface="Times New Roman" panose="02020603050405020304" pitchFamily="18" charset="0"/>
              </a:rPr>
              <a:t>Relative Date: </a:t>
            </a:r>
            <a:r>
              <a:rPr lang="en-US" sz="2000" dirty="0">
                <a:solidFill>
                  <a:schemeClr val="tx1">
                    <a:alpha val="80000"/>
                  </a:schemeClr>
                </a:solidFill>
                <a:latin typeface="Times New Roman" panose="02020603050405020304" pitchFamily="18" charset="0"/>
                <a:cs typeface="Times New Roman" panose="02020603050405020304" pitchFamily="18" charset="0"/>
              </a:rPr>
              <a:t>use this one to update data dynamically with time. The data shown in the view will be updated daily.</a:t>
            </a:r>
          </a:p>
          <a:p>
            <a:pPr marL="0" indent="0">
              <a:buNone/>
            </a:pPr>
            <a:r>
              <a:rPr lang="en-US" sz="2000" dirty="0">
                <a:solidFill>
                  <a:schemeClr val="tx1">
                    <a:alpha val="80000"/>
                  </a:schemeClr>
                </a:solidFill>
                <a:latin typeface="Times New Roman" panose="02020603050405020304" pitchFamily="18" charset="0"/>
                <a:cs typeface="Times New Roman" panose="02020603050405020304" pitchFamily="18" charset="0"/>
              </a:rPr>
              <a:t>               Ex: </a:t>
            </a:r>
            <a:r>
              <a:rPr lang="en-US" sz="2000" dirty="0">
                <a:solidFill>
                  <a:srgbClr val="C00000">
                    <a:alpha val="80000"/>
                  </a:srgbClr>
                </a:solidFill>
                <a:latin typeface="Times New Roman" panose="02020603050405020304" pitchFamily="18" charset="0"/>
                <a:cs typeface="Times New Roman" panose="02020603050405020304" pitchFamily="18" charset="0"/>
              </a:rPr>
              <a:t>to view data for 6 months before/after the  current date.</a:t>
            </a:r>
            <a:endParaRPr lang="en-US" sz="2000" dirty="0">
              <a:solidFill>
                <a:schemeClr val="tx1">
                  <a:alpha val="80000"/>
                </a:schemeClr>
              </a:solidFill>
              <a:latin typeface="Times New Roman" panose="02020603050405020304" pitchFamily="18" charset="0"/>
              <a:cs typeface="Times New Roman" panose="02020603050405020304" pitchFamily="18" charset="0"/>
            </a:endParaRPr>
          </a:p>
          <a:p>
            <a:r>
              <a:rPr lang="en-US" sz="2000" b="1" dirty="0">
                <a:solidFill>
                  <a:schemeClr val="tx1">
                    <a:alpha val="80000"/>
                  </a:schemeClr>
                </a:solidFill>
                <a:latin typeface="Times New Roman" panose="02020603050405020304" pitchFamily="18" charset="0"/>
                <a:cs typeface="Times New Roman" panose="02020603050405020304" pitchFamily="18" charset="0"/>
              </a:rPr>
              <a:t>Range of dates-</a:t>
            </a:r>
            <a:r>
              <a:rPr lang="en-US" sz="2000" dirty="0">
                <a:solidFill>
                  <a:schemeClr val="tx1">
                    <a:alpha val="80000"/>
                  </a:schemeClr>
                </a:solidFill>
                <a:latin typeface="Times New Roman" panose="02020603050405020304" pitchFamily="18" charset="0"/>
                <a:cs typeface="Times New Roman" panose="02020603050405020304" pitchFamily="18" charset="0"/>
              </a:rPr>
              <a:t>The user can specify a range of dates to filter</a:t>
            </a:r>
          </a:p>
          <a:p>
            <a:r>
              <a:rPr lang="en-US" sz="2000" b="1" dirty="0">
                <a:solidFill>
                  <a:schemeClr val="tx1">
                    <a:alpha val="80000"/>
                  </a:schemeClr>
                </a:solidFill>
                <a:latin typeface="Times New Roman" panose="02020603050405020304" pitchFamily="18" charset="0"/>
                <a:cs typeface="Times New Roman" panose="02020603050405020304" pitchFamily="18" charset="0"/>
              </a:rPr>
              <a:t>Start Date-</a:t>
            </a:r>
            <a:r>
              <a:rPr lang="en-US" sz="2000" dirty="0">
                <a:solidFill>
                  <a:schemeClr val="tx1">
                    <a:alpha val="80000"/>
                  </a:schemeClr>
                </a:solidFill>
                <a:latin typeface="Times New Roman" panose="02020603050405020304" pitchFamily="18" charset="0"/>
                <a:cs typeface="Times New Roman" panose="02020603050405020304" pitchFamily="18" charset="0"/>
              </a:rPr>
              <a:t>Select Start date to define a fixed start date to filter on, end date is fetched from the data source.</a:t>
            </a:r>
          </a:p>
          <a:p>
            <a:r>
              <a:rPr lang="en-US" sz="2000" b="1" dirty="0">
                <a:solidFill>
                  <a:schemeClr val="tx1">
                    <a:alpha val="80000"/>
                  </a:schemeClr>
                </a:solidFill>
                <a:latin typeface="Times New Roman" panose="02020603050405020304" pitchFamily="18" charset="0"/>
                <a:cs typeface="Times New Roman" panose="02020603050405020304" pitchFamily="18" charset="0"/>
              </a:rPr>
              <a:t>End Date</a:t>
            </a:r>
            <a:r>
              <a:rPr lang="en-US" sz="2000" dirty="0">
                <a:solidFill>
                  <a:schemeClr val="tx1">
                    <a:alpha val="80000"/>
                  </a:schemeClr>
                </a:solidFill>
                <a:latin typeface="Times New Roman" panose="02020603050405020304" pitchFamily="18" charset="0"/>
                <a:cs typeface="Times New Roman" panose="02020603050405020304" pitchFamily="18" charset="0"/>
              </a:rPr>
              <a:t>-Select End date to define a fixed end date to filter on, start date is fetched from the data source.</a:t>
            </a:r>
          </a:p>
          <a:p>
            <a:endParaRPr lang="en-IN" sz="2000" dirty="0">
              <a:solidFill>
                <a:schemeClr val="tx1">
                  <a:alpha val="8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3F0620E-45E3-4C3E-9501-B2899F915460}"/>
              </a:ext>
            </a:extLst>
          </p:cNvPr>
          <p:cNvSpPr txBox="1"/>
          <p:nvPr/>
        </p:nvSpPr>
        <p:spPr>
          <a:xfrm>
            <a:off x="729673" y="849745"/>
            <a:ext cx="4664363" cy="523220"/>
          </a:xfrm>
          <a:prstGeom prst="rect">
            <a:avLst/>
          </a:prstGeom>
          <a:noFill/>
        </p:spPr>
        <p:txBody>
          <a:bodyPr wrap="square" rtlCol="0">
            <a:spAutoFit/>
          </a:bodyPr>
          <a:lstStyle/>
          <a:p>
            <a:r>
              <a:rPr lang="en-IN" sz="2800" b="1" dirty="0">
                <a:solidFill>
                  <a:schemeClr val="bg1"/>
                </a:solidFill>
              </a:rPr>
              <a:t>Date Filter</a:t>
            </a:r>
          </a:p>
        </p:txBody>
      </p:sp>
    </p:spTree>
    <p:extLst>
      <p:ext uri="{BB962C8B-B14F-4D97-AF65-F5344CB8AC3E}">
        <p14:creationId xmlns:p14="http://schemas.microsoft.com/office/powerpoint/2010/main" val="2548129181"/>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4459</TotalTime>
  <Words>1111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Avenir Next LT Pro</vt:lpstr>
      <vt:lpstr>AvenirNext LT Pro Medium</vt:lpstr>
      <vt:lpstr>Inter</vt:lpstr>
      <vt:lpstr>Segoe UI Historic</vt:lpstr>
      <vt:lpstr>Source Sans Pro</vt:lpstr>
      <vt:lpstr>Times New Roman</vt:lpstr>
      <vt:lpstr>BlockprintVTI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 Filters </vt:lpstr>
      <vt:lpstr>By using the Sample Super Store Find the top 5 sub category of products for category called Furniture. </vt:lpstr>
      <vt:lpstr>Find Sub category of products across all segments whose sales exceed one million.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Sandeep Manchikanti</dc:creator>
  <cp:lastModifiedBy>ADMIN</cp:lastModifiedBy>
  <cp:revision>107</cp:revision>
  <dcterms:created xsi:type="dcterms:W3CDTF">2023-04-03T10:55:56Z</dcterms:created>
  <dcterms:modified xsi:type="dcterms:W3CDTF">2024-02-22T17:21:41Z</dcterms:modified>
</cp:coreProperties>
</file>