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5" r:id="rId2"/>
    <p:sldId id="303" r:id="rId3"/>
    <p:sldId id="304" r:id="rId4"/>
    <p:sldId id="305" r:id="rId5"/>
    <p:sldId id="306" r:id="rId6"/>
    <p:sldId id="302" r:id="rId7"/>
    <p:sldId id="269" r:id="rId8"/>
    <p:sldId id="279" r:id="rId9"/>
    <p:sldId id="280" r:id="rId10"/>
    <p:sldId id="294" r:id="rId11"/>
    <p:sldId id="295" r:id="rId12"/>
    <p:sldId id="296" r:id="rId13"/>
    <p:sldId id="293" r:id="rId14"/>
    <p:sldId id="297" r:id="rId15"/>
    <p:sldId id="298" r:id="rId16"/>
    <p:sldId id="307" r:id="rId17"/>
    <p:sldId id="308" r:id="rId18"/>
    <p:sldId id="299" r:id="rId19"/>
    <p:sldId id="300" r:id="rId20"/>
    <p:sldId id="309" r:id="rId21"/>
    <p:sldId id="310" r:id="rId22"/>
    <p:sldId id="311" r:id="rId23"/>
    <p:sldId id="281" r:id="rId24"/>
    <p:sldId id="286" r:id="rId25"/>
    <p:sldId id="290" r:id="rId26"/>
    <p:sldId id="30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4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545DD-BCC2-455B-AF06-A83358EC0CC3}" type="datetimeFigureOut">
              <a:rPr lang="en-IN" smtClean="0"/>
              <a:t>21-03-2024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BEDB1-696C-4288-8C8E-C64842FBF08A}" type="slidenum">
              <a:rPr lang="en-IN" smtClean="0"/>
              <a:t>‹#›</a:t>
            </a:fld>
            <a:endParaRPr lang="en-IN"/>
          </a:p>
        </p:txBody>
      </p:sp>
    </p:spTree>
    <p:extLst>
      <p:ext uri="{BB962C8B-B14F-4D97-AF65-F5344CB8AC3E}">
        <p14:creationId xmlns:p14="http://schemas.microsoft.com/office/powerpoint/2010/main" val="128172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1</a:t>
            </a:fld>
            <a:endParaRPr lang="en-IN"/>
          </a:p>
        </p:txBody>
      </p:sp>
    </p:spTree>
    <p:extLst>
      <p:ext uri="{BB962C8B-B14F-4D97-AF65-F5344CB8AC3E}">
        <p14:creationId xmlns:p14="http://schemas.microsoft.com/office/powerpoint/2010/main" val="4082476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2</a:t>
            </a:fld>
            <a:endParaRPr lang="en-IN"/>
          </a:p>
        </p:txBody>
      </p:sp>
    </p:spTree>
    <p:extLst>
      <p:ext uri="{BB962C8B-B14F-4D97-AF65-F5344CB8AC3E}">
        <p14:creationId xmlns:p14="http://schemas.microsoft.com/office/powerpoint/2010/main" val="383010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3</a:t>
            </a:fld>
            <a:endParaRPr lang="en-IN"/>
          </a:p>
        </p:txBody>
      </p:sp>
    </p:spTree>
    <p:extLst>
      <p:ext uri="{BB962C8B-B14F-4D97-AF65-F5344CB8AC3E}">
        <p14:creationId xmlns:p14="http://schemas.microsoft.com/office/powerpoint/2010/main" val="287716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4</a:t>
            </a:fld>
            <a:endParaRPr lang="en-IN"/>
          </a:p>
        </p:txBody>
      </p:sp>
    </p:spTree>
    <p:extLst>
      <p:ext uri="{BB962C8B-B14F-4D97-AF65-F5344CB8AC3E}">
        <p14:creationId xmlns:p14="http://schemas.microsoft.com/office/powerpoint/2010/main" val="2037800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6</a:t>
            </a:fld>
            <a:endParaRPr lang="en-IN"/>
          </a:p>
        </p:txBody>
      </p:sp>
    </p:spTree>
    <p:extLst>
      <p:ext uri="{BB962C8B-B14F-4D97-AF65-F5344CB8AC3E}">
        <p14:creationId xmlns:p14="http://schemas.microsoft.com/office/powerpoint/2010/main" val="323936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CBEDB1-696C-4288-8C8E-C64842FBF08A}" type="slidenum">
              <a:rPr lang="en-IN" smtClean="0"/>
              <a:t>12</a:t>
            </a:fld>
            <a:endParaRPr lang="en-IN"/>
          </a:p>
        </p:txBody>
      </p:sp>
    </p:spTree>
    <p:extLst>
      <p:ext uri="{BB962C8B-B14F-4D97-AF65-F5344CB8AC3E}">
        <p14:creationId xmlns:p14="http://schemas.microsoft.com/office/powerpoint/2010/main" val="364387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30AB1F-8132-4E06-ADAD-611B599CE3E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7773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0AB1F-8132-4E06-ADAD-611B599CE3E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51166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0AB1F-8132-4E06-ADAD-611B599CE3E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155387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0AB1F-8132-4E06-ADAD-611B599CE3E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45007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0AB1F-8132-4E06-ADAD-611B599CE3E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82099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30AB1F-8132-4E06-ADAD-611B599CE3E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340321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30AB1F-8132-4E06-ADAD-611B599CE3E4}"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13698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30AB1F-8132-4E06-ADAD-611B599CE3E4}"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23978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0AB1F-8132-4E06-ADAD-611B599CE3E4}"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332917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0AB1F-8132-4E06-ADAD-611B599CE3E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414619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0AB1F-8132-4E06-ADAD-611B599CE3E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20D3-F92A-4577-B0AD-862C1ACAE12E}" type="slidenum">
              <a:rPr lang="en-US" smtClean="0"/>
              <a:t>‹#›</a:t>
            </a:fld>
            <a:endParaRPr lang="en-US"/>
          </a:p>
        </p:txBody>
      </p:sp>
    </p:spTree>
    <p:extLst>
      <p:ext uri="{BB962C8B-B14F-4D97-AF65-F5344CB8AC3E}">
        <p14:creationId xmlns:p14="http://schemas.microsoft.com/office/powerpoint/2010/main" val="84966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0AB1F-8132-4E06-ADAD-611B599CE3E4}" type="datetimeFigureOut">
              <a:rPr lang="en-US" smtClean="0"/>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B20D3-F92A-4577-B0AD-862C1ACAE12E}" type="slidenum">
              <a:rPr lang="en-US" smtClean="0"/>
              <a:t>‹#›</a:t>
            </a:fld>
            <a:endParaRPr lang="en-US"/>
          </a:p>
        </p:txBody>
      </p:sp>
    </p:spTree>
    <p:extLst>
      <p:ext uri="{BB962C8B-B14F-4D97-AF65-F5344CB8AC3E}">
        <p14:creationId xmlns:p14="http://schemas.microsoft.com/office/powerpoint/2010/main" val="4000652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tprovider.com/product/tableau-deskto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marL="0" indent="0" algn="just">
              <a:buNone/>
            </a:pPr>
            <a:endParaRPr lang="en-US" dirty="0"/>
          </a:p>
          <a:p>
            <a:pPr marL="0" indent="0" algn="just">
              <a:buNone/>
            </a:pPr>
            <a:endParaRPr lang="en-US" dirty="0"/>
          </a:p>
        </p:txBody>
      </p:sp>
      <p:sp>
        <p:nvSpPr>
          <p:cNvPr id="2" name="Rectangle 1"/>
          <p:cNvSpPr/>
          <p:nvPr/>
        </p:nvSpPr>
        <p:spPr>
          <a:xfrm>
            <a:off x="152400" y="228601"/>
            <a:ext cx="8839200" cy="830997"/>
          </a:xfrm>
          <a:prstGeom prst="rect">
            <a:avLst/>
          </a:prstGeom>
        </p:spPr>
        <p:txBody>
          <a:bodyPr wrap="square">
            <a:spAutoFit/>
          </a:bodyPr>
          <a:lstStyle/>
          <a:p>
            <a:pPr algn="just"/>
            <a:endParaRPr lang="en-IN" sz="2400" b="0" i="0" dirty="0">
              <a:solidFill>
                <a:srgbClr val="333333"/>
              </a:solidFill>
              <a:effectLst/>
              <a:latin typeface="Benton Sans Book"/>
            </a:endParaRPr>
          </a:p>
          <a:p>
            <a:pPr algn="just"/>
            <a:endParaRPr lang="en-US" sz="2400" dirty="0">
              <a:solidFill>
                <a:srgbClr val="C00000"/>
              </a:solidFill>
            </a:endParaRPr>
          </a:p>
        </p:txBody>
      </p:sp>
      <p:sp>
        <p:nvSpPr>
          <p:cNvPr id="4" name="Rectangle 1">
            <a:extLst>
              <a:ext uri="{FF2B5EF4-FFF2-40B4-BE49-F238E27FC236}">
                <a16:creationId xmlns:a16="http://schemas.microsoft.com/office/drawing/2014/main" id="{04DF6182-693E-439B-B536-FB35E3707536}"/>
              </a:ext>
            </a:extLst>
          </p:cNvPr>
          <p:cNvSpPr>
            <a:spLocks noChangeArrowheads="1"/>
          </p:cNvSpPr>
          <p:nvPr/>
        </p:nvSpPr>
        <p:spPr bwMode="auto">
          <a:xfrm>
            <a:off x="28303" y="1062072"/>
            <a:ext cx="65" cy="2816156"/>
          </a:xfrm>
          <a:prstGeom prst="rect">
            <a:avLst/>
          </a:prstGeom>
          <a:solidFill>
            <a:srgbClr val="EB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55ACF0E-30E9-4643-850B-DB423E085627}"/>
              </a:ext>
            </a:extLst>
          </p:cNvPr>
          <p:cNvSpPr txBox="1"/>
          <p:nvPr/>
        </p:nvSpPr>
        <p:spPr>
          <a:xfrm>
            <a:off x="127000" y="76200"/>
            <a:ext cx="8988566" cy="3785652"/>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rPr>
              <a:t>Groups: </a:t>
            </a:r>
            <a:r>
              <a:rPr lang="en-US" altLang="en-US" sz="2000" dirty="0">
                <a:solidFill>
                  <a:srgbClr val="333333"/>
                </a:solidFill>
              </a:rPr>
              <a:t>Groups are used to combine dimension members to create higher level member.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333333"/>
                </a:solidFill>
              </a:rPr>
              <a:t>i.e. Process of combining multiple members from a single dimension into a higher category.</a:t>
            </a:r>
          </a:p>
          <a:p>
            <a:pPr marR="0" lvl="0" algn="just" defTabSz="914400" rtl="0" eaLnBrk="0" fontAlgn="base" latinLnBrk="0" hangingPunct="0">
              <a:lnSpc>
                <a:spcPct val="100000"/>
              </a:lnSpc>
              <a:spcBef>
                <a:spcPct val="0"/>
              </a:spcBef>
              <a:spcAft>
                <a:spcPct val="0"/>
              </a:spcAft>
              <a:buClrTx/>
              <a:buSzTx/>
              <a:tabLst/>
            </a:pPr>
            <a:r>
              <a:rPr lang="en-US" altLang="en-US" sz="2000" dirty="0">
                <a:solidFill>
                  <a:srgbClr val="FF0000"/>
                </a:solidFill>
              </a:rPr>
              <a:t>Ex1:-</a:t>
            </a:r>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lang="en-US" altLang="en-US" sz="2000" dirty="0">
                <a:solidFill>
                  <a:srgbClr val="333333"/>
                </a:solidFill>
              </a:rPr>
              <a:t>Drag States on Row shelf and sales on Cols shelf.</a:t>
            </a:r>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lang="en-US" altLang="en-US" sz="2000" dirty="0">
                <a:solidFill>
                  <a:srgbClr val="333333"/>
                </a:solidFill>
              </a:rPr>
              <a:t>Right click on Dimension States and choose  Create</a:t>
            </a:r>
            <a:r>
              <a:rPr lang="en-US" altLang="en-US" sz="2000" dirty="0">
                <a:solidFill>
                  <a:srgbClr val="333333"/>
                </a:solidFill>
                <a:sym typeface="Wingdings" panose="05000000000000000000" pitchFamily="2" charset="2"/>
              </a:rPr>
              <a:t> Group</a:t>
            </a:r>
          </a:p>
          <a:p>
            <a:pPr marR="0" lvl="0" algn="just" defTabSz="914400" rtl="0" eaLnBrk="0" fontAlgn="base" latinLnBrk="0" hangingPunct="0">
              <a:lnSpc>
                <a:spcPct val="100000"/>
              </a:lnSpc>
              <a:spcBef>
                <a:spcPct val="0"/>
              </a:spcBef>
              <a:spcAft>
                <a:spcPct val="0"/>
              </a:spcAft>
              <a:buClrTx/>
              <a:buSzTx/>
              <a:tabLst/>
            </a:pPr>
            <a:r>
              <a:rPr lang="en-US" altLang="en-US" sz="2000" dirty="0">
                <a:solidFill>
                  <a:srgbClr val="333333"/>
                </a:solidFill>
                <a:sym typeface="Wingdings" panose="05000000000000000000" pitchFamily="2" charset="2"/>
              </a:rPr>
              <a:t>      Give name  as Top 10 States and click on Group then all selected states are combined together and one new field is created.</a:t>
            </a:r>
          </a:p>
          <a:p>
            <a:pPr marR="0" lvl="0" algn="just" defTabSz="914400" rtl="0" eaLnBrk="0" fontAlgn="base" latinLnBrk="0" hangingPunct="0">
              <a:lnSpc>
                <a:spcPct val="100000"/>
              </a:lnSpc>
              <a:spcBef>
                <a:spcPct val="0"/>
              </a:spcBef>
              <a:spcAft>
                <a:spcPct val="0"/>
              </a:spcAft>
              <a:buClrTx/>
              <a:buSzTx/>
              <a:tabLst/>
            </a:pPr>
            <a:r>
              <a:rPr lang="en-US" altLang="en-US" sz="2000" dirty="0">
                <a:solidFill>
                  <a:srgbClr val="333333"/>
                </a:solidFill>
                <a:sym typeface="Wingdings" panose="05000000000000000000" pitchFamily="2" charset="2"/>
              </a:rPr>
              <a:t>3. Now go to next sheet2 and on that drag Top 10 states in the Ro and Sales on Columns.</a:t>
            </a:r>
          </a:p>
          <a:p>
            <a:pPr marR="0" lvl="0" algn="just" defTabSz="914400" rtl="0" eaLnBrk="0" fontAlgn="base" latinLnBrk="0" hangingPunct="0">
              <a:lnSpc>
                <a:spcPct val="100000"/>
              </a:lnSpc>
              <a:spcBef>
                <a:spcPct val="0"/>
              </a:spcBef>
              <a:spcAft>
                <a:spcPct val="0"/>
              </a:spcAft>
              <a:buClrTx/>
              <a:buSzTx/>
              <a:tabLst/>
            </a:pPr>
            <a:endParaRPr lang="en-US" altLang="en-US" sz="2000" dirty="0">
              <a:solidFill>
                <a:srgbClr val="333333"/>
              </a:solidFill>
              <a:sym typeface="Wingdings" panose="05000000000000000000" pitchFamily="2" charset="2"/>
            </a:endParaRPr>
          </a:p>
        </p:txBody>
      </p:sp>
      <p:sp>
        <p:nvSpPr>
          <p:cNvPr id="7" name="AutoShape 2" descr="Creating a Group">
            <a:extLst>
              <a:ext uri="{FF2B5EF4-FFF2-40B4-BE49-F238E27FC236}">
                <a16:creationId xmlns:a16="http://schemas.microsoft.com/office/drawing/2014/main" id="{8639E675-33A5-4B0B-8366-31AE7D9DDEB8}"/>
              </a:ext>
            </a:extLst>
          </p:cNvPr>
          <p:cNvSpPr>
            <a:spLocks noChangeAspect="1" noChangeArrowheads="1"/>
          </p:cNvSpPr>
          <p:nvPr/>
        </p:nvSpPr>
        <p:spPr bwMode="auto">
          <a:xfrm>
            <a:off x="127000"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3" descr="Selecting Elements for the Group">
            <a:extLst>
              <a:ext uri="{FF2B5EF4-FFF2-40B4-BE49-F238E27FC236}">
                <a16:creationId xmlns:a16="http://schemas.microsoft.com/office/drawing/2014/main" id="{8A88D17A-AC7A-4A9F-8692-F6FA88EBF76D}"/>
              </a:ext>
            </a:extLst>
          </p:cNvPr>
          <p:cNvSpPr>
            <a:spLocks noChangeAspect="1" noChangeArrowheads="1"/>
          </p:cNvSpPr>
          <p:nvPr/>
        </p:nvSpPr>
        <p:spPr bwMode="auto">
          <a:xfrm>
            <a:off x="127000" y="182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3359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D7013-F65D-4FC3-BF71-927AE41567D6}"/>
              </a:ext>
            </a:extLst>
          </p:cNvPr>
          <p:cNvSpPr>
            <a:spLocks noGrp="1"/>
          </p:cNvSpPr>
          <p:nvPr>
            <p:ph idx="1"/>
          </p:nvPr>
        </p:nvSpPr>
        <p:spPr>
          <a:xfrm>
            <a:off x="152400" y="152400"/>
            <a:ext cx="8839200" cy="6477000"/>
          </a:xfrm>
        </p:spPr>
        <p:txBody>
          <a:bodyPr>
            <a:normAutofit/>
          </a:bodyPr>
          <a:lstStyle/>
          <a:p>
            <a:pPr marL="0" indent="0" algn="l">
              <a:buNone/>
            </a:pPr>
            <a:r>
              <a:rPr lang="en-IN" sz="2000" dirty="0">
                <a:solidFill>
                  <a:srgbClr val="C00000"/>
                </a:solidFill>
              </a:rPr>
              <a:t>Most frequently used Parameters in tableau:</a:t>
            </a:r>
          </a:p>
          <a:p>
            <a:pPr marL="457200" indent="-457200" algn="l">
              <a:buAutoNum type="arabicPeriod"/>
            </a:pPr>
            <a:r>
              <a:rPr lang="en-IN" sz="2000" dirty="0"/>
              <a:t>Top N parameters</a:t>
            </a:r>
          </a:p>
          <a:p>
            <a:pPr marL="457200" indent="-457200" algn="l">
              <a:buAutoNum type="arabicPeriod"/>
            </a:pPr>
            <a:r>
              <a:rPr lang="en-IN" sz="2000" dirty="0"/>
              <a:t>Date Field parameter</a:t>
            </a:r>
          </a:p>
          <a:p>
            <a:pPr marL="457200" indent="-457200" algn="l">
              <a:buAutoNum type="arabicPeriod"/>
            </a:pPr>
            <a:r>
              <a:rPr lang="en-IN" sz="2000" dirty="0"/>
              <a:t>Dynamic Measures</a:t>
            </a:r>
          </a:p>
          <a:p>
            <a:pPr marL="457200" indent="-457200" algn="l">
              <a:buAutoNum type="arabicPeriod"/>
            </a:pPr>
            <a:r>
              <a:rPr lang="en-IN" sz="2000" dirty="0"/>
              <a:t>Dynamic Dimensions</a:t>
            </a:r>
          </a:p>
          <a:p>
            <a:pPr marL="457200" indent="-457200" algn="l">
              <a:buAutoNum type="arabicPeriod"/>
            </a:pPr>
            <a:r>
              <a:rPr lang="en-IN" sz="2000" dirty="0"/>
              <a:t>Dynamic Measures and Dimensions</a:t>
            </a:r>
          </a:p>
          <a:p>
            <a:pPr marL="457200" indent="-457200" algn="l">
              <a:buAutoNum type="arabicPeriod"/>
            </a:pPr>
            <a:r>
              <a:rPr lang="en-IN" sz="2000" dirty="0"/>
              <a:t>Reference Lines</a:t>
            </a:r>
          </a:p>
          <a:p>
            <a:pPr marL="457200" indent="-457200" algn="l">
              <a:buAutoNum type="arabicPeriod"/>
            </a:pPr>
            <a:r>
              <a:rPr lang="en-IN" sz="2000" dirty="0"/>
              <a:t>sets</a:t>
            </a:r>
          </a:p>
          <a:p>
            <a:pPr marL="457200" indent="-457200" algn="l">
              <a:buAutoNum type="arabicPeriod"/>
            </a:pPr>
            <a:endParaRPr lang="en-IN" sz="2000" dirty="0"/>
          </a:p>
        </p:txBody>
      </p:sp>
    </p:spTree>
    <p:extLst>
      <p:ext uri="{BB962C8B-B14F-4D97-AF65-F5344CB8AC3E}">
        <p14:creationId xmlns:p14="http://schemas.microsoft.com/office/powerpoint/2010/main" val="324595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11DA9-C351-4AE5-AD42-1170EFA30CF1}"/>
              </a:ext>
            </a:extLst>
          </p:cNvPr>
          <p:cNvSpPr>
            <a:spLocks noGrp="1"/>
          </p:cNvSpPr>
          <p:nvPr>
            <p:ph idx="1"/>
          </p:nvPr>
        </p:nvSpPr>
        <p:spPr>
          <a:xfrm>
            <a:off x="152400" y="228600"/>
            <a:ext cx="8839200" cy="6400800"/>
          </a:xfrm>
        </p:spPr>
        <p:txBody>
          <a:bodyPr>
            <a:normAutofit fontScale="92500" lnSpcReduction="10000"/>
          </a:bodyPr>
          <a:lstStyle/>
          <a:p>
            <a:pPr marL="0" indent="0" algn="just">
              <a:buNone/>
            </a:pPr>
            <a:r>
              <a:rPr lang="en-IN" sz="2400" b="1" dirty="0">
                <a:latin typeface="+mj-lt"/>
              </a:rPr>
              <a:t>Top N Parameter:-</a:t>
            </a:r>
          </a:p>
          <a:p>
            <a:pPr marL="0" indent="0" algn="just">
              <a:buNone/>
            </a:pPr>
            <a:r>
              <a:rPr lang="en-US" sz="2400" b="0" i="0" dirty="0">
                <a:solidFill>
                  <a:srgbClr val="C00000"/>
                </a:solidFill>
                <a:effectLst/>
                <a:latin typeface="+mj-lt"/>
              </a:rPr>
              <a:t>How to display the top selected number of values in a dimension, based on a measure via a Top N parameter.</a:t>
            </a:r>
          </a:p>
          <a:p>
            <a:pPr marL="0" indent="0" algn="just">
              <a:buNone/>
            </a:pPr>
            <a:r>
              <a:rPr lang="en-US" sz="2400" b="0" i="0" dirty="0">
                <a:solidFill>
                  <a:srgbClr val="333333"/>
                </a:solidFill>
                <a:effectLst/>
                <a:latin typeface="+mj-lt"/>
              </a:rPr>
              <a:t> Answer:</a:t>
            </a:r>
          </a:p>
          <a:p>
            <a:pPr marL="0" indent="0" algn="just">
              <a:buNone/>
            </a:pPr>
            <a:r>
              <a:rPr lang="en-US" sz="2400" b="0" i="0" dirty="0">
                <a:solidFill>
                  <a:srgbClr val="333333"/>
                </a:solidFill>
                <a:effectLst/>
                <a:latin typeface="+mj-lt"/>
              </a:rPr>
              <a:t> use of the Sample - Superstore, follow these steps:</a:t>
            </a:r>
          </a:p>
          <a:p>
            <a:pPr algn="just">
              <a:buFont typeface="+mj-lt"/>
              <a:buAutoNum type="arabicPeriod"/>
            </a:pPr>
            <a:r>
              <a:rPr lang="en-US" sz="2400" b="0" i="0" dirty="0">
                <a:solidFill>
                  <a:srgbClr val="333333"/>
                </a:solidFill>
                <a:effectLst/>
                <a:latin typeface="+mj-lt"/>
              </a:rPr>
              <a:t>Drag “</a:t>
            </a:r>
            <a:r>
              <a:rPr lang="en-US" sz="2400" b="1" i="0" dirty="0">
                <a:solidFill>
                  <a:srgbClr val="333333"/>
                </a:solidFill>
                <a:effectLst/>
                <a:latin typeface="+mj-lt"/>
              </a:rPr>
              <a:t> Sub category "to</a:t>
            </a:r>
            <a:r>
              <a:rPr lang="en-US" sz="2400" b="0" i="0" dirty="0">
                <a:solidFill>
                  <a:srgbClr val="333333"/>
                </a:solidFill>
                <a:effectLst/>
                <a:latin typeface="+mj-lt"/>
              </a:rPr>
              <a:t> the Rows shelf.</a:t>
            </a:r>
          </a:p>
          <a:p>
            <a:pPr algn="just">
              <a:buFont typeface="+mj-lt"/>
              <a:buAutoNum type="arabicPeriod"/>
            </a:pPr>
            <a:r>
              <a:rPr lang="en-US" sz="2400" b="0" i="0" dirty="0">
                <a:solidFill>
                  <a:srgbClr val="333333"/>
                </a:solidFill>
                <a:effectLst/>
                <a:latin typeface="+mj-lt"/>
              </a:rPr>
              <a:t>Drag "</a:t>
            </a:r>
            <a:r>
              <a:rPr lang="en-US" sz="2400" b="1" i="0" dirty="0">
                <a:solidFill>
                  <a:srgbClr val="333333"/>
                </a:solidFill>
                <a:effectLst/>
                <a:latin typeface="+mj-lt"/>
              </a:rPr>
              <a:t>Sales"</a:t>
            </a:r>
            <a:r>
              <a:rPr lang="en-US" sz="2400" b="0" i="0" dirty="0">
                <a:solidFill>
                  <a:srgbClr val="333333"/>
                </a:solidFill>
                <a:effectLst/>
                <a:latin typeface="+mj-lt"/>
              </a:rPr>
              <a:t> to the Columns shelf.</a:t>
            </a:r>
          </a:p>
          <a:p>
            <a:pPr algn="just">
              <a:buFont typeface="+mj-lt"/>
              <a:buAutoNum type="arabicPeriod"/>
            </a:pPr>
            <a:r>
              <a:rPr lang="en-US" sz="2400" dirty="0">
                <a:solidFill>
                  <a:srgbClr val="333333"/>
                </a:solidFill>
                <a:latin typeface="+mj-lt"/>
              </a:rPr>
              <a:t>Apply filter on subcategory then choose Top10  ; by field: choose create parameter</a:t>
            </a:r>
          </a:p>
          <a:p>
            <a:pPr algn="just">
              <a:buFont typeface="+mj-lt"/>
              <a:buAutoNum type="arabicPeriod"/>
            </a:pPr>
            <a:r>
              <a:rPr lang="en-US" sz="2400" b="0" i="0" dirty="0">
                <a:solidFill>
                  <a:srgbClr val="333333"/>
                </a:solidFill>
                <a:effectLst/>
                <a:latin typeface="+mj-lt"/>
              </a:rPr>
              <a:t>Name it as Top N parameter in List  </a:t>
            </a:r>
          </a:p>
          <a:p>
            <a:pPr marL="0" indent="0" algn="just">
              <a:buNone/>
            </a:pPr>
            <a:r>
              <a:rPr lang="en-US" sz="2400" dirty="0">
                <a:solidFill>
                  <a:srgbClr val="333333"/>
                </a:solidFill>
                <a:latin typeface="+mj-lt"/>
              </a:rPr>
              <a:t>                   Value 15, 10,5  now click ok</a:t>
            </a:r>
          </a:p>
          <a:p>
            <a:pPr marL="0" indent="0" algn="just">
              <a:buNone/>
            </a:pPr>
            <a:r>
              <a:rPr lang="en-US" sz="2400" b="0" i="0" dirty="0">
                <a:solidFill>
                  <a:srgbClr val="333333"/>
                </a:solidFill>
                <a:effectLst/>
                <a:latin typeface="+mj-lt"/>
              </a:rPr>
              <a:t>Parameter is created.</a:t>
            </a:r>
          </a:p>
          <a:p>
            <a:pPr marL="0" indent="0" algn="just">
              <a:buNone/>
            </a:pPr>
            <a:r>
              <a:rPr lang="en-US" sz="2400" dirty="0">
                <a:solidFill>
                  <a:srgbClr val="333333"/>
                </a:solidFill>
                <a:latin typeface="+mj-lt"/>
              </a:rPr>
              <a:t>5. </a:t>
            </a:r>
            <a:r>
              <a:rPr lang="en-US" sz="2400" b="0" i="0" dirty="0">
                <a:solidFill>
                  <a:srgbClr val="333333"/>
                </a:solidFill>
                <a:effectLst/>
                <a:latin typeface="+mj-lt"/>
              </a:rPr>
              <a:t>In the </a:t>
            </a:r>
            <a:r>
              <a:rPr lang="en-US" sz="2400" b="1" i="0" dirty="0">
                <a:solidFill>
                  <a:srgbClr val="333333"/>
                </a:solidFill>
                <a:effectLst/>
                <a:latin typeface="+mj-lt"/>
              </a:rPr>
              <a:t>Data</a:t>
            </a:r>
            <a:r>
              <a:rPr lang="en-US" sz="2400" b="0" i="0" dirty="0">
                <a:solidFill>
                  <a:srgbClr val="333333"/>
                </a:solidFill>
                <a:effectLst/>
                <a:latin typeface="+mj-lt"/>
              </a:rPr>
              <a:t> pane, under </a:t>
            </a:r>
            <a:r>
              <a:rPr lang="en-US" sz="2400" b="1" i="0" dirty="0">
                <a:solidFill>
                  <a:srgbClr val="333333"/>
                </a:solidFill>
                <a:effectLst/>
                <a:latin typeface="+mj-lt"/>
              </a:rPr>
              <a:t>Parameters</a:t>
            </a:r>
            <a:r>
              <a:rPr lang="en-US" sz="2400" b="0" i="0" dirty="0">
                <a:solidFill>
                  <a:srgbClr val="333333"/>
                </a:solidFill>
                <a:effectLst/>
                <a:latin typeface="+mj-lt"/>
              </a:rPr>
              <a:t>, right click on</a:t>
            </a:r>
            <a:r>
              <a:rPr lang="en-US" sz="2400" b="1" i="0" dirty="0">
                <a:solidFill>
                  <a:srgbClr val="333333"/>
                </a:solidFill>
                <a:effectLst/>
                <a:latin typeface="+mj-lt"/>
              </a:rPr>
              <a:t> "Top N"</a:t>
            </a:r>
            <a:r>
              <a:rPr lang="en-US" sz="2400" b="0" i="0" dirty="0">
                <a:solidFill>
                  <a:srgbClr val="333333"/>
                </a:solidFill>
                <a:effectLst/>
                <a:latin typeface="+mj-lt"/>
              </a:rPr>
              <a:t> and select </a:t>
            </a:r>
            <a:r>
              <a:rPr lang="en-US" sz="2400" b="1" i="0" dirty="0">
                <a:solidFill>
                  <a:srgbClr val="333333"/>
                </a:solidFill>
                <a:effectLst/>
                <a:latin typeface="+mj-lt"/>
              </a:rPr>
              <a:t>Show Parameter Control.</a:t>
            </a:r>
            <a:endParaRPr lang="en-US" sz="2400" b="0" i="0" dirty="0">
              <a:solidFill>
                <a:srgbClr val="333333"/>
              </a:solidFill>
              <a:effectLst/>
              <a:latin typeface="+mj-lt"/>
            </a:endParaRPr>
          </a:p>
          <a:p>
            <a:pPr marL="0" indent="0" algn="just">
              <a:buNone/>
            </a:pPr>
            <a:r>
              <a:rPr lang="en-US" sz="2400" b="0" i="0" dirty="0">
                <a:solidFill>
                  <a:srgbClr val="333333"/>
                </a:solidFill>
                <a:effectLst/>
                <a:latin typeface="+mj-lt"/>
              </a:rPr>
              <a:t>6. In the upper right corner of the view, there is now a </a:t>
            </a:r>
            <a:r>
              <a:rPr lang="en-US" sz="2400" b="1" i="0" dirty="0">
                <a:solidFill>
                  <a:srgbClr val="333333"/>
                </a:solidFill>
                <a:effectLst/>
                <a:latin typeface="+mj-lt"/>
              </a:rPr>
              <a:t>"Top N"</a:t>
            </a:r>
            <a:r>
              <a:rPr lang="en-US" sz="2400" b="0" i="0" dirty="0">
                <a:solidFill>
                  <a:srgbClr val="333333"/>
                </a:solidFill>
                <a:effectLst/>
                <a:latin typeface="+mj-lt"/>
              </a:rPr>
              <a:t> slider and number field. Changing this field by moving the slider, will change what is shown in the view.</a:t>
            </a:r>
          </a:p>
          <a:p>
            <a:pPr marL="0" indent="0" algn="just">
              <a:buNone/>
            </a:pPr>
            <a:endParaRPr lang="en-IN" sz="2000" dirty="0"/>
          </a:p>
        </p:txBody>
      </p:sp>
    </p:spTree>
    <p:extLst>
      <p:ext uri="{BB962C8B-B14F-4D97-AF65-F5344CB8AC3E}">
        <p14:creationId xmlns:p14="http://schemas.microsoft.com/office/powerpoint/2010/main" val="216033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52178-7ABC-45D8-8BB1-82CA54D6C056}"/>
              </a:ext>
            </a:extLst>
          </p:cNvPr>
          <p:cNvSpPr>
            <a:spLocks noGrp="1"/>
          </p:cNvSpPr>
          <p:nvPr>
            <p:ph idx="1"/>
          </p:nvPr>
        </p:nvSpPr>
        <p:spPr>
          <a:xfrm>
            <a:off x="152400" y="152400"/>
            <a:ext cx="8839200" cy="6477000"/>
          </a:xfrm>
        </p:spPr>
        <p:txBody>
          <a:bodyPr>
            <a:normAutofit/>
          </a:bodyPr>
          <a:lstStyle/>
          <a:p>
            <a:pPr marL="0" indent="0" algn="just">
              <a:buNone/>
            </a:pPr>
            <a:r>
              <a:rPr lang="en-IN" sz="2400" dirty="0">
                <a:solidFill>
                  <a:srgbClr val="C00000"/>
                </a:solidFill>
              </a:rPr>
              <a:t>Date Field Parameter:</a:t>
            </a:r>
          </a:p>
          <a:p>
            <a:pPr marL="457200" indent="-457200" algn="just">
              <a:buAutoNum type="arabicPeriod"/>
            </a:pPr>
            <a:r>
              <a:rPr lang="en-IN" sz="2000" dirty="0"/>
              <a:t>Choose  create parameter  name it as : Date Parameter</a:t>
            </a:r>
          </a:p>
          <a:p>
            <a:pPr marL="0" indent="0" algn="just">
              <a:buNone/>
            </a:pPr>
            <a:r>
              <a:rPr lang="en-IN" sz="2000" dirty="0"/>
              <a:t>            data type : string   List  values</a:t>
            </a:r>
            <a:r>
              <a:rPr lang="en-IN" sz="2000" dirty="0">
                <a:sym typeface="Wingdings" panose="05000000000000000000" pitchFamily="2" charset="2"/>
              </a:rPr>
              <a:t> Year, Quarter, Month, Week, Day</a:t>
            </a:r>
            <a:endParaRPr lang="en-IN" sz="2000" dirty="0"/>
          </a:p>
          <a:p>
            <a:pPr marL="0" indent="0" algn="just">
              <a:buNone/>
            </a:pPr>
            <a:r>
              <a:rPr lang="en-IN" sz="2000" dirty="0"/>
              <a:t>2. Now create calculated field: name it as Date Calculated:</a:t>
            </a:r>
          </a:p>
          <a:p>
            <a:pPr marL="0" indent="0" algn="just">
              <a:buNone/>
            </a:pPr>
            <a:r>
              <a:rPr lang="en-IN" sz="2000" dirty="0"/>
              <a:t> with following formula:</a:t>
            </a:r>
          </a:p>
          <a:p>
            <a:pPr marL="0" indent="0" algn="just">
              <a:buNone/>
            </a:pPr>
            <a:r>
              <a:rPr lang="en-IN" sz="2000" dirty="0"/>
              <a:t>[</a:t>
            </a:r>
            <a:r>
              <a:rPr lang="en-US" sz="1600" b="0" i="0" dirty="0">
                <a:solidFill>
                  <a:srgbClr val="212529"/>
                </a:solidFill>
                <a:effectLst/>
                <a:latin typeface="SSP Local"/>
              </a:rPr>
              <a:t>Parameters on their own aren't helpful, so we must always take the second step of adding them either to our visualization or to a calculated field. ]</a:t>
            </a:r>
          </a:p>
          <a:p>
            <a:pPr marL="0" indent="0" algn="just">
              <a:buNone/>
            </a:pPr>
            <a:r>
              <a:rPr lang="en-US" sz="2000" dirty="0"/>
              <a:t>CASE [Date parameter]</a:t>
            </a:r>
          </a:p>
          <a:p>
            <a:pPr marL="0" indent="0" algn="just">
              <a:buNone/>
            </a:pPr>
            <a:r>
              <a:rPr lang="en-US" sz="2000" dirty="0"/>
              <a:t>WHEN "Year" THEN STR(YEAR([Order Date]))</a:t>
            </a:r>
          </a:p>
          <a:p>
            <a:pPr marL="0" indent="0" algn="just">
              <a:buNone/>
            </a:pPr>
            <a:r>
              <a:rPr lang="en-US" sz="2000" dirty="0"/>
              <a:t>WHEN "Quarter" THEN STR(YEAR([Order Date]))+"/Q"+DATENAME('quarter',[Order Date])</a:t>
            </a:r>
          </a:p>
          <a:p>
            <a:pPr marL="0" indent="0" algn="just">
              <a:buNone/>
            </a:pPr>
            <a:r>
              <a:rPr lang="en-US" sz="2000" dirty="0"/>
              <a:t>WHEN "Month" THEN DATENAME('month',[Order Date])+" "+ STR(YEAR([Order Date]))</a:t>
            </a:r>
          </a:p>
          <a:p>
            <a:pPr marL="0" indent="0" algn="just">
              <a:buNone/>
            </a:pPr>
            <a:r>
              <a:rPr lang="en-US" sz="2000" dirty="0"/>
              <a:t>WHEN "Week" THEN "week" +STR(DATEPART("week",[Order Date]))</a:t>
            </a:r>
          </a:p>
          <a:p>
            <a:pPr marL="0" indent="0" algn="just">
              <a:buNone/>
            </a:pPr>
            <a:r>
              <a:rPr lang="en-US" sz="2000" dirty="0"/>
              <a:t>WHEN "Day" THEN STR(DATE([Order Date]))</a:t>
            </a:r>
          </a:p>
          <a:p>
            <a:pPr marL="0" indent="0" algn="just">
              <a:buNone/>
            </a:pPr>
            <a:r>
              <a:rPr lang="en-US" sz="2000" dirty="0"/>
              <a:t>END</a:t>
            </a:r>
            <a:endParaRPr lang="en-IN" sz="2000" dirty="0"/>
          </a:p>
          <a:p>
            <a:pPr marL="457200" indent="-457200" algn="just">
              <a:buAutoNum type="arabicPeriod"/>
            </a:pPr>
            <a:endParaRPr lang="en-IN" sz="2000" dirty="0"/>
          </a:p>
          <a:p>
            <a:pPr marL="0" indent="0" algn="just">
              <a:buNone/>
            </a:pPr>
            <a:endParaRPr lang="en-IN" sz="2000" dirty="0"/>
          </a:p>
          <a:p>
            <a:pPr marL="457200" indent="-457200" algn="just">
              <a:buAutoNum type="arabicPeriod"/>
            </a:pPr>
            <a:endParaRPr lang="en-IN" sz="2000" dirty="0"/>
          </a:p>
        </p:txBody>
      </p:sp>
    </p:spTree>
    <p:extLst>
      <p:ext uri="{BB962C8B-B14F-4D97-AF65-F5344CB8AC3E}">
        <p14:creationId xmlns:p14="http://schemas.microsoft.com/office/powerpoint/2010/main" val="349297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marL="0" indent="0" algn="just">
              <a:buNone/>
            </a:pPr>
            <a:r>
              <a:rPr lang="en-US" sz="2000" dirty="0"/>
              <a:t>Now, drag sales on Rows</a:t>
            </a:r>
          </a:p>
          <a:p>
            <a:pPr marL="0" indent="0" algn="just">
              <a:buNone/>
            </a:pPr>
            <a:r>
              <a:rPr lang="en-US" sz="2000" dirty="0"/>
              <a:t>Date calculation on cols</a:t>
            </a:r>
          </a:p>
          <a:p>
            <a:pPr marL="0" indent="0" algn="just">
              <a:buNone/>
            </a:pPr>
            <a:r>
              <a:rPr lang="en-US" sz="2000" dirty="0"/>
              <a:t>And choose show parameter and click on it. </a:t>
            </a:r>
          </a:p>
          <a:p>
            <a:pPr marL="0" indent="0" algn="just">
              <a:buNone/>
            </a:pPr>
            <a:endParaRPr lang="en-US" sz="2000" dirty="0"/>
          </a:p>
        </p:txBody>
      </p:sp>
      <p:pic>
        <p:nvPicPr>
          <p:cNvPr id="4" name="Picture 3">
            <a:extLst>
              <a:ext uri="{FF2B5EF4-FFF2-40B4-BE49-F238E27FC236}">
                <a16:creationId xmlns:a16="http://schemas.microsoft.com/office/drawing/2014/main" id="{A38A811B-E403-42DC-AC03-EDC43E6E192B}"/>
              </a:ext>
            </a:extLst>
          </p:cNvPr>
          <p:cNvPicPr>
            <a:picLocks noChangeAspect="1"/>
          </p:cNvPicPr>
          <p:nvPr/>
        </p:nvPicPr>
        <p:blipFill>
          <a:blip r:embed="rId2"/>
          <a:stretch>
            <a:fillRect/>
          </a:stretch>
        </p:blipFill>
        <p:spPr>
          <a:xfrm>
            <a:off x="685800" y="1600200"/>
            <a:ext cx="7332955" cy="4857198"/>
          </a:xfrm>
          <a:prstGeom prst="rect">
            <a:avLst/>
          </a:prstGeom>
        </p:spPr>
      </p:pic>
    </p:spTree>
    <p:extLst>
      <p:ext uri="{BB962C8B-B14F-4D97-AF65-F5344CB8AC3E}">
        <p14:creationId xmlns:p14="http://schemas.microsoft.com/office/powerpoint/2010/main" val="395759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A3DBF-2056-46B0-8A0E-923A1DB4FF9F}"/>
              </a:ext>
            </a:extLst>
          </p:cNvPr>
          <p:cNvSpPr>
            <a:spLocks noGrp="1"/>
          </p:cNvSpPr>
          <p:nvPr>
            <p:ph idx="1"/>
          </p:nvPr>
        </p:nvSpPr>
        <p:spPr>
          <a:xfrm>
            <a:off x="152400" y="228600"/>
            <a:ext cx="8839200" cy="6477000"/>
          </a:xfrm>
        </p:spPr>
        <p:txBody>
          <a:bodyPr>
            <a:normAutofit/>
          </a:bodyPr>
          <a:lstStyle/>
          <a:p>
            <a:pPr marL="0" indent="0" algn="just">
              <a:buNone/>
            </a:pPr>
            <a:r>
              <a:rPr lang="en-IN" sz="2000" dirty="0"/>
              <a:t>Ex2: -How to change date level in Tableau using parameter.</a:t>
            </a:r>
          </a:p>
          <a:p>
            <a:pPr marL="457200" indent="-457200" algn="just">
              <a:buAutoNum type="arabicPeriod"/>
            </a:pPr>
            <a:r>
              <a:rPr lang="en-IN" sz="2000" dirty="0"/>
              <a:t>Create parameter name it as new-date  {datatype: string values: day, month, year}</a:t>
            </a:r>
          </a:p>
          <a:p>
            <a:pPr marL="457200" indent="-457200" algn="just">
              <a:buAutoNum type="arabicPeriod"/>
            </a:pPr>
            <a:r>
              <a:rPr lang="en-IN" sz="2000" dirty="0"/>
              <a:t>Noe create calculated field as new-date Cal  with following formula</a:t>
            </a:r>
          </a:p>
          <a:p>
            <a:pPr marL="0" indent="0" algn="just">
              <a:buNone/>
            </a:pPr>
            <a:endParaRPr lang="en-IN" sz="2000" dirty="0"/>
          </a:p>
          <a:p>
            <a:pPr marL="400050" lvl="1" indent="0" algn="just">
              <a:buNone/>
            </a:pPr>
            <a:r>
              <a:rPr lang="en-US" sz="1600" dirty="0"/>
              <a:t>CASE [new-date]</a:t>
            </a:r>
          </a:p>
          <a:p>
            <a:pPr marL="400050" lvl="1" indent="0" algn="just">
              <a:buNone/>
            </a:pPr>
            <a:r>
              <a:rPr lang="en-US" sz="1600" dirty="0"/>
              <a:t>when 'day' then DATETRUNC('day',[Order Date])</a:t>
            </a:r>
          </a:p>
          <a:p>
            <a:pPr marL="400050" lvl="1" indent="0" algn="just">
              <a:buNone/>
            </a:pPr>
            <a:r>
              <a:rPr lang="en-US" sz="1600" dirty="0"/>
              <a:t>when 'month' then DATETRUNC('month',[Order Date])</a:t>
            </a:r>
          </a:p>
          <a:p>
            <a:pPr marL="400050" lvl="1" indent="0" algn="just">
              <a:buNone/>
            </a:pPr>
            <a:r>
              <a:rPr lang="en-US" sz="1600" dirty="0"/>
              <a:t>when 'year' then DATETRUNC('year',[Order Date])</a:t>
            </a:r>
          </a:p>
          <a:p>
            <a:pPr marL="400050" lvl="1" indent="0" algn="just">
              <a:buNone/>
            </a:pPr>
            <a:r>
              <a:rPr lang="en-US" sz="1600" dirty="0"/>
              <a:t>End</a:t>
            </a:r>
            <a:endParaRPr lang="en-IN" sz="1600" dirty="0"/>
          </a:p>
          <a:p>
            <a:pPr marL="0" indent="0" algn="just">
              <a:buNone/>
            </a:pPr>
            <a:r>
              <a:rPr lang="en-IN" sz="2000" dirty="0"/>
              <a:t>3. Now drag new-date </a:t>
            </a:r>
            <a:r>
              <a:rPr lang="en-IN" sz="2000" dirty="0" err="1"/>
              <a:t>cal</a:t>
            </a:r>
            <a:r>
              <a:rPr lang="en-IN" sz="2000" dirty="0"/>
              <a:t> on cols</a:t>
            </a:r>
          </a:p>
          <a:p>
            <a:pPr marL="0" indent="0" algn="just">
              <a:buNone/>
            </a:pPr>
            <a:r>
              <a:rPr lang="en-IN" sz="2000" dirty="0"/>
              <a:t>4. Now right click on parameter and choose show parameter</a:t>
            </a:r>
          </a:p>
          <a:p>
            <a:pPr marL="0" indent="0" algn="just">
              <a:buNone/>
            </a:pPr>
            <a:r>
              <a:rPr lang="en-IN" sz="2000" dirty="0"/>
              <a:t>5.Now write click on new-date-</a:t>
            </a:r>
            <a:r>
              <a:rPr lang="en-IN" sz="2000" dirty="0" err="1"/>
              <a:t>cal</a:t>
            </a:r>
            <a:r>
              <a:rPr lang="en-IN" sz="2000" dirty="0"/>
              <a:t> in cols and select exact date</a:t>
            </a:r>
          </a:p>
          <a:p>
            <a:pPr marL="0" indent="0" algn="just">
              <a:buNone/>
            </a:pPr>
            <a:endParaRPr lang="en-US" sz="2000" dirty="0"/>
          </a:p>
        </p:txBody>
      </p:sp>
    </p:spTree>
    <p:extLst>
      <p:ext uri="{BB962C8B-B14F-4D97-AF65-F5344CB8AC3E}">
        <p14:creationId xmlns:p14="http://schemas.microsoft.com/office/powerpoint/2010/main" val="176490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87447A4-B1F9-4054-95F7-A67494B8E28C}"/>
              </a:ext>
            </a:extLst>
          </p:cNvPr>
          <p:cNvPicPr>
            <a:picLocks noGrp="1" noChangeAspect="1"/>
          </p:cNvPicPr>
          <p:nvPr>
            <p:ph idx="1"/>
          </p:nvPr>
        </p:nvPicPr>
        <p:blipFill>
          <a:blip r:embed="rId2"/>
          <a:stretch>
            <a:fillRect/>
          </a:stretch>
        </p:blipFill>
        <p:spPr>
          <a:xfrm>
            <a:off x="533400" y="149612"/>
            <a:ext cx="7813861" cy="6479788"/>
          </a:xfrm>
        </p:spPr>
      </p:pic>
    </p:spTree>
    <p:extLst>
      <p:ext uri="{BB962C8B-B14F-4D97-AF65-F5344CB8AC3E}">
        <p14:creationId xmlns:p14="http://schemas.microsoft.com/office/powerpoint/2010/main" val="193363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12394-CDD6-43C0-9F67-6627E1517121}"/>
              </a:ext>
            </a:extLst>
          </p:cNvPr>
          <p:cNvSpPr>
            <a:spLocks noGrp="1"/>
          </p:cNvSpPr>
          <p:nvPr>
            <p:ph idx="1"/>
          </p:nvPr>
        </p:nvSpPr>
        <p:spPr>
          <a:xfrm>
            <a:off x="152400" y="228600"/>
            <a:ext cx="8839200" cy="6400800"/>
          </a:xfrm>
        </p:spPr>
        <p:txBody>
          <a:bodyPr>
            <a:normAutofit/>
          </a:bodyPr>
          <a:lstStyle/>
          <a:p>
            <a:pPr marL="0" indent="0" algn="just">
              <a:buNone/>
            </a:pPr>
            <a:r>
              <a:rPr lang="en-IN" sz="2400" dirty="0">
                <a:solidFill>
                  <a:srgbClr val="C00000"/>
                </a:solidFill>
              </a:rPr>
              <a:t>Dynamic Dimensions:</a:t>
            </a:r>
          </a:p>
          <a:p>
            <a:pPr algn="just"/>
            <a:r>
              <a:rPr lang="en-IN" sz="2400" dirty="0"/>
              <a:t>Using parameters we can dynamically display dimensions in tableau. </a:t>
            </a:r>
          </a:p>
          <a:p>
            <a:pPr marL="457200" indent="-457200" algn="just">
              <a:buAutoNum type="arabicPeriod"/>
            </a:pPr>
            <a:r>
              <a:rPr lang="en-IN" sz="2400" dirty="0"/>
              <a:t>Create parameter named as  dynamic parameter </a:t>
            </a:r>
          </a:p>
          <a:p>
            <a:pPr marL="0" indent="0" algn="just">
              <a:buNone/>
            </a:pPr>
            <a:r>
              <a:rPr lang="en-IN" sz="2400" dirty="0"/>
              <a:t>           Data type as String  </a:t>
            </a:r>
            <a:r>
              <a:rPr lang="en-IN" sz="2400" dirty="0">
                <a:sym typeface="Wingdings" panose="05000000000000000000" pitchFamily="2" charset="2"/>
              </a:rPr>
              <a:t> List   Value Ship mode, Segment,  </a:t>
            </a:r>
          </a:p>
          <a:p>
            <a:pPr marL="0" indent="0" algn="just">
              <a:buNone/>
            </a:pPr>
            <a:r>
              <a:rPr lang="en-IN" sz="2400" dirty="0">
                <a:sym typeface="Wingdings" panose="05000000000000000000" pitchFamily="2" charset="2"/>
              </a:rPr>
              <a:t>           Category</a:t>
            </a:r>
          </a:p>
          <a:p>
            <a:pPr marL="0" indent="0" algn="just">
              <a:buNone/>
            </a:pPr>
            <a:r>
              <a:rPr lang="en-IN" sz="2400" dirty="0">
                <a:sym typeface="Wingdings" panose="05000000000000000000" pitchFamily="2" charset="2"/>
              </a:rPr>
              <a:t>2. Next create calculated field and named as Dynamic dimension field</a:t>
            </a:r>
          </a:p>
          <a:p>
            <a:pPr marL="0" indent="0" algn="just">
              <a:buNone/>
            </a:pPr>
            <a:r>
              <a:rPr lang="en-IN" sz="2400" dirty="0">
                <a:sym typeface="Wingdings" panose="05000000000000000000" pitchFamily="2" charset="2"/>
              </a:rPr>
              <a:t>      CASE [dynamic parameter]</a:t>
            </a:r>
          </a:p>
          <a:p>
            <a:pPr marL="0" indent="0" algn="just">
              <a:buNone/>
            </a:pPr>
            <a:r>
              <a:rPr lang="en-IN" sz="2400" dirty="0">
                <a:sym typeface="Wingdings" panose="05000000000000000000" pitchFamily="2" charset="2"/>
              </a:rPr>
              <a:t>        When “category” then [Category]</a:t>
            </a:r>
          </a:p>
          <a:p>
            <a:pPr marL="0" indent="0" algn="just">
              <a:buNone/>
            </a:pPr>
            <a:r>
              <a:rPr lang="en-IN" sz="2400" dirty="0">
                <a:sym typeface="Wingdings" panose="05000000000000000000" pitchFamily="2" charset="2"/>
              </a:rPr>
              <a:t>         when “</a:t>
            </a:r>
            <a:r>
              <a:rPr lang="en-IN" sz="2400" dirty="0" err="1">
                <a:sym typeface="Wingdings" panose="05000000000000000000" pitchFamily="2" charset="2"/>
              </a:rPr>
              <a:t>shipmode</a:t>
            </a:r>
            <a:r>
              <a:rPr lang="en-IN" sz="2400" dirty="0">
                <a:sym typeface="Wingdings" panose="05000000000000000000" pitchFamily="2" charset="2"/>
              </a:rPr>
              <a:t>”  then  [</a:t>
            </a:r>
            <a:r>
              <a:rPr lang="en-IN" sz="2400" dirty="0" err="1">
                <a:sym typeface="Wingdings" panose="05000000000000000000" pitchFamily="2" charset="2"/>
              </a:rPr>
              <a:t>shipmode</a:t>
            </a:r>
            <a:r>
              <a:rPr lang="en-IN" sz="2400" dirty="0">
                <a:sym typeface="Wingdings" panose="05000000000000000000" pitchFamily="2" charset="2"/>
              </a:rPr>
              <a:t>]</a:t>
            </a:r>
          </a:p>
          <a:p>
            <a:pPr marL="0" indent="0" algn="just">
              <a:buNone/>
            </a:pPr>
            <a:r>
              <a:rPr lang="en-IN" sz="2400" dirty="0">
                <a:sym typeface="Wingdings" panose="05000000000000000000" pitchFamily="2" charset="2"/>
              </a:rPr>
              <a:t>         when “segment”  then [segment]</a:t>
            </a:r>
          </a:p>
          <a:p>
            <a:pPr marL="0" indent="0" algn="just">
              <a:buNone/>
            </a:pPr>
            <a:r>
              <a:rPr lang="en-IN" sz="2400" dirty="0">
                <a:sym typeface="Wingdings" panose="05000000000000000000" pitchFamily="2" charset="2"/>
              </a:rPr>
              <a:t>      END</a:t>
            </a:r>
          </a:p>
          <a:p>
            <a:pPr marL="0" indent="0" algn="just">
              <a:buNone/>
            </a:pPr>
            <a:r>
              <a:rPr lang="en-IN" sz="2400" dirty="0">
                <a:sym typeface="Wingdings" panose="05000000000000000000" pitchFamily="2" charset="2"/>
              </a:rPr>
              <a:t>3. Created field drag on cols (category also) and sales on Rows. Now choose value in parameter.</a:t>
            </a:r>
          </a:p>
          <a:p>
            <a:pPr marL="0" indent="0" algn="just">
              <a:buNone/>
            </a:pPr>
            <a:endParaRPr lang="en-IN" sz="2400" dirty="0"/>
          </a:p>
          <a:p>
            <a:pPr algn="just"/>
            <a:endParaRPr lang="en-IN" sz="2400" dirty="0"/>
          </a:p>
        </p:txBody>
      </p:sp>
    </p:spTree>
    <p:extLst>
      <p:ext uri="{BB962C8B-B14F-4D97-AF65-F5344CB8AC3E}">
        <p14:creationId xmlns:p14="http://schemas.microsoft.com/office/powerpoint/2010/main" val="58922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12394-CDD6-43C0-9F67-6627E1517121}"/>
              </a:ext>
            </a:extLst>
          </p:cNvPr>
          <p:cNvSpPr>
            <a:spLocks noGrp="1"/>
          </p:cNvSpPr>
          <p:nvPr>
            <p:ph idx="1"/>
          </p:nvPr>
        </p:nvSpPr>
        <p:spPr>
          <a:xfrm>
            <a:off x="152400" y="228600"/>
            <a:ext cx="8839200" cy="6400800"/>
          </a:xfrm>
        </p:spPr>
        <p:txBody>
          <a:bodyPr>
            <a:normAutofit/>
          </a:bodyPr>
          <a:lstStyle/>
          <a:p>
            <a:pPr marL="0" indent="0" algn="just">
              <a:buNone/>
            </a:pPr>
            <a:r>
              <a:rPr lang="en-IN" sz="2400" dirty="0">
                <a:solidFill>
                  <a:srgbClr val="C00000"/>
                </a:solidFill>
              </a:rPr>
              <a:t>Dynamic Measures:</a:t>
            </a:r>
          </a:p>
          <a:p>
            <a:pPr marL="457200" indent="-457200" algn="just">
              <a:buAutoNum type="arabicPeriod"/>
            </a:pPr>
            <a:r>
              <a:rPr lang="en-IN" sz="2400" dirty="0"/>
              <a:t>Create parameter named as  dynamic measure</a:t>
            </a:r>
          </a:p>
          <a:p>
            <a:pPr marL="0" indent="0" algn="just">
              <a:buNone/>
            </a:pPr>
            <a:r>
              <a:rPr lang="en-IN" sz="2400" dirty="0"/>
              <a:t>           Data type as String  </a:t>
            </a:r>
            <a:r>
              <a:rPr lang="en-IN" sz="2400" dirty="0">
                <a:sym typeface="Wingdings" panose="05000000000000000000" pitchFamily="2" charset="2"/>
              </a:rPr>
              <a:t> List   Value sales , profit, Qty </a:t>
            </a:r>
          </a:p>
          <a:p>
            <a:pPr marL="0" indent="0" algn="just">
              <a:buNone/>
            </a:pPr>
            <a:r>
              <a:rPr lang="en-IN" sz="2400" dirty="0">
                <a:sym typeface="Wingdings" panose="05000000000000000000" pitchFamily="2" charset="2"/>
              </a:rPr>
              <a:t>2. Next create calculated field and named as Dynamic measure field</a:t>
            </a:r>
          </a:p>
          <a:p>
            <a:pPr marL="0" indent="0" algn="just">
              <a:buNone/>
            </a:pPr>
            <a:r>
              <a:rPr lang="en-IN" sz="2400" dirty="0">
                <a:sym typeface="Wingdings" panose="05000000000000000000" pitchFamily="2" charset="2"/>
              </a:rPr>
              <a:t>      CASE [dynamic measure]</a:t>
            </a:r>
          </a:p>
          <a:p>
            <a:pPr marL="0" indent="0" algn="just">
              <a:buNone/>
            </a:pPr>
            <a:r>
              <a:rPr lang="en-IN" sz="2400" dirty="0">
                <a:sym typeface="Wingdings" panose="05000000000000000000" pitchFamily="2" charset="2"/>
              </a:rPr>
              <a:t>        When “sales” then [sales]</a:t>
            </a:r>
          </a:p>
          <a:p>
            <a:pPr marL="0" indent="0" algn="just">
              <a:buNone/>
            </a:pPr>
            <a:r>
              <a:rPr lang="en-IN" sz="2400" dirty="0">
                <a:sym typeface="Wingdings" panose="05000000000000000000" pitchFamily="2" charset="2"/>
              </a:rPr>
              <a:t>         when “profit”  then  [profit]</a:t>
            </a:r>
          </a:p>
          <a:p>
            <a:pPr marL="0" indent="0" algn="just">
              <a:buNone/>
            </a:pPr>
            <a:r>
              <a:rPr lang="en-IN" sz="2400" dirty="0">
                <a:sym typeface="Wingdings" panose="05000000000000000000" pitchFamily="2" charset="2"/>
              </a:rPr>
              <a:t>         when “Qty”  then [quantity]</a:t>
            </a:r>
          </a:p>
          <a:p>
            <a:pPr marL="0" indent="0" algn="just">
              <a:buNone/>
            </a:pPr>
            <a:r>
              <a:rPr lang="en-IN" sz="2400" dirty="0">
                <a:sym typeface="Wingdings" panose="05000000000000000000" pitchFamily="2" charset="2"/>
              </a:rPr>
              <a:t>      END</a:t>
            </a:r>
          </a:p>
          <a:p>
            <a:pPr marL="0" indent="0" algn="just">
              <a:buNone/>
            </a:pPr>
            <a:r>
              <a:rPr lang="en-IN" sz="2400" dirty="0">
                <a:sym typeface="Wingdings" panose="05000000000000000000" pitchFamily="2" charset="2"/>
              </a:rPr>
              <a:t>3. Now click on show parameter.</a:t>
            </a:r>
          </a:p>
          <a:p>
            <a:pPr marL="0" indent="0" algn="just">
              <a:buNone/>
            </a:pPr>
            <a:r>
              <a:rPr lang="en-IN" sz="2400" dirty="0">
                <a:sym typeface="Wingdings" panose="05000000000000000000" pitchFamily="2" charset="2"/>
              </a:rPr>
              <a:t>4. Sub category on cols and newly created field on Rows.</a:t>
            </a:r>
            <a:endParaRPr lang="en-IN" sz="2400" dirty="0"/>
          </a:p>
          <a:p>
            <a:pPr algn="just"/>
            <a:endParaRPr lang="en-IN" sz="2400" dirty="0"/>
          </a:p>
        </p:txBody>
      </p:sp>
    </p:spTree>
    <p:extLst>
      <p:ext uri="{BB962C8B-B14F-4D97-AF65-F5344CB8AC3E}">
        <p14:creationId xmlns:p14="http://schemas.microsoft.com/office/powerpoint/2010/main" val="300763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3E118-26A5-48A9-9971-5B4D540245D5}"/>
              </a:ext>
            </a:extLst>
          </p:cNvPr>
          <p:cNvSpPr>
            <a:spLocks noGrp="1"/>
          </p:cNvSpPr>
          <p:nvPr>
            <p:ph idx="1"/>
          </p:nvPr>
        </p:nvSpPr>
        <p:spPr>
          <a:xfrm>
            <a:off x="76200" y="76200"/>
            <a:ext cx="8915400" cy="6629400"/>
          </a:xfrm>
        </p:spPr>
        <p:txBody>
          <a:bodyPr>
            <a:normAutofit fontScale="62500" lnSpcReduction="20000"/>
          </a:bodyPr>
          <a:lstStyle/>
          <a:p>
            <a:pPr marL="0" indent="0" algn="just">
              <a:buNone/>
            </a:pPr>
            <a:r>
              <a:rPr lang="en-US" sz="2000" b="1" i="0" dirty="0">
                <a:effectLst/>
                <a:latin typeface="+mj-lt"/>
              </a:rPr>
              <a:t>How do we use dynamic measures with multiple number formats in Tableau?</a:t>
            </a:r>
          </a:p>
          <a:p>
            <a:pPr marL="0" indent="0" algn="just">
              <a:buNone/>
            </a:pPr>
            <a:r>
              <a:rPr lang="en-US" sz="2000" b="0" i="0" dirty="0">
                <a:effectLst/>
                <a:latin typeface="+mj-lt"/>
              </a:rPr>
              <a:t>Dynamic measures are often used in Tableau in cases where we want to visualize a certain size depending on other measures. For example, we can analyze product categories according to sales, profit or other measures that interest us. In order not to build every time another graph or dashboard in which to visualize the dimensions according to several measures, we can use dynamic measures built with the help of a parameter. </a:t>
            </a:r>
          </a:p>
          <a:p>
            <a:pPr marL="0" indent="0" algn="l">
              <a:buNone/>
            </a:pPr>
            <a:r>
              <a:rPr lang="en-US" sz="2000" b="1" i="0" dirty="0">
                <a:effectLst/>
                <a:latin typeface="+mj-lt"/>
              </a:rPr>
              <a:t>Step 1: Connect to data</a:t>
            </a:r>
          </a:p>
          <a:p>
            <a:pPr marL="0" indent="0" algn="l">
              <a:buNone/>
            </a:pPr>
            <a:r>
              <a:rPr lang="en-US" sz="2000" b="0" i="0" dirty="0">
                <a:effectLst/>
                <a:latin typeface="+mj-lt"/>
              </a:rPr>
              <a:t>	→ In </a:t>
            </a:r>
            <a:r>
              <a:rPr lang="en-US" sz="2000" b="0" i="0" u="none" strike="noStrike" dirty="0">
                <a:effectLst/>
                <a:latin typeface="+mj-lt"/>
                <a:hlinkClick r:id="rId2">
                  <a:extLst>
                    <a:ext uri="{A12FA001-AC4F-418D-AE19-62706E023703}">
                      <ahyp:hlinkClr xmlns:ahyp="http://schemas.microsoft.com/office/drawing/2018/hyperlinkcolor" val="tx"/>
                    </a:ext>
                  </a:extLst>
                </a:hlinkClick>
              </a:rPr>
              <a:t>Tableau Desktop</a:t>
            </a:r>
            <a:r>
              <a:rPr lang="en-US" sz="2000" b="0" i="0" dirty="0">
                <a:effectLst/>
                <a:latin typeface="+mj-lt"/>
              </a:rPr>
              <a:t>, connect to Tableau: Sample Superstore</a:t>
            </a:r>
          </a:p>
          <a:p>
            <a:pPr marL="0" indent="0" algn="l">
              <a:buNone/>
            </a:pPr>
            <a:r>
              <a:rPr lang="en-US" sz="2000" b="1" i="0" dirty="0">
                <a:effectLst/>
                <a:latin typeface="+mj-lt"/>
              </a:rPr>
              <a:t>Step 2: Create the visualization</a:t>
            </a:r>
          </a:p>
          <a:p>
            <a:pPr marL="0" indent="0" algn="l">
              <a:buNone/>
            </a:pPr>
            <a:r>
              <a:rPr lang="en-US" sz="2000" b="0" i="0" dirty="0">
                <a:effectLst/>
                <a:latin typeface="+mj-lt"/>
              </a:rPr>
              <a:t>	→ Create a Parameter: Measure</a:t>
            </a:r>
            <a:br>
              <a:rPr lang="en-US" sz="2000" b="0" i="0" dirty="0">
                <a:effectLst/>
                <a:latin typeface="+mj-lt"/>
              </a:rPr>
            </a:br>
            <a:r>
              <a:rPr lang="en-US" sz="2000" b="0" i="0" dirty="0">
                <a:effectLst/>
                <a:latin typeface="+mj-lt"/>
              </a:rPr>
              <a:t>	Data type: Integer</a:t>
            </a:r>
            <a:br>
              <a:rPr lang="en-US" sz="2000" b="0" i="0" dirty="0">
                <a:effectLst/>
                <a:latin typeface="+mj-lt"/>
              </a:rPr>
            </a:br>
            <a:r>
              <a:rPr lang="en-US" sz="2000" b="0" i="0" dirty="0">
                <a:effectLst/>
                <a:latin typeface="+mj-lt"/>
              </a:rPr>
              <a:t>	List of values – Display As</a:t>
            </a:r>
            <a:br>
              <a:rPr lang="en-US" sz="2000" b="0" i="0" dirty="0">
                <a:effectLst/>
                <a:latin typeface="+mj-lt"/>
              </a:rPr>
            </a:br>
            <a:r>
              <a:rPr lang="en-US" sz="2000" b="0" i="0" dirty="0">
                <a:effectLst/>
                <a:latin typeface="+mj-lt"/>
              </a:rPr>
              <a:t>	1 – Sales</a:t>
            </a:r>
            <a:br>
              <a:rPr lang="en-US" sz="2000" b="0" i="0" dirty="0">
                <a:effectLst/>
                <a:latin typeface="+mj-lt"/>
              </a:rPr>
            </a:br>
            <a:r>
              <a:rPr lang="en-US" sz="2000" b="0" i="0" dirty="0">
                <a:effectLst/>
                <a:latin typeface="+mj-lt"/>
              </a:rPr>
              <a:t>	2 – Qty</a:t>
            </a:r>
            <a:br>
              <a:rPr lang="en-US" sz="2000" b="0" i="0" dirty="0">
                <a:effectLst/>
                <a:latin typeface="+mj-lt"/>
              </a:rPr>
            </a:br>
            <a:r>
              <a:rPr lang="en-US" sz="2000" b="0" i="0" dirty="0">
                <a:effectLst/>
                <a:latin typeface="+mj-lt"/>
              </a:rPr>
              <a:t>	3 – Profit Ratio</a:t>
            </a:r>
          </a:p>
          <a:p>
            <a:pPr marL="0" indent="0" algn="l">
              <a:buNone/>
            </a:pPr>
            <a:r>
              <a:rPr lang="en-US" sz="2000" b="0" i="0" dirty="0">
                <a:effectLst/>
                <a:latin typeface="+mj-lt"/>
              </a:rPr>
              <a:t>	→ Create a Calculated field: Dynamic Measure</a:t>
            </a:r>
            <a:br>
              <a:rPr lang="en-US" sz="2000" b="0" i="0" dirty="0">
                <a:effectLst/>
                <a:latin typeface="+mj-lt"/>
              </a:rPr>
            </a:br>
            <a:r>
              <a:rPr lang="en-US" sz="2000" b="0" i="0" dirty="0">
                <a:effectLst/>
                <a:latin typeface="+mj-lt"/>
              </a:rPr>
              <a:t>	CASE [Measure]</a:t>
            </a:r>
            <a:br>
              <a:rPr lang="en-US" sz="2000" b="0" i="0" dirty="0">
                <a:effectLst/>
                <a:latin typeface="+mj-lt"/>
              </a:rPr>
            </a:br>
            <a:r>
              <a:rPr lang="en-US" sz="2000" b="0" i="0" dirty="0">
                <a:effectLst/>
                <a:latin typeface="+mj-lt"/>
              </a:rPr>
              <a:t>	WHEN 1 THEN sum([Sales])</a:t>
            </a:r>
            <a:br>
              <a:rPr lang="en-US" sz="2000" b="0" i="0" dirty="0">
                <a:effectLst/>
                <a:latin typeface="+mj-lt"/>
              </a:rPr>
            </a:br>
            <a:r>
              <a:rPr lang="en-US" sz="2000" b="0" i="0" dirty="0">
                <a:effectLst/>
                <a:latin typeface="+mj-lt"/>
              </a:rPr>
              <a:t>	WHEN 2 THEN sum([Quantity])</a:t>
            </a:r>
            <a:br>
              <a:rPr lang="en-US" sz="2000" b="0" i="0" dirty="0">
                <a:effectLst/>
                <a:latin typeface="+mj-lt"/>
              </a:rPr>
            </a:br>
            <a:r>
              <a:rPr lang="en-US" sz="2000" b="0" i="0" dirty="0">
                <a:effectLst/>
                <a:latin typeface="+mj-lt"/>
              </a:rPr>
              <a:t>	WHEN 3 then sum([Profit])/sum([Sales])*100</a:t>
            </a:r>
            <a:br>
              <a:rPr lang="en-US" sz="2000" b="0" i="0" dirty="0">
                <a:effectLst/>
                <a:latin typeface="+mj-lt"/>
              </a:rPr>
            </a:br>
            <a:r>
              <a:rPr lang="en-US" sz="2000" b="0" i="0" dirty="0">
                <a:effectLst/>
                <a:latin typeface="+mj-lt"/>
              </a:rPr>
              <a:t>	END</a:t>
            </a:r>
          </a:p>
          <a:p>
            <a:pPr marL="0" indent="0" algn="l">
              <a:buNone/>
            </a:pPr>
            <a:r>
              <a:rPr lang="en-US" sz="2000" b="0" i="0" dirty="0">
                <a:effectLst/>
                <a:latin typeface="+mj-lt"/>
              </a:rPr>
              <a:t>	→ Create a Calculated field: Prefix</a:t>
            </a:r>
            <a:br>
              <a:rPr lang="en-US" sz="2000" b="0" i="0" dirty="0">
                <a:effectLst/>
                <a:latin typeface="+mj-lt"/>
              </a:rPr>
            </a:br>
            <a:r>
              <a:rPr lang="en-US" sz="2000" b="0" i="0" dirty="0">
                <a:effectLst/>
                <a:latin typeface="+mj-lt"/>
              </a:rPr>
              <a:t>	CASE [Measure]</a:t>
            </a:r>
            <a:br>
              <a:rPr lang="en-US" sz="2000" b="0" i="0" dirty="0">
                <a:effectLst/>
                <a:latin typeface="+mj-lt"/>
              </a:rPr>
            </a:br>
            <a:r>
              <a:rPr lang="en-US" sz="2000" b="0" i="0" dirty="0">
                <a:effectLst/>
                <a:latin typeface="+mj-lt"/>
              </a:rPr>
              <a:t>	WHEN 1 THEN ‘$’</a:t>
            </a:r>
            <a:br>
              <a:rPr lang="en-US" sz="2000" b="0" i="0" dirty="0">
                <a:effectLst/>
                <a:latin typeface="+mj-lt"/>
              </a:rPr>
            </a:br>
            <a:r>
              <a:rPr lang="en-US" sz="2000" b="0" i="0" dirty="0">
                <a:effectLst/>
                <a:latin typeface="+mj-lt"/>
              </a:rPr>
              <a:t>	WHEN 2 THEN ”</a:t>
            </a:r>
            <a:br>
              <a:rPr lang="en-US" sz="2000" b="0" i="0" dirty="0">
                <a:effectLst/>
                <a:latin typeface="+mj-lt"/>
              </a:rPr>
            </a:br>
            <a:r>
              <a:rPr lang="en-US" sz="2000" b="0" i="0" dirty="0">
                <a:effectLst/>
                <a:latin typeface="+mj-lt"/>
              </a:rPr>
              <a:t>	WHEN 3 THEN ”</a:t>
            </a:r>
            <a:br>
              <a:rPr lang="en-US" sz="2000" b="0" i="0" dirty="0">
                <a:effectLst/>
                <a:latin typeface="+mj-lt"/>
              </a:rPr>
            </a:br>
            <a:r>
              <a:rPr lang="en-US" sz="2000" b="0" i="0" dirty="0">
                <a:effectLst/>
                <a:latin typeface="+mj-lt"/>
              </a:rPr>
              <a:t>	END</a:t>
            </a:r>
          </a:p>
          <a:p>
            <a:pPr marL="0" indent="0" algn="l">
              <a:buNone/>
            </a:pPr>
            <a:r>
              <a:rPr lang="en-US" sz="2000" b="0" i="0" dirty="0">
                <a:effectLst/>
                <a:latin typeface="+mj-lt"/>
              </a:rPr>
              <a:t>	→ Create a Calculated field: </a:t>
            </a:r>
            <a:r>
              <a:rPr lang="en-US" sz="2000" b="0" i="0" dirty="0" err="1">
                <a:effectLst/>
                <a:latin typeface="+mj-lt"/>
              </a:rPr>
              <a:t>Sufix</a:t>
            </a:r>
            <a:br>
              <a:rPr lang="en-US" sz="2000" b="0" i="0" dirty="0">
                <a:effectLst/>
                <a:latin typeface="+mj-lt"/>
              </a:rPr>
            </a:br>
            <a:r>
              <a:rPr lang="en-US" sz="2000" b="0" i="0" dirty="0">
                <a:effectLst/>
                <a:latin typeface="+mj-lt"/>
              </a:rPr>
              <a:t>	CASE [Measure]</a:t>
            </a:r>
            <a:br>
              <a:rPr lang="en-US" sz="2000" b="0" i="0" dirty="0">
                <a:effectLst/>
                <a:latin typeface="+mj-lt"/>
              </a:rPr>
            </a:br>
            <a:r>
              <a:rPr lang="en-US" sz="2000" b="0" i="0" dirty="0">
                <a:effectLst/>
                <a:latin typeface="+mj-lt"/>
              </a:rPr>
              <a:t>	WHEN 1 THEN ”</a:t>
            </a:r>
            <a:br>
              <a:rPr lang="en-US" sz="2000" b="0" i="0" dirty="0">
                <a:effectLst/>
                <a:latin typeface="+mj-lt"/>
              </a:rPr>
            </a:br>
            <a:r>
              <a:rPr lang="en-US" sz="2000" b="0" i="0" dirty="0">
                <a:effectLst/>
                <a:latin typeface="+mj-lt"/>
              </a:rPr>
              <a:t>	WHEN 2 THEN ‘ q’</a:t>
            </a:r>
            <a:br>
              <a:rPr lang="en-US" sz="2000" b="0" i="0" dirty="0">
                <a:effectLst/>
                <a:latin typeface="+mj-lt"/>
              </a:rPr>
            </a:br>
            <a:r>
              <a:rPr lang="en-US" sz="2000" b="0" i="0" dirty="0">
                <a:effectLst/>
                <a:latin typeface="+mj-lt"/>
              </a:rPr>
              <a:t>	WHEN 3 THEN ‘%’</a:t>
            </a:r>
            <a:br>
              <a:rPr lang="en-US" sz="2000" b="0" i="0" dirty="0">
                <a:effectLst/>
                <a:latin typeface="+mj-lt"/>
              </a:rPr>
            </a:br>
            <a:r>
              <a:rPr lang="en-US" sz="2000" b="0" i="0" dirty="0">
                <a:effectLst/>
                <a:latin typeface="+mj-lt"/>
              </a:rPr>
              <a:t>	END</a:t>
            </a:r>
          </a:p>
          <a:p>
            <a:pPr marL="0" indent="0" algn="l">
              <a:buNone/>
            </a:pPr>
            <a:r>
              <a:rPr lang="en-US" sz="2000" b="0" i="0" dirty="0">
                <a:effectLst/>
                <a:latin typeface="+mj-lt"/>
              </a:rPr>
              <a:t>	→ Drag Dynamic Measure on Columns</a:t>
            </a:r>
          </a:p>
          <a:p>
            <a:pPr marL="0" indent="0" algn="l">
              <a:buNone/>
            </a:pPr>
            <a:r>
              <a:rPr lang="en-US" sz="2000" b="0" i="0" dirty="0">
                <a:effectLst/>
                <a:latin typeface="+mj-lt"/>
              </a:rPr>
              <a:t>	→ Drag Category and Sub-category on Rows</a:t>
            </a:r>
          </a:p>
          <a:p>
            <a:pPr marL="0" indent="0" algn="l">
              <a:buNone/>
            </a:pPr>
            <a:r>
              <a:rPr lang="en-US" sz="2000" b="0" i="0" dirty="0">
                <a:effectLst/>
                <a:latin typeface="+mj-lt"/>
              </a:rPr>
              <a:t>	→ Drag Dynamic Measure, Prefix and </a:t>
            </a:r>
            <a:r>
              <a:rPr lang="en-US" sz="2000" b="0" i="0" dirty="0" err="1">
                <a:effectLst/>
                <a:latin typeface="+mj-lt"/>
              </a:rPr>
              <a:t>Sufix</a:t>
            </a:r>
            <a:r>
              <a:rPr lang="en-US" sz="2000" b="0" i="0" dirty="0">
                <a:effectLst/>
                <a:latin typeface="+mj-lt"/>
              </a:rPr>
              <a:t> on Text</a:t>
            </a:r>
          </a:p>
          <a:p>
            <a:pPr marL="0" indent="0" algn="l">
              <a:buNone/>
            </a:pPr>
            <a:r>
              <a:rPr lang="en-US" sz="2000" b="0" i="0" dirty="0">
                <a:effectLst/>
                <a:latin typeface="+mj-lt"/>
              </a:rPr>
              <a:t>	→ Click on Label and edit text: &lt;Prefix &gt;&lt;AGG(Dynamic Measure)&gt;&lt;</a:t>
            </a:r>
            <a:r>
              <a:rPr lang="en-US" sz="2000" b="0" i="0" dirty="0" err="1">
                <a:effectLst/>
                <a:latin typeface="+mj-lt"/>
              </a:rPr>
              <a:t>Sufix</a:t>
            </a:r>
            <a:r>
              <a:rPr lang="en-US" sz="2000" b="0" i="0" dirty="0">
                <a:effectLst/>
                <a:latin typeface="+mj-lt"/>
              </a:rPr>
              <a:t>&gt;</a:t>
            </a:r>
          </a:p>
          <a:p>
            <a:pPr marL="0" indent="0" algn="just">
              <a:buNone/>
            </a:pPr>
            <a:endParaRPr lang="en-IN" sz="2000" dirty="0"/>
          </a:p>
        </p:txBody>
      </p:sp>
    </p:spTree>
    <p:extLst>
      <p:ext uri="{BB962C8B-B14F-4D97-AF65-F5344CB8AC3E}">
        <p14:creationId xmlns:p14="http://schemas.microsoft.com/office/powerpoint/2010/main" val="303405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5C2B36-E46A-41D5-81AA-DF5B579A89BE}"/>
              </a:ext>
            </a:extLst>
          </p:cNvPr>
          <p:cNvPicPr>
            <a:picLocks noGrp="1" noChangeAspect="1"/>
          </p:cNvPicPr>
          <p:nvPr>
            <p:ph idx="1"/>
          </p:nvPr>
        </p:nvPicPr>
        <p:blipFill>
          <a:blip r:embed="rId2"/>
          <a:stretch>
            <a:fillRect/>
          </a:stretch>
        </p:blipFill>
        <p:spPr>
          <a:xfrm>
            <a:off x="76200" y="1421292"/>
            <a:ext cx="8915400" cy="3939215"/>
          </a:xfrm>
        </p:spPr>
      </p:pic>
    </p:spTree>
    <p:extLst>
      <p:ext uri="{BB962C8B-B14F-4D97-AF65-F5344CB8AC3E}">
        <p14:creationId xmlns:p14="http://schemas.microsoft.com/office/powerpoint/2010/main" val="27018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EB089D-796B-4E45-B79F-D09B1B7F497B}"/>
              </a:ext>
            </a:extLst>
          </p:cNvPr>
          <p:cNvPicPr>
            <a:picLocks noGrp="1" noChangeAspect="1"/>
          </p:cNvPicPr>
          <p:nvPr>
            <p:ph idx="1"/>
          </p:nvPr>
        </p:nvPicPr>
        <p:blipFill>
          <a:blip r:embed="rId3"/>
          <a:stretch>
            <a:fillRect/>
          </a:stretch>
        </p:blipFill>
        <p:spPr>
          <a:xfrm>
            <a:off x="152400" y="228600"/>
            <a:ext cx="8686800" cy="3118902"/>
          </a:xfrm>
        </p:spPr>
      </p:pic>
      <p:pic>
        <p:nvPicPr>
          <p:cNvPr id="7" name="Picture 6">
            <a:extLst>
              <a:ext uri="{FF2B5EF4-FFF2-40B4-BE49-F238E27FC236}">
                <a16:creationId xmlns:a16="http://schemas.microsoft.com/office/drawing/2014/main" id="{DC8DF6E0-F89A-4F40-BA63-609A7AF9AB85}"/>
              </a:ext>
            </a:extLst>
          </p:cNvPr>
          <p:cNvPicPr>
            <a:picLocks noChangeAspect="1"/>
          </p:cNvPicPr>
          <p:nvPr/>
        </p:nvPicPr>
        <p:blipFill>
          <a:blip r:embed="rId4"/>
          <a:stretch>
            <a:fillRect/>
          </a:stretch>
        </p:blipFill>
        <p:spPr>
          <a:xfrm>
            <a:off x="2590800" y="2566747"/>
            <a:ext cx="5105400" cy="4062653"/>
          </a:xfrm>
          <a:prstGeom prst="rect">
            <a:avLst/>
          </a:prstGeom>
        </p:spPr>
      </p:pic>
    </p:spTree>
    <p:extLst>
      <p:ext uri="{BB962C8B-B14F-4D97-AF65-F5344CB8AC3E}">
        <p14:creationId xmlns:p14="http://schemas.microsoft.com/office/powerpoint/2010/main" val="3487707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F19E9-C815-459B-9E42-3AD106D49126}"/>
              </a:ext>
            </a:extLst>
          </p:cNvPr>
          <p:cNvSpPr>
            <a:spLocks noGrp="1"/>
          </p:cNvSpPr>
          <p:nvPr>
            <p:ph idx="1"/>
          </p:nvPr>
        </p:nvSpPr>
        <p:spPr>
          <a:xfrm>
            <a:off x="152400" y="304800"/>
            <a:ext cx="8763000" cy="6324600"/>
          </a:xfrm>
        </p:spPr>
        <p:txBody>
          <a:bodyPr>
            <a:normAutofit/>
          </a:bodyPr>
          <a:lstStyle/>
          <a:p>
            <a:pPr marL="0" indent="0">
              <a:buNone/>
            </a:pPr>
            <a:r>
              <a:rPr lang="en-IN" sz="2000" b="1" dirty="0">
                <a:solidFill>
                  <a:srgbClr val="C00000"/>
                </a:solidFill>
              </a:rPr>
              <a:t>Both Dynamic Measure and Dynamic Dimension :</a:t>
            </a:r>
          </a:p>
          <a:p>
            <a:r>
              <a:rPr lang="en-IN" sz="2000" dirty="0"/>
              <a:t>Dynamic dimension on cols</a:t>
            </a:r>
          </a:p>
          <a:p>
            <a:r>
              <a:rPr lang="en-IN" sz="2000" dirty="0"/>
              <a:t>Dynamic measure on Rows</a:t>
            </a:r>
          </a:p>
          <a:p>
            <a:r>
              <a:rPr lang="en-IN" sz="2000" dirty="0"/>
              <a:t>Select Label option</a:t>
            </a:r>
          </a:p>
          <a:p>
            <a:pPr marL="0" indent="0">
              <a:buNone/>
            </a:pPr>
            <a:endParaRPr lang="en-IN" sz="2000" dirty="0"/>
          </a:p>
          <a:p>
            <a:pPr marL="0" indent="0">
              <a:buNone/>
            </a:pPr>
            <a:r>
              <a:rPr lang="en-IN" sz="2000" b="1" dirty="0">
                <a:solidFill>
                  <a:srgbClr val="C00000"/>
                </a:solidFill>
              </a:rPr>
              <a:t>Reference  Lines:</a:t>
            </a:r>
          </a:p>
          <a:p>
            <a:pPr algn="just"/>
            <a:r>
              <a:rPr lang="en-US" sz="2000" b="0" i="0" dirty="0">
                <a:effectLst/>
                <a:latin typeface="+mj-lt"/>
              </a:rPr>
              <a:t>Reference Lines allow us to place lines on the plot at specific locations to mark important values. </a:t>
            </a:r>
          </a:p>
          <a:p>
            <a:pPr algn="just"/>
            <a:r>
              <a:rPr lang="en-US" sz="2000" b="0" i="0" dirty="0">
                <a:effectLst/>
                <a:latin typeface="+mj-lt"/>
              </a:rPr>
              <a:t>We could use these to mark control limits or to indicate a trend line for a set of data.</a:t>
            </a:r>
            <a:endParaRPr lang="en-IN" sz="2000" b="1" dirty="0">
              <a:latin typeface="+mj-lt"/>
            </a:endParaRPr>
          </a:p>
        </p:txBody>
      </p:sp>
    </p:spTree>
    <p:extLst>
      <p:ext uri="{BB962C8B-B14F-4D97-AF65-F5344CB8AC3E}">
        <p14:creationId xmlns:p14="http://schemas.microsoft.com/office/powerpoint/2010/main" val="174327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F19E9-C815-459B-9E42-3AD106D49126}"/>
              </a:ext>
            </a:extLst>
          </p:cNvPr>
          <p:cNvSpPr>
            <a:spLocks noGrp="1"/>
          </p:cNvSpPr>
          <p:nvPr>
            <p:ph idx="1"/>
          </p:nvPr>
        </p:nvSpPr>
        <p:spPr>
          <a:xfrm>
            <a:off x="152400" y="304800"/>
            <a:ext cx="8763000" cy="6324600"/>
          </a:xfrm>
        </p:spPr>
        <p:txBody>
          <a:bodyPr>
            <a:normAutofit/>
          </a:bodyPr>
          <a:lstStyle/>
          <a:p>
            <a:pPr marL="0" indent="0" algn="just">
              <a:buNone/>
            </a:pPr>
            <a:r>
              <a:rPr lang="en-IN" sz="2000" b="1" dirty="0">
                <a:solidFill>
                  <a:srgbClr val="C00000"/>
                </a:solidFill>
              </a:rPr>
              <a:t>Reference  Lines , Reference Band and Distribution</a:t>
            </a:r>
          </a:p>
          <a:p>
            <a:pPr algn="just"/>
            <a:r>
              <a:rPr lang="en-US" sz="2000" b="0" i="1" dirty="0">
                <a:solidFill>
                  <a:srgbClr val="000000"/>
                </a:solidFill>
                <a:effectLst/>
                <a:latin typeface="+mj-lt"/>
              </a:rPr>
              <a:t>Reference lines</a:t>
            </a:r>
            <a:r>
              <a:rPr lang="en-US" sz="2000" b="0" i="0" dirty="0">
                <a:solidFill>
                  <a:srgbClr val="000000"/>
                </a:solidFill>
                <a:effectLst/>
                <a:latin typeface="+mj-lt"/>
              </a:rPr>
              <a:t> are the horizontal or vertical lines that act as a reference or baseline for a certain measure against which they are compared. </a:t>
            </a:r>
          </a:p>
          <a:p>
            <a:pPr algn="just"/>
            <a:r>
              <a:rPr lang="en-US" sz="2000" b="0" i="0" dirty="0">
                <a:solidFill>
                  <a:srgbClr val="000000"/>
                </a:solidFill>
                <a:effectLst/>
                <a:latin typeface="+mj-lt"/>
              </a:rPr>
              <a:t>For example, if we are analyzing the annual revenue for several companies, we can include a reference line at the average sales value to see how each company performed against the average. </a:t>
            </a:r>
          </a:p>
          <a:p>
            <a:pPr algn="just"/>
            <a:r>
              <a:rPr lang="en-US" sz="2000" b="0" i="0" dirty="0">
                <a:solidFill>
                  <a:srgbClr val="000000"/>
                </a:solidFill>
                <a:effectLst/>
                <a:latin typeface="+mj-lt"/>
              </a:rPr>
              <a:t>Creating a reference line is an extremely useful part of analysis and visualization. </a:t>
            </a:r>
          </a:p>
          <a:p>
            <a:pPr algn="just"/>
            <a:r>
              <a:rPr lang="en-US" sz="2000" dirty="0">
                <a:solidFill>
                  <a:srgbClr val="000000"/>
                </a:solidFill>
                <a:latin typeface="+mj-lt"/>
              </a:rPr>
              <a:t>Ex:</a:t>
            </a:r>
          </a:p>
          <a:p>
            <a:pPr algn="just">
              <a:buAutoNum type="arabicPeriod"/>
            </a:pPr>
            <a:r>
              <a:rPr lang="en-US" sz="1600" b="0" i="0" dirty="0">
                <a:solidFill>
                  <a:srgbClr val="000000"/>
                </a:solidFill>
                <a:effectLst/>
                <a:latin typeface="PS Commons"/>
              </a:rPr>
              <a:t>Drag the </a:t>
            </a:r>
            <a:r>
              <a:rPr lang="en-US" sz="1600" b="1" i="0" dirty="0">
                <a:solidFill>
                  <a:srgbClr val="000000"/>
                </a:solidFill>
                <a:effectLst/>
                <a:latin typeface="PS Commons"/>
              </a:rPr>
              <a:t>Category</a:t>
            </a:r>
            <a:r>
              <a:rPr lang="en-US" sz="1600" b="0" i="0" dirty="0">
                <a:solidFill>
                  <a:srgbClr val="000000"/>
                </a:solidFill>
                <a:effectLst/>
                <a:latin typeface="PS Commons"/>
              </a:rPr>
              <a:t> and </a:t>
            </a:r>
            <a:r>
              <a:rPr lang="en-US" sz="1600" b="1" i="0" dirty="0">
                <a:solidFill>
                  <a:srgbClr val="000000"/>
                </a:solidFill>
                <a:effectLst/>
                <a:latin typeface="PS Commons"/>
              </a:rPr>
              <a:t>Subcategory</a:t>
            </a:r>
            <a:r>
              <a:rPr lang="en-US" sz="1600" b="0" i="0" dirty="0">
                <a:solidFill>
                  <a:srgbClr val="000000"/>
                </a:solidFill>
                <a:effectLst/>
                <a:latin typeface="PS Commons"/>
              </a:rPr>
              <a:t> variables into the </a:t>
            </a:r>
            <a:r>
              <a:rPr lang="en-US" sz="1600" b="1" i="0" dirty="0">
                <a:solidFill>
                  <a:srgbClr val="000000"/>
                </a:solidFill>
                <a:effectLst/>
                <a:latin typeface="PS Commons"/>
              </a:rPr>
              <a:t>Columns</a:t>
            </a:r>
            <a:r>
              <a:rPr lang="en-US" sz="1600" b="0" i="0" dirty="0">
                <a:solidFill>
                  <a:srgbClr val="000000"/>
                </a:solidFill>
                <a:effectLst/>
                <a:latin typeface="PS Commons"/>
              </a:rPr>
              <a:t> shelf and the </a:t>
            </a:r>
            <a:r>
              <a:rPr lang="en-US" sz="1600" b="1" i="0" dirty="0">
                <a:solidFill>
                  <a:srgbClr val="000000"/>
                </a:solidFill>
                <a:effectLst/>
                <a:latin typeface="PS Commons"/>
              </a:rPr>
              <a:t>Sales</a:t>
            </a:r>
            <a:r>
              <a:rPr lang="en-US" sz="1600" b="0" i="0" dirty="0">
                <a:solidFill>
                  <a:srgbClr val="000000"/>
                </a:solidFill>
                <a:effectLst/>
                <a:latin typeface="PS Commons"/>
              </a:rPr>
              <a:t> variable into the </a:t>
            </a:r>
            <a:r>
              <a:rPr lang="en-US" sz="1600" b="1" i="0" dirty="0">
                <a:solidFill>
                  <a:srgbClr val="000000"/>
                </a:solidFill>
                <a:effectLst/>
                <a:latin typeface="PS Commons"/>
              </a:rPr>
              <a:t>Rows</a:t>
            </a:r>
            <a:r>
              <a:rPr lang="en-US" sz="1600" b="0" i="0" dirty="0">
                <a:solidFill>
                  <a:srgbClr val="000000"/>
                </a:solidFill>
                <a:effectLst/>
                <a:latin typeface="PS Commons"/>
              </a:rPr>
              <a:t> shelf. </a:t>
            </a:r>
          </a:p>
          <a:p>
            <a:pPr marL="457200" indent="-457200" algn="just">
              <a:buFont typeface="Arial" pitchFamily="34" charset="0"/>
              <a:buAutoNum type="arabicPeriod"/>
            </a:pPr>
            <a:r>
              <a:rPr lang="en-US" sz="1600" b="0" i="0" dirty="0">
                <a:solidFill>
                  <a:srgbClr val="000000"/>
                </a:solidFill>
                <a:effectLst/>
                <a:latin typeface="PS Commons"/>
              </a:rPr>
              <a:t>The next step is to drag the </a:t>
            </a:r>
            <a:r>
              <a:rPr lang="en-US" sz="1600" b="1" i="0" dirty="0">
                <a:solidFill>
                  <a:srgbClr val="000000"/>
                </a:solidFill>
                <a:effectLst/>
                <a:latin typeface="PS Commons"/>
              </a:rPr>
              <a:t>Profit</a:t>
            </a:r>
            <a:r>
              <a:rPr lang="en-US" sz="1600" b="0" i="0" dirty="0">
                <a:solidFill>
                  <a:srgbClr val="000000"/>
                </a:solidFill>
                <a:effectLst/>
                <a:latin typeface="PS Commons"/>
              </a:rPr>
              <a:t> variable to the </a:t>
            </a:r>
            <a:r>
              <a:rPr lang="en-US" sz="1600" b="1" i="0" dirty="0">
                <a:solidFill>
                  <a:srgbClr val="000000"/>
                </a:solidFill>
                <a:effectLst/>
                <a:latin typeface="PS Commons"/>
              </a:rPr>
              <a:t>Marks</a:t>
            </a:r>
            <a:r>
              <a:rPr lang="en-US" sz="1600" b="0" i="0" dirty="0">
                <a:solidFill>
                  <a:srgbClr val="000000"/>
                </a:solidFill>
                <a:effectLst/>
                <a:latin typeface="PS Commons"/>
              </a:rPr>
              <a:t> shelf and place it in the </a:t>
            </a:r>
            <a:r>
              <a:rPr lang="en-US" sz="1600" b="1" i="0" dirty="0">
                <a:solidFill>
                  <a:srgbClr val="000000"/>
                </a:solidFill>
                <a:effectLst/>
                <a:latin typeface="PS Commons"/>
              </a:rPr>
              <a:t>Color</a:t>
            </a:r>
            <a:r>
              <a:rPr lang="en-US" sz="1600" b="0" i="0" dirty="0">
                <a:solidFill>
                  <a:srgbClr val="000000"/>
                </a:solidFill>
                <a:effectLst/>
                <a:latin typeface="PS Commons"/>
              </a:rPr>
              <a:t> option. This will result in a bar chart where sales is plotted as bars, and the color difference will represent the profit of each subcategory with respect to the sales.</a:t>
            </a:r>
          </a:p>
          <a:p>
            <a:pPr marL="457200" indent="-457200" algn="just">
              <a:buFont typeface="Arial" pitchFamily="34" charset="0"/>
              <a:buAutoNum type="arabicPeriod"/>
            </a:pPr>
            <a:r>
              <a:rPr lang="en-US" sz="1400" b="0" i="0" dirty="0">
                <a:solidFill>
                  <a:srgbClr val="000000"/>
                </a:solidFill>
                <a:effectLst/>
                <a:latin typeface="PS Commons"/>
              </a:rPr>
              <a:t>The next step is to add a reference line, which can be done in two ways. The first method is to click on the </a:t>
            </a:r>
            <a:r>
              <a:rPr lang="en-US" sz="1400" b="1" i="0" dirty="0">
                <a:solidFill>
                  <a:srgbClr val="000000"/>
                </a:solidFill>
                <a:effectLst/>
                <a:latin typeface="PS Commons"/>
              </a:rPr>
              <a:t>Analytics</a:t>
            </a:r>
            <a:r>
              <a:rPr lang="en-US" sz="1400" b="0" i="0" dirty="0">
                <a:solidFill>
                  <a:srgbClr val="000000"/>
                </a:solidFill>
                <a:effectLst/>
                <a:latin typeface="PS Commons"/>
              </a:rPr>
              <a:t> pane of the Tableau desktop, which will display three options in the </a:t>
            </a:r>
            <a:r>
              <a:rPr lang="en-US" sz="1400" b="1" i="0" dirty="0">
                <a:solidFill>
                  <a:srgbClr val="000000"/>
                </a:solidFill>
                <a:effectLst/>
                <a:latin typeface="PS Commons"/>
              </a:rPr>
              <a:t>Custom</a:t>
            </a:r>
            <a:r>
              <a:rPr lang="en-US" sz="1400" b="0" i="0" dirty="0">
                <a:solidFill>
                  <a:srgbClr val="000000"/>
                </a:solidFill>
                <a:effectLst/>
                <a:latin typeface="PS Commons"/>
              </a:rPr>
              <a:t> tab. Simply dragging the reference line into the view section will add it to the chart.</a:t>
            </a:r>
          </a:p>
          <a:p>
            <a:pPr marL="457200" indent="-457200" algn="just">
              <a:buFont typeface="Arial" pitchFamily="34" charset="0"/>
              <a:buAutoNum type="arabicPeriod"/>
            </a:pPr>
            <a:endParaRPr lang="en-US" sz="1600" b="0" i="0" dirty="0">
              <a:solidFill>
                <a:srgbClr val="000000"/>
              </a:solidFill>
              <a:effectLst/>
              <a:latin typeface="PS Commons"/>
            </a:endParaRPr>
          </a:p>
          <a:p>
            <a:pPr marL="457200" indent="-457200" algn="just">
              <a:buFont typeface="Arial" pitchFamily="34" charset="0"/>
              <a:buAutoNum type="arabicPeriod"/>
            </a:pPr>
            <a:r>
              <a:rPr lang="en-US" sz="1600" b="0" i="0" dirty="0">
                <a:solidFill>
                  <a:srgbClr val="000000"/>
                </a:solidFill>
                <a:effectLst/>
                <a:latin typeface="PS Commons"/>
              </a:rPr>
              <a:t>The second method is to add through the </a:t>
            </a:r>
            <a:r>
              <a:rPr lang="en-US" sz="1600" b="1" i="0" dirty="0">
                <a:solidFill>
                  <a:srgbClr val="000000"/>
                </a:solidFill>
                <a:effectLst/>
                <a:latin typeface="PS Commons"/>
              </a:rPr>
              <a:t>Measure</a:t>
            </a:r>
            <a:r>
              <a:rPr lang="en-US" sz="1600" b="0" i="0" dirty="0">
                <a:solidFill>
                  <a:srgbClr val="000000"/>
                </a:solidFill>
                <a:effectLst/>
                <a:latin typeface="PS Commons"/>
              </a:rPr>
              <a:t> axis in the view by right clicking on the axis, as shown below, and selecting the </a:t>
            </a:r>
            <a:r>
              <a:rPr lang="en-US" sz="1600" b="1" i="0" dirty="0">
                <a:solidFill>
                  <a:srgbClr val="000000"/>
                </a:solidFill>
                <a:effectLst/>
                <a:latin typeface="PS Commons"/>
              </a:rPr>
              <a:t>Add Reference Line</a:t>
            </a:r>
            <a:r>
              <a:rPr lang="en-US" sz="1600" b="0" i="0" dirty="0">
                <a:solidFill>
                  <a:srgbClr val="000000"/>
                </a:solidFill>
                <a:effectLst/>
                <a:latin typeface="PS Commons"/>
              </a:rPr>
              <a:t> option.</a:t>
            </a:r>
          </a:p>
          <a:p>
            <a:pPr marL="457200" indent="-457200" algn="just">
              <a:buAutoNum type="arabicPeriod"/>
            </a:pPr>
            <a:endParaRPr lang="en-IN" sz="2000" b="1" dirty="0">
              <a:solidFill>
                <a:srgbClr val="C00000"/>
              </a:solidFill>
              <a:latin typeface="+mj-lt"/>
            </a:endParaRPr>
          </a:p>
        </p:txBody>
      </p:sp>
    </p:spTree>
    <p:extLst>
      <p:ext uri="{BB962C8B-B14F-4D97-AF65-F5344CB8AC3E}">
        <p14:creationId xmlns:p14="http://schemas.microsoft.com/office/powerpoint/2010/main" val="275223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F19E9-C815-459B-9E42-3AD106D49126}"/>
              </a:ext>
            </a:extLst>
          </p:cNvPr>
          <p:cNvSpPr>
            <a:spLocks noGrp="1"/>
          </p:cNvSpPr>
          <p:nvPr>
            <p:ph idx="1"/>
          </p:nvPr>
        </p:nvSpPr>
        <p:spPr>
          <a:xfrm>
            <a:off x="152400" y="304800"/>
            <a:ext cx="8763000" cy="6324600"/>
          </a:xfrm>
        </p:spPr>
        <p:txBody>
          <a:bodyPr>
            <a:normAutofit/>
          </a:bodyPr>
          <a:lstStyle/>
          <a:p>
            <a:pPr marL="0" indent="0" algn="just">
              <a:buNone/>
            </a:pPr>
            <a:r>
              <a:rPr lang="en-IN" sz="2000" b="1" dirty="0">
                <a:solidFill>
                  <a:srgbClr val="C00000"/>
                </a:solidFill>
                <a:latin typeface="+mj-lt"/>
              </a:rPr>
              <a:t>5.</a:t>
            </a:r>
            <a:r>
              <a:rPr lang="en-US" sz="1200" b="0" i="0" dirty="0">
                <a:solidFill>
                  <a:srgbClr val="000000"/>
                </a:solidFill>
                <a:effectLst/>
                <a:latin typeface="PS Commons"/>
              </a:rPr>
              <a:t> </a:t>
            </a:r>
            <a:r>
              <a:rPr lang="en-US" sz="1600" b="0" i="0" dirty="0">
                <a:solidFill>
                  <a:srgbClr val="000000"/>
                </a:solidFill>
                <a:effectLst/>
                <a:latin typeface="PS Commons"/>
              </a:rPr>
              <a:t>In both the methods discussed above—dragging the reference line from the </a:t>
            </a:r>
            <a:r>
              <a:rPr lang="en-US" sz="1600" b="1" i="0" dirty="0">
                <a:solidFill>
                  <a:srgbClr val="000000"/>
                </a:solidFill>
                <a:effectLst/>
                <a:latin typeface="PS Commons"/>
              </a:rPr>
              <a:t>Analytics</a:t>
            </a:r>
            <a:r>
              <a:rPr lang="en-US" sz="1600" b="0" i="0" dirty="0">
                <a:solidFill>
                  <a:srgbClr val="000000"/>
                </a:solidFill>
                <a:effectLst/>
                <a:latin typeface="PS Commons"/>
              </a:rPr>
              <a:t> pane or adding a reference line through the </a:t>
            </a:r>
            <a:r>
              <a:rPr lang="en-US" sz="1600" b="1" i="0" dirty="0">
                <a:solidFill>
                  <a:srgbClr val="000000"/>
                </a:solidFill>
                <a:effectLst/>
                <a:latin typeface="PS Commons"/>
              </a:rPr>
              <a:t>Measure</a:t>
            </a:r>
            <a:r>
              <a:rPr lang="en-US" sz="1600" b="0" i="0" dirty="0">
                <a:solidFill>
                  <a:srgbClr val="000000"/>
                </a:solidFill>
                <a:effectLst/>
                <a:latin typeface="PS Commons"/>
              </a:rPr>
              <a:t> axis—a pop-up window is generated that contains options defining the scope of the reference line.</a:t>
            </a:r>
          </a:p>
          <a:p>
            <a:pPr marL="0" indent="0" algn="just">
              <a:buNone/>
            </a:pPr>
            <a:r>
              <a:rPr lang="en-US" sz="1600" b="0" i="0" dirty="0">
                <a:solidFill>
                  <a:srgbClr val="000000"/>
                </a:solidFill>
                <a:effectLst/>
                <a:latin typeface="PS Commons"/>
              </a:rPr>
              <a:t> There are three options.</a:t>
            </a:r>
          </a:p>
          <a:p>
            <a:pPr marL="0" indent="0" algn="just">
              <a:buNone/>
            </a:pPr>
            <a:r>
              <a:rPr lang="en-US" sz="1600" b="0" i="0" dirty="0">
                <a:solidFill>
                  <a:srgbClr val="000000"/>
                </a:solidFill>
                <a:effectLst/>
                <a:latin typeface="PS Commons"/>
              </a:rPr>
              <a:t>a. </a:t>
            </a:r>
            <a:r>
              <a:rPr lang="en-US" sz="1600" b="1" i="0" dirty="0">
                <a:solidFill>
                  <a:srgbClr val="000000"/>
                </a:solidFill>
                <a:effectLst/>
                <a:latin typeface="PS Commons"/>
              </a:rPr>
              <a:t>Table</a:t>
            </a:r>
            <a:r>
              <a:rPr lang="en-US" sz="1600" b="0" i="0" dirty="0">
                <a:solidFill>
                  <a:srgbClr val="000000"/>
                </a:solidFill>
                <a:effectLst/>
                <a:latin typeface="PS Commons"/>
              </a:rPr>
              <a:t>: This option adds a reference line to the entire table across all panes.</a:t>
            </a:r>
          </a:p>
          <a:p>
            <a:pPr marL="0" indent="0" algn="just">
              <a:buNone/>
            </a:pPr>
            <a:r>
              <a:rPr lang="en-US" sz="1600" b="0" i="0" dirty="0">
                <a:solidFill>
                  <a:srgbClr val="000000"/>
                </a:solidFill>
                <a:effectLst/>
                <a:latin typeface="PS Commons"/>
              </a:rPr>
              <a:t>b. </a:t>
            </a:r>
            <a:r>
              <a:rPr lang="en-US" sz="1600" b="1" i="0" dirty="0">
                <a:solidFill>
                  <a:srgbClr val="000000"/>
                </a:solidFill>
                <a:effectLst/>
                <a:latin typeface="PS Commons"/>
              </a:rPr>
              <a:t>Pane</a:t>
            </a:r>
            <a:r>
              <a:rPr lang="en-US" sz="1600" b="0" i="0" dirty="0">
                <a:solidFill>
                  <a:srgbClr val="000000"/>
                </a:solidFill>
                <a:effectLst/>
                <a:latin typeface="PS Commons"/>
              </a:rPr>
              <a:t>: This option adds a reference line on a per pane basis. This means the computed reference lines are recalculated for each pane in the view.</a:t>
            </a:r>
          </a:p>
          <a:p>
            <a:pPr marL="0" indent="0" algn="just">
              <a:buNone/>
            </a:pPr>
            <a:r>
              <a:rPr lang="en-US" sz="1600" b="0" i="0" dirty="0">
                <a:solidFill>
                  <a:srgbClr val="000000"/>
                </a:solidFill>
                <a:effectLst/>
                <a:latin typeface="PS Commons"/>
              </a:rPr>
              <a:t>c. </a:t>
            </a:r>
            <a:r>
              <a:rPr lang="en-US" sz="1600" b="1" i="0" dirty="0">
                <a:solidFill>
                  <a:srgbClr val="000000"/>
                </a:solidFill>
                <a:effectLst/>
                <a:latin typeface="PS Commons"/>
              </a:rPr>
              <a:t>Cell</a:t>
            </a:r>
            <a:r>
              <a:rPr lang="en-US" sz="1600" b="0" i="0" dirty="0">
                <a:solidFill>
                  <a:srgbClr val="000000"/>
                </a:solidFill>
                <a:effectLst/>
                <a:latin typeface="PS Commons"/>
              </a:rPr>
              <a:t>: This option adds a reference line within each cell. This means the computed reference lines are recalculated for each cell in the view.</a:t>
            </a:r>
          </a:p>
          <a:p>
            <a:pPr marL="0" indent="0" algn="just">
              <a:buNone/>
            </a:pPr>
            <a:endParaRPr lang="en-IN" sz="2000" b="1" dirty="0">
              <a:solidFill>
                <a:srgbClr val="C00000"/>
              </a:solidFill>
              <a:latin typeface="+mj-lt"/>
            </a:endParaRPr>
          </a:p>
          <a:p>
            <a:pPr algn="l">
              <a:buFont typeface="+mj-lt"/>
              <a:buAutoNum type="arabicPeriod"/>
            </a:pPr>
            <a:r>
              <a:rPr lang="en-US" sz="1600" b="0" i="0" dirty="0">
                <a:solidFill>
                  <a:srgbClr val="000000"/>
                </a:solidFill>
                <a:effectLst/>
                <a:latin typeface="PS Commons"/>
              </a:rPr>
              <a:t>The next option is </a:t>
            </a:r>
            <a:r>
              <a:rPr lang="en-US" sz="1600" b="1" i="0" dirty="0">
                <a:solidFill>
                  <a:srgbClr val="000000"/>
                </a:solidFill>
                <a:effectLst/>
                <a:latin typeface="PS Commons"/>
              </a:rPr>
              <a:t>Label</a:t>
            </a:r>
            <a:r>
              <a:rPr lang="en-US" sz="1600" b="0" i="0" dirty="0">
                <a:solidFill>
                  <a:srgbClr val="000000"/>
                </a:solidFill>
                <a:effectLst/>
                <a:latin typeface="PS Commons"/>
              </a:rPr>
              <a:t>, which denotes the label of the reference line. We have four options:</a:t>
            </a:r>
          </a:p>
          <a:p>
            <a:pPr algn="l"/>
            <a:r>
              <a:rPr lang="en-US" sz="1600" b="0" i="0" dirty="0">
                <a:solidFill>
                  <a:srgbClr val="000000"/>
                </a:solidFill>
                <a:effectLst/>
                <a:latin typeface="PS Commons"/>
              </a:rPr>
              <a:t>a. </a:t>
            </a:r>
            <a:r>
              <a:rPr lang="en-US" sz="1600" b="1" i="0" dirty="0">
                <a:solidFill>
                  <a:srgbClr val="000000"/>
                </a:solidFill>
                <a:effectLst/>
                <a:latin typeface="PS Commons"/>
              </a:rPr>
              <a:t>None</a:t>
            </a:r>
            <a:r>
              <a:rPr lang="en-US" sz="1600" b="0" i="0" dirty="0">
                <a:solidFill>
                  <a:srgbClr val="000000"/>
                </a:solidFill>
                <a:effectLst/>
                <a:latin typeface="PS Commons"/>
              </a:rPr>
              <a:t>: No label will be displayed, which is not a self-explanatory option.</a:t>
            </a:r>
          </a:p>
          <a:p>
            <a:pPr algn="l"/>
            <a:r>
              <a:rPr lang="en-US" sz="1600" b="0" i="0" dirty="0">
                <a:solidFill>
                  <a:srgbClr val="000000"/>
                </a:solidFill>
                <a:effectLst/>
                <a:latin typeface="PS Commons"/>
              </a:rPr>
              <a:t>b. </a:t>
            </a:r>
            <a:r>
              <a:rPr lang="en-US" sz="1600" b="1" i="0" dirty="0">
                <a:solidFill>
                  <a:srgbClr val="000000"/>
                </a:solidFill>
                <a:effectLst/>
                <a:latin typeface="PS Commons"/>
              </a:rPr>
              <a:t>Value</a:t>
            </a:r>
            <a:r>
              <a:rPr lang="en-US" sz="1600" b="0" i="0" dirty="0">
                <a:solidFill>
                  <a:srgbClr val="000000"/>
                </a:solidFill>
                <a:effectLst/>
                <a:latin typeface="PS Commons"/>
              </a:rPr>
              <a:t>: This option will display the value of the selected aggregation.</a:t>
            </a:r>
          </a:p>
          <a:p>
            <a:pPr algn="l"/>
            <a:r>
              <a:rPr lang="en-US" sz="1600" b="0" i="0" dirty="0">
                <a:solidFill>
                  <a:srgbClr val="000000"/>
                </a:solidFill>
                <a:effectLst/>
                <a:latin typeface="PS Commons"/>
              </a:rPr>
              <a:t>c. </a:t>
            </a:r>
            <a:r>
              <a:rPr lang="en-US" sz="1600" b="1" i="0" dirty="0">
                <a:solidFill>
                  <a:srgbClr val="000000"/>
                </a:solidFill>
                <a:effectLst/>
                <a:latin typeface="PS Commons"/>
              </a:rPr>
              <a:t>Computation</a:t>
            </a:r>
            <a:r>
              <a:rPr lang="en-US" sz="1600" b="0" i="0" dirty="0">
                <a:solidFill>
                  <a:srgbClr val="000000"/>
                </a:solidFill>
                <a:effectLst/>
                <a:latin typeface="PS Commons"/>
              </a:rPr>
              <a:t>: This option will display the computation being performed.</a:t>
            </a:r>
          </a:p>
          <a:p>
            <a:pPr marL="0" indent="0" algn="just">
              <a:buNone/>
            </a:pPr>
            <a:endParaRPr lang="en-IN" sz="2000" b="1" dirty="0">
              <a:solidFill>
                <a:srgbClr val="C00000"/>
              </a:solidFill>
              <a:latin typeface="+mj-lt"/>
            </a:endParaRPr>
          </a:p>
        </p:txBody>
      </p:sp>
    </p:spTree>
    <p:extLst>
      <p:ext uri="{BB962C8B-B14F-4D97-AF65-F5344CB8AC3E}">
        <p14:creationId xmlns:p14="http://schemas.microsoft.com/office/powerpoint/2010/main" val="854594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EEBD0-2202-4F3C-9DE9-00CD100200F2}"/>
              </a:ext>
            </a:extLst>
          </p:cNvPr>
          <p:cNvSpPr>
            <a:spLocks noGrp="1"/>
          </p:cNvSpPr>
          <p:nvPr>
            <p:ph idx="1"/>
          </p:nvPr>
        </p:nvSpPr>
        <p:spPr>
          <a:xfrm>
            <a:off x="152400" y="228600"/>
            <a:ext cx="8839200" cy="5897563"/>
          </a:xfrm>
        </p:spPr>
        <p:txBody>
          <a:bodyPr>
            <a:normAutofit/>
          </a:bodyPr>
          <a:lstStyle/>
          <a:p>
            <a:pPr marL="0" indent="0" algn="just">
              <a:buNone/>
            </a:pPr>
            <a:r>
              <a:rPr lang="en-US" sz="2000" b="1" i="0" dirty="0">
                <a:effectLst/>
                <a:latin typeface="SSP Local"/>
              </a:rPr>
              <a:t>Creating a Reference Line Parameter in Tableau</a:t>
            </a:r>
          </a:p>
          <a:p>
            <a:pPr algn="just"/>
            <a:r>
              <a:rPr lang="en-US" sz="2000" b="0" i="0" dirty="0">
                <a:solidFill>
                  <a:srgbClr val="C00000"/>
                </a:solidFill>
                <a:effectLst/>
                <a:latin typeface="SSP Local"/>
              </a:rPr>
              <a:t>This example is to make a dynamic target that a user can control to quickly see which dimensions fall above or below the target. </a:t>
            </a:r>
          </a:p>
          <a:p>
            <a:pPr algn="just"/>
            <a:r>
              <a:rPr lang="en-US" sz="2000" b="0" i="0" dirty="0">
                <a:solidFill>
                  <a:srgbClr val="212529"/>
                </a:solidFill>
                <a:effectLst/>
                <a:latin typeface="SSP Local"/>
              </a:rPr>
              <a:t>Before creating the parameter, let’s build a quick chart by adding </a:t>
            </a:r>
            <a:r>
              <a:rPr lang="en-US" sz="2000" b="1" i="0" dirty="0">
                <a:solidFill>
                  <a:srgbClr val="212529"/>
                </a:solidFill>
                <a:effectLst/>
                <a:latin typeface="SSP Local"/>
              </a:rPr>
              <a:t>Subcategory</a:t>
            </a:r>
            <a:r>
              <a:rPr lang="en-US" sz="2000" b="0" i="0" dirty="0">
                <a:solidFill>
                  <a:srgbClr val="212529"/>
                </a:solidFill>
                <a:effectLst/>
                <a:latin typeface="SSP Local"/>
              </a:rPr>
              <a:t> onto </a:t>
            </a:r>
            <a:r>
              <a:rPr lang="en-US" sz="2000" b="1" i="0" dirty="0">
                <a:solidFill>
                  <a:srgbClr val="212529"/>
                </a:solidFill>
                <a:effectLst/>
                <a:latin typeface="SSP Local"/>
              </a:rPr>
              <a:t>Columns and Sales </a:t>
            </a:r>
            <a:r>
              <a:rPr lang="en-US" sz="2000" b="0" i="0" dirty="0">
                <a:solidFill>
                  <a:srgbClr val="212529"/>
                </a:solidFill>
                <a:effectLst/>
                <a:latin typeface="SSP Local"/>
              </a:rPr>
              <a:t>onto </a:t>
            </a:r>
            <a:r>
              <a:rPr lang="en-US" sz="2000" b="1" i="0" dirty="0">
                <a:solidFill>
                  <a:srgbClr val="212529"/>
                </a:solidFill>
                <a:effectLst/>
                <a:latin typeface="SSP Local"/>
              </a:rPr>
              <a:t>Rows</a:t>
            </a:r>
            <a:r>
              <a:rPr lang="en-US" sz="2000" b="0" i="0" dirty="0">
                <a:solidFill>
                  <a:srgbClr val="212529"/>
                </a:solidFill>
                <a:effectLst/>
                <a:latin typeface="SSP Local"/>
              </a:rPr>
              <a:t>. </a:t>
            </a:r>
          </a:p>
          <a:p>
            <a:pPr algn="just"/>
            <a:r>
              <a:rPr lang="en-US" sz="2000" b="0" i="0" dirty="0">
                <a:solidFill>
                  <a:srgbClr val="212529"/>
                </a:solidFill>
                <a:effectLst/>
                <a:latin typeface="SSP Local"/>
              </a:rPr>
              <a:t>Now for the parameter, let's follow these steps.</a:t>
            </a:r>
          </a:p>
          <a:p>
            <a:pPr lvl="1" algn="just">
              <a:buFont typeface="+mj-lt"/>
              <a:buAutoNum type="arabicPeriod"/>
            </a:pPr>
            <a:r>
              <a:rPr lang="en-US" sz="1600" b="0" i="0" dirty="0">
                <a:solidFill>
                  <a:srgbClr val="C00000"/>
                </a:solidFill>
                <a:effectLst/>
                <a:latin typeface="SSP Local"/>
              </a:rPr>
              <a:t>Click the arrow next to the field search bar, and select </a:t>
            </a:r>
            <a:r>
              <a:rPr lang="en-US" sz="1600" b="1" i="0" dirty="0">
                <a:solidFill>
                  <a:srgbClr val="C00000"/>
                </a:solidFill>
                <a:effectLst/>
                <a:latin typeface="SSP Local"/>
              </a:rPr>
              <a:t>Create Parameter</a:t>
            </a:r>
            <a:r>
              <a:rPr lang="en-US" sz="1600" b="0" i="0" dirty="0">
                <a:solidFill>
                  <a:srgbClr val="C00000"/>
                </a:solidFill>
                <a:effectLst/>
                <a:latin typeface="SSP Local"/>
              </a:rPr>
              <a:t>.</a:t>
            </a:r>
          </a:p>
          <a:p>
            <a:pPr lvl="1" algn="just">
              <a:buFont typeface="+mj-lt"/>
              <a:buAutoNum type="arabicPeriod"/>
            </a:pPr>
            <a:r>
              <a:rPr lang="en-US" sz="1600" b="0" i="0" dirty="0">
                <a:solidFill>
                  <a:srgbClr val="C00000"/>
                </a:solidFill>
                <a:effectLst/>
                <a:latin typeface="SSP Local"/>
              </a:rPr>
              <a:t>Name the parameter “Para Subcategory Target.”</a:t>
            </a:r>
          </a:p>
          <a:p>
            <a:pPr lvl="1" algn="just">
              <a:buFont typeface="+mj-lt"/>
              <a:buAutoNum type="arabicPeriod"/>
            </a:pPr>
            <a:r>
              <a:rPr lang="en-US" sz="1600" b="0" i="0" dirty="0">
                <a:solidFill>
                  <a:srgbClr val="C00000"/>
                </a:solidFill>
                <a:effectLst/>
                <a:latin typeface="SSP Local"/>
              </a:rPr>
              <a:t>Change the data type to </a:t>
            </a:r>
            <a:r>
              <a:rPr lang="en-US" sz="1600" b="1" i="0" dirty="0">
                <a:solidFill>
                  <a:srgbClr val="C00000"/>
                </a:solidFill>
                <a:effectLst/>
                <a:latin typeface="SSP Local"/>
              </a:rPr>
              <a:t>Integer</a:t>
            </a:r>
            <a:r>
              <a:rPr lang="en-US" sz="1600" b="0" i="0" dirty="0">
                <a:solidFill>
                  <a:srgbClr val="C00000"/>
                </a:solidFill>
                <a:effectLst/>
                <a:latin typeface="SSP Local"/>
              </a:rPr>
              <a:t>.</a:t>
            </a:r>
          </a:p>
          <a:p>
            <a:pPr lvl="1" algn="just">
              <a:buFont typeface="+mj-lt"/>
              <a:buAutoNum type="arabicPeriod"/>
            </a:pPr>
            <a:r>
              <a:rPr lang="en-US" sz="1600" b="0" i="0" dirty="0">
                <a:solidFill>
                  <a:srgbClr val="C00000"/>
                </a:solidFill>
                <a:effectLst/>
                <a:latin typeface="SSP Local"/>
              </a:rPr>
              <a:t>Change the current value to 5,000.</a:t>
            </a:r>
          </a:p>
          <a:p>
            <a:pPr lvl="1" algn="just">
              <a:buFont typeface="+mj-lt"/>
              <a:buAutoNum type="arabicPeriod"/>
            </a:pPr>
            <a:r>
              <a:rPr lang="en-US" sz="1600" b="0" i="0" dirty="0">
                <a:solidFill>
                  <a:srgbClr val="C00000"/>
                </a:solidFill>
                <a:effectLst/>
                <a:latin typeface="SSP Local"/>
              </a:rPr>
              <a:t>Click </a:t>
            </a:r>
            <a:r>
              <a:rPr lang="en-US" sz="1600" b="1" i="0" dirty="0">
                <a:solidFill>
                  <a:srgbClr val="C00000"/>
                </a:solidFill>
                <a:effectLst/>
                <a:latin typeface="SSP Local"/>
              </a:rPr>
              <a:t>OK</a:t>
            </a:r>
            <a:r>
              <a:rPr lang="en-US" sz="1600" b="0" i="0" dirty="0">
                <a:solidFill>
                  <a:srgbClr val="C00000"/>
                </a:solidFill>
                <a:effectLst/>
                <a:latin typeface="SSP Local"/>
              </a:rPr>
              <a:t>.</a:t>
            </a:r>
          </a:p>
          <a:p>
            <a:pPr algn="just"/>
            <a:r>
              <a:rPr lang="en-US" sz="2000" b="0" i="0" dirty="0">
                <a:solidFill>
                  <a:srgbClr val="212529"/>
                </a:solidFill>
                <a:effectLst/>
                <a:latin typeface="SSP Local"/>
              </a:rPr>
              <a:t>When  click </a:t>
            </a:r>
            <a:r>
              <a:rPr lang="en-US" sz="2000" b="1" i="0" dirty="0">
                <a:solidFill>
                  <a:srgbClr val="212529"/>
                </a:solidFill>
                <a:effectLst/>
                <a:latin typeface="SSP Local"/>
              </a:rPr>
              <a:t>OK</a:t>
            </a:r>
            <a:r>
              <a:rPr lang="en-US" sz="2000" b="0" i="0" dirty="0">
                <a:solidFill>
                  <a:srgbClr val="212529"/>
                </a:solidFill>
                <a:effectLst/>
                <a:latin typeface="SSP Local"/>
              </a:rPr>
              <a:t>, a new section in the calculated field pane appears, named “Parameters.” In that list, we should see the </a:t>
            </a:r>
            <a:r>
              <a:rPr lang="en-US" sz="2000" b="0" i="1" dirty="0">
                <a:solidFill>
                  <a:srgbClr val="212529"/>
                </a:solidFill>
                <a:effectLst/>
                <a:latin typeface="SSP Local"/>
              </a:rPr>
              <a:t>Para Subcategory Target</a:t>
            </a:r>
            <a:r>
              <a:rPr lang="en-US" sz="2000" b="0" i="0" dirty="0">
                <a:solidFill>
                  <a:srgbClr val="212529"/>
                </a:solidFill>
                <a:effectLst/>
                <a:latin typeface="SSP Local"/>
              </a:rPr>
              <a:t>. </a:t>
            </a:r>
          </a:p>
          <a:p>
            <a:pPr algn="just"/>
            <a:r>
              <a:rPr lang="en-US" sz="2000" b="0" i="0" dirty="0">
                <a:solidFill>
                  <a:srgbClr val="212529"/>
                </a:solidFill>
                <a:effectLst/>
                <a:latin typeface="SSP Local"/>
              </a:rPr>
              <a:t>If we right-click on the parameter and select </a:t>
            </a:r>
            <a:r>
              <a:rPr lang="en-US" sz="2000" b="1" i="0" dirty="0">
                <a:solidFill>
                  <a:srgbClr val="212529"/>
                </a:solidFill>
                <a:effectLst/>
                <a:latin typeface="SSP Local"/>
              </a:rPr>
              <a:t>Show Parameter</a:t>
            </a:r>
            <a:r>
              <a:rPr lang="en-US" sz="2000" b="0" i="0" dirty="0">
                <a:solidFill>
                  <a:srgbClr val="212529"/>
                </a:solidFill>
                <a:effectLst/>
                <a:latin typeface="SSP Local"/>
              </a:rPr>
              <a:t>, the parameter control section appears on the left. </a:t>
            </a:r>
          </a:p>
          <a:p>
            <a:pPr algn="just"/>
            <a:r>
              <a:rPr lang="en-US" sz="2000" b="0" i="0" dirty="0">
                <a:solidFill>
                  <a:srgbClr val="212529"/>
                </a:solidFill>
                <a:effectLst/>
                <a:latin typeface="SSP Local"/>
              </a:rPr>
              <a:t>It will produce a box that looks similar to the filter, with the title “Para Subcategory Target” and the value 5000. </a:t>
            </a:r>
          </a:p>
          <a:p>
            <a:pPr marL="0" indent="0">
              <a:buNone/>
            </a:pPr>
            <a:endParaRPr lang="en-IN" sz="2000" dirty="0"/>
          </a:p>
        </p:txBody>
      </p:sp>
    </p:spTree>
    <p:extLst>
      <p:ext uri="{BB962C8B-B14F-4D97-AF65-F5344CB8AC3E}">
        <p14:creationId xmlns:p14="http://schemas.microsoft.com/office/powerpoint/2010/main" val="1173449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00A2-4D31-47BE-8B08-C54521A5A4B3}"/>
              </a:ext>
            </a:extLst>
          </p:cNvPr>
          <p:cNvSpPr>
            <a:spLocks noGrp="1"/>
          </p:cNvSpPr>
          <p:nvPr>
            <p:ph idx="1"/>
          </p:nvPr>
        </p:nvSpPr>
        <p:spPr>
          <a:xfrm>
            <a:off x="152400" y="228600"/>
            <a:ext cx="8763000" cy="6324600"/>
          </a:xfrm>
        </p:spPr>
        <p:txBody>
          <a:bodyPr>
            <a:normAutofit/>
          </a:bodyPr>
          <a:lstStyle/>
          <a:p>
            <a:pPr algn="just"/>
            <a:r>
              <a:rPr lang="en-US" sz="2000" b="0" i="0" dirty="0">
                <a:solidFill>
                  <a:srgbClr val="212529"/>
                </a:solidFill>
                <a:effectLst/>
                <a:latin typeface="SSP Local"/>
              </a:rPr>
              <a:t>Parameters on their own aren't helpful, so we must always take the second step of adding them either to our visualization or to a calculated field. </a:t>
            </a:r>
          </a:p>
          <a:p>
            <a:pPr algn="just"/>
            <a:r>
              <a:rPr lang="en-US" sz="2000" b="0" i="0" dirty="0">
                <a:solidFill>
                  <a:srgbClr val="212529"/>
                </a:solidFill>
                <a:effectLst/>
                <a:latin typeface="SSP Local"/>
              </a:rPr>
              <a:t>For example, if you type 6000 into the parameter control, nothing will change in our bar chart. </a:t>
            </a:r>
          </a:p>
          <a:p>
            <a:pPr algn="just"/>
            <a:r>
              <a:rPr lang="en-US" sz="2000" b="0" i="0" dirty="0">
                <a:solidFill>
                  <a:srgbClr val="212529"/>
                </a:solidFill>
                <a:effectLst/>
                <a:latin typeface="SSP Local"/>
              </a:rPr>
              <a:t>Let’s add this parameter to the chart. </a:t>
            </a:r>
          </a:p>
          <a:p>
            <a:pPr lvl="1" algn="just">
              <a:buFont typeface="+mj-lt"/>
              <a:buAutoNum type="arabicPeriod"/>
            </a:pPr>
            <a:r>
              <a:rPr lang="en-US" sz="1600" b="0" i="0" dirty="0">
                <a:solidFill>
                  <a:srgbClr val="C00000"/>
                </a:solidFill>
                <a:effectLst/>
                <a:latin typeface="SSP Local"/>
              </a:rPr>
              <a:t>At the top of the field list there’s an option to change the pane to “Analytics.”</a:t>
            </a:r>
          </a:p>
          <a:p>
            <a:pPr lvl="1" algn="just">
              <a:buFont typeface="+mj-lt"/>
              <a:buAutoNum type="arabicPeriod"/>
            </a:pPr>
            <a:r>
              <a:rPr lang="en-US" sz="1600" b="0" i="0" dirty="0">
                <a:solidFill>
                  <a:srgbClr val="C00000"/>
                </a:solidFill>
                <a:effectLst/>
                <a:latin typeface="SSP Local"/>
              </a:rPr>
              <a:t>In the Analytics pane, drag a reference line onto the chart.</a:t>
            </a:r>
          </a:p>
          <a:p>
            <a:pPr lvl="1" algn="just">
              <a:buFont typeface="+mj-lt"/>
              <a:buAutoNum type="arabicPeriod"/>
            </a:pPr>
            <a:r>
              <a:rPr lang="en-US" sz="1600" b="0" i="0" dirty="0">
                <a:solidFill>
                  <a:srgbClr val="C00000"/>
                </a:solidFill>
                <a:effectLst/>
                <a:latin typeface="SSP Local"/>
              </a:rPr>
              <a:t>For Value select </a:t>
            </a:r>
            <a:r>
              <a:rPr lang="en-US" sz="1600" b="1" i="0" dirty="0">
                <a:solidFill>
                  <a:srgbClr val="C00000"/>
                </a:solidFill>
                <a:effectLst/>
                <a:latin typeface="SSP Local"/>
              </a:rPr>
              <a:t>from parameter</a:t>
            </a:r>
            <a:r>
              <a:rPr lang="en-US" sz="1600" b="0" i="0" dirty="0">
                <a:solidFill>
                  <a:srgbClr val="212529"/>
                </a:solidFill>
                <a:effectLst/>
                <a:latin typeface="SSP Local"/>
              </a:rPr>
              <a:t> and pick the </a:t>
            </a:r>
            <a:r>
              <a:rPr lang="en-US" sz="1600" b="1" i="0" dirty="0">
                <a:solidFill>
                  <a:srgbClr val="212529"/>
                </a:solidFill>
                <a:effectLst/>
                <a:latin typeface="SSP Local"/>
              </a:rPr>
              <a:t>Para Subcategory Target</a:t>
            </a:r>
            <a:r>
              <a:rPr lang="en-US" sz="1600" b="0" i="0" dirty="0">
                <a:solidFill>
                  <a:srgbClr val="212529"/>
                </a:solidFill>
                <a:effectLst/>
                <a:latin typeface="SSP Local"/>
              </a:rPr>
              <a:t>.</a:t>
            </a:r>
          </a:p>
          <a:p>
            <a:pPr algn="just"/>
            <a:r>
              <a:rPr lang="en-US" sz="2000" b="0" i="0" dirty="0">
                <a:solidFill>
                  <a:srgbClr val="212529"/>
                </a:solidFill>
                <a:effectLst/>
                <a:latin typeface="SSP Local"/>
              </a:rPr>
              <a:t>Click </a:t>
            </a:r>
            <a:r>
              <a:rPr lang="en-US" sz="2000" b="1" i="0" dirty="0">
                <a:solidFill>
                  <a:srgbClr val="212529"/>
                </a:solidFill>
                <a:effectLst/>
                <a:latin typeface="SSP Local"/>
              </a:rPr>
              <a:t>fill below</a:t>
            </a:r>
            <a:r>
              <a:rPr lang="en-US" sz="2000" b="0" i="0" dirty="0">
                <a:solidFill>
                  <a:srgbClr val="212529"/>
                </a:solidFill>
                <a:effectLst/>
                <a:latin typeface="SSP Local"/>
              </a:rPr>
              <a:t>, and select </a:t>
            </a:r>
            <a:r>
              <a:rPr lang="en-US" sz="2000" b="1" i="0" dirty="0">
                <a:solidFill>
                  <a:srgbClr val="212529"/>
                </a:solidFill>
                <a:effectLst/>
                <a:latin typeface="SSP Local"/>
              </a:rPr>
              <a:t>red</a:t>
            </a:r>
            <a:r>
              <a:rPr lang="en-US" sz="2000" b="0" i="0" dirty="0">
                <a:solidFill>
                  <a:srgbClr val="212529"/>
                </a:solidFill>
                <a:effectLst/>
                <a:latin typeface="SSP Local"/>
              </a:rPr>
              <a:t>.</a:t>
            </a:r>
          </a:p>
          <a:p>
            <a:pPr algn="just"/>
            <a:r>
              <a:rPr lang="en-US" sz="2000" b="0" i="0" dirty="0">
                <a:solidFill>
                  <a:srgbClr val="212529"/>
                </a:solidFill>
                <a:effectLst/>
                <a:latin typeface="SSP Local"/>
              </a:rPr>
              <a:t>With this, we have a dynamic target, and we can easily see which subcategories are underperforming. </a:t>
            </a:r>
          </a:p>
          <a:p>
            <a:endParaRPr lang="en-US" sz="1800" b="0" i="0" dirty="0">
              <a:solidFill>
                <a:srgbClr val="333333"/>
              </a:solidFill>
              <a:effectLst/>
              <a:latin typeface="Merriweather-Regular"/>
            </a:endParaRPr>
          </a:p>
        </p:txBody>
      </p:sp>
    </p:spTree>
    <p:extLst>
      <p:ext uri="{BB962C8B-B14F-4D97-AF65-F5344CB8AC3E}">
        <p14:creationId xmlns:p14="http://schemas.microsoft.com/office/powerpoint/2010/main" val="229837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208AB1-C496-4257-A3B5-511EA6417F89}"/>
              </a:ext>
            </a:extLst>
          </p:cNvPr>
          <p:cNvPicPr>
            <a:picLocks noGrp="1" noChangeAspect="1"/>
          </p:cNvPicPr>
          <p:nvPr>
            <p:ph idx="1"/>
          </p:nvPr>
        </p:nvPicPr>
        <p:blipFill>
          <a:blip r:embed="rId2"/>
          <a:stretch>
            <a:fillRect/>
          </a:stretch>
        </p:blipFill>
        <p:spPr>
          <a:xfrm>
            <a:off x="152400" y="320487"/>
            <a:ext cx="8763000" cy="5713788"/>
          </a:xfrm>
        </p:spPr>
      </p:pic>
    </p:spTree>
    <p:extLst>
      <p:ext uri="{BB962C8B-B14F-4D97-AF65-F5344CB8AC3E}">
        <p14:creationId xmlns:p14="http://schemas.microsoft.com/office/powerpoint/2010/main" val="420348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1DE200-640A-46E8-92FB-B20FFD6F7C9F}"/>
              </a:ext>
            </a:extLst>
          </p:cNvPr>
          <p:cNvPicPr>
            <a:picLocks noGrp="1" noChangeAspect="1"/>
          </p:cNvPicPr>
          <p:nvPr>
            <p:ph idx="1"/>
          </p:nvPr>
        </p:nvPicPr>
        <p:blipFill>
          <a:blip r:embed="rId2"/>
          <a:stretch>
            <a:fillRect/>
          </a:stretch>
        </p:blipFill>
        <p:spPr>
          <a:xfrm>
            <a:off x="-39535" y="1905000"/>
            <a:ext cx="9152033" cy="3886199"/>
          </a:xfrm>
        </p:spPr>
      </p:pic>
    </p:spTree>
    <p:extLst>
      <p:ext uri="{BB962C8B-B14F-4D97-AF65-F5344CB8AC3E}">
        <p14:creationId xmlns:p14="http://schemas.microsoft.com/office/powerpoint/2010/main" val="246972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BEDC3-815E-48A7-A25E-A678EC984E4A}"/>
              </a:ext>
            </a:extLst>
          </p:cNvPr>
          <p:cNvSpPr>
            <a:spLocks noGrp="1"/>
          </p:cNvSpPr>
          <p:nvPr>
            <p:ph idx="1"/>
          </p:nvPr>
        </p:nvSpPr>
        <p:spPr>
          <a:xfrm>
            <a:off x="228600" y="304800"/>
            <a:ext cx="8458200" cy="5821363"/>
          </a:xfrm>
        </p:spPr>
        <p:txBody>
          <a:bodyPr>
            <a:normAutofit/>
          </a:bodyPr>
          <a:lstStyle/>
          <a:p>
            <a:pPr marL="0" indent="0" algn="just" rtl="0" fontAlgn="base">
              <a:buNone/>
            </a:pPr>
            <a:r>
              <a:rPr lang="en-US" sz="1400" b="0" i="0" dirty="0">
                <a:solidFill>
                  <a:srgbClr val="000000"/>
                </a:solidFill>
                <a:effectLst/>
                <a:latin typeface="var(--ricos-custom-p-font-family,unset)"/>
              </a:rPr>
              <a:t>Step 2:</a:t>
            </a:r>
          </a:p>
          <a:p>
            <a:pPr marL="0" indent="0" algn="l" rtl="0" fontAlgn="base">
              <a:buNone/>
            </a:pPr>
            <a:r>
              <a:rPr lang="en-US" sz="1400" b="0" i="0" dirty="0">
                <a:solidFill>
                  <a:srgbClr val="000000"/>
                </a:solidFill>
                <a:effectLst/>
                <a:latin typeface="var(--ricos-custom-p-font-family,unset)"/>
              </a:rPr>
              <a:t>· It opens the ‘Create Group’ window.</a:t>
            </a:r>
          </a:p>
          <a:p>
            <a:pPr marL="0" indent="0" algn="l" rtl="0" fontAlgn="base">
              <a:buNone/>
            </a:pPr>
            <a:r>
              <a:rPr lang="en-US" sz="1400" b="0" i="0" dirty="0">
                <a:solidFill>
                  <a:srgbClr val="000000"/>
                </a:solidFill>
                <a:effectLst/>
                <a:latin typeface="var(--ricos-custom-p-font-family,unset)"/>
              </a:rPr>
              <a:t>· Type the name of the group in field name.</a:t>
            </a:r>
          </a:p>
          <a:p>
            <a:pPr marL="0" indent="0" algn="l" rtl="0" fontAlgn="base">
              <a:buNone/>
            </a:pPr>
            <a:r>
              <a:rPr lang="en-US" sz="1400" b="0" i="0" dirty="0">
                <a:solidFill>
                  <a:srgbClr val="000000"/>
                </a:solidFill>
                <a:effectLst/>
                <a:latin typeface="var(--ricos-custom-p-font-family,unset)"/>
              </a:rPr>
              <a:t>· Select the members to be grouped.</a:t>
            </a:r>
          </a:p>
          <a:p>
            <a:pPr marL="0" indent="0" algn="l" rtl="0" fontAlgn="base">
              <a:buNone/>
            </a:pPr>
            <a:r>
              <a:rPr lang="en-US" sz="1400" b="0" i="0" dirty="0">
                <a:solidFill>
                  <a:srgbClr val="000000"/>
                </a:solidFill>
                <a:effectLst/>
                <a:latin typeface="var(--ricos-custom-p-font-family,unset)"/>
              </a:rPr>
              <a:t>· Click on ‘Group’ button.</a:t>
            </a:r>
          </a:p>
          <a:p>
            <a:pPr marL="0" indent="0">
              <a:buNone/>
            </a:pPr>
            <a:endParaRPr lang="en-IN" sz="2400" dirty="0"/>
          </a:p>
        </p:txBody>
      </p:sp>
      <p:pic>
        <p:nvPicPr>
          <p:cNvPr id="6" name="Picture 5">
            <a:extLst>
              <a:ext uri="{FF2B5EF4-FFF2-40B4-BE49-F238E27FC236}">
                <a16:creationId xmlns:a16="http://schemas.microsoft.com/office/drawing/2014/main" id="{488B5991-8E69-477F-9B15-FAAE31428F70}"/>
              </a:ext>
            </a:extLst>
          </p:cNvPr>
          <p:cNvPicPr>
            <a:picLocks noChangeAspect="1"/>
          </p:cNvPicPr>
          <p:nvPr/>
        </p:nvPicPr>
        <p:blipFill>
          <a:blip r:embed="rId3"/>
          <a:stretch>
            <a:fillRect/>
          </a:stretch>
        </p:blipFill>
        <p:spPr>
          <a:xfrm>
            <a:off x="454639" y="1981200"/>
            <a:ext cx="7698761" cy="4572000"/>
          </a:xfrm>
          <a:prstGeom prst="rect">
            <a:avLst/>
          </a:prstGeom>
        </p:spPr>
      </p:pic>
    </p:spTree>
    <p:extLst>
      <p:ext uri="{BB962C8B-B14F-4D97-AF65-F5344CB8AC3E}">
        <p14:creationId xmlns:p14="http://schemas.microsoft.com/office/powerpoint/2010/main" val="253341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EA45FE-578A-4C63-A092-3287DC7BDD73}"/>
              </a:ext>
            </a:extLst>
          </p:cNvPr>
          <p:cNvPicPr>
            <a:picLocks noGrp="1" noChangeAspect="1"/>
          </p:cNvPicPr>
          <p:nvPr>
            <p:ph idx="1"/>
          </p:nvPr>
        </p:nvPicPr>
        <p:blipFill>
          <a:blip r:embed="rId3"/>
          <a:stretch>
            <a:fillRect/>
          </a:stretch>
        </p:blipFill>
        <p:spPr>
          <a:xfrm>
            <a:off x="228600" y="228600"/>
            <a:ext cx="8158283" cy="4648200"/>
          </a:xfrm>
        </p:spPr>
      </p:pic>
    </p:spTree>
    <p:extLst>
      <p:ext uri="{BB962C8B-B14F-4D97-AF65-F5344CB8AC3E}">
        <p14:creationId xmlns:p14="http://schemas.microsoft.com/office/powerpoint/2010/main" val="1672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3F6E7-A51E-466B-81C2-014088103696}"/>
              </a:ext>
            </a:extLst>
          </p:cNvPr>
          <p:cNvSpPr>
            <a:spLocks noGrp="1"/>
          </p:cNvSpPr>
          <p:nvPr>
            <p:ph idx="1"/>
          </p:nvPr>
        </p:nvSpPr>
        <p:spPr>
          <a:xfrm>
            <a:off x="76200" y="152400"/>
            <a:ext cx="8610600" cy="5973763"/>
          </a:xfrm>
        </p:spPr>
        <p:txBody>
          <a:bodyPr/>
          <a:lstStyle/>
          <a:p>
            <a:pPr marL="0" indent="0" algn="l" rtl="0" fontAlgn="base">
              <a:buNone/>
            </a:pPr>
            <a:r>
              <a:rPr lang="en-US" sz="2400" b="0" i="0" dirty="0">
                <a:solidFill>
                  <a:srgbClr val="000000"/>
                </a:solidFill>
                <a:effectLst/>
                <a:latin typeface="var(--ricos-custom-p-font-family,unset)"/>
              </a:rPr>
              <a:t>Method – 2:</a:t>
            </a:r>
          </a:p>
          <a:p>
            <a:pPr marL="0" indent="0" algn="l" rtl="0" fontAlgn="base">
              <a:buNone/>
            </a:pPr>
            <a:r>
              <a:rPr lang="en-US" sz="2400" b="0" i="0" dirty="0">
                <a:solidFill>
                  <a:srgbClr val="000000"/>
                </a:solidFill>
                <a:effectLst/>
                <a:latin typeface="var(--ricos-custom-p-font-family,unset)"/>
              </a:rPr>
              <a:t>· Select the list of all the elements for the group using Ctrl + Click.</a:t>
            </a:r>
          </a:p>
          <a:p>
            <a:pPr marL="0" indent="0" algn="l" rtl="0" fontAlgn="base">
              <a:buNone/>
            </a:pPr>
            <a:r>
              <a:rPr lang="en-US" sz="2400" b="0" i="0" dirty="0">
                <a:solidFill>
                  <a:srgbClr val="000000"/>
                </a:solidFill>
                <a:effectLst/>
                <a:latin typeface="var(--ricos-custom-p-font-family,unset)"/>
              </a:rPr>
              <a:t>· Right-Click on the highlighted elements.</a:t>
            </a:r>
          </a:p>
          <a:p>
            <a:pPr marL="0" indent="0" algn="l" rtl="0" fontAlgn="base">
              <a:buNone/>
            </a:pPr>
            <a:r>
              <a:rPr lang="en-US" sz="2400" b="0" i="0" dirty="0">
                <a:solidFill>
                  <a:srgbClr val="000000"/>
                </a:solidFill>
                <a:effectLst/>
                <a:latin typeface="var(--ricos-custom-p-font-family,unset)"/>
              </a:rPr>
              <a:t>· Select Group. </a:t>
            </a:r>
          </a:p>
          <a:p>
            <a:pPr marL="0" indent="0" algn="l" rtl="0" fontAlgn="base">
              <a:buNone/>
            </a:pPr>
            <a:endParaRPr lang="en-US" sz="2400" b="0" i="0" dirty="0">
              <a:solidFill>
                <a:srgbClr val="000000"/>
              </a:solidFill>
              <a:effectLst/>
              <a:latin typeface="var(--ricos-custom-p-font-family,unset)"/>
            </a:endParaRPr>
          </a:p>
          <a:p>
            <a:pPr marL="0" indent="0">
              <a:buNone/>
            </a:pPr>
            <a:endParaRPr lang="en-IN" dirty="0"/>
          </a:p>
        </p:txBody>
      </p:sp>
      <p:pic>
        <p:nvPicPr>
          <p:cNvPr id="5" name="Picture 4">
            <a:extLst>
              <a:ext uri="{FF2B5EF4-FFF2-40B4-BE49-F238E27FC236}">
                <a16:creationId xmlns:a16="http://schemas.microsoft.com/office/drawing/2014/main" id="{1ED54A53-2544-4949-A3E1-EC3B17E03EFC}"/>
              </a:ext>
            </a:extLst>
          </p:cNvPr>
          <p:cNvPicPr>
            <a:picLocks noChangeAspect="1"/>
          </p:cNvPicPr>
          <p:nvPr/>
        </p:nvPicPr>
        <p:blipFill>
          <a:blip r:embed="rId2"/>
          <a:stretch>
            <a:fillRect/>
          </a:stretch>
        </p:blipFill>
        <p:spPr>
          <a:xfrm>
            <a:off x="533400" y="2133600"/>
            <a:ext cx="7543800" cy="4095775"/>
          </a:xfrm>
          <a:prstGeom prst="rect">
            <a:avLst/>
          </a:prstGeom>
        </p:spPr>
      </p:pic>
    </p:spTree>
    <p:extLst>
      <p:ext uri="{BB962C8B-B14F-4D97-AF65-F5344CB8AC3E}">
        <p14:creationId xmlns:p14="http://schemas.microsoft.com/office/powerpoint/2010/main" val="428386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marL="0" indent="0" algn="just">
              <a:buNone/>
            </a:pPr>
            <a:endParaRPr lang="en-US" dirty="0"/>
          </a:p>
          <a:p>
            <a:pPr marL="0" indent="0" algn="just">
              <a:buNone/>
            </a:pPr>
            <a:endParaRPr lang="en-US" dirty="0"/>
          </a:p>
        </p:txBody>
      </p:sp>
      <p:sp>
        <p:nvSpPr>
          <p:cNvPr id="2" name="Rectangle 1"/>
          <p:cNvSpPr/>
          <p:nvPr/>
        </p:nvSpPr>
        <p:spPr>
          <a:xfrm>
            <a:off x="152400" y="228601"/>
            <a:ext cx="8839200" cy="830997"/>
          </a:xfrm>
          <a:prstGeom prst="rect">
            <a:avLst/>
          </a:prstGeom>
        </p:spPr>
        <p:txBody>
          <a:bodyPr wrap="square">
            <a:spAutoFit/>
          </a:bodyPr>
          <a:lstStyle/>
          <a:p>
            <a:pPr algn="just"/>
            <a:endParaRPr lang="en-IN" sz="2400" b="0" i="0" dirty="0">
              <a:solidFill>
                <a:srgbClr val="333333"/>
              </a:solidFill>
              <a:effectLst/>
              <a:latin typeface="Benton Sans Book"/>
            </a:endParaRPr>
          </a:p>
          <a:p>
            <a:pPr algn="just"/>
            <a:endParaRPr lang="en-US" sz="2400" dirty="0">
              <a:solidFill>
                <a:srgbClr val="C00000"/>
              </a:solidFill>
            </a:endParaRPr>
          </a:p>
        </p:txBody>
      </p:sp>
      <p:sp>
        <p:nvSpPr>
          <p:cNvPr id="4" name="Rectangle 1">
            <a:extLst>
              <a:ext uri="{FF2B5EF4-FFF2-40B4-BE49-F238E27FC236}">
                <a16:creationId xmlns:a16="http://schemas.microsoft.com/office/drawing/2014/main" id="{04DF6182-693E-439B-B536-FB35E3707536}"/>
              </a:ext>
            </a:extLst>
          </p:cNvPr>
          <p:cNvSpPr>
            <a:spLocks noChangeArrowheads="1"/>
          </p:cNvSpPr>
          <p:nvPr/>
        </p:nvSpPr>
        <p:spPr bwMode="auto">
          <a:xfrm>
            <a:off x="28303" y="1062072"/>
            <a:ext cx="65" cy="2816156"/>
          </a:xfrm>
          <a:prstGeom prst="rect">
            <a:avLst/>
          </a:prstGeom>
          <a:solidFill>
            <a:srgbClr val="EB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Benton Sans Boo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55ACF0E-30E9-4643-850B-DB423E085627}"/>
              </a:ext>
            </a:extLst>
          </p:cNvPr>
          <p:cNvSpPr txBox="1"/>
          <p:nvPr/>
        </p:nvSpPr>
        <p:spPr>
          <a:xfrm>
            <a:off x="76913" y="76200"/>
            <a:ext cx="9038653" cy="5940088"/>
          </a:xfrm>
          <a:prstGeom prst="rect">
            <a:avLst/>
          </a:prstGeom>
          <a:noFill/>
        </p:spPr>
        <p:txBody>
          <a:bodyPr wrap="square" rtlCol="0">
            <a:spAutoFit/>
          </a:bodyPr>
          <a:lstStyle/>
          <a:p>
            <a:pPr marR="0" lvl="0" algn="just" defTabSz="914400" rtl="0" eaLnBrk="0" fontAlgn="base" latinLnBrk="0" hangingPunct="0">
              <a:lnSpc>
                <a:spcPct val="100000"/>
              </a:lnSpc>
              <a:spcBef>
                <a:spcPct val="0"/>
              </a:spcBef>
              <a:spcAft>
                <a:spcPct val="0"/>
              </a:spcAft>
              <a:buClrTx/>
              <a:buSzTx/>
              <a:tabLst/>
            </a:pPr>
            <a:r>
              <a:rPr lang="en-US" altLang="en-US" sz="2000" b="1" dirty="0">
                <a:solidFill>
                  <a:srgbClr val="FF0000"/>
                </a:solidFill>
              </a:rPr>
              <a:t>Sets: </a:t>
            </a:r>
            <a:r>
              <a:rPr lang="en-US" altLang="en-US" sz="2000" dirty="0">
                <a:solidFill>
                  <a:srgbClr val="333333"/>
                </a:solidFill>
              </a:rPr>
              <a:t>Sets are custom fields that are used to keep a subset of data based on a condition. </a:t>
            </a:r>
          </a:p>
          <a:p>
            <a:pPr marR="0" lvl="0" algn="just" defTabSz="914400" rtl="0" eaLnBrk="0" fontAlgn="base" latinLnBrk="0" hangingPunct="0">
              <a:lnSpc>
                <a:spcPct val="100000"/>
              </a:lnSpc>
              <a:spcBef>
                <a:spcPct val="0"/>
              </a:spcBef>
              <a:spcAft>
                <a:spcPct val="0"/>
              </a:spcAft>
              <a:buClrTx/>
              <a:buSzTx/>
              <a:tabLst/>
            </a:pPr>
            <a:r>
              <a:rPr lang="en-US" altLang="en-US" sz="2000" dirty="0">
                <a:solidFill>
                  <a:srgbClr val="333333"/>
                </a:solidFill>
              </a:rPr>
              <a:t>i.e. sets are custom fields that define a subset of data based on some condition.</a:t>
            </a:r>
          </a:p>
          <a:p>
            <a:pPr algn="l"/>
            <a:r>
              <a:rPr lang="en-US" sz="2000" b="1" i="0" dirty="0">
                <a:solidFill>
                  <a:srgbClr val="222222"/>
                </a:solidFill>
                <a:effectLst/>
                <a:latin typeface="Source Sans Pro" panose="020B0503030403020204" pitchFamily="34" charset="0"/>
              </a:rPr>
              <a:t>Step 1)</a:t>
            </a:r>
            <a:r>
              <a:rPr lang="en-US" sz="2000" b="0" i="0" dirty="0">
                <a:solidFill>
                  <a:srgbClr val="222222"/>
                </a:solidFill>
                <a:effectLst/>
                <a:latin typeface="Source Sans Pro" panose="020B0503030403020204" pitchFamily="34" charset="0"/>
              </a:rPr>
              <a:t> Go to a Worksheet.</a:t>
            </a:r>
          </a:p>
          <a:p>
            <a:pPr algn="l">
              <a:buFont typeface="+mj-lt"/>
              <a:buAutoNum type="arabicPeriod"/>
            </a:pPr>
            <a:r>
              <a:rPr lang="en-US" sz="2000" b="0" i="0" dirty="0">
                <a:solidFill>
                  <a:srgbClr val="222222"/>
                </a:solidFill>
                <a:effectLst/>
                <a:latin typeface="Source Sans Pro" panose="020B0503030403020204" pitchFamily="34" charset="0"/>
              </a:rPr>
              <a:t>Right-click on a dimension.</a:t>
            </a:r>
          </a:p>
          <a:p>
            <a:pPr algn="l">
              <a:buFont typeface="+mj-lt"/>
              <a:buAutoNum type="arabicPeriod"/>
            </a:pPr>
            <a:r>
              <a:rPr lang="en-US" sz="2000" b="0" i="0" dirty="0">
                <a:solidFill>
                  <a:srgbClr val="222222"/>
                </a:solidFill>
                <a:effectLst/>
                <a:latin typeface="Source Sans Pro" panose="020B0503030403020204" pitchFamily="34" charset="0"/>
              </a:rPr>
              <a:t>Select ‘Create’ option.</a:t>
            </a:r>
          </a:p>
          <a:p>
            <a:pPr algn="l">
              <a:buFont typeface="+mj-lt"/>
              <a:buAutoNum type="arabicPeriod"/>
            </a:pPr>
            <a:r>
              <a:rPr lang="en-US" sz="2000" b="0" i="0" dirty="0">
                <a:solidFill>
                  <a:srgbClr val="222222"/>
                </a:solidFill>
                <a:effectLst/>
                <a:latin typeface="Source Sans Pro" panose="020B0503030403020204" pitchFamily="34" charset="0"/>
              </a:rPr>
              <a:t>Click on ‘Set’ option.</a:t>
            </a:r>
          </a:p>
          <a:p>
            <a:pPr marR="0" lvl="0" algn="just" defTabSz="914400" rtl="0" eaLnBrk="0" fontAlgn="base" latinLnBrk="0" hangingPunct="0">
              <a:lnSpc>
                <a:spcPct val="100000"/>
              </a:lnSpc>
              <a:spcBef>
                <a:spcPct val="0"/>
              </a:spcBef>
              <a:spcAft>
                <a:spcPct val="0"/>
              </a:spcAft>
              <a:buClrTx/>
              <a:buSzTx/>
              <a:tabLst/>
            </a:pPr>
            <a:endParaRPr lang="en-US" altLang="en-US" sz="2000" dirty="0">
              <a:solidFill>
                <a:srgbClr val="333333"/>
              </a:solidFill>
            </a:endParaRPr>
          </a:p>
          <a:p>
            <a:pPr algn="l"/>
            <a:r>
              <a:rPr lang="en-US" sz="2000" b="1" i="0" dirty="0">
                <a:solidFill>
                  <a:srgbClr val="222222"/>
                </a:solidFill>
                <a:effectLst/>
                <a:latin typeface="Source Sans Pro" panose="020B0503030403020204" pitchFamily="34" charset="0"/>
              </a:rPr>
              <a:t>Step 2)</a:t>
            </a:r>
            <a:r>
              <a:rPr lang="en-US" sz="2000" b="0" i="0" dirty="0">
                <a:solidFill>
                  <a:srgbClr val="222222"/>
                </a:solidFill>
                <a:effectLst/>
                <a:latin typeface="Source Sans Pro" panose="020B0503030403020204" pitchFamily="34" charset="0"/>
              </a:rPr>
              <a:t> It opens ‘Create Set’ Window.</a:t>
            </a:r>
          </a:p>
          <a:p>
            <a:pPr algn="l">
              <a:buFont typeface="+mj-lt"/>
              <a:buAutoNum type="arabicPeriod"/>
            </a:pPr>
            <a:r>
              <a:rPr lang="en-US" sz="2000" b="0" i="0" dirty="0">
                <a:solidFill>
                  <a:srgbClr val="222222"/>
                </a:solidFill>
                <a:effectLst/>
                <a:latin typeface="Source Sans Pro" panose="020B0503030403020204" pitchFamily="34" charset="0"/>
              </a:rPr>
              <a:t>Name the set to be created.</a:t>
            </a:r>
          </a:p>
          <a:p>
            <a:pPr algn="l">
              <a:buFont typeface="+mj-lt"/>
              <a:buAutoNum type="arabicPeriod"/>
            </a:pPr>
            <a:r>
              <a:rPr lang="en-US" sz="2000" b="0" i="0" dirty="0">
                <a:solidFill>
                  <a:srgbClr val="222222"/>
                </a:solidFill>
                <a:effectLst/>
                <a:latin typeface="Source Sans Pro" panose="020B0503030403020204" pitchFamily="34" charset="0"/>
              </a:rPr>
              <a:t>Select the members needs to be added </a:t>
            </a:r>
          </a:p>
          <a:p>
            <a:pPr algn="l"/>
            <a:r>
              <a:rPr lang="en-US" sz="2000" b="0" i="0" dirty="0">
                <a:solidFill>
                  <a:srgbClr val="222222"/>
                </a:solidFill>
                <a:effectLst/>
                <a:latin typeface="Source Sans Pro" panose="020B0503030403020204" pitchFamily="34" charset="0"/>
              </a:rPr>
              <a:t>in the set.</a:t>
            </a:r>
          </a:p>
          <a:p>
            <a:pPr algn="l"/>
            <a:r>
              <a:rPr lang="en-US" sz="2000" b="0" i="0" dirty="0">
                <a:solidFill>
                  <a:srgbClr val="222222"/>
                </a:solidFill>
                <a:effectLst/>
                <a:latin typeface="Source Sans Pro" panose="020B0503030403020204" pitchFamily="34" charset="0"/>
              </a:rPr>
              <a:t>3.Click on OK.</a:t>
            </a:r>
          </a:p>
          <a:p>
            <a:r>
              <a:rPr lang="en-US" sz="2000" dirty="0"/>
              <a:t>This creates a </a:t>
            </a:r>
          </a:p>
          <a:p>
            <a:r>
              <a:rPr lang="en-US" sz="2000" dirty="0"/>
              <a:t>set of the </a:t>
            </a:r>
          </a:p>
          <a:p>
            <a:r>
              <a:rPr lang="en-US" sz="2000" dirty="0"/>
              <a:t>given name.</a:t>
            </a:r>
            <a:br>
              <a:rPr lang="en-US" sz="2000" dirty="0"/>
            </a:br>
            <a:endParaRPr lang="en-US" altLang="en-US" sz="2000" dirty="0">
              <a:solidFill>
                <a:srgbClr val="333333"/>
              </a:solidFill>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endParaRPr>
          </a:p>
        </p:txBody>
      </p:sp>
      <p:pic>
        <p:nvPicPr>
          <p:cNvPr id="7" name="Picture 6">
            <a:extLst>
              <a:ext uri="{FF2B5EF4-FFF2-40B4-BE49-F238E27FC236}">
                <a16:creationId xmlns:a16="http://schemas.microsoft.com/office/drawing/2014/main" id="{1EBCBA55-69FF-49AE-90CC-2112AA5A761F}"/>
              </a:ext>
            </a:extLst>
          </p:cNvPr>
          <p:cNvPicPr>
            <a:picLocks noChangeAspect="1"/>
          </p:cNvPicPr>
          <p:nvPr/>
        </p:nvPicPr>
        <p:blipFill>
          <a:blip r:embed="rId3"/>
          <a:stretch>
            <a:fillRect/>
          </a:stretch>
        </p:blipFill>
        <p:spPr>
          <a:xfrm>
            <a:off x="4800600" y="974939"/>
            <a:ext cx="4219772" cy="5035491"/>
          </a:xfrm>
          <a:prstGeom prst="rect">
            <a:avLst/>
          </a:prstGeom>
        </p:spPr>
      </p:pic>
      <p:pic>
        <p:nvPicPr>
          <p:cNvPr id="8" name="Picture 7">
            <a:extLst>
              <a:ext uri="{FF2B5EF4-FFF2-40B4-BE49-F238E27FC236}">
                <a16:creationId xmlns:a16="http://schemas.microsoft.com/office/drawing/2014/main" id="{AA94B810-EDBE-4B32-9168-273EA50A13D1}"/>
              </a:ext>
            </a:extLst>
          </p:cNvPr>
          <p:cNvPicPr>
            <a:picLocks noChangeAspect="1"/>
          </p:cNvPicPr>
          <p:nvPr/>
        </p:nvPicPr>
        <p:blipFill>
          <a:blip r:embed="rId4"/>
          <a:stretch>
            <a:fillRect/>
          </a:stretch>
        </p:blipFill>
        <p:spPr>
          <a:xfrm>
            <a:off x="1868173" y="3454324"/>
            <a:ext cx="2627627" cy="3362281"/>
          </a:xfrm>
          <a:prstGeom prst="rect">
            <a:avLst/>
          </a:prstGeom>
        </p:spPr>
      </p:pic>
    </p:spTree>
    <p:extLst>
      <p:ext uri="{BB962C8B-B14F-4D97-AF65-F5344CB8AC3E}">
        <p14:creationId xmlns:p14="http://schemas.microsoft.com/office/powerpoint/2010/main" val="98139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B7BC1-6E49-4DFA-9AC9-6B8CB335E804}"/>
              </a:ext>
            </a:extLst>
          </p:cNvPr>
          <p:cNvSpPr>
            <a:spLocks noGrp="1"/>
          </p:cNvSpPr>
          <p:nvPr>
            <p:ph idx="1"/>
          </p:nvPr>
        </p:nvSpPr>
        <p:spPr>
          <a:xfrm>
            <a:off x="76200" y="228600"/>
            <a:ext cx="8839200" cy="5897563"/>
          </a:xfrm>
        </p:spPr>
        <p:txBody>
          <a:bodyPr>
            <a:normAutofit/>
          </a:bodyPr>
          <a:lstStyle/>
          <a:p>
            <a:pPr marL="0" indent="0" algn="just">
              <a:lnSpc>
                <a:spcPct val="150000"/>
              </a:lnSpc>
              <a:spcBef>
                <a:spcPts val="0"/>
              </a:spcBef>
              <a:buNone/>
            </a:pPr>
            <a:r>
              <a:rPr lang="en-US" sz="1800" b="1" i="0" dirty="0">
                <a:solidFill>
                  <a:srgbClr val="FF0000"/>
                </a:solidFill>
                <a:effectLst/>
                <a:latin typeface="SSP Local"/>
              </a:rPr>
              <a:t>A tableau </a:t>
            </a:r>
            <a:r>
              <a:rPr lang="en-US" sz="2000" b="1" i="0" dirty="0">
                <a:solidFill>
                  <a:srgbClr val="FF0000"/>
                </a:solidFill>
                <a:effectLst/>
                <a:latin typeface="SSP Local"/>
              </a:rPr>
              <a:t>parameter</a:t>
            </a:r>
            <a:r>
              <a:rPr lang="en-US" sz="1800" b="1" i="0" dirty="0">
                <a:solidFill>
                  <a:srgbClr val="FF0000"/>
                </a:solidFill>
                <a:effectLst/>
                <a:latin typeface="SSP Local"/>
              </a:rPr>
              <a:t> </a:t>
            </a:r>
            <a:r>
              <a:rPr lang="en-US" sz="1800" b="0" i="0" dirty="0">
                <a:solidFill>
                  <a:srgbClr val="212529"/>
                </a:solidFill>
                <a:effectLst/>
                <a:latin typeface="SSP Local"/>
              </a:rPr>
              <a:t>is similar to a calculated field in that it's not a part of the dataset — instead, the tableau developer creates it. </a:t>
            </a:r>
          </a:p>
          <a:p>
            <a:pPr algn="just">
              <a:lnSpc>
                <a:spcPct val="150000"/>
              </a:lnSpc>
              <a:spcBef>
                <a:spcPts val="0"/>
              </a:spcBef>
            </a:pPr>
            <a:r>
              <a:rPr lang="en-US" sz="1800" b="0" i="0" dirty="0">
                <a:solidFill>
                  <a:srgbClr val="212529"/>
                </a:solidFill>
                <a:effectLst/>
                <a:latin typeface="SSP Local"/>
              </a:rPr>
              <a:t>It's also similar to a filter, in that an analytics consumer will usually see a Tableau parameter on a dashboard they can click to customize the view. </a:t>
            </a:r>
          </a:p>
          <a:p>
            <a:pPr algn="just">
              <a:lnSpc>
                <a:spcPct val="150000"/>
              </a:lnSpc>
              <a:spcBef>
                <a:spcPts val="0"/>
              </a:spcBef>
            </a:pPr>
            <a:r>
              <a:rPr lang="en-US" sz="1800" b="0" i="0" dirty="0">
                <a:solidFill>
                  <a:srgbClr val="212529"/>
                </a:solidFill>
                <a:effectLst/>
                <a:latin typeface="SSP Local"/>
              </a:rPr>
              <a:t>It differs from a calculated field and a filter.</a:t>
            </a:r>
          </a:p>
          <a:p>
            <a:pPr algn="just">
              <a:lnSpc>
                <a:spcPct val="150000"/>
              </a:lnSpc>
              <a:spcBef>
                <a:spcPts val="0"/>
              </a:spcBef>
            </a:pPr>
            <a:r>
              <a:rPr lang="en-US" sz="1800" b="1" i="0" dirty="0">
                <a:solidFill>
                  <a:srgbClr val="212529"/>
                </a:solidFill>
                <a:effectLst/>
                <a:latin typeface="SSP Local"/>
              </a:rPr>
              <a:t>Before we begin creating a parameter in Tableau, </a:t>
            </a:r>
          </a:p>
          <a:p>
            <a:pPr algn="just">
              <a:lnSpc>
                <a:spcPct val="150000"/>
              </a:lnSpc>
              <a:spcBef>
                <a:spcPts val="0"/>
              </a:spcBef>
            </a:pPr>
            <a:r>
              <a:rPr lang="en-US" sz="1800" b="0" i="0" dirty="0">
                <a:solidFill>
                  <a:srgbClr val="212529"/>
                </a:solidFill>
                <a:effectLst/>
                <a:latin typeface="SSP Local"/>
              </a:rPr>
              <a:t>here are some of the most common uses of Tableau parameters: </a:t>
            </a:r>
          </a:p>
          <a:p>
            <a:pPr algn="just">
              <a:lnSpc>
                <a:spcPct val="150000"/>
              </a:lnSpc>
              <a:spcBef>
                <a:spcPts val="0"/>
              </a:spcBef>
              <a:buFont typeface="+mj-lt"/>
              <a:buAutoNum type="arabicPeriod"/>
            </a:pPr>
            <a:r>
              <a:rPr lang="en-US" sz="1800" b="0" i="0" dirty="0">
                <a:solidFill>
                  <a:srgbClr val="212529"/>
                </a:solidFill>
                <a:effectLst/>
                <a:latin typeface="SSP Local"/>
              </a:rPr>
              <a:t>Creating a top x filter</a:t>
            </a:r>
          </a:p>
          <a:p>
            <a:pPr algn="just">
              <a:lnSpc>
                <a:spcPct val="150000"/>
              </a:lnSpc>
              <a:spcBef>
                <a:spcPts val="0"/>
              </a:spcBef>
              <a:buFont typeface="+mj-lt"/>
              <a:buAutoNum type="arabicPeriod"/>
            </a:pPr>
            <a:r>
              <a:rPr lang="en-US" sz="1800" b="0" i="0" dirty="0">
                <a:solidFill>
                  <a:srgbClr val="212529"/>
                </a:solidFill>
                <a:effectLst/>
                <a:latin typeface="SSP Local"/>
              </a:rPr>
              <a:t>Changing the dimension or measure displayed in a chart</a:t>
            </a:r>
          </a:p>
          <a:p>
            <a:pPr algn="just">
              <a:lnSpc>
                <a:spcPct val="150000"/>
              </a:lnSpc>
              <a:spcBef>
                <a:spcPts val="0"/>
              </a:spcBef>
              <a:buFont typeface="+mj-lt"/>
              <a:buAutoNum type="arabicPeriod"/>
            </a:pPr>
            <a:r>
              <a:rPr lang="en-US" sz="1800" b="0" i="0" dirty="0">
                <a:solidFill>
                  <a:srgbClr val="212529"/>
                </a:solidFill>
                <a:effectLst/>
                <a:latin typeface="SSP Local"/>
              </a:rPr>
              <a:t>Selecting a single value to highlight </a:t>
            </a:r>
          </a:p>
          <a:p>
            <a:pPr marL="0" indent="0" algn="just">
              <a:buNone/>
            </a:pPr>
            <a:endParaRPr kumimoji="0" lang="en-US" altLang="en-US" b="0" i="0" u="none" strike="noStrike" cap="none" normalizeH="0" baseline="0" dirty="0">
              <a:ln>
                <a:noFill/>
              </a:ln>
              <a:solidFill>
                <a:srgbClr val="333333"/>
              </a:solidFill>
              <a:effectLst/>
              <a:latin typeface="Merriweather" panose="00000500000000000000" pitchFamily="2" charset="0"/>
            </a:endParaRPr>
          </a:p>
          <a:p>
            <a:pPr marL="0" indent="0" algn="just">
              <a:buNone/>
            </a:pPr>
            <a:endParaRPr lang="en-US" b="0" i="0" dirty="0">
              <a:solidFill>
                <a:srgbClr val="FF0000"/>
              </a:solidFill>
              <a:effectLst/>
            </a:endParaRPr>
          </a:p>
          <a:p>
            <a:pPr marL="0" indent="0" algn="just">
              <a:buNone/>
            </a:pPr>
            <a:endParaRPr lang="en-US" b="0" i="0" dirty="0">
              <a:solidFill>
                <a:srgbClr val="FF0000"/>
              </a:solidFill>
              <a:effectLst/>
            </a:endParaRPr>
          </a:p>
          <a:p>
            <a:pPr marL="514350" indent="-514350" algn="just">
              <a:buAutoNum type="arabicPeriod"/>
            </a:pPr>
            <a:endParaRPr lang="en-IN" sz="4000" b="0" i="0" dirty="0">
              <a:solidFill>
                <a:srgbClr val="333333"/>
              </a:solidFill>
              <a:effectLst/>
            </a:endParaRPr>
          </a:p>
          <a:p>
            <a:pPr marL="0" indent="0" algn="just">
              <a:buNone/>
            </a:pPr>
            <a:endParaRPr lang="en-IN" sz="4000" dirty="0"/>
          </a:p>
        </p:txBody>
      </p:sp>
    </p:spTree>
    <p:extLst>
      <p:ext uri="{BB962C8B-B14F-4D97-AF65-F5344CB8AC3E}">
        <p14:creationId xmlns:p14="http://schemas.microsoft.com/office/powerpoint/2010/main" val="182090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5111B-1DA5-41F2-8F84-AF02FE6975BC}"/>
              </a:ext>
            </a:extLst>
          </p:cNvPr>
          <p:cNvSpPr>
            <a:spLocks noGrp="1"/>
          </p:cNvSpPr>
          <p:nvPr>
            <p:ph idx="1"/>
          </p:nvPr>
        </p:nvSpPr>
        <p:spPr>
          <a:xfrm>
            <a:off x="152400" y="76200"/>
            <a:ext cx="8839200" cy="6049963"/>
          </a:xfrm>
        </p:spPr>
        <p:txBody>
          <a:bodyPr>
            <a:normAutofit/>
          </a:bodyPr>
          <a:lstStyle/>
          <a:p>
            <a:pPr marL="0" indent="0" algn="just">
              <a:buNone/>
            </a:pPr>
            <a:r>
              <a:rPr lang="en-US" sz="2000" b="1" i="0" dirty="0">
                <a:effectLst/>
                <a:latin typeface="SSP Local"/>
              </a:rPr>
              <a:t>How to Create a Parameter in Tableau</a:t>
            </a:r>
          </a:p>
          <a:p>
            <a:pPr algn="just"/>
            <a:r>
              <a:rPr lang="en-US" sz="2000" b="0" i="0" dirty="0">
                <a:solidFill>
                  <a:srgbClr val="212529"/>
                </a:solidFill>
                <a:effectLst/>
                <a:latin typeface="SSP Local"/>
              </a:rPr>
              <a:t>Creating parameters in Tableau begins the same way as creating a calculated field. </a:t>
            </a:r>
          </a:p>
          <a:p>
            <a:pPr algn="just"/>
            <a:r>
              <a:rPr lang="en-US" sz="2000" b="0" i="0" dirty="0">
                <a:solidFill>
                  <a:srgbClr val="212529"/>
                </a:solidFill>
                <a:effectLst/>
                <a:latin typeface="SSP Local"/>
              </a:rPr>
              <a:t>Click on the drop-down arrow to the right of the search bar. </a:t>
            </a:r>
          </a:p>
          <a:p>
            <a:pPr algn="just"/>
            <a:r>
              <a:rPr lang="en-US" sz="2000" b="0" i="0" dirty="0">
                <a:solidFill>
                  <a:srgbClr val="212529"/>
                </a:solidFill>
                <a:effectLst/>
                <a:latin typeface="SSP Local"/>
              </a:rPr>
              <a:t>Select </a:t>
            </a:r>
            <a:r>
              <a:rPr lang="en-US" sz="2000" b="1" i="0" dirty="0">
                <a:solidFill>
                  <a:srgbClr val="212529"/>
                </a:solidFill>
                <a:effectLst/>
                <a:latin typeface="SSP Local"/>
              </a:rPr>
              <a:t>Create Parameter</a:t>
            </a:r>
            <a:r>
              <a:rPr lang="en-US" sz="2000" b="0" i="0" dirty="0">
                <a:solidFill>
                  <a:srgbClr val="212529"/>
                </a:solidFill>
                <a:effectLst/>
                <a:latin typeface="SSP Local"/>
              </a:rPr>
              <a:t>. </a:t>
            </a:r>
          </a:p>
          <a:p>
            <a:pPr algn="just"/>
            <a:endParaRPr lang="en-IN" sz="2000" dirty="0"/>
          </a:p>
        </p:txBody>
      </p:sp>
      <p:pic>
        <p:nvPicPr>
          <p:cNvPr id="4" name="Picture 3">
            <a:extLst>
              <a:ext uri="{FF2B5EF4-FFF2-40B4-BE49-F238E27FC236}">
                <a16:creationId xmlns:a16="http://schemas.microsoft.com/office/drawing/2014/main" id="{EA98F140-937D-4DF7-B5DE-10E4134F5F89}"/>
              </a:ext>
            </a:extLst>
          </p:cNvPr>
          <p:cNvPicPr>
            <a:picLocks noChangeAspect="1"/>
          </p:cNvPicPr>
          <p:nvPr/>
        </p:nvPicPr>
        <p:blipFill>
          <a:blip r:embed="rId2"/>
          <a:stretch>
            <a:fillRect/>
          </a:stretch>
        </p:blipFill>
        <p:spPr>
          <a:xfrm>
            <a:off x="304800" y="2362200"/>
            <a:ext cx="3179227" cy="3505742"/>
          </a:xfrm>
          <a:prstGeom prst="rect">
            <a:avLst/>
          </a:prstGeom>
        </p:spPr>
      </p:pic>
      <p:pic>
        <p:nvPicPr>
          <p:cNvPr id="7" name="Picture 6">
            <a:extLst>
              <a:ext uri="{FF2B5EF4-FFF2-40B4-BE49-F238E27FC236}">
                <a16:creationId xmlns:a16="http://schemas.microsoft.com/office/drawing/2014/main" id="{A769CEF7-DB2C-4A64-A148-0704FB94EA41}"/>
              </a:ext>
            </a:extLst>
          </p:cNvPr>
          <p:cNvPicPr>
            <a:picLocks noChangeAspect="1"/>
          </p:cNvPicPr>
          <p:nvPr/>
        </p:nvPicPr>
        <p:blipFill>
          <a:blip r:embed="rId3"/>
          <a:stretch>
            <a:fillRect/>
          </a:stretch>
        </p:blipFill>
        <p:spPr>
          <a:xfrm>
            <a:off x="3636427" y="1905000"/>
            <a:ext cx="4873639" cy="4237947"/>
          </a:xfrm>
          <a:prstGeom prst="rect">
            <a:avLst/>
          </a:prstGeom>
        </p:spPr>
      </p:pic>
    </p:spTree>
    <p:extLst>
      <p:ext uri="{BB962C8B-B14F-4D97-AF65-F5344CB8AC3E}">
        <p14:creationId xmlns:p14="http://schemas.microsoft.com/office/powerpoint/2010/main" val="123245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EEBD0-2202-4F3C-9DE9-00CD100200F2}"/>
              </a:ext>
            </a:extLst>
          </p:cNvPr>
          <p:cNvSpPr>
            <a:spLocks noGrp="1"/>
          </p:cNvSpPr>
          <p:nvPr>
            <p:ph idx="1"/>
          </p:nvPr>
        </p:nvSpPr>
        <p:spPr>
          <a:xfrm>
            <a:off x="152400" y="228600"/>
            <a:ext cx="8534400" cy="5897563"/>
          </a:xfrm>
        </p:spPr>
        <p:txBody>
          <a:bodyPr>
            <a:normAutofit lnSpcReduction="10000"/>
          </a:bodyPr>
          <a:lstStyle/>
          <a:p>
            <a:pPr algn="just"/>
            <a:r>
              <a:rPr lang="en-US" sz="2000" b="1" i="0" dirty="0">
                <a:solidFill>
                  <a:srgbClr val="212529"/>
                </a:solidFill>
                <a:effectLst/>
                <a:latin typeface="SSP Local"/>
              </a:rPr>
              <a:t>Data type:</a:t>
            </a:r>
            <a:r>
              <a:rPr lang="en-US" sz="2000" b="0" i="0" dirty="0">
                <a:solidFill>
                  <a:srgbClr val="212529"/>
                </a:solidFill>
                <a:effectLst/>
                <a:latin typeface="SSP Local"/>
              </a:rPr>
              <a:t> Where we select if this will be a float, integer, string (text) or date type. </a:t>
            </a:r>
          </a:p>
          <a:p>
            <a:pPr marL="0" indent="0" algn="just">
              <a:buNone/>
            </a:pPr>
            <a:endParaRPr lang="en-US" sz="2000" b="0" i="0" dirty="0">
              <a:solidFill>
                <a:srgbClr val="212529"/>
              </a:solidFill>
              <a:effectLst/>
              <a:latin typeface="SSP Local"/>
            </a:endParaRPr>
          </a:p>
          <a:p>
            <a:pPr algn="just"/>
            <a:r>
              <a:rPr lang="en-US" sz="2000" b="1" i="0" dirty="0">
                <a:solidFill>
                  <a:srgbClr val="212529"/>
                </a:solidFill>
                <a:effectLst/>
                <a:latin typeface="SSP Local"/>
              </a:rPr>
              <a:t>Display format:</a:t>
            </a:r>
            <a:r>
              <a:rPr lang="en-US" sz="2000" b="0" i="0" dirty="0">
                <a:solidFill>
                  <a:srgbClr val="212529"/>
                </a:solidFill>
                <a:effectLst/>
                <a:latin typeface="SSP Local"/>
              </a:rPr>
              <a:t> Allows us to format the value (e.g., change it to a currency). </a:t>
            </a:r>
          </a:p>
          <a:p>
            <a:pPr marL="0" indent="0" algn="just">
              <a:buNone/>
            </a:pPr>
            <a:endParaRPr lang="en-US" sz="2000" b="0" i="0" dirty="0">
              <a:solidFill>
                <a:srgbClr val="212529"/>
              </a:solidFill>
              <a:effectLst/>
              <a:latin typeface="SSP Local"/>
            </a:endParaRPr>
          </a:p>
          <a:p>
            <a:pPr algn="just"/>
            <a:r>
              <a:rPr lang="en-US" sz="2000" b="1" i="0" dirty="0">
                <a:solidFill>
                  <a:srgbClr val="212529"/>
                </a:solidFill>
                <a:effectLst/>
                <a:latin typeface="SSP Local"/>
              </a:rPr>
              <a:t>Current value:</a:t>
            </a:r>
            <a:r>
              <a:rPr lang="en-US" sz="2000" b="0" i="0" dirty="0">
                <a:solidFill>
                  <a:srgbClr val="212529"/>
                </a:solidFill>
                <a:effectLst/>
                <a:latin typeface="SSP Local"/>
              </a:rPr>
              <a:t> This is the default starting value.</a:t>
            </a:r>
          </a:p>
          <a:p>
            <a:pPr marL="0" indent="0" algn="just">
              <a:buNone/>
            </a:pPr>
            <a:endParaRPr lang="en-US" sz="2000" b="0" i="0" dirty="0">
              <a:solidFill>
                <a:srgbClr val="212529"/>
              </a:solidFill>
              <a:effectLst/>
              <a:latin typeface="SSP Local"/>
            </a:endParaRPr>
          </a:p>
          <a:p>
            <a:pPr algn="just"/>
            <a:r>
              <a:rPr lang="en-US" sz="2000" b="1" i="0" dirty="0">
                <a:solidFill>
                  <a:srgbClr val="212529"/>
                </a:solidFill>
                <a:effectLst/>
                <a:latin typeface="SSP Local"/>
              </a:rPr>
              <a:t>Value when workbook opens:</a:t>
            </a:r>
            <a:r>
              <a:rPr lang="en-US" sz="2000" b="0" i="0" dirty="0">
                <a:solidFill>
                  <a:srgbClr val="212529"/>
                </a:solidFill>
                <a:effectLst/>
                <a:latin typeface="SSP Local"/>
              </a:rPr>
              <a:t> Here, the default is current value.</a:t>
            </a:r>
          </a:p>
          <a:p>
            <a:pPr marL="0" indent="0" algn="just">
              <a:buNone/>
            </a:pPr>
            <a:endParaRPr lang="en-US" sz="2000" b="0" i="0" dirty="0">
              <a:solidFill>
                <a:srgbClr val="212529"/>
              </a:solidFill>
              <a:effectLst/>
              <a:latin typeface="SSP Local"/>
            </a:endParaRPr>
          </a:p>
          <a:p>
            <a:pPr algn="just"/>
            <a:r>
              <a:rPr lang="en-US" sz="2000" b="1" i="0" dirty="0">
                <a:solidFill>
                  <a:srgbClr val="212529"/>
                </a:solidFill>
                <a:effectLst/>
                <a:latin typeface="SSP Local"/>
              </a:rPr>
              <a:t>Allowable values: </a:t>
            </a:r>
            <a:r>
              <a:rPr lang="en-US" sz="2000" b="0" i="0" dirty="0">
                <a:solidFill>
                  <a:srgbClr val="212529"/>
                </a:solidFill>
                <a:effectLst/>
                <a:latin typeface="SSP Local"/>
              </a:rPr>
              <a:t>The default is </a:t>
            </a:r>
            <a:r>
              <a:rPr lang="en-US" sz="2000" b="1" i="0" dirty="0">
                <a:solidFill>
                  <a:srgbClr val="FF0000"/>
                </a:solidFill>
                <a:effectLst/>
                <a:latin typeface="SSP Local"/>
              </a:rPr>
              <a:t>all</a:t>
            </a:r>
            <a:r>
              <a:rPr lang="en-US" sz="2000" b="0" i="0" dirty="0">
                <a:solidFill>
                  <a:srgbClr val="212529"/>
                </a:solidFill>
                <a:effectLst/>
                <a:latin typeface="SSP Local"/>
              </a:rPr>
              <a:t>, which means any value that is a float (so all decimal numbers) are valid input. </a:t>
            </a:r>
          </a:p>
          <a:p>
            <a:pPr marL="0" indent="0" algn="just">
              <a:buNone/>
            </a:pPr>
            <a:endParaRPr lang="en-US" sz="2000" b="0" i="0" dirty="0">
              <a:solidFill>
                <a:srgbClr val="212529"/>
              </a:solidFill>
              <a:effectLst/>
              <a:latin typeface="SSP Local"/>
            </a:endParaRPr>
          </a:p>
          <a:p>
            <a:pPr algn="just"/>
            <a:r>
              <a:rPr lang="en-US" sz="2000" b="0" i="0" dirty="0">
                <a:solidFill>
                  <a:srgbClr val="212529"/>
                </a:solidFill>
                <a:effectLst/>
                <a:latin typeface="SSP Local"/>
              </a:rPr>
              <a:t>A </a:t>
            </a:r>
            <a:r>
              <a:rPr lang="en-US" sz="2000" b="1" i="1" dirty="0">
                <a:solidFill>
                  <a:srgbClr val="FF0000"/>
                </a:solidFill>
                <a:effectLst/>
                <a:latin typeface="SSP Local"/>
              </a:rPr>
              <a:t>List</a:t>
            </a:r>
            <a:r>
              <a:rPr lang="en-US" sz="2000" b="1" i="0" dirty="0">
                <a:solidFill>
                  <a:srgbClr val="FF0000"/>
                </a:solidFill>
                <a:effectLst/>
                <a:latin typeface="SSP Local"/>
              </a:rPr>
              <a:t> </a:t>
            </a:r>
            <a:r>
              <a:rPr lang="en-US" sz="2000" b="0" i="0" dirty="0">
                <a:solidFill>
                  <a:srgbClr val="212529"/>
                </a:solidFill>
                <a:effectLst/>
                <a:latin typeface="SSP Local"/>
              </a:rPr>
              <a:t>means that we, as the developer, give the user a predefined list of allowable values to pick from. </a:t>
            </a:r>
          </a:p>
          <a:p>
            <a:pPr marL="0" indent="0" algn="just">
              <a:buNone/>
            </a:pPr>
            <a:endParaRPr lang="en-US" sz="2000" b="0" i="0" dirty="0">
              <a:solidFill>
                <a:srgbClr val="212529"/>
              </a:solidFill>
              <a:effectLst/>
              <a:latin typeface="SSP Local"/>
            </a:endParaRPr>
          </a:p>
          <a:p>
            <a:pPr algn="just"/>
            <a:r>
              <a:rPr lang="en-US" sz="2000" b="1" i="1" dirty="0">
                <a:solidFill>
                  <a:srgbClr val="FF0000"/>
                </a:solidFill>
                <a:effectLst/>
                <a:latin typeface="SSP Local"/>
              </a:rPr>
              <a:t>Range</a:t>
            </a:r>
            <a:r>
              <a:rPr lang="en-US" sz="2000" b="0" i="1" dirty="0">
                <a:solidFill>
                  <a:srgbClr val="212529"/>
                </a:solidFill>
                <a:effectLst/>
                <a:latin typeface="SSP Local"/>
              </a:rPr>
              <a:t> </a:t>
            </a:r>
            <a:r>
              <a:rPr lang="en-US" sz="2000" b="0" i="0" dirty="0">
                <a:solidFill>
                  <a:srgbClr val="212529"/>
                </a:solidFill>
                <a:effectLst/>
                <a:latin typeface="SSP Local"/>
              </a:rPr>
              <a:t>(not available for text parameters) allows us to set a start and end point, and all values between the start and end points will be valid. </a:t>
            </a:r>
          </a:p>
          <a:p>
            <a:pPr marL="0" indent="0">
              <a:buNone/>
            </a:pPr>
            <a:endParaRPr lang="en-IN" sz="2000" dirty="0"/>
          </a:p>
        </p:txBody>
      </p:sp>
    </p:spTree>
    <p:extLst>
      <p:ext uri="{BB962C8B-B14F-4D97-AF65-F5344CB8AC3E}">
        <p14:creationId xmlns:p14="http://schemas.microsoft.com/office/powerpoint/2010/main" val="3839752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2325</TotalTime>
  <Words>2373</Words>
  <Application>Microsoft Office PowerPoint</Application>
  <PresentationFormat>On-screen Show (4:3)</PresentationFormat>
  <Paragraphs>214</Paragraphs>
  <Slides>26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Benton Sans Book</vt:lpstr>
      <vt:lpstr>Calibri</vt:lpstr>
      <vt:lpstr>Merriweather</vt:lpstr>
      <vt:lpstr>Merriweather-Regular</vt:lpstr>
      <vt:lpstr>PS Commons</vt:lpstr>
      <vt:lpstr>Source Sans Pro</vt:lpstr>
      <vt:lpstr>SSP Local</vt:lpstr>
      <vt:lpstr>var(--ricos-custom-p-font-family,unset)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vasavi</dc:creator>
  <cp:lastModifiedBy>ADMIN</cp:lastModifiedBy>
  <cp:revision>278</cp:revision>
  <dcterms:created xsi:type="dcterms:W3CDTF">2024-02-23T05:36:50Z</dcterms:created>
  <dcterms:modified xsi:type="dcterms:W3CDTF">2024-03-21T18:01:40Z</dcterms:modified>
</cp:coreProperties>
</file>