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8AAB-5057-42FB-B6CA-92512F87A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FC70E-70E5-4E76-82A7-7C7C8904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5253-0CD4-4E6A-A063-04C0FC8D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065A-4354-484A-B31B-E67E3CB0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B7C2-89DD-464C-B69E-672D14B1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7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C682-9CB3-4F75-95FF-94563937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8D723-C334-4FE3-9869-CCEA1A1FC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D448-C23E-4FC9-9ED3-E81B2C98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DB9F-9210-46A4-80C0-87D2372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7C54-2C70-4F4B-B67D-A62D44B2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51EE4-CE3C-45A7-B137-690737DB6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E64C6-2EE9-4BDB-B1EB-32EAA651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CA21-42D2-407F-87C9-43AADE1C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753F-ED6C-4488-BAB6-CFF8FFF9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DB3D-5FEF-4398-8BAE-4339A0D7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1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ABB8-091B-4522-ADAD-53454E35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A4A8-AF45-4E9E-A9CB-A3F1DEDE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B9C0-4F04-4A7E-BECF-D1D64697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8180-EBF2-4382-A48F-802BE1A4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78AF-A28E-4814-98A4-255A8BA7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525C-6B59-4215-92FF-452597FA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F5A5-A509-4A00-9BD5-6ED05F1A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57ED-2A3B-42AA-9800-A22F410C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4D6A-6D20-4B28-86E3-42D81765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AAC7-41E3-452E-A2CA-05C75411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0F80-F51F-4CB8-BB03-1A272553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7E33-E97A-4115-BBED-02052F6E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F32B-9D9A-41F6-B57E-F5386EBF5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99298-9945-4E98-B694-5F4BF953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C7C1-B3A8-4892-9FDC-225F1A32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8866-418F-4A3F-BD57-A606554C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C692-C2EF-4C16-9B83-A581D1DF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2918-261D-47E6-9923-EE221033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03D2-9AAF-4F32-AF5D-D258EF67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F077-BECA-4ACB-95B5-37683452F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49E07-CF85-4D4B-8912-485B8B2C5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6CBCD-A622-495E-B75F-AE00DFF6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13FA5-80F7-4BD6-8361-9512B47C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AA3D7-46F2-4871-BCF2-34240601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F8AD-B1F3-4EF0-AF53-CDBB4410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0877-3DC9-43BE-A6C4-D21018E0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CA0CF-1907-45D2-9263-1A2909C3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AFC72-415A-4F78-B04F-10747A58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7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50CE2-FD13-4E93-9E41-354EE077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37279-4979-4F6A-A6D6-7B53A961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04F28-3538-426F-863B-EC01F9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7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AA0D-EAD8-42D3-B153-915D8956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4FC9-DAD5-4AA6-BCA7-B728058D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063FE-A694-4F9F-BF99-4A9A9AE9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B2BD-1E66-4BBC-AE57-35131B73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091B-0D62-4E87-A58F-A62B4485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8254-015A-4AAF-A683-AFF921EB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38B-A27D-4784-99DB-BD50541A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72D18-CB3F-4852-9DC9-7E8423B7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982A-3F69-4DBD-A96D-F7316F413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5A91-7391-4CB1-BB76-8B74D917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98EA8-15AE-42F3-92B2-6AC1D35A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0D887-86C2-442E-8392-BA65383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B6897-98F1-4DAF-B293-1BD6E69D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F1C1-956D-434C-8E71-A978AD73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B496-1038-4DFF-BDD3-13AE17F88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9529-D78B-4C0B-A841-59DD7F8B5808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0CDB-75F8-4AA8-9FF4-395E24A09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F1AC-2B87-4F0A-AFF4-ECFA1CBF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1F10-47C5-451F-BCD9-1A1439A6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7" y="367748"/>
            <a:ext cx="11569148" cy="489005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Quick Table Calculation</a:t>
            </a:r>
          </a:p>
          <a:p>
            <a:pPr algn="l"/>
            <a:r>
              <a:rPr lang="en-US" sz="2100" b="1" i="1" dirty="0">
                <a:solidFill>
                  <a:srgbClr val="000000"/>
                </a:solidFill>
                <a:effectLst/>
                <a:latin typeface="freight-sans-pro"/>
              </a:rPr>
              <a:t>What Are Table Calculations?</a:t>
            </a:r>
            <a:endParaRPr lang="en-US" sz="2100" b="1" i="0" dirty="0">
              <a:solidFill>
                <a:srgbClr val="000000"/>
              </a:solidFill>
              <a:effectLst/>
              <a:latin typeface="freight-sans-pro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Table calculations are calculations performed locally by Tableau.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They use only the data that makes up the view, sometimes referred to as the </a:t>
            </a:r>
            <a:r>
              <a:rPr lang="en-US" sz="2200" dirty="0" err="1">
                <a:solidFill>
                  <a:srgbClr val="000000"/>
                </a:solidFill>
              </a:rPr>
              <a:t>fieldset</a:t>
            </a:r>
            <a:r>
              <a:rPr lang="en-US" sz="2200" dirty="0">
                <a:solidFill>
                  <a:srgbClr val="000000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These calculations don’t affect your actual data as they are computed on the underlying data table of the view.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You can use them to transform values in the view, for instance, to create data rankings, to show running totals, or percentages of the total.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00000"/>
                </a:solidFill>
              </a:rPr>
              <a:t>Quick table calculations </a:t>
            </a:r>
            <a:r>
              <a:rPr lang="en-US" sz="2200" dirty="0">
                <a:solidFill>
                  <a:srgbClr val="000000"/>
                </a:solidFill>
              </a:rPr>
              <a:t>allow you to quickly apply a common table calculation to your visualization using the most typical settings for that calculation type. </a:t>
            </a:r>
          </a:p>
          <a:p>
            <a:pPr algn="just"/>
            <a:endParaRPr lang="en-US" sz="22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Quick Table Calculations are </a:t>
            </a:r>
            <a:r>
              <a:rPr lang="en-US" sz="2200" b="1" dirty="0">
                <a:solidFill>
                  <a:srgbClr val="000000"/>
                </a:solidFill>
              </a:rPr>
              <a:t>pre-computed calculations </a:t>
            </a:r>
            <a:r>
              <a:rPr lang="en-US" sz="2200" dirty="0">
                <a:solidFill>
                  <a:srgbClr val="000000"/>
                </a:solidFill>
              </a:rPr>
              <a:t>available from the menu of your field in the view, and are applied directly to the view.</a:t>
            </a:r>
          </a:p>
          <a:p>
            <a:pPr algn="just"/>
            <a:endParaRPr lang="en-US" sz="22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 These calculations are created on the returned results of the view, meaning they are dependent on the view data, not the full data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9034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04299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Quick Table Calculation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Calculations are 2 types in tableau.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Data base related calculations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Table related calculations : are performed based on the output of tableau.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i.e. draw some table in tableau, on that table  perform some calculations.</a:t>
            </a:r>
          </a:p>
          <a:p>
            <a:pPr algn="just"/>
            <a:r>
              <a:rPr lang="en-IN" sz="2200" dirty="0"/>
              <a:t>Ex: Display % of total sales  in category wise</a:t>
            </a:r>
          </a:p>
          <a:p>
            <a:pPr marL="457200" indent="-457200" algn="just">
              <a:buAutoNum type="arabicPeriod"/>
            </a:pPr>
            <a:r>
              <a:rPr lang="en-IN" sz="2200" dirty="0"/>
              <a:t>Place category on Rows</a:t>
            </a:r>
          </a:p>
          <a:p>
            <a:pPr marL="457200" indent="-457200" algn="just">
              <a:buAutoNum type="arabicPeriod"/>
            </a:pPr>
            <a:r>
              <a:rPr lang="en-IN" sz="2200" dirty="0"/>
              <a:t>Sales on Text in marks</a:t>
            </a:r>
          </a:p>
          <a:p>
            <a:pPr marL="457200" indent="-457200" algn="just">
              <a:buAutoNum type="arabicPeriod"/>
            </a:pPr>
            <a:r>
              <a:rPr lang="en-IN" sz="2200" dirty="0"/>
              <a:t>Want to see % of total sales</a:t>
            </a:r>
          </a:p>
          <a:p>
            <a:pPr algn="just"/>
            <a:r>
              <a:rPr lang="en-IN" sz="2200" dirty="0"/>
              <a:t>         Right click on sales in Marks card and </a:t>
            </a:r>
          </a:p>
          <a:p>
            <a:pPr algn="just"/>
            <a:r>
              <a:rPr lang="en-IN" sz="2200" dirty="0"/>
              <a:t>Choose Quick table calculation</a:t>
            </a:r>
          </a:p>
          <a:p>
            <a:pPr algn="just"/>
            <a:r>
              <a:rPr lang="en-IN" sz="2200" dirty="0"/>
              <a:t>             Percentage of total</a:t>
            </a:r>
          </a:p>
          <a:p>
            <a:pPr marL="457200" indent="-457200" algn="just">
              <a:buAutoNum type="arabicPeriod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5EEEE-ADC2-4C99-9D1B-4D4D6943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96" y="2709411"/>
            <a:ext cx="478221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04299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Quick Table Calculation</a:t>
            </a:r>
          </a:p>
          <a:p>
            <a:pPr algn="just"/>
            <a:r>
              <a:rPr lang="en-IN" sz="2200" dirty="0"/>
              <a:t>Ex: Display % of total sales in category wise  with help of Bar graph.</a:t>
            </a:r>
          </a:p>
          <a:p>
            <a:pPr marL="457200" indent="-457200" algn="just">
              <a:buAutoNum type="arabicPeriod"/>
            </a:pPr>
            <a:r>
              <a:rPr lang="en-IN" sz="2200" dirty="0"/>
              <a:t>Drag category on columns</a:t>
            </a:r>
          </a:p>
          <a:p>
            <a:pPr marL="457200" indent="-457200" algn="just">
              <a:buAutoNum type="arabicPeriod"/>
            </a:pPr>
            <a:r>
              <a:rPr lang="en-IN" sz="2200" dirty="0"/>
              <a:t>Sales on rows</a:t>
            </a:r>
          </a:p>
          <a:p>
            <a:pPr marL="457200" indent="-457200" algn="just">
              <a:buAutoNum type="arabicPeriod"/>
            </a:pPr>
            <a:r>
              <a:rPr lang="en-IN" sz="2200" dirty="0"/>
              <a:t>Now on Rows Sum(sales) right click and </a:t>
            </a:r>
            <a:r>
              <a:rPr lang="en-IN" sz="2200" dirty="0">
                <a:sym typeface="Wingdings" panose="05000000000000000000" pitchFamily="2" charset="2"/>
              </a:rPr>
              <a:t></a:t>
            </a:r>
            <a:r>
              <a:rPr lang="en-IN" sz="2200" dirty="0"/>
              <a:t> </a:t>
            </a:r>
          </a:p>
          <a:p>
            <a:pPr algn="just"/>
            <a:r>
              <a:rPr lang="en-IN" sz="2200" dirty="0"/>
              <a:t>         Quick table calculation </a:t>
            </a:r>
            <a:r>
              <a:rPr lang="en-IN" sz="2200" dirty="0">
                <a:sym typeface="Wingdings" panose="05000000000000000000" pitchFamily="2" charset="2"/>
              </a:rPr>
              <a:t> percentage of total </a:t>
            </a:r>
          </a:p>
          <a:p>
            <a:pPr algn="just"/>
            <a:r>
              <a:rPr lang="en-IN" sz="2200" dirty="0">
                <a:sym typeface="Wingdings" panose="05000000000000000000" pitchFamily="2" charset="2"/>
              </a:rPr>
              <a:t>Click on T in tool bar</a:t>
            </a:r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D85EE-E02F-4441-9A89-3461EDD1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539" y="238539"/>
            <a:ext cx="2802835" cy="66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351105"/>
          </a:xfrm>
        </p:spPr>
        <p:txBody>
          <a:bodyPr>
            <a:normAutofit/>
          </a:bodyPr>
          <a:lstStyle/>
          <a:p>
            <a:endParaRPr lang="en-IN" b="1" dirty="0">
              <a:solidFill>
                <a:srgbClr val="C00000"/>
              </a:solidFill>
            </a:endParaRPr>
          </a:p>
          <a:p>
            <a:pPr algn="just"/>
            <a:r>
              <a:rPr lang="en-IN" sz="2200" dirty="0"/>
              <a:t>Ex3: - Display  total sales based on order date as well as</a:t>
            </a:r>
          </a:p>
          <a:p>
            <a:pPr algn="just"/>
            <a:r>
              <a:rPr lang="en-IN" sz="2200" dirty="0"/>
              <a:t> % of total sales Based on order date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EC119-7AE0-49E7-8EAF-9BD20FAD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87" y="0"/>
            <a:ext cx="4503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2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351105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 4:</a:t>
            </a:r>
            <a:r>
              <a:rPr lang="en-IN" dirty="0"/>
              <a:t> </a:t>
            </a:r>
            <a:r>
              <a:rPr lang="en-IN" sz="2000" dirty="0"/>
              <a:t>Calculate % sales category and </a:t>
            </a:r>
          </a:p>
          <a:p>
            <a:pPr algn="just"/>
            <a:r>
              <a:rPr lang="en-IN" sz="2000" dirty="0"/>
              <a:t>sub category  wise in cross tab and </a:t>
            </a:r>
          </a:p>
          <a:p>
            <a:pPr algn="just"/>
            <a:r>
              <a:rPr lang="en-IN" sz="2000" dirty="0"/>
              <a:t>Also display Grand total as well as total for</a:t>
            </a:r>
          </a:p>
          <a:p>
            <a:pPr algn="just"/>
            <a:r>
              <a:rPr lang="en-IN" sz="2000" dirty="0"/>
              <a:t>Each category.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70860-E76C-48EB-BBEF-383691D3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9" y="367747"/>
            <a:ext cx="577295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351105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 5: </a:t>
            </a:r>
            <a:r>
              <a:rPr lang="en-IN" dirty="0"/>
              <a:t>Instead of sales use profit 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B2DFF-E124-4E2C-AE62-C0659E05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97" y="139148"/>
            <a:ext cx="6318399" cy="61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351105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 6:calculate the running total of sales  based on order date</a:t>
            </a:r>
          </a:p>
          <a:p>
            <a:pPr algn="just"/>
            <a:r>
              <a:rPr lang="en-IN" dirty="0"/>
              <a:t>In cross table</a:t>
            </a:r>
          </a:p>
          <a:p>
            <a:pPr marL="457200" indent="-457200" algn="just">
              <a:buAutoNum type="arabicPeriod"/>
            </a:pPr>
            <a:r>
              <a:rPr lang="en-IN" dirty="0"/>
              <a:t>Order date on Row</a:t>
            </a:r>
          </a:p>
          <a:p>
            <a:pPr marL="457200" indent="-457200" algn="just">
              <a:buAutoNum type="arabicPeriod"/>
            </a:pPr>
            <a:r>
              <a:rPr lang="en-IN" dirty="0"/>
              <a:t>Sales on text</a:t>
            </a:r>
          </a:p>
          <a:p>
            <a:pPr marL="457200" indent="-457200" algn="just">
              <a:buAutoNum type="arabicPeriod"/>
            </a:pPr>
            <a:r>
              <a:rPr lang="en-IN" dirty="0"/>
              <a:t>Get sales on Month wise by click on +</a:t>
            </a:r>
          </a:p>
          <a:p>
            <a:pPr marL="457200" indent="-457200" algn="just">
              <a:buAutoNum type="arabicPeriod"/>
            </a:pPr>
            <a:r>
              <a:rPr lang="en-IN" dirty="0"/>
              <a:t>Put sales on Row and convert it into </a:t>
            </a:r>
          </a:p>
          <a:p>
            <a:pPr algn="just"/>
            <a:r>
              <a:rPr lang="en-IN" dirty="0"/>
              <a:t>         discrete</a:t>
            </a:r>
          </a:p>
          <a:p>
            <a:pPr algn="just"/>
            <a:r>
              <a:rPr lang="en-IN" dirty="0"/>
              <a:t>5. In order to get cumulative addition</a:t>
            </a:r>
          </a:p>
          <a:p>
            <a:pPr algn="just"/>
            <a:r>
              <a:rPr lang="en-IN" dirty="0"/>
              <a:t>     click on quick table calculation and choose</a:t>
            </a:r>
          </a:p>
          <a:p>
            <a:pPr algn="just"/>
            <a:r>
              <a:rPr lang="en-IN" dirty="0"/>
              <a:t>Running total</a:t>
            </a:r>
          </a:p>
          <a:p>
            <a:pPr marL="457200" indent="-457200" algn="just">
              <a:buAutoNum type="arabicPeriod"/>
            </a:pPr>
            <a:endParaRPr lang="en-IN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C7FFE-89AC-42A4-85D1-B00EFE81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72" y="711424"/>
            <a:ext cx="5611008" cy="50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351105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 7:  </a:t>
            </a:r>
            <a:r>
              <a:rPr lang="en-IN" dirty="0"/>
              <a:t>Ex6 with help of Bar graph</a:t>
            </a:r>
          </a:p>
          <a:p>
            <a:pPr algn="just"/>
            <a:endParaRPr lang="en-IN" b="1" dirty="0">
              <a:solidFill>
                <a:srgbClr val="C00000"/>
              </a:solidFill>
            </a:endParaRPr>
          </a:p>
          <a:p>
            <a:pPr marL="457200" indent="-457200" algn="just">
              <a:buAutoNum type="arabicPeriod"/>
            </a:pPr>
            <a:endParaRPr lang="en-IN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932EA-FB21-40A1-84B8-496A2F4E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90" y="139148"/>
            <a:ext cx="558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4A053-1E8E-4A80-937C-A7189656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6" y="367747"/>
            <a:ext cx="11738113" cy="6351105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 8:  </a:t>
            </a:r>
            <a:r>
              <a:rPr lang="en-IN" dirty="0"/>
              <a:t>with help of Line chart</a:t>
            </a:r>
          </a:p>
          <a:p>
            <a:pPr algn="just"/>
            <a:endParaRPr lang="en-IN" b="1" dirty="0">
              <a:solidFill>
                <a:srgbClr val="C00000"/>
              </a:solidFill>
            </a:endParaRPr>
          </a:p>
          <a:p>
            <a:pPr marL="457200" indent="-457200" algn="just">
              <a:buAutoNum type="arabicPeriod"/>
            </a:pPr>
            <a:endParaRPr lang="en-IN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D2449-93B5-49ED-A0E1-3FCC3432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39" y="0"/>
            <a:ext cx="6089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freight-sans-pro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2024-02-22T17:22:01Z</dcterms:created>
  <dcterms:modified xsi:type="dcterms:W3CDTF">2024-02-22T18:20:17Z</dcterms:modified>
</cp:coreProperties>
</file>