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0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08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545DD-BCC2-455B-AF06-A83358EC0CC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BEDB1-696C-4288-8C8E-C64842FBF0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72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7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7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BEDB1-696C-4288-8C8E-C64842FBF08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47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9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AB1F-8132-4E06-ADAD-611B599CE3E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B20D3-F92A-4577-B0AD-862C1ACA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" y="152400"/>
            <a:ext cx="8943127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5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2BB8-7336-4DFF-99EF-F0BE7C2E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5897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Max</a:t>
            </a:r>
          </a:p>
          <a:p>
            <a:pPr marL="0" indent="0">
              <a:buNone/>
            </a:pPr>
            <a:r>
              <a:rPr lang="en-IN" dirty="0"/>
              <a:t>Min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83E6C-B245-4D16-9A82-8156673E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295400"/>
            <a:ext cx="8896350" cy="265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E16A5-FA28-4061-94CB-CE6FF9672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3858440"/>
            <a:ext cx="7849695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4F497-E57F-4486-91AA-13AF07D09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" y="304800"/>
            <a:ext cx="6697010" cy="2286319"/>
          </a:xfrm>
        </p:spPr>
      </p:pic>
    </p:spTree>
    <p:extLst>
      <p:ext uri="{BB962C8B-B14F-4D97-AF65-F5344CB8AC3E}">
        <p14:creationId xmlns:p14="http://schemas.microsoft.com/office/powerpoint/2010/main" val="353239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7BC1-6E49-4DFA-9AC9-6B8CB335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28600"/>
            <a:ext cx="8610600" cy="5897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800" b="0" i="0" dirty="0">
                <a:solidFill>
                  <a:srgbClr val="333333"/>
                </a:solidFill>
                <a:effectLst/>
              </a:rPr>
              <a:t>Create a string calculation</a:t>
            </a:r>
          </a:p>
          <a:p>
            <a:pPr marL="514350" indent="-514350" algn="just"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From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Data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pane, under Dimensions, drag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Order ID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to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Rows 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shelf.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Notice that every order ID contains values for country (CA and US, for example), year (2011), and order number (100006).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For this example, you will create a calculation to pull only the order number from the field.</a:t>
            </a:r>
          </a:p>
          <a:p>
            <a:pPr marL="0" indent="0" algn="just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Select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Analysis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&gt;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Create Calculated Field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In the calculation editor that opens, do the following: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Name the calculated field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Order ID 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Enter the following formula: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                RIGHT([Order ID], 6)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This formula takes the specified digits (6) from the right of the string and pulls them into a new field.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Therefore, RIGHT('CA-2011-100006' , 6) = '100006'.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When finished, click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The new calculated field appears under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Dimensions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in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pane.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pPr marL="0" indent="0" algn="just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FF0000"/>
              </a:solidFill>
              <a:effectLst/>
            </a:endParaRPr>
          </a:p>
          <a:p>
            <a:pPr marL="0" indent="0" algn="just">
              <a:buNone/>
            </a:pPr>
            <a:endParaRPr lang="en-US" sz="2000" b="0" i="0" dirty="0">
              <a:solidFill>
                <a:srgbClr val="FF0000"/>
              </a:solidFill>
              <a:effectLst/>
            </a:endParaRPr>
          </a:p>
          <a:p>
            <a:pPr marL="514350" indent="-514350" algn="just">
              <a:buAutoNum type="arabicPeriod"/>
            </a:pPr>
            <a:endParaRPr lang="en-IN" sz="2800" b="0" i="0" dirty="0">
              <a:solidFill>
                <a:srgbClr val="333333"/>
              </a:solidFill>
              <a:effectLst/>
            </a:endParaRP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090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1883-B73D-4E9E-A6A6-E88FC754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From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Data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pane, drag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Order ID Numbers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to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Rows 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shelf. Place it to the right of Order ID.</a:t>
            </a:r>
          </a:p>
          <a:p>
            <a:pPr marL="0" indent="0" algn="just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61A48-1DDA-463D-BCD2-93151E8D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6431"/>
            <a:ext cx="6248400" cy="40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F212-F019-40FC-AD00-113659B9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5897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Ex1: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Find out the profit coming from the customers whose first name is “Bryan”.</a:t>
            </a: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5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BDBA-1FB6-4808-BA3D-308E72E7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5973763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Benton Sans Book"/>
              </a:rPr>
              <a:t>Date Functions: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Benton Sans Book"/>
              </a:rPr>
              <a:t>DAY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Returns the day of the month (1-31) as an integer.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A1885-D514-4C79-89A9-A614E9FF6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63149"/>
              </p:ext>
            </p:extLst>
          </p:nvPr>
        </p:nvGraphicFramePr>
        <p:xfrm>
          <a:off x="457200" y="1670940"/>
          <a:ext cx="5257800" cy="154970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87692704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674621739"/>
                    </a:ext>
                  </a:extLst>
                </a:gridCol>
              </a:tblGrid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Syntax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DAY(date)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364675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Output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Integer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41514"/>
                  </a:ext>
                </a:extLst>
              </a:tr>
              <a:tr h="570942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Definition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</a:rPr>
                        <a:t>Returns the day of the given &lt;date&gt; as an integer.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7320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Example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</a:rPr>
                        <a:t>Day(#September 22, 2018#) = 22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698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BC830B-058E-41DC-84DB-BC8BD8CB743F}"/>
              </a:ext>
            </a:extLst>
          </p:cNvPr>
          <p:cNvSpPr txBox="1"/>
          <p:nvPr/>
        </p:nvSpPr>
        <p:spPr>
          <a:xfrm>
            <a:off x="171450" y="3409950"/>
            <a:ext cx="461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FF0000"/>
                </a:solidFill>
                <a:effectLst/>
                <a:latin typeface="Benton Sans Book"/>
              </a:rPr>
              <a:t>MONTH</a:t>
            </a:r>
          </a:p>
          <a:p>
            <a:pPr algn="l"/>
            <a:endParaRPr lang="en-IN" b="0" i="0" dirty="0">
              <a:solidFill>
                <a:srgbClr val="333333"/>
              </a:solidFill>
              <a:effectLst/>
              <a:latin typeface="Benton Sans Boo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36CEC2-BE69-4EFE-A2FB-8C6B93444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44192"/>
              </p:ext>
            </p:extLst>
          </p:nvPr>
        </p:nvGraphicFramePr>
        <p:xfrm>
          <a:off x="304800" y="3733115"/>
          <a:ext cx="5410200" cy="154970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268761579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613808160"/>
                    </a:ext>
                  </a:extLst>
                </a:gridCol>
              </a:tblGrid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Syntax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MONTH(date)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67962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Output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Integer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538527"/>
                  </a:ext>
                </a:extLst>
              </a:tr>
              <a:tr h="570942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Definition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>
                          <a:effectLst/>
                        </a:rPr>
                        <a:t>Returns the month of the given &lt;date&gt; as an integer.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806596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Example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MONTH(#1986-03-25#) = 3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53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57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E40F-B838-41E4-85A3-85A3D29B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rgbClr val="333333"/>
                </a:solidFill>
                <a:effectLst/>
              </a:rPr>
              <a:t>Create a date calculation :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From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Data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pane, under Dimensions, drag 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Order Date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to the 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Rows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shelf.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On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Rows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shelf, click the plus icon (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+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) on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YEAR(Order Date)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field. QUARTER(Order Date) is added to the Rows shelf and the view updates.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On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Rows 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shelf, click the plus icon (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+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) on the 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QUARTER(Order Date)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 field to drill down to MONTH(Order Date)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Select </a:t>
            </a:r>
            <a:r>
              <a:rPr lang="en-US" sz="2800" b="0" i="0" dirty="0">
                <a:solidFill>
                  <a:srgbClr val="FF0000"/>
                </a:solidFill>
                <a:effectLst/>
              </a:rPr>
              <a:t>Analysis - &gt; Create Calculated Field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In the calculation editor that opens, do the following: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             Name the calculated field, Quarter Date.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              Enter the following formula: 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DATETRUNC('quarter', [Order Date])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             When finished, click OK. The new date calculated field appears under Dimensions in the Data pane.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400" b="0" i="0" dirty="0">
                <a:solidFill>
                  <a:srgbClr val="333333"/>
                </a:solidFill>
                <a:effectLst/>
              </a:rPr>
              <a:t>From the </a:t>
            </a:r>
            <a:r>
              <a:rPr lang="en-US" sz="3400" b="1" i="0" dirty="0">
                <a:solidFill>
                  <a:srgbClr val="333333"/>
                </a:solidFill>
                <a:effectLst/>
              </a:rPr>
              <a:t>Data</a:t>
            </a:r>
            <a:r>
              <a:rPr lang="en-US" sz="3400" b="0" i="0" dirty="0">
                <a:solidFill>
                  <a:srgbClr val="333333"/>
                </a:solidFill>
                <a:effectLst/>
              </a:rPr>
              <a:t> pane, under Dimensions, drag </a:t>
            </a:r>
            <a:r>
              <a:rPr lang="en-US" sz="3400" b="1" i="0" dirty="0">
                <a:solidFill>
                  <a:srgbClr val="333333"/>
                </a:solidFill>
                <a:effectLst/>
              </a:rPr>
              <a:t>Quarter Date</a:t>
            </a:r>
            <a:r>
              <a:rPr lang="en-US" sz="3400" b="0" i="0" dirty="0">
                <a:solidFill>
                  <a:srgbClr val="333333"/>
                </a:solidFill>
                <a:effectLst/>
              </a:rPr>
              <a:t> to the </a:t>
            </a:r>
            <a:r>
              <a:rPr lang="en-US" sz="3400" b="1" i="0" dirty="0">
                <a:solidFill>
                  <a:srgbClr val="333333"/>
                </a:solidFill>
                <a:effectLst/>
              </a:rPr>
              <a:t>Rows </a:t>
            </a:r>
            <a:r>
              <a:rPr lang="en-US" sz="3400" b="0" i="0" dirty="0">
                <a:solidFill>
                  <a:srgbClr val="333333"/>
                </a:solidFill>
                <a:effectLst/>
              </a:rPr>
              <a:t>shelf and place it to the right of MONTH(Order Date). The visualization updates with year values.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6. On the Rows shelf, right-click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YEAR(Quarter Date)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and select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Exact Date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.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7. On the Rows shelf, right-click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YEAR(Quarter Date)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again and select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Discrete</a:t>
            </a:r>
            <a:endParaRPr lang="en-US" sz="2000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3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499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3EAB1-7033-42E9-8E53-5222E7005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4066"/>
            <a:ext cx="6857999" cy="6316086"/>
          </a:xfrm>
        </p:spPr>
      </p:pic>
    </p:spTree>
    <p:extLst>
      <p:ext uri="{BB962C8B-B14F-4D97-AF65-F5344CB8AC3E}">
        <p14:creationId xmlns:p14="http://schemas.microsoft.com/office/powerpoint/2010/main" val="3199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F212-F019-40FC-AD00-113659B9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5897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Ex2: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Find out the difference in order date and ship date to know the average </a:t>
            </a:r>
            <a:r>
              <a:rPr lang="en-IN" dirty="0" err="1">
                <a:solidFill>
                  <a:srgbClr val="FF0000"/>
                </a:solidFill>
              </a:rPr>
              <a:t>no.of</a:t>
            </a:r>
            <a:r>
              <a:rPr lang="en-IN" dirty="0">
                <a:solidFill>
                  <a:srgbClr val="FF0000"/>
                </a:solidFill>
              </a:rPr>
              <a:t> days taken  to ship an order placed.</a:t>
            </a: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5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85DA-F8DE-4509-925C-BBD0DC96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rgbClr val="333333"/>
                </a:solidFill>
                <a:effectLst/>
              </a:rPr>
              <a:t>Type Conversion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Type conversion functions allow you to convert fields from one data type to another (this is called "casting"). For example, if you have date information in a field with a string data type, you won't be able to use that field in date calculations unless the field is cast (changed) to a date data type.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FF0000"/>
                </a:solidFill>
                <a:latin typeface="Merriweather" panose="00000500000000000000" pitchFamily="2" charset="0"/>
              </a:rPr>
              <a:t>Ex: 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enton Sans Book"/>
              </a:rPr>
              <a:t>STR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Ex: 1. Select Analysis &gt; Create Calculated Field.</a:t>
            </a:r>
          </a:p>
          <a:p>
            <a:pPr marL="0" indent="0" algn="just">
              <a:buNone/>
            </a:pPr>
            <a:r>
              <a:rPr lang="en-US" sz="2800" dirty="0"/>
              <a:t>In the calculation editor that opens, converts the Postal Code field from a number to a string: </a:t>
            </a:r>
          </a:p>
          <a:p>
            <a:pPr marL="0" indent="0" algn="just">
              <a:buNone/>
            </a:pPr>
            <a:r>
              <a:rPr lang="en-US" sz="2800" dirty="0"/>
              <a:t>	Name the calculated field, Postal Code String.</a:t>
            </a:r>
          </a:p>
          <a:p>
            <a:pPr marL="0" indent="0" algn="just">
              <a:buNone/>
            </a:pPr>
            <a:r>
              <a:rPr lang="en-US" sz="2800" dirty="0"/>
              <a:t>	Enter the following formula:  STR([Postal Code])</a:t>
            </a:r>
          </a:p>
          <a:p>
            <a:pPr marL="0" indent="0" algn="just">
              <a:buNone/>
            </a:pPr>
            <a:r>
              <a:rPr lang="en-US" sz="2800" dirty="0"/>
              <a:t>When finished, click OK.</a:t>
            </a:r>
          </a:p>
          <a:p>
            <a:pPr marL="0" indent="0" algn="just">
              <a:buNone/>
            </a:pPr>
            <a:r>
              <a:rPr lang="en-US" sz="2800" dirty="0"/>
              <a:t>The new calculated field appears under Dimensions in the Data pane. </a:t>
            </a:r>
          </a:p>
          <a:p>
            <a:pPr marL="0" indent="0" algn="just">
              <a:buNone/>
            </a:pPr>
            <a:r>
              <a:rPr lang="en-US" sz="2800" dirty="0"/>
              <a:t>Converting this field from a number to a string ensures that Tableau treats it as a string and not a number (and therefore doesn't aggregate it)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4C40F0-42A2-44E5-96F9-466B9F560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03199"/>
              </p:ext>
            </p:extLst>
          </p:nvPr>
        </p:nvGraphicFramePr>
        <p:xfrm>
          <a:off x="1066800" y="2057400"/>
          <a:ext cx="3733800" cy="97875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8925684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38234464"/>
                    </a:ext>
                  </a:extLst>
                </a:gridCol>
              </a:tblGrid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Syntax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STR(expression)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318511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Output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String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675025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Definition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</a:rPr>
                        <a:t>Casts its argument as a string.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2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0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99" y="914400"/>
            <a:ext cx="843080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7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3EEF-A636-46B1-A723-11C80780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82015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solidFill>
                  <a:srgbClr val="FF0000"/>
                </a:solidFill>
              </a:rPr>
              <a:t>Logical Functions: 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Logical calculations allow you to determine if a certain condition is true or false.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</a:rPr>
              <a:t>Logical functions and operators available in Tableau</a:t>
            </a:r>
          </a:p>
          <a:p>
            <a:pPr marL="0" indent="0" algn="just">
              <a:buNone/>
            </a:pPr>
            <a:r>
              <a:rPr lang="en-US" sz="2800" dirty="0"/>
              <a:t>OR</a:t>
            </a:r>
            <a:endParaRPr lang="en-US" sz="2800" b="0" i="0" dirty="0">
              <a:effectLst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1. And: </a:t>
            </a:r>
            <a:br>
              <a:rPr lang="en-US" sz="2800" b="0" i="0" dirty="0">
                <a:solidFill>
                  <a:srgbClr val="333333"/>
                </a:solidFill>
                <a:effectLst/>
              </a:rPr>
            </a:br>
            <a:endParaRPr lang="en-IN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BF3CAD-E362-47ED-9A71-8B76284ED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25288"/>
              </p:ext>
            </p:extLst>
          </p:nvPr>
        </p:nvGraphicFramePr>
        <p:xfrm>
          <a:off x="1371600" y="1743374"/>
          <a:ext cx="4648200" cy="14681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8902554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49503294"/>
                    </a:ext>
                  </a:extLst>
                </a:gridCol>
              </a:tblGrid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yntax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&lt;expr1&gt; AND &lt;expr2&gt;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53849"/>
                  </a:ext>
                </a:extLst>
              </a:tr>
              <a:tr h="815632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Definition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</a:rPr>
                        <a:t>Performs a logical conjunction on two expressions. (If both sides are true, the logical test returns true.)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88124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Output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Boolean (true or false)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41815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CCFFF9-9BF6-42CC-91B8-CB90774C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249612"/>
            <a:ext cx="538237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DEC495-96E1-4687-A093-8F909034B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610600" cy="2819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3E9277-079C-4C81-AC13-86CC694A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3276600"/>
            <a:ext cx="8315325" cy="33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13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58C9F7-8756-4F03-AF0C-C200B89D1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476309"/>
            <a:ext cx="8991600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From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pane, drag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State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to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Rows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shelf.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From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pane, drag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Category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to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Rows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shelf and place it to the right of State.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From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pane, drag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Sales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to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Columns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shelf.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Select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Analysis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Create Calculated Field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In the calculation editor that opens, do the following: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Name the calculated field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KPI.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Enter the following formula: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SUM([Profit]) &gt; 0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This calculation quickly checks if a member is great than zero.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If so, it returns true; if not, it returns false.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When finished, click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The new calculated field appears under Measures in the Data pane.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From the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Data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pane, drag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KPI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to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Color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on the Marks card.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You can now see which categories are losing money in each state.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354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10DE4-A28C-49DE-B561-758B84A73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1" y="240628"/>
            <a:ext cx="8280139" cy="5885535"/>
          </a:xfrm>
        </p:spPr>
      </p:pic>
    </p:spTree>
    <p:extLst>
      <p:ext uri="{BB962C8B-B14F-4D97-AF65-F5344CB8AC3E}">
        <p14:creationId xmlns:p14="http://schemas.microsoft.com/office/powerpoint/2010/main" val="393942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F02A-6CE2-4F08-BF94-BB0B9F91A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IF-ELSEIF- ELSE-END  logical function</a:t>
            </a:r>
          </a:p>
          <a:p>
            <a:pPr marL="0" indent="0">
              <a:buNone/>
            </a:pPr>
            <a:r>
              <a:rPr lang="en-IN" dirty="0"/>
              <a:t>Ex3: </a:t>
            </a:r>
            <a:r>
              <a:rPr lang="en-IN" dirty="0">
                <a:solidFill>
                  <a:srgbClr val="C00000"/>
                </a:solidFill>
              </a:rPr>
              <a:t>Create a calculated field to categorized sales into different groups “High Sales”, “Moderate sales” and “Lower Sales”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IF SUM([Sales])&gt;200000 THEN "high sales"</a:t>
            </a:r>
          </a:p>
          <a:p>
            <a:pPr marL="0" indent="0">
              <a:buNone/>
            </a:pPr>
            <a:r>
              <a:rPr lang="en-US" dirty="0"/>
              <a:t>ELSEIF SUM([Sales])&lt;50000 THEN "Low sales"</a:t>
            </a:r>
          </a:p>
          <a:p>
            <a:pPr marL="0" indent="0">
              <a:buNone/>
            </a:pPr>
            <a:r>
              <a:rPr lang="en-US" dirty="0"/>
              <a:t>ELSE "moderate sales"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72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b="1" dirty="0">
                <a:solidFill>
                  <a:srgbClr val="C00000"/>
                </a:solidFill>
              </a:rPr>
              <a:t>    Problem Statement: </a:t>
            </a:r>
            <a:r>
              <a:rPr lang="en-US" sz="2400" b="1" dirty="0"/>
              <a:t>Calculate Profit Sale Ratio of products     </a:t>
            </a:r>
          </a:p>
          <a:p>
            <a:pPr algn="just"/>
            <a:r>
              <a:rPr lang="en-US" sz="2400" b="1" dirty="0"/>
              <a:t>         subcategories within different states.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6071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991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Problem Statement: </a:t>
            </a:r>
            <a:r>
              <a:rPr lang="en-US" sz="2400" b="1" dirty="0"/>
              <a:t>Calculate Profit Sale Ratio of products subcategories within different states.</a:t>
            </a:r>
          </a:p>
          <a:p>
            <a:pPr algn="just"/>
            <a:r>
              <a:rPr lang="en-US" sz="2400" dirty="0"/>
              <a:t>Steps to Create Calculated Fields: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/>
              <a:t>Drag and Drop </a:t>
            </a:r>
            <a:r>
              <a:rPr lang="en-US" sz="2400" b="1" dirty="0"/>
              <a:t>State</a:t>
            </a:r>
            <a:r>
              <a:rPr lang="en-US" sz="2400" dirty="0"/>
              <a:t> into the column shelf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400" dirty="0"/>
              <a:t>Drag and Drop </a:t>
            </a:r>
            <a:r>
              <a:rPr lang="en-US" sz="2400" b="1" dirty="0"/>
              <a:t>Category</a:t>
            </a:r>
            <a:r>
              <a:rPr lang="en-US" sz="2400" dirty="0"/>
              <a:t> and </a:t>
            </a:r>
            <a:r>
              <a:rPr lang="en-US" sz="2400" b="1" dirty="0"/>
              <a:t>Sub-Category</a:t>
            </a:r>
            <a:r>
              <a:rPr lang="en-US" sz="2400" dirty="0"/>
              <a:t> into the row shelf.</a:t>
            </a:r>
          </a:p>
          <a:p>
            <a:r>
              <a:rPr lang="en-US" sz="2400" b="1" dirty="0"/>
              <a:t>Create Calculated Field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/>
              <a:t>Select Analysis -&gt; Select Create Calculated Field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/>
              <a:t>Enter the name Profit-Sale Ratio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/>
              <a:t>Enter the Formula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              IIF ([Sales]!=0,[Profit]/[Sales],0)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Note: </a:t>
            </a:r>
            <a:r>
              <a:rPr lang="en-US" sz="2400" dirty="0"/>
              <a:t>The above formula:</a:t>
            </a:r>
          </a:p>
          <a:p>
            <a:r>
              <a:rPr lang="en-US" sz="2400" dirty="0"/>
              <a:t>   Checks Sales is not equal to zero</a:t>
            </a:r>
          </a:p>
          <a:p>
            <a:r>
              <a:rPr lang="en-US" sz="2400" dirty="0"/>
              <a:t>   If </a:t>
            </a:r>
            <a:r>
              <a:rPr lang="en-US" sz="2400" b="1" dirty="0"/>
              <a:t>True</a:t>
            </a:r>
            <a:r>
              <a:rPr lang="en-US" sz="2400" dirty="0"/>
              <a:t>, return </a:t>
            </a:r>
            <a:r>
              <a:rPr lang="en-US" sz="2400" b="1" dirty="0"/>
              <a:t>Profit</a:t>
            </a:r>
            <a:r>
              <a:rPr lang="en-US" sz="2400" dirty="0"/>
              <a:t> ratio ([Profit]/[Sales])</a:t>
            </a:r>
          </a:p>
          <a:p>
            <a:r>
              <a:rPr lang="en-US" sz="2400" dirty="0"/>
              <a:t>   If </a:t>
            </a:r>
            <a:r>
              <a:rPr lang="en-US" sz="2400" b="1" dirty="0"/>
              <a:t>False</a:t>
            </a:r>
            <a:r>
              <a:rPr lang="en-US" sz="2400" dirty="0"/>
              <a:t> returns 0</a:t>
            </a:r>
          </a:p>
          <a:p>
            <a:r>
              <a:rPr lang="en-US" sz="2400" dirty="0"/>
              <a:t>   Click </a:t>
            </a:r>
            <a:r>
              <a:rPr lang="en-US" sz="2400" b="1" dirty="0"/>
              <a:t>OK</a:t>
            </a:r>
            <a:endParaRPr lang="en-US" sz="2400" dirty="0"/>
          </a:p>
          <a:p>
            <a:r>
              <a:rPr lang="en-US" sz="2400" dirty="0"/>
              <a:t>New Calculated Field Profit-Sale Ratio is added in the Data Pane</a:t>
            </a:r>
          </a:p>
          <a:p>
            <a:pPr algn="just"/>
            <a:r>
              <a:rPr lang="en-US" sz="2400" dirty="0"/>
              <a:t>Drag and Drop Profit-Sale Ratio on the Mark Card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9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8392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23850"/>
            <a:ext cx="899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400" dirty="0"/>
              <a:t>Query 1: </a:t>
            </a:r>
            <a:r>
              <a:rPr lang="en-US" sz="2400" dirty="0">
                <a:solidFill>
                  <a:srgbClr val="C00000"/>
                </a:solidFill>
              </a:rPr>
              <a:t>Using the sample superstore data, find what percent of East region sales came from “consumer” segment in the year 2017?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2: Find which product is ranked 6</a:t>
            </a:r>
            <a:r>
              <a:rPr lang="en-US" sz="2400" baseline="30000" dirty="0"/>
              <a:t>th</a:t>
            </a:r>
            <a:r>
              <a:rPr lang="en-US" sz="2400" dirty="0"/>
              <a:t> in sales for west region?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3.  Compute the % growth in  sales between June 2015 and June 2017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18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What are Calculated Fields</a:t>
            </a:r>
          </a:p>
          <a:p>
            <a:pPr algn="just"/>
            <a:r>
              <a:rPr lang="en-US" dirty="0"/>
              <a:t>In the tableau, columns in the dataset (or database) are known as fields.</a:t>
            </a:r>
          </a:p>
          <a:p>
            <a:pPr algn="just"/>
            <a:r>
              <a:rPr lang="en-US" dirty="0"/>
              <a:t>where </a:t>
            </a:r>
            <a:r>
              <a:rPr lang="en-US" dirty="0">
                <a:solidFill>
                  <a:srgbClr val="FF0000"/>
                </a:solidFill>
              </a:rPr>
              <a:t>Calculated Field </a:t>
            </a:r>
            <a:r>
              <a:rPr lang="en-US" dirty="0"/>
              <a:t>is a field (or columns) that uses the fields of the given dataset and applies additional logic- it allows the creation of a new field from the given dataset.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Calculated field either:</a:t>
            </a:r>
          </a:p>
          <a:p>
            <a:pPr lvl="1" algn="just"/>
            <a:r>
              <a:rPr lang="en-US" dirty="0"/>
              <a:t>Do some calculations on the given fields of the dataset to create a value that is not present in the dataset.</a:t>
            </a:r>
          </a:p>
          <a:p>
            <a:pPr lvl="1" algn="just"/>
            <a:r>
              <a:rPr lang="en-US" dirty="0"/>
              <a:t>Select values from the dataset based on the user-defined criteria.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9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/>
              <a:t>The new calculated field is saved to your data source in Tableau and can be used the same way as the other fields in the data source.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/>
              <a:t>The original fields in the dataset remain unchanged.</a:t>
            </a: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Some common scenarios where calculated fields are used in Tableau: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dirty="0"/>
              <a:t>The data you need for analysis is missing in the given dataset .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dirty="0"/>
              <a:t>Want to transform values in the visualization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dirty="0"/>
              <a:t>Want to categorize data quickly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9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Tableau has lot of inbuilt functions that help in creating expressions for complex calculations.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</a:t>
            </a:r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dirty="0"/>
              <a:t>Arithmetic/Number Functions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String Functions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Date Functions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Logical Functions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Type conversion Functions</a:t>
            </a:r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algn="just"/>
            <a:r>
              <a:rPr lang="en-US" sz="2800" b="1" dirty="0"/>
              <a:t>Note:</a:t>
            </a:r>
            <a:r>
              <a:rPr lang="en-US" sz="2800" dirty="0"/>
              <a:t> All the calculated fields have an equal sign (=) next to them in the Data Pane.</a:t>
            </a:r>
          </a:p>
          <a:p>
            <a:pPr algn="just"/>
            <a:endParaRPr lang="en-US" sz="2800" dirty="0"/>
          </a:p>
          <a:p>
            <a:pPr algn="just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33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Calculations:</a:t>
            </a:r>
          </a:p>
          <a:p>
            <a:pPr algn="just"/>
            <a:r>
              <a:rPr lang="en-US" sz="28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Number functions allow you to perform computations on the data values in your fields.</a:t>
            </a:r>
          </a:p>
          <a:p>
            <a:pPr marL="457200" indent="-457200" algn="just">
              <a:buAutoNum type="arabicPeriod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Benton Sans Book"/>
              </a:rPr>
              <a:t>ABS (Number) </a:t>
            </a:r>
          </a:p>
          <a:p>
            <a:pPr marL="457200" indent="-457200" algn="just">
              <a:buAutoNum type="arabicPeriod"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Courier"/>
              </a:rPr>
              <a:t>DIV(integer1, integer2)</a:t>
            </a:r>
            <a:r>
              <a:rPr lang="en-IN" sz="2400" dirty="0">
                <a:solidFill>
                  <a:srgbClr val="333333"/>
                </a:solidFill>
                <a:latin typeface="Benton Sans Book"/>
              </a:rPr>
              <a:t> </a:t>
            </a:r>
          </a:p>
          <a:p>
            <a:pPr marL="457200" indent="-457200" algn="just">
              <a:buAutoNum type="arabicPeriod"/>
            </a:pPr>
            <a:endParaRPr lang="en-IN" sz="2400" b="0" i="0" dirty="0">
              <a:solidFill>
                <a:srgbClr val="333333"/>
              </a:solidFill>
              <a:effectLst/>
              <a:latin typeface="Benton Sans Book"/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B3AD8-E3A4-4EED-906C-37C791CF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1" y="2819400"/>
            <a:ext cx="717269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400" y="228601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400" b="0" i="0" dirty="0">
              <a:solidFill>
                <a:srgbClr val="333333"/>
              </a:solidFill>
              <a:effectLst/>
              <a:latin typeface="Benton Sans Book"/>
            </a:endParaRPr>
          </a:p>
          <a:p>
            <a:pPr algn="just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F6182-693E-439B-B536-FB35E3707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3" y="1062072"/>
            <a:ext cx="65" cy="2816156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33333"/>
              </a:solidFill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Benton Sans Boo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ACF0E-30E9-4643-850B-DB423E085627}"/>
              </a:ext>
            </a:extLst>
          </p:cNvPr>
          <p:cNvSpPr txBox="1"/>
          <p:nvPr/>
        </p:nvSpPr>
        <p:spPr>
          <a:xfrm>
            <a:off x="76913" y="76200"/>
            <a:ext cx="9038653" cy="660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Create a number calculation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Analysis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&gt;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Create Calculated Field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In the calculation editor that opens, do the following: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Name the calculated field Minimum Sales transaction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Enter the following formula: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            MIN</a:t>
            </a:r>
            <a:r>
              <a:rPr lang="en-US" altLang="en-US" sz="2800" dirty="0">
                <a:solidFill>
                  <a:srgbClr val="333333"/>
                </a:solidFill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Sales</a:t>
            </a:r>
            <a:r>
              <a:rPr lang="en-US" altLang="en-US" sz="2800" dirty="0">
                <a:solidFill>
                  <a:srgbClr val="333333"/>
                </a:solidFill>
              </a:rPr>
              <a:t>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When finished, click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0" i="0" dirty="0">
              <a:solidFill>
                <a:srgbClr val="333333"/>
              </a:solidFill>
              <a:effectLst/>
              <a:latin typeface="Merriweather" panose="00000500000000000000" pitchFamily="2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 new number calculation appears under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Measures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in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Data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pane. Just like your other fields, you can use it in one or more visualizations.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When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Merriweather" panose="00000500000000000000" pitchFamily="2" charset="0"/>
              </a:rPr>
              <a:t>Minimum Sales is placed on Text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on the Marks card in the worksheet, its name is changed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to AGG(Minimum Sales),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 which indicates that it cannot be aggregated any further, since it is already aggregated down to the lowest level of detail (the smallest sales value for all records).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359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BE12A-C1F5-4DB6-AD51-4B9FFDF6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4800"/>
            <a:ext cx="3852469" cy="3581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551F3-8CD5-44A5-B755-23762BAD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43" y="457200"/>
            <a:ext cx="5002357" cy="403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791A8F-EBC0-41F5-8964-0BF80DF70CC6}"/>
              </a:ext>
            </a:extLst>
          </p:cNvPr>
          <p:cNvSpPr txBox="1"/>
          <p:nvPr/>
        </p:nvSpPr>
        <p:spPr>
          <a:xfrm>
            <a:off x="3913043" y="4419600"/>
            <a:ext cx="5002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 panose="00000500000000000000" pitchFamily="2" charset="0"/>
              </a:rPr>
              <a:t>the minimum sales for each subcategory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35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9759-0920-419F-8524-E0C26A8D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59737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0" i="0" dirty="0">
                <a:solidFill>
                  <a:srgbClr val="FF0000"/>
                </a:solidFill>
                <a:effectLst/>
              </a:rPr>
              <a:t>String Functions : 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String functions allow you to manipulate string data (i.e. data made of text). </a:t>
            </a:r>
            <a:endParaRPr lang="en-IN" sz="28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800" dirty="0"/>
              <a:t>1. 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Benton Sans Book"/>
              </a:rPr>
              <a:t>CONTAINS</a:t>
            </a:r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0456B9-6B28-44D5-951F-28ABF1737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76156"/>
              </p:ext>
            </p:extLst>
          </p:nvPr>
        </p:nvGraphicFramePr>
        <p:xfrm>
          <a:off x="457200" y="1600200"/>
          <a:ext cx="6705600" cy="122344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00928624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701874900"/>
                    </a:ext>
                  </a:extLst>
                </a:gridCol>
              </a:tblGrid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 dirty="0">
                          <a:effectLst/>
                        </a:rPr>
                        <a:t>Syntax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CONTAINS(string, substring)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895373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Output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Boolean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6786"/>
                  </a:ext>
                </a:extLst>
              </a:tr>
              <a:tr h="570942">
                <a:tc>
                  <a:txBody>
                    <a:bodyPr/>
                    <a:lstStyle/>
                    <a:p>
                      <a:pPr fontAlgn="t"/>
                      <a:r>
                        <a:rPr lang="en-IN" sz="1600" b="0">
                          <a:effectLst/>
                        </a:rPr>
                        <a:t>Definition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0" dirty="0">
                          <a:effectLst/>
                        </a:rPr>
                        <a:t>Returns true if the given string contains the specified substring.</a:t>
                      </a:r>
                    </a:p>
                  </a:txBody>
                  <a:tcPr marL="81563" marR="81563" marT="40782" marB="40782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96654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C2C38D64-CC84-4716-B14E-926F512C6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852195"/>
            <a:ext cx="67056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Ex: CONTAINS("Calculation", 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alcu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"/>
              </a:rPr>
              <a:t>") = true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83EFD-C401-49C1-87EC-106D6C32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7" y="3307916"/>
            <a:ext cx="860231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1605</Words>
  <Application>Microsoft Office PowerPoint</Application>
  <PresentationFormat>On-screen Show (4:3)</PresentationFormat>
  <Paragraphs>193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Benton Sans Book</vt:lpstr>
      <vt:lpstr>Calibri</vt:lpstr>
      <vt:lpstr>Courier</vt:lpstr>
      <vt:lpstr>Merriweather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vasavi</dc:creator>
  <cp:lastModifiedBy>ADMIN</cp:lastModifiedBy>
  <cp:revision>86</cp:revision>
  <dcterms:created xsi:type="dcterms:W3CDTF">2024-02-23T05:36:50Z</dcterms:created>
  <dcterms:modified xsi:type="dcterms:W3CDTF">2024-02-23T18:25:41Z</dcterms:modified>
</cp:coreProperties>
</file>