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9"/>
  </p:normalViewPr>
  <p:slideViewPr>
    <p:cSldViewPr snapToGrid="0">
      <p:cViewPr varScale="1">
        <p:scale>
          <a:sx n="135" d="100"/>
          <a:sy n="135" d="100"/>
        </p:scale>
        <p:origin x="200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73621-66C6-4313-9931-57F7B2D844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A57A15-B5BD-45F2-86C1-018D66F60987}">
      <dgm:prSet/>
      <dgm:spPr/>
      <dgm:t>
        <a:bodyPr/>
        <a:lstStyle/>
        <a:p>
          <a:r>
            <a:rPr kumimoji="1" lang="ko-KR"/>
            <a:t>데이터를 수집하고 전처리하는 과정에서 데이터 부족과 클린징으로 인한 유실이 도전 과제였습니다</a:t>
          </a:r>
          <a:r>
            <a:rPr kumimoji="1" lang="en-US"/>
            <a:t>.  </a:t>
          </a:r>
          <a:endParaRPr lang="en-US"/>
        </a:p>
      </dgm:t>
    </dgm:pt>
    <dgm:pt modelId="{F8386E83-CF19-48D8-A938-36AC94AE10F0}" type="parTrans" cxnId="{981A6359-6586-4F42-B8D2-8CA99CD2CA92}">
      <dgm:prSet/>
      <dgm:spPr/>
      <dgm:t>
        <a:bodyPr/>
        <a:lstStyle/>
        <a:p>
          <a:endParaRPr lang="en-US"/>
        </a:p>
      </dgm:t>
    </dgm:pt>
    <dgm:pt modelId="{8F1A130F-F3D7-4470-A6EE-BCA3443455AA}" type="sibTrans" cxnId="{981A6359-6586-4F42-B8D2-8CA99CD2CA92}">
      <dgm:prSet/>
      <dgm:spPr/>
      <dgm:t>
        <a:bodyPr/>
        <a:lstStyle/>
        <a:p>
          <a:endParaRPr lang="en-US"/>
        </a:p>
      </dgm:t>
    </dgm:pt>
    <dgm:pt modelId="{544FD8CF-C22E-4E80-AD09-AB2E575F7C92}">
      <dgm:prSet/>
      <dgm:spPr/>
      <dgm:t>
        <a:bodyPr/>
        <a:lstStyle/>
        <a:p>
          <a:r>
            <a:rPr kumimoji="1" lang="ko-KR"/>
            <a:t>특히 다중공선성 문제를 해결하려다 보니 경제적</a:t>
          </a:r>
          <a:r>
            <a:rPr kumimoji="1" lang="en-US"/>
            <a:t>/</a:t>
          </a:r>
          <a:r>
            <a:rPr kumimoji="1" lang="ko-KR"/>
            <a:t>사회적 결합 효과를 분석하지 못한 점이 아쉬웠습니다</a:t>
          </a:r>
          <a:r>
            <a:rPr kumimoji="1" lang="en-US"/>
            <a:t>.  </a:t>
          </a:r>
          <a:endParaRPr lang="en-US"/>
        </a:p>
      </dgm:t>
    </dgm:pt>
    <dgm:pt modelId="{02A9FAAA-F7D2-4E54-9A44-80A725D1D9EA}" type="parTrans" cxnId="{D669605E-4F1D-4B47-AC18-41280F52D092}">
      <dgm:prSet/>
      <dgm:spPr/>
      <dgm:t>
        <a:bodyPr/>
        <a:lstStyle/>
        <a:p>
          <a:endParaRPr lang="en-US"/>
        </a:p>
      </dgm:t>
    </dgm:pt>
    <dgm:pt modelId="{68357E28-C5C0-4872-8E24-C2187C2E2563}" type="sibTrans" cxnId="{D669605E-4F1D-4B47-AC18-41280F52D092}">
      <dgm:prSet/>
      <dgm:spPr/>
      <dgm:t>
        <a:bodyPr/>
        <a:lstStyle/>
        <a:p>
          <a:endParaRPr lang="en-US"/>
        </a:p>
      </dgm:t>
    </dgm:pt>
    <dgm:pt modelId="{C4626EF1-C67C-4678-AF00-71EBD436049E}">
      <dgm:prSet/>
      <dgm:spPr/>
      <dgm:t>
        <a:bodyPr/>
        <a:lstStyle/>
        <a:p>
          <a:r>
            <a:rPr kumimoji="1" lang="ko-KR"/>
            <a:t>비록 생각했던 만큼의 결과는 도출되지 않았지만</a:t>
          </a:r>
          <a:r>
            <a:rPr kumimoji="1" lang="en-US"/>
            <a:t>, </a:t>
          </a:r>
          <a:r>
            <a:rPr kumimoji="1" lang="ko-KR"/>
            <a:t>분석 과정을 실제로 진행하며 많은 것을 배우고 재미있었습니다</a:t>
          </a:r>
          <a:r>
            <a:rPr kumimoji="1" lang="en-US"/>
            <a:t>.  </a:t>
          </a:r>
          <a:endParaRPr lang="en-US"/>
        </a:p>
      </dgm:t>
    </dgm:pt>
    <dgm:pt modelId="{CADBE536-4A45-44BB-B7E7-EA4280F84D69}" type="parTrans" cxnId="{57CC7081-64C8-4987-8168-60EA6FEB8A78}">
      <dgm:prSet/>
      <dgm:spPr/>
      <dgm:t>
        <a:bodyPr/>
        <a:lstStyle/>
        <a:p>
          <a:endParaRPr lang="en-US"/>
        </a:p>
      </dgm:t>
    </dgm:pt>
    <dgm:pt modelId="{EE1AE3EA-1BB8-472E-954B-208A76D9414C}" type="sibTrans" cxnId="{57CC7081-64C8-4987-8168-60EA6FEB8A78}">
      <dgm:prSet/>
      <dgm:spPr/>
      <dgm:t>
        <a:bodyPr/>
        <a:lstStyle/>
        <a:p>
          <a:endParaRPr lang="en-US"/>
        </a:p>
      </dgm:t>
    </dgm:pt>
    <dgm:pt modelId="{C8D28635-365F-4C9E-96A5-8B61CB8D037E}">
      <dgm:prSet/>
      <dgm:spPr/>
      <dgm:t>
        <a:bodyPr/>
        <a:lstStyle/>
        <a:p>
          <a:r>
            <a:rPr kumimoji="1" lang="ko-KR"/>
            <a:t>분석의 전반적인 과정이 통계적 사고와 데이터 다루는 능력을 향상시켜 주었습니다</a:t>
          </a:r>
          <a:r>
            <a:rPr kumimoji="1" lang="en-US"/>
            <a:t>.  </a:t>
          </a:r>
          <a:endParaRPr lang="en-US"/>
        </a:p>
      </dgm:t>
    </dgm:pt>
    <dgm:pt modelId="{E5F3832D-00DD-4156-BBA2-CC0327FD840A}" type="parTrans" cxnId="{BBAA7C7D-558C-4F8F-A9FC-C7469650AFC1}">
      <dgm:prSet/>
      <dgm:spPr/>
      <dgm:t>
        <a:bodyPr/>
        <a:lstStyle/>
        <a:p>
          <a:endParaRPr lang="en-US"/>
        </a:p>
      </dgm:t>
    </dgm:pt>
    <dgm:pt modelId="{8C557A3A-AAEA-42BB-AD25-F976DF4CD205}" type="sibTrans" cxnId="{BBAA7C7D-558C-4F8F-A9FC-C7469650AFC1}">
      <dgm:prSet/>
      <dgm:spPr/>
      <dgm:t>
        <a:bodyPr/>
        <a:lstStyle/>
        <a:p>
          <a:endParaRPr lang="en-US"/>
        </a:p>
      </dgm:t>
    </dgm:pt>
    <dgm:pt modelId="{B32463DA-E66C-4AAC-86F4-43221F8C572B}">
      <dgm:prSet/>
      <dgm:spPr/>
      <dgm:t>
        <a:bodyPr/>
        <a:lstStyle/>
        <a:p>
          <a:r>
            <a:rPr kumimoji="1" lang="ko-KR"/>
            <a:t>앞으로 더 많은 데이터와 다양한 기법을 활용한 분석을 시도해 보고 싶습니다</a:t>
          </a:r>
          <a:r>
            <a:rPr kumimoji="1" lang="en-US"/>
            <a:t>.</a:t>
          </a:r>
          <a:endParaRPr lang="en-US"/>
        </a:p>
      </dgm:t>
    </dgm:pt>
    <dgm:pt modelId="{2FCBC34C-0970-440F-811E-3088A4919135}" type="parTrans" cxnId="{AE1E6091-4738-4E7E-9C10-55086936BFE0}">
      <dgm:prSet/>
      <dgm:spPr/>
      <dgm:t>
        <a:bodyPr/>
        <a:lstStyle/>
        <a:p>
          <a:endParaRPr lang="en-US"/>
        </a:p>
      </dgm:t>
    </dgm:pt>
    <dgm:pt modelId="{9E68987E-9AF9-4C1A-AC52-F25DC5EE8E6D}" type="sibTrans" cxnId="{AE1E6091-4738-4E7E-9C10-55086936BFE0}">
      <dgm:prSet/>
      <dgm:spPr/>
      <dgm:t>
        <a:bodyPr/>
        <a:lstStyle/>
        <a:p>
          <a:endParaRPr lang="en-US"/>
        </a:p>
      </dgm:t>
    </dgm:pt>
    <dgm:pt modelId="{63CFAEC5-0C3A-9844-BBA3-ECE18478649B}" type="pres">
      <dgm:prSet presAssocID="{59173621-66C6-4313-9931-57F7B2D844C3}" presName="vert0" presStyleCnt="0">
        <dgm:presLayoutVars>
          <dgm:dir/>
          <dgm:animOne val="branch"/>
          <dgm:animLvl val="lvl"/>
        </dgm:presLayoutVars>
      </dgm:prSet>
      <dgm:spPr/>
    </dgm:pt>
    <dgm:pt modelId="{60DFDAFF-9B75-C645-A871-FF3770DCEF24}" type="pres">
      <dgm:prSet presAssocID="{AAA57A15-B5BD-45F2-86C1-018D66F60987}" presName="thickLine" presStyleLbl="alignNode1" presStyleIdx="0" presStyleCnt="5"/>
      <dgm:spPr/>
    </dgm:pt>
    <dgm:pt modelId="{24DF7F3F-370A-4B4F-8611-787BB6468AA0}" type="pres">
      <dgm:prSet presAssocID="{AAA57A15-B5BD-45F2-86C1-018D66F60987}" presName="horz1" presStyleCnt="0"/>
      <dgm:spPr/>
    </dgm:pt>
    <dgm:pt modelId="{6875E25A-C523-7E43-8508-9F9B4D469F97}" type="pres">
      <dgm:prSet presAssocID="{AAA57A15-B5BD-45F2-86C1-018D66F60987}" presName="tx1" presStyleLbl="revTx" presStyleIdx="0" presStyleCnt="5"/>
      <dgm:spPr/>
    </dgm:pt>
    <dgm:pt modelId="{DBEA15F4-8339-D44D-A386-2B740A75B2E4}" type="pres">
      <dgm:prSet presAssocID="{AAA57A15-B5BD-45F2-86C1-018D66F60987}" presName="vert1" presStyleCnt="0"/>
      <dgm:spPr/>
    </dgm:pt>
    <dgm:pt modelId="{B2B7002A-E175-914A-A0F0-23068E94D89A}" type="pres">
      <dgm:prSet presAssocID="{544FD8CF-C22E-4E80-AD09-AB2E575F7C92}" presName="thickLine" presStyleLbl="alignNode1" presStyleIdx="1" presStyleCnt="5"/>
      <dgm:spPr/>
    </dgm:pt>
    <dgm:pt modelId="{F538F0F4-0595-2D47-B4E7-621A4AD38E25}" type="pres">
      <dgm:prSet presAssocID="{544FD8CF-C22E-4E80-AD09-AB2E575F7C92}" presName="horz1" presStyleCnt="0"/>
      <dgm:spPr/>
    </dgm:pt>
    <dgm:pt modelId="{55E2E504-38C3-CB4D-A230-1ED3C9A73E2D}" type="pres">
      <dgm:prSet presAssocID="{544FD8CF-C22E-4E80-AD09-AB2E575F7C92}" presName="tx1" presStyleLbl="revTx" presStyleIdx="1" presStyleCnt="5"/>
      <dgm:spPr/>
    </dgm:pt>
    <dgm:pt modelId="{5A32E4D6-B01B-2348-A2FC-781E4788D50E}" type="pres">
      <dgm:prSet presAssocID="{544FD8CF-C22E-4E80-AD09-AB2E575F7C92}" presName="vert1" presStyleCnt="0"/>
      <dgm:spPr/>
    </dgm:pt>
    <dgm:pt modelId="{EC0BF324-F58C-5946-9916-54053D504D3F}" type="pres">
      <dgm:prSet presAssocID="{C4626EF1-C67C-4678-AF00-71EBD436049E}" presName="thickLine" presStyleLbl="alignNode1" presStyleIdx="2" presStyleCnt="5"/>
      <dgm:spPr/>
    </dgm:pt>
    <dgm:pt modelId="{B6C41B8C-2F8C-0843-8AB0-21BD1622BA0D}" type="pres">
      <dgm:prSet presAssocID="{C4626EF1-C67C-4678-AF00-71EBD436049E}" presName="horz1" presStyleCnt="0"/>
      <dgm:spPr/>
    </dgm:pt>
    <dgm:pt modelId="{F5B3C386-45A9-7149-816B-AB0682359B1A}" type="pres">
      <dgm:prSet presAssocID="{C4626EF1-C67C-4678-AF00-71EBD436049E}" presName="tx1" presStyleLbl="revTx" presStyleIdx="2" presStyleCnt="5"/>
      <dgm:spPr/>
    </dgm:pt>
    <dgm:pt modelId="{6318ADE4-75F7-DA48-A4E6-72C7DE1D39FC}" type="pres">
      <dgm:prSet presAssocID="{C4626EF1-C67C-4678-AF00-71EBD436049E}" presName="vert1" presStyleCnt="0"/>
      <dgm:spPr/>
    </dgm:pt>
    <dgm:pt modelId="{C233F8D5-85CF-474F-B404-41A74C6E796C}" type="pres">
      <dgm:prSet presAssocID="{C8D28635-365F-4C9E-96A5-8B61CB8D037E}" presName="thickLine" presStyleLbl="alignNode1" presStyleIdx="3" presStyleCnt="5"/>
      <dgm:spPr/>
    </dgm:pt>
    <dgm:pt modelId="{C4304CDA-D96C-3140-836B-61AB93465BCB}" type="pres">
      <dgm:prSet presAssocID="{C8D28635-365F-4C9E-96A5-8B61CB8D037E}" presName="horz1" presStyleCnt="0"/>
      <dgm:spPr/>
    </dgm:pt>
    <dgm:pt modelId="{B307E5E7-D9E1-7649-91C4-E65878B85293}" type="pres">
      <dgm:prSet presAssocID="{C8D28635-365F-4C9E-96A5-8B61CB8D037E}" presName="tx1" presStyleLbl="revTx" presStyleIdx="3" presStyleCnt="5"/>
      <dgm:spPr/>
    </dgm:pt>
    <dgm:pt modelId="{625AC50D-BC03-A34D-BB9D-5D7B88CD814F}" type="pres">
      <dgm:prSet presAssocID="{C8D28635-365F-4C9E-96A5-8B61CB8D037E}" presName="vert1" presStyleCnt="0"/>
      <dgm:spPr/>
    </dgm:pt>
    <dgm:pt modelId="{8B9C51E1-6A99-524A-AB80-A004FA72D825}" type="pres">
      <dgm:prSet presAssocID="{B32463DA-E66C-4AAC-86F4-43221F8C572B}" presName="thickLine" presStyleLbl="alignNode1" presStyleIdx="4" presStyleCnt="5"/>
      <dgm:spPr/>
    </dgm:pt>
    <dgm:pt modelId="{61A53312-EB05-DB4A-834A-823D04E2E2DA}" type="pres">
      <dgm:prSet presAssocID="{B32463DA-E66C-4AAC-86F4-43221F8C572B}" presName="horz1" presStyleCnt="0"/>
      <dgm:spPr/>
    </dgm:pt>
    <dgm:pt modelId="{6A9AD0C3-56C9-8448-B569-593983F2539B}" type="pres">
      <dgm:prSet presAssocID="{B32463DA-E66C-4AAC-86F4-43221F8C572B}" presName="tx1" presStyleLbl="revTx" presStyleIdx="4" presStyleCnt="5"/>
      <dgm:spPr/>
    </dgm:pt>
    <dgm:pt modelId="{9ADE2E99-B734-684B-9534-BCDFC5BE6481}" type="pres">
      <dgm:prSet presAssocID="{B32463DA-E66C-4AAC-86F4-43221F8C572B}" presName="vert1" presStyleCnt="0"/>
      <dgm:spPr/>
    </dgm:pt>
  </dgm:ptLst>
  <dgm:cxnLst>
    <dgm:cxn modelId="{C3068E0C-C03F-8F44-85DF-0412EC264A6E}" type="presOf" srcId="{59173621-66C6-4313-9931-57F7B2D844C3}" destId="{63CFAEC5-0C3A-9844-BBA3-ECE18478649B}" srcOrd="0" destOrd="0" presId="urn:microsoft.com/office/officeart/2008/layout/LinedList"/>
    <dgm:cxn modelId="{72D05016-E109-8D4C-AC01-86243D4EE098}" type="presOf" srcId="{544FD8CF-C22E-4E80-AD09-AB2E575F7C92}" destId="{55E2E504-38C3-CB4D-A230-1ED3C9A73E2D}" srcOrd="0" destOrd="0" presId="urn:microsoft.com/office/officeart/2008/layout/LinedList"/>
    <dgm:cxn modelId="{9DF9EC30-B969-4442-8A56-B99055691CB3}" type="presOf" srcId="{C8D28635-365F-4C9E-96A5-8B61CB8D037E}" destId="{B307E5E7-D9E1-7649-91C4-E65878B85293}" srcOrd="0" destOrd="0" presId="urn:microsoft.com/office/officeart/2008/layout/LinedList"/>
    <dgm:cxn modelId="{383F7A45-86E7-4D43-8219-1D949A17938B}" type="presOf" srcId="{B32463DA-E66C-4AAC-86F4-43221F8C572B}" destId="{6A9AD0C3-56C9-8448-B569-593983F2539B}" srcOrd="0" destOrd="0" presId="urn:microsoft.com/office/officeart/2008/layout/LinedList"/>
    <dgm:cxn modelId="{981A6359-6586-4F42-B8D2-8CA99CD2CA92}" srcId="{59173621-66C6-4313-9931-57F7B2D844C3}" destId="{AAA57A15-B5BD-45F2-86C1-018D66F60987}" srcOrd="0" destOrd="0" parTransId="{F8386E83-CF19-48D8-A938-36AC94AE10F0}" sibTransId="{8F1A130F-F3D7-4470-A6EE-BCA3443455AA}"/>
    <dgm:cxn modelId="{D669605E-4F1D-4B47-AC18-41280F52D092}" srcId="{59173621-66C6-4313-9931-57F7B2D844C3}" destId="{544FD8CF-C22E-4E80-AD09-AB2E575F7C92}" srcOrd="1" destOrd="0" parTransId="{02A9FAAA-F7D2-4E54-9A44-80A725D1D9EA}" sibTransId="{68357E28-C5C0-4872-8E24-C2187C2E2563}"/>
    <dgm:cxn modelId="{BBAA7C7D-558C-4F8F-A9FC-C7469650AFC1}" srcId="{59173621-66C6-4313-9931-57F7B2D844C3}" destId="{C8D28635-365F-4C9E-96A5-8B61CB8D037E}" srcOrd="3" destOrd="0" parTransId="{E5F3832D-00DD-4156-BBA2-CC0327FD840A}" sibTransId="{8C557A3A-AAEA-42BB-AD25-F976DF4CD205}"/>
    <dgm:cxn modelId="{57CC7081-64C8-4987-8168-60EA6FEB8A78}" srcId="{59173621-66C6-4313-9931-57F7B2D844C3}" destId="{C4626EF1-C67C-4678-AF00-71EBD436049E}" srcOrd="2" destOrd="0" parTransId="{CADBE536-4A45-44BB-B7E7-EA4280F84D69}" sibTransId="{EE1AE3EA-1BB8-472E-954B-208A76D9414C}"/>
    <dgm:cxn modelId="{AE1E6091-4738-4E7E-9C10-55086936BFE0}" srcId="{59173621-66C6-4313-9931-57F7B2D844C3}" destId="{B32463DA-E66C-4AAC-86F4-43221F8C572B}" srcOrd="4" destOrd="0" parTransId="{2FCBC34C-0970-440F-811E-3088A4919135}" sibTransId="{9E68987E-9AF9-4C1A-AC52-F25DC5EE8E6D}"/>
    <dgm:cxn modelId="{D05B48C7-BDB9-A149-9636-F72C6E6516DB}" type="presOf" srcId="{C4626EF1-C67C-4678-AF00-71EBD436049E}" destId="{F5B3C386-45A9-7149-816B-AB0682359B1A}" srcOrd="0" destOrd="0" presId="urn:microsoft.com/office/officeart/2008/layout/LinedList"/>
    <dgm:cxn modelId="{C896FCE0-9AC2-6C42-A065-56FB085FB849}" type="presOf" srcId="{AAA57A15-B5BD-45F2-86C1-018D66F60987}" destId="{6875E25A-C523-7E43-8508-9F9B4D469F97}" srcOrd="0" destOrd="0" presId="urn:microsoft.com/office/officeart/2008/layout/LinedList"/>
    <dgm:cxn modelId="{9D55293E-493D-A742-B9C5-DFF323D0478F}" type="presParOf" srcId="{63CFAEC5-0C3A-9844-BBA3-ECE18478649B}" destId="{60DFDAFF-9B75-C645-A871-FF3770DCEF24}" srcOrd="0" destOrd="0" presId="urn:microsoft.com/office/officeart/2008/layout/LinedList"/>
    <dgm:cxn modelId="{CF12CFBD-FE97-B747-B0E7-63AEC644022D}" type="presParOf" srcId="{63CFAEC5-0C3A-9844-BBA3-ECE18478649B}" destId="{24DF7F3F-370A-4B4F-8611-787BB6468AA0}" srcOrd="1" destOrd="0" presId="urn:microsoft.com/office/officeart/2008/layout/LinedList"/>
    <dgm:cxn modelId="{6B4B743B-BC6B-8643-9DC1-380DEE396CFA}" type="presParOf" srcId="{24DF7F3F-370A-4B4F-8611-787BB6468AA0}" destId="{6875E25A-C523-7E43-8508-9F9B4D469F97}" srcOrd="0" destOrd="0" presId="urn:microsoft.com/office/officeart/2008/layout/LinedList"/>
    <dgm:cxn modelId="{6564AB96-41F5-CA49-A22E-01A75441E649}" type="presParOf" srcId="{24DF7F3F-370A-4B4F-8611-787BB6468AA0}" destId="{DBEA15F4-8339-D44D-A386-2B740A75B2E4}" srcOrd="1" destOrd="0" presId="urn:microsoft.com/office/officeart/2008/layout/LinedList"/>
    <dgm:cxn modelId="{6687461F-5762-B240-8FA2-F2147FAB2BC2}" type="presParOf" srcId="{63CFAEC5-0C3A-9844-BBA3-ECE18478649B}" destId="{B2B7002A-E175-914A-A0F0-23068E94D89A}" srcOrd="2" destOrd="0" presId="urn:microsoft.com/office/officeart/2008/layout/LinedList"/>
    <dgm:cxn modelId="{EDEF58BB-8860-7040-993B-C8A80915FCDE}" type="presParOf" srcId="{63CFAEC5-0C3A-9844-BBA3-ECE18478649B}" destId="{F538F0F4-0595-2D47-B4E7-621A4AD38E25}" srcOrd="3" destOrd="0" presId="urn:microsoft.com/office/officeart/2008/layout/LinedList"/>
    <dgm:cxn modelId="{27EAC0F4-93FE-4649-A610-D73F91353FB6}" type="presParOf" srcId="{F538F0F4-0595-2D47-B4E7-621A4AD38E25}" destId="{55E2E504-38C3-CB4D-A230-1ED3C9A73E2D}" srcOrd="0" destOrd="0" presId="urn:microsoft.com/office/officeart/2008/layout/LinedList"/>
    <dgm:cxn modelId="{6D19626E-2580-1E4D-AF6F-7ADAE47869DE}" type="presParOf" srcId="{F538F0F4-0595-2D47-B4E7-621A4AD38E25}" destId="{5A32E4D6-B01B-2348-A2FC-781E4788D50E}" srcOrd="1" destOrd="0" presId="urn:microsoft.com/office/officeart/2008/layout/LinedList"/>
    <dgm:cxn modelId="{28EC0C3D-B610-C149-B935-BB05E1408EE3}" type="presParOf" srcId="{63CFAEC5-0C3A-9844-BBA3-ECE18478649B}" destId="{EC0BF324-F58C-5946-9916-54053D504D3F}" srcOrd="4" destOrd="0" presId="urn:microsoft.com/office/officeart/2008/layout/LinedList"/>
    <dgm:cxn modelId="{29F2062D-185C-9346-AD8A-45C10F6D0B58}" type="presParOf" srcId="{63CFAEC5-0C3A-9844-BBA3-ECE18478649B}" destId="{B6C41B8C-2F8C-0843-8AB0-21BD1622BA0D}" srcOrd="5" destOrd="0" presId="urn:microsoft.com/office/officeart/2008/layout/LinedList"/>
    <dgm:cxn modelId="{A2EA5E5E-AE00-DA41-A4AF-EC44DBE29785}" type="presParOf" srcId="{B6C41B8C-2F8C-0843-8AB0-21BD1622BA0D}" destId="{F5B3C386-45A9-7149-816B-AB0682359B1A}" srcOrd="0" destOrd="0" presId="urn:microsoft.com/office/officeart/2008/layout/LinedList"/>
    <dgm:cxn modelId="{D9C31BE3-319B-0448-8EA7-315E40A8F7AA}" type="presParOf" srcId="{B6C41B8C-2F8C-0843-8AB0-21BD1622BA0D}" destId="{6318ADE4-75F7-DA48-A4E6-72C7DE1D39FC}" srcOrd="1" destOrd="0" presId="urn:microsoft.com/office/officeart/2008/layout/LinedList"/>
    <dgm:cxn modelId="{05D2CE8A-443A-2047-A212-49D031C2C5DC}" type="presParOf" srcId="{63CFAEC5-0C3A-9844-BBA3-ECE18478649B}" destId="{C233F8D5-85CF-474F-B404-41A74C6E796C}" srcOrd="6" destOrd="0" presId="urn:microsoft.com/office/officeart/2008/layout/LinedList"/>
    <dgm:cxn modelId="{B4C6FF88-13D6-4D47-B4F3-16C8EEA6AACE}" type="presParOf" srcId="{63CFAEC5-0C3A-9844-BBA3-ECE18478649B}" destId="{C4304CDA-D96C-3140-836B-61AB93465BCB}" srcOrd="7" destOrd="0" presId="urn:microsoft.com/office/officeart/2008/layout/LinedList"/>
    <dgm:cxn modelId="{A765A746-B449-2241-AF60-33C4D18A85CA}" type="presParOf" srcId="{C4304CDA-D96C-3140-836B-61AB93465BCB}" destId="{B307E5E7-D9E1-7649-91C4-E65878B85293}" srcOrd="0" destOrd="0" presId="urn:microsoft.com/office/officeart/2008/layout/LinedList"/>
    <dgm:cxn modelId="{0ABAC69C-7549-DB42-A864-AC5902BCE842}" type="presParOf" srcId="{C4304CDA-D96C-3140-836B-61AB93465BCB}" destId="{625AC50D-BC03-A34D-BB9D-5D7B88CD814F}" srcOrd="1" destOrd="0" presId="urn:microsoft.com/office/officeart/2008/layout/LinedList"/>
    <dgm:cxn modelId="{D7399C51-9C21-E940-A03B-7A3FB0E7B425}" type="presParOf" srcId="{63CFAEC5-0C3A-9844-BBA3-ECE18478649B}" destId="{8B9C51E1-6A99-524A-AB80-A004FA72D825}" srcOrd="8" destOrd="0" presId="urn:microsoft.com/office/officeart/2008/layout/LinedList"/>
    <dgm:cxn modelId="{208B29A1-CF5F-9A41-84EF-EE221EA0B156}" type="presParOf" srcId="{63CFAEC5-0C3A-9844-BBA3-ECE18478649B}" destId="{61A53312-EB05-DB4A-834A-823D04E2E2DA}" srcOrd="9" destOrd="0" presId="urn:microsoft.com/office/officeart/2008/layout/LinedList"/>
    <dgm:cxn modelId="{EB3738AB-72F7-6849-B43F-C6447F8CC3AB}" type="presParOf" srcId="{61A53312-EB05-DB4A-834A-823D04E2E2DA}" destId="{6A9AD0C3-56C9-8448-B569-593983F2539B}" srcOrd="0" destOrd="0" presId="urn:microsoft.com/office/officeart/2008/layout/LinedList"/>
    <dgm:cxn modelId="{29CF0365-D5AA-3048-A130-A4AB180269F7}" type="presParOf" srcId="{61A53312-EB05-DB4A-834A-823D04E2E2DA}" destId="{9ADE2E99-B734-684B-9534-BCDFC5BE64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DAFF-9B75-C645-A871-FF3770DCEF24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5E25A-C523-7E43-8508-9F9B4D469F97}">
      <dsp:nvSpPr>
        <dsp:cNvPr id="0" name=""/>
        <dsp:cNvSpPr/>
      </dsp:nvSpPr>
      <dsp:spPr>
        <a:xfrm>
          <a:off x="0" y="70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데이터를 수집하고 전처리하는 과정에서 데이터 부족과 클린징으로 인한 유실이 도전 과제였습니다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706"/>
        <a:ext cx="6949440" cy="1157045"/>
      </dsp:txXfrm>
    </dsp:sp>
    <dsp:sp modelId="{B2B7002A-E175-914A-A0F0-23068E94D89A}">
      <dsp:nvSpPr>
        <dsp:cNvPr id="0" name=""/>
        <dsp:cNvSpPr/>
      </dsp:nvSpPr>
      <dsp:spPr>
        <a:xfrm>
          <a:off x="0" y="1157751"/>
          <a:ext cx="6949440" cy="0"/>
        </a:xfrm>
        <a:prstGeom prst="line">
          <a:avLst/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accent2">
              <a:hueOff val="-375542"/>
              <a:satOff val="-2439"/>
              <a:lumOff val="-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E504-38C3-CB4D-A230-1ED3C9A73E2D}">
      <dsp:nvSpPr>
        <dsp:cNvPr id="0" name=""/>
        <dsp:cNvSpPr/>
      </dsp:nvSpPr>
      <dsp:spPr>
        <a:xfrm>
          <a:off x="0" y="115775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특히 다중공선성 문제를 해결하려다 보니 경제적</a:t>
          </a:r>
          <a:r>
            <a:rPr kumimoji="1" lang="en-US" sz="2000" kern="1200"/>
            <a:t>/</a:t>
          </a:r>
          <a:r>
            <a:rPr kumimoji="1" lang="ko-KR" sz="2000" kern="1200"/>
            <a:t>사회적 결합 효과를 분석하지 못한 점이 아쉬웠습니다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1157751"/>
        <a:ext cx="6949440" cy="1157045"/>
      </dsp:txXfrm>
    </dsp:sp>
    <dsp:sp modelId="{EC0BF324-F58C-5946-9916-54053D504D3F}">
      <dsp:nvSpPr>
        <dsp:cNvPr id="0" name=""/>
        <dsp:cNvSpPr/>
      </dsp:nvSpPr>
      <dsp:spPr>
        <a:xfrm>
          <a:off x="0" y="2314796"/>
          <a:ext cx="6949440" cy="0"/>
        </a:xfrm>
        <a:prstGeom prst="line">
          <a:avLst/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accent2">
              <a:hueOff val="-751084"/>
              <a:satOff val="-4879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3C386-45A9-7149-816B-AB0682359B1A}">
      <dsp:nvSpPr>
        <dsp:cNvPr id="0" name=""/>
        <dsp:cNvSpPr/>
      </dsp:nvSpPr>
      <dsp:spPr>
        <a:xfrm>
          <a:off x="0" y="231479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비록 생각했던 만큼의 결과는 도출되지 않았지만</a:t>
          </a:r>
          <a:r>
            <a:rPr kumimoji="1" lang="en-US" sz="2000" kern="1200"/>
            <a:t>, </a:t>
          </a:r>
          <a:r>
            <a:rPr kumimoji="1" lang="ko-KR" sz="2000" kern="1200"/>
            <a:t>분석 과정을 실제로 진행하며 많은 것을 배우고 재미있었습니다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2314796"/>
        <a:ext cx="6949440" cy="1157045"/>
      </dsp:txXfrm>
    </dsp:sp>
    <dsp:sp modelId="{C233F8D5-85CF-474F-B404-41A74C6E796C}">
      <dsp:nvSpPr>
        <dsp:cNvPr id="0" name=""/>
        <dsp:cNvSpPr/>
      </dsp:nvSpPr>
      <dsp:spPr>
        <a:xfrm>
          <a:off x="0" y="3471841"/>
          <a:ext cx="6949440" cy="0"/>
        </a:xfrm>
        <a:prstGeom prst="line">
          <a:avLst/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accent2">
              <a:hueOff val="-1126625"/>
              <a:satOff val="-7318"/>
              <a:lumOff val="-1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E5E7-D9E1-7649-91C4-E65878B85293}">
      <dsp:nvSpPr>
        <dsp:cNvPr id="0" name=""/>
        <dsp:cNvSpPr/>
      </dsp:nvSpPr>
      <dsp:spPr>
        <a:xfrm>
          <a:off x="0" y="347184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분석의 전반적인 과정이 통계적 사고와 데이터 다루는 능력을 향상시켜 주었습니다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3471841"/>
        <a:ext cx="6949440" cy="1157045"/>
      </dsp:txXfrm>
    </dsp:sp>
    <dsp:sp modelId="{8B9C51E1-6A99-524A-AB80-A004FA72D825}">
      <dsp:nvSpPr>
        <dsp:cNvPr id="0" name=""/>
        <dsp:cNvSpPr/>
      </dsp:nvSpPr>
      <dsp:spPr>
        <a:xfrm>
          <a:off x="0" y="4628886"/>
          <a:ext cx="6949440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AD0C3-56C9-8448-B569-593983F2539B}">
      <dsp:nvSpPr>
        <dsp:cNvPr id="0" name=""/>
        <dsp:cNvSpPr/>
      </dsp:nvSpPr>
      <dsp:spPr>
        <a:xfrm>
          <a:off x="0" y="462888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앞으로 더 많은 데이터와 다양한 기법을 활용한 분석을 시도해 보고 싶습니다</a:t>
          </a:r>
          <a:r>
            <a:rPr kumimoji="1" lang="en-US" sz="2000" kern="1200"/>
            <a:t>.</a:t>
          </a:r>
          <a:endParaRPr lang="en-US" sz="2000" kern="1200"/>
        </a:p>
      </dsp:txBody>
      <dsp:txXfrm>
        <a:off x="0" y="4628886"/>
        <a:ext cx="6949440" cy="115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C1B77-6856-4B41-B712-82029BFD80EE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26C37-6708-7D47-9F06-3C67D6FE7C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28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안녕하세요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저희는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AI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빅데이터 전공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5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조입니다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오늘 발표드릴 주제는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 분석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저희가 이 주제를 선정한 이유와 분석 과정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결과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시사점 등을 발표하겠습니다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34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변수 간 상관 관계 분석 결과를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피어슨</a:t>
            </a:r>
            <a:r>
              <a:rPr kumimoji="1" lang="ko-KR" altLang="en-US" dirty="0"/>
              <a:t> 상관 계수를 계산하여 각 변수 간의 관계를 평가했습니다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경제적 요인과 사회적 요인 모두 출산율과 다양한 상관성을 보여주었으며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특히 고용율과 도시화는 서로 강한 음의 상관성을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상관 관계는 이후 분석에서 중요한 해석의 기반이 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778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변수 간 상관 관계를 통해 다중 공선성 문제를 발견했습니다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공선성은 </a:t>
            </a:r>
            <a:r>
              <a:rPr kumimoji="1" lang="en" altLang="ko-KR" dirty="0"/>
              <a:t>Variance Inflation Factor(VIF)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확인하였으며</a:t>
            </a:r>
            <a:r>
              <a:rPr kumimoji="1" lang="en-US" altLang="ko-KR" dirty="0"/>
              <a:t>, </a:t>
            </a:r>
            <a:r>
              <a:rPr kumimoji="1" lang="en" altLang="ko-KR" dirty="0"/>
              <a:t>VIF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을 초과하는 변수가 일부 발견되었습니다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고용률과 도시화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임금과 초혼나이는 높은 상관성을 보였습니다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 문제로 인해 일부 변수의 해석이 왜곡될 가능성이 있어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분석에서는 주의가 필요했습니다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46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화면에 보이는 그래프는 변수들의 분포를 시각적으로 확인한 결과입니다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043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탐색적 데이터 분석</a:t>
            </a:r>
            <a:r>
              <a:rPr kumimoji="1" lang="en-US" altLang="ko-KR" dirty="0"/>
              <a:t>(</a:t>
            </a:r>
            <a:r>
              <a:rPr kumimoji="1" lang="en" altLang="ko-KR" dirty="0"/>
              <a:t>EDA)</a:t>
            </a:r>
            <a:r>
              <a:rPr kumimoji="1" lang="ko-KR" altLang="en-US" dirty="0"/>
              <a:t>을 통해 얻은 주요 결과를 요약하겠습니다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출산율과 주요 요인 간의 상관성을 확인했습니다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고용율</a:t>
            </a:r>
            <a:r>
              <a:rPr kumimoji="1" lang="ko-KR" altLang="en-US" dirty="0"/>
              <a:t> 출산율 증가와 강한 양의 상관성을 보였고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도사화률은</a:t>
            </a:r>
            <a:r>
              <a:rPr kumimoji="1" lang="ko-KR" altLang="en-US" dirty="0"/>
              <a:t> 음의 상관성을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 문제가 일부 변수에서 나타났으며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이후 모델링에 영향을 미칠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변수 분포를 통해 데이터가 분석에 적합한지 확인하였고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명확한 변수 간 패턴을 발견할 수 있었습니다</a:t>
            </a:r>
            <a:r>
              <a:rPr kumimoji="1" lang="en-US" altLang="ko-KR" dirty="0"/>
              <a:t>.</a:t>
            </a:r>
          </a:p>
          <a:p>
            <a:endParaRPr kumimoji="1" lang="en" altLang="ko-KR" dirty="0"/>
          </a:p>
          <a:p>
            <a:r>
              <a:rPr kumimoji="1" lang="en" altLang="ko-KR" dirty="0"/>
              <a:t>EDA </a:t>
            </a:r>
            <a:r>
              <a:rPr kumimoji="1" lang="ko-KR" altLang="en-US" dirty="0"/>
              <a:t>결과는 이후 로지스틱 회귀 분석의 기초 자료로 활용되었습니다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511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슬라이드에서는 사회적 요인에 대한 로지스틱 회귀분석 결과를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분석 변수로는 </a:t>
            </a:r>
            <a:r>
              <a:rPr kumimoji="1" lang="ko-KR" altLang="en-US" dirty="0" err="1"/>
              <a:t>도시화률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교육수준 지표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초혼연령를</a:t>
            </a:r>
            <a:r>
              <a:rPr kumimoji="1" lang="ko-KR" altLang="en-US" dirty="0"/>
              <a:t> 사용하였습니다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모델의 </a:t>
            </a:r>
            <a:r>
              <a:rPr kumimoji="1" lang="en" altLang="ko-KR" dirty="0"/>
              <a:t>CS </a:t>
            </a:r>
            <a:r>
              <a:rPr kumimoji="1" lang="ko-KR" altLang="en-US" dirty="0"/>
              <a:t>값은 약 </a:t>
            </a:r>
            <a:r>
              <a:rPr kumimoji="1" lang="en-US" altLang="ko-KR" dirty="0"/>
              <a:t>28.17%</a:t>
            </a:r>
            <a:r>
              <a:rPr kumimoji="1" lang="ko-KR" altLang="en-US" dirty="0"/>
              <a:t>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중간 수준의 설명력을 보여주었습니다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분석 결과를 요약하자면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 err="1"/>
              <a:t>도시화률은</a:t>
            </a:r>
            <a:r>
              <a:rPr kumimoji="1" lang="ko-KR" altLang="en-US" dirty="0"/>
              <a:t> 출산율 감소와 강한 부정적 상관관계를 보이며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통계적으로 유의미하였습니다</a:t>
            </a:r>
          </a:p>
          <a:p>
            <a:r>
              <a:rPr kumimoji="1" lang="ko-KR" altLang="en-US" dirty="0"/>
              <a:t>교육수준 지표는 출산율 증가와 약한 긍정적 상관관계를 보였으나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통계적으로 유의미하지 않았습니다</a:t>
            </a:r>
          </a:p>
          <a:p>
            <a:r>
              <a:rPr kumimoji="1" lang="ko-KR" altLang="en-US" dirty="0"/>
              <a:t>초혼연령은 출산율에 유의미한 영향을 미치지 않았습니다</a:t>
            </a:r>
          </a:p>
          <a:p>
            <a:endParaRPr kumimoji="1" lang="ko-KR" altLang="en-US" dirty="0"/>
          </a:p>
          <a:p>
            <a:r>
              <a:rPr kumimoji="1" lang="ko-KR" altLang="en-US" dirty="0"/>
              <a:t>이러한 결과는 도시화율이 출산율 감소의 주요 요인임을 시사하며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 수준과 초혼 연령의 영향은 상대적으로 미미한 것으로 나타났습니다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95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로지스틱 회귀분석을 통해 경제적 요인과 사회적 요인이 출산율에 미치는 영향을 평가하였습니다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 분석 결과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고용률과 주택 매매 지수는 출산율 증가에 긍정적 영향을 미쳤으며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월급은 출산율 감소와 유의미한 관계를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사회적 요인 분석 결과</a:t>
            </a:r>
            <a:r>
              <a:rPr kumimoji="1" lang="en-US" altLang="ko-KR" dirty="0"/>
              <a:t>: </a:t>
            </a:r>
            <a:r>
              <a:rPr kumimoji="1" lang="ko-KR" altLang="en-US" dirty="0"/>
              <a:t>도시화율은 출산율 감소에 가장 중요한 사회적 요인이었으며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초혼 연령은 출산율 감소와 연관되었습니다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다중공선성</a:t>
            </a:r>
            <a:r>
              <a:rPr kumimoji="1" lang="ko-KR" altLang="en-US" dirty="0"/>
              <a:t> 문제로 경제적</a:t>
            </a:r>
            <a:r>
              <a:rPr kumimoji="1" lang="en-US" altLang="ko-KR" dirty="0"/>
              <a:t>·</a:t>
            </a:r>
            <a:r>
              <a:rPr kumimoji="1" lang="ko-KR" altLang="en-US" dirty="0"/>
              <a:t>사회적 요인의 결합 효과 분석은 진행하지 못하였습니다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64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69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발표는 크게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8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가지 단계로 구성되어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먼저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과제의 배경과 중요성을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설명드리고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출처와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전처리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과정을 살펴본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탐색적 데이터 분석과 로지스틱 회귀분석 결과를 공유하겠습니다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마지막으로 결론과 시사점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그리고 프로젝트를 진행하면서 느낀 소감을 말씀드리겠습니다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5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본 과제의 주제는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영향을 분석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출산율 감소는 현재 사회적으로 큰 이슈이며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요인과 밀접한 연관이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분석을 통해 정책적으로 어떤 시사점을 도출할 수 있을지 탐구하고자 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연구 질문으로는 세 가지를 설정하였습니다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 요인이 출산율에 미치는 영향은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영향은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요인의 결합 효과는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67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데이터는 </a:t>
            </a:r>
            <a:r>
              <a:rPr kumimoji="1" lang="ko-KR" altLang="en-US" dirty="0" err="1"/>
              <a:t>국가통계포털에서</a:t>
            </a:r>
            <a:r>
              <a:rPr kumimoji="1" lang="ko-KR" altLang="en-US" dirty="0"/>
              <a:t> 수집하였습니다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수집된 데이터는 크게 경제적 요인과 사회적 요인으로 나뉩니다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고용률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성별 임금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매매 및 전세 지수 등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사회적 요인</a:t>
            </a:r>
            <a:r>
              <a:rPr kumimoji="1" lang="en-US" altLang="ko-KR" dirty="0"/>
              <a:t>: </a:t>
            </a:r>
            <a:r>
              <a:rPr kumimoji="1" lang="ko-KR" altLang="en-US" dirty="0"/>
              <a:t>평균 초혼 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 </a:t>
            </a:r>
            <a:r>
              <a:rPr kumimoji="1" lang="ko-KR" altLang="en-US" dirty="0" err="1"/>
              <a:t>정도별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혼인율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시가화 지수 등입니다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데이터를 바탕으로 본 분석을 진행하였습니다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03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경제적 요인의 데이터 클리닝 과정을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요인은 고용률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성별 임금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매매 지수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전세 지수 데이터를 사용했습니다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데이터를 처리할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서울특별시 데이터만 추출하여 분석에 활용하였습니다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화면 오른쪽에 </a:t>
            </a:r>
            <a:r>
              <a:rPr kumimoji="1" lang="ko-KR" altLang="en-US" dirty="0" err="1"/>
              <a:t>보이는것과</a:t>
            </a:r>
            <a:r>
              <a:rPr kumimoji="1" lang="ko-KR" altLang="en-US" dirty="0"/>
              <a:t> 같은 정리된 데이터를 얻었습니다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26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사회적 요인의 데이터 클리닝 과정입니다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사회적 요인은 초혼 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최종 학력 수준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도시화율 데이터를 사용했습니다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 학력 수준은 학력을 가중 평균하여 </a:t>
            </a:r>
            <a:r>
              <a:rPr kumimoji="1" lang="en" altLang="ko-KR" dirty="0" err="1"/>
              <a:t>edu_index</a:t>
            </a:r>
            <a:r>
              <a:rPr kumimoji="1" lang="ko-KR" altLang="en-US" dirty="0"/>
              <a:t>라는 지표로 변환하였습니다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대학은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대학원 이상은 </a:t>
            </a:r>
            <a:r>
              <a:rPr kumimoji="1" lang="en-US" altLang="ko-KR" dirty="0"/>
              <a:t>5</a:t>
            </a:r>
            <a:r>
              <a:rPr kumimoji="1" lang="ko-KR" altLang="en-US" dirty="0"/>
              <a:t>점으로 매핑하여 계산했습니다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화면 오른쪽에 </a:t>
            </a:r>
            <a:r>
              <a:rPr kumimoji="1" lang="ko-KR" altLang="en-US" dirty="0" err="1"/>
              <a:t>보이는것과</a:t>
            </a:r>
            <a:r>
              <a:rPr kumimoji="1" lang="ko-KR" altLang="en-US" dirty="0"/>
              <a:t> 같은 정리된 데이터를 얻었습니다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3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클리닝된</a:t>
            </a:r>
            <a:r>
              <a:rPr kumimoji="1" lang="ko-KR" altLang="en-US" dirty="0"/>
              <a:t> 데이터를 병합하는 과정입니다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요인과 사회적 요인의 데이터를 연도와 성별을 기준으로 병합하였습니다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분석의 초점이 여성의 출산율에 맞춰져 있기 때문에 최종적으로 여성 데이터만 사용하여 분석을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병합된 데이터는 출산율과 주요 경제적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사회적 요인을 포함하고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19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화면에 보이는 것은 데이터 클리닝의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최종 결과물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모든 데이터가 연도와 성별을 기준으로 병합되었으며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결측값과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이상값이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처리된 상태입니다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54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 클리닝이 완료된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탐색적 데이터 분석</a:t>
            </a:r>
            <a:r>
              <a:rPr kumimoji="1" lang="en-US" altLang="ko-KR" dirty="0"/>
              <a:t>(</a:t>
            </a:r>
            <a:r>
              <a:rPr kumimoji="1" lang="en" altLang="ko-KR" dirty="0"/>
              <a:t>EDA</a:t>
            </a:r>
            <a:r>
              <a:rPr kumimoji="1" lang="ko-KR" altLang="en-US" dirty="0"/>
              <a:t>을 통해 데이터를 전반적으로 탐구했습니다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주요 목표는 다음과 같습니다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출산율과 경제적</a:t>
            </a:r>
            <a:r>
              <a:rPr kumimoji="1" lang="en-US" altLang="ko-KR" dirty="0"/>
              <a:t>·</a:t>
            </a:r>
            <a:r>
              <a:rPr kumimoji="1" lang="ko-KR" altLang="en-US" dirty="0"/>
              <a:t>사회적 요인 간의 관계를 탐색하는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데이터의 패턴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변수 간의 분포 및 상관 관계를 확인하는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다중 공선성 문제가 존재하는지 파악하는 것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EDA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분석의 기초 자료를 확인하고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향후 모델링에 필요한 인사이트를 얻을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6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9" name="Picture 3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C498E7E9-7761-5B34-AA70-662BDC42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4ECE74-816C-1CC6-B098-392F9A83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1" y="5728447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 분석</a:t>
            </a:r>
            <a:endParaRPr kumimoji="1" lang="ko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DB78A4-3F33-AFAC-E8BA-00622B323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819" y="5728445"/>
            <a:ext cx="3409110" cy="95041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빅데이터 전공</a:t>
            </a:r>
            <a:endParaRPr kumimoji="1" lang="en-US" altLang="ko-KR" sz="1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 최영현</a:t>
            </a:r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최인철</a:t>
            </a:r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김건호</a:t>
            </a:r>
          </a:p>
        </p:txBody>
      </p:sp>
    </p:spTree>
    <p:extLst>
      <p:ext uri="{BB962C8B-B14F-4D97-AF65-F5344CB8AC3E}">
        <p14:creationId xmlns:p14="http://schemas.microsoft.com/office/powerpoint/2010/main" val="221635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74E63-ABD0-96AA-9622-F09F6DB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546566"/>
          </a:xfrm>
        </p:spPr>
        <p:txBody>
          <a:bodyPr anchor="b">
            <a:normAutofit/>
          </a:bodyPr>
          <a:lstStyle/>
          <a:p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간 상관 관계 분석</a:t>
            </a:r>
          </a:p>
        </p:txBody>
      </p:sp>
      <p:pic>
        <p:nvPicPr>
          <p:cNvPr id="5" name="그림 4" descr="텍스트, 스크린샷, 사각형, 평행이(가) 표시된 사진&#10;&#10;자동 생성된 설명">
            <a:extLst>
              <a:ext uri="{FF2B5EF4-FFF2-40B4-BE49-F238E27FC236}">
                <a16:creationId xmlns:a16="http://schemas.microsoft.com/office/drawing/2014/main" id="{7EE6C5F9-56C6-923F-01D1-8E6DE375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29" y="1488664"/>
            <a:ext cx="5707584" cy="4765832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8A755026-90DA-3F15-5F5C-0427BAC7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409196"/>
            <a:ext cx="5392066" cy="2498761"/>
          </a:xfrm>
          <a:prstGeom prst="rect">
            <a:avLst/>
          </a:prstGeom>
        </p:spPr>
      </p:pic>
      <p:pic>
        <p:nvPicPr>
          <p:cNvPr id="13" name="그림 12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A949C244-0718-7129-BE3E-B7DD49C8E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4119022"/>
            <a:ext cx="5392066" cy="2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110769-333D-58CC-713E-FDA55129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6558F-CA3A-3818-A476-39F92F8E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VIF (Variance Inflation Factor)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공선성을 평가하기 위해 독립 변수 간 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VIF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를 계산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일반적으로 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VIF &gt; 10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인 변수는 다중 공선성 문제 가능성이 있음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C992F-74DF-F2A9-0B36-FD923D34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84886"/>
              </p:ext>
            </p:extLst>
          </p:nvPr>
        </p:nvGraphicFramePr>
        <p:xfrm>
          <a:off x="612648" y="1058420"/>
          <a:ext cx="4681506" cy="4769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28162">
                  <a:extLst>
                    <a:ext uri="{9D8B030D-6E8A-4147-A177-3AD203B41FA5}">
                      <a16:colId xmlns:a16="http://schemas.microsoft.com/office/drawing/2014/main" val="3522944808"/>
                    </a:ext>
                  </a:extLst>
                </a:gridCol>
                <a:gridCol w="1453344">
                  <a:extLst>
                    <a:ext uri="{9D8B030D-6E8A-4147-A177-3AD203B41FA5}">
                      <a16:colId xmlns:a16="http://schemas.microsoft.com/office/drawing/2014/main" val="2257813974"/>
                    </a:ext>
                  </a:extLst>
                </a:gridCol>
              </a:tblGrid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Variable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VIF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473744371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employment_rate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35.06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1628190046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monthly_wage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49.86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9419186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housing_price_index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7.20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119821944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rental_price_index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23.28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2938645841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first_marriage_age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113.09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4281014603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urbanized_rate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21.46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3677660573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edu_index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3.05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37545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0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C950-1968-7EEA-5A82-2706ED77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–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분포 그래프 확인</a:t>
            </a:r>
          </a:p>
        </p:txBody>
      </p:sp>
      <p:pic>
        <p:nvPicPr>
          <p:cNvPr id="5" name="그림 4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2CC43260-15A2-7583-CC15-5EDB6556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" y="2055574"/>
            <a:ext cx="2880000" cy="1934117"/>
          </a:xfrm>
          <a:prstGeom prst="rect">
            <a:avLst/>
          </a:prstGeom>
        </p:spPr>
      </p:pic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FA75CE6-39F6-EE4C-A900-3F26513F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7" y="2088923"/>
            <a:ext cx="2880000" cy="1934117"/>
          </a:xfrm>
          <a:prstGeom prst="rect">
            <a:avLst/>
          </a:prstGeom>
        </p:spPr>
      </p:pic>
      <p:pic>
        <p:nvPicPr>
          <p:cNvPr id="9" name="그림 8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5FE192C-A2CF-3EBB-24D9-5CA14C29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716" y="2088923"/>
            <a:ext cx="2880000" cy="1934117"/>
          </a:xfrm>
          <a:prstGeom prst="rect">
            <a:avLst/>
          </a:prstGeom>
        </p:spPr>
      </p:pic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8716905-DE74-ACCC-F0F5-37676F08F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995" y="2088923"/>
            <a:ext cx="2880000" cy="1934117"/>
          </a:xfrm>
          <a:prstGeom prst="rect">
            <a:avLst/>
          </a:prstGeom>
        </p:spPr>
      </p:pic>
      <p:pic>
        <p:nvPicPr>
          <p:cNvPr id="13" name="그림 1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8B38A44-596B-D590-CE02-C7D0DECE0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96" y="4364367"/>
            <a:ext cx="2880000" cy="1934117"/>
          </a:xfrm>
          <a:prstGeom prst="rect">
            <a:avLst/>
          </a:prstGeom>
        </p:spPr>
      </p:pic>
      <p:pic>
        <p:nvPicPr>
          <p:cNvPr id="15" name="그림 1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1D4C193-5485-DE24-8C64-93D0E3F29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560" y="4431065"/>
            <a:ext cx="2880000" cy="1934118"/>
          </a:xfrm>
          <a:prstGeom prst="rect">
            <a:avLst/>
          </a:prstGeom>
        </p:spPr>
      </p:pic>
      <p:pic>
        <p:nvPicPr>
          <p:cNvPr id="17" name="그림 16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9D0F9DC-F761-B1A1-36D9-88F9DC8C5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778" y="4431065"/>
            <a:ext cx="2880000" cy="1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B1A542-189A-EBFE-B1B9-BC57D0A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06E28-317F-DF5E-1768-70B3D541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출산율과 주요 요인 간의 상관성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임금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고용률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과 긍정적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부정적 상관 관계 존재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학력 지수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과도 복합적 관계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일부 변수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first_marriage_age, employment_rate)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에서 다중 공선성 가능성 확인됨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데이터 시각화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변수 간 패턴과 트렌드 명확히 확인 가능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31BABD-52E9-B851-0CBD-2E905C55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09" y="1729670"/>
            <a:ext cx="6572382" cy="3729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480B27-4038-4D7D-97EB-31E3F11C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</a:p>
        </p:txBody>
      </p:sp>
    </p:spTree>
    <p:extLst>
      <p:ext uri="{BB962C8B-B14F-4D97-AF65-F5344CB8AC3E}">
        <p14:creationId xmlns:p14="http://schemas.microsoft.com/office/powerpoint/2010/main" val="296332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3C992-E3BA-8380-5F74-7BF09A37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, 텍스트, 도표, 라인이(가) 표시된 사진&#10;&#10;자동 생성된 설명">
            <a:extLst>
              <a:ext uri="{FF2B5EF4-FFF2-40B4-BE49-F238E27FC236}">
                <a16:creationId xmlns:a16="http://schemas.microsoft.com/office/drawing/2014/main" id="{51181BBD-3015-694F-B99C-6F49F920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25" y="2204765"/>
            <a:ext cx="5559552" cy="2988258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6AC5694-718D-2A03-0CD1-91CD53CC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0" y="2218663"/>
            <a:ext cx="5559552" cy="2960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5AB14C-BE93-CA4D-F462-40FB7C8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</a:p>
        </p:txBody>
      </p:sp>
    </p:spTree>
    <p:extLst>
      <p:ext uri="{BB962C8B-B14F-4D97-AF65-F5344CB8AC3E}">
        <p14:creationId xmlns:p14="http://schemas.microsoft.com/office/powerpoint/2010/main" val="173790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C3381-DE58-CEC8-F1CC-0D2A9CDF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C1367F-7428-B577-97D3-0396D370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</a:p>
        </p:txBody>
      </p:sp>
      <p:pic>
        <p:nvPicPr>
          <p:cNvPr id="4" name="그림 3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EECF6F0A-CB64-CF28-8349-3AD73F85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6" y="1802267"/>
            <a:ext cx="8202168" cy="453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813C1-C132-A234-DB28-AB39E57F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스크린샷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F8A8ABE8-B342-2004-A7C2-8A0FC48E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25" y="2135271"/>
            <a:ext cx="5559552" cy="3127246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72E481D-8E65-113A-68CF-8D92FB7A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0" y="2211714"/>
            <a:ext cx="5559552" cy="2974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877DC7-2451-58B9-5B41-56C00100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</a:p>
        </p:txBody>
      </p:sp>
    </p:spTree>
    <p:extLst>
      <p:ext uri="{BB962C8B-B14F-4D97-AF65-F5344CB8AC3E}">
        <p14:creationId xmlns:p14="http://schemas.microsoft.com/office/powerpoint/2010/main" val="14916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 descr="두 줄의 하얀 인형 앞에 있는 빨간 장난감 사람">
            <a:extLst>
              <a:ext uri="{FF2B5EF4-FFF2-40B4-BE49-F238E27FC236}">
                <a16:creationId xmlns:a16="http://schemas.microsoft.com/office/drawing/2014/main" id="{25F14507-6555-B8E0-8E64-57C7A547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89" r="24534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13059A-163B-A6EF-F768-673CF08A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51C49-6D25-8852-89E1-6813DD72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증가와 유의미한 양의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p=0.002).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housing_price_index: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증가와 유의미한 양의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p=0.019).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monthly_wage: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유의미한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p=0.023).  </a:t>
            </a:r>
          </a:p>
          <a:p>
            <a:pPr>
              <a:lnSpc>
                <a:spcPct val="110000"/>
              </a:lnSpc>
            </a:pPr>
            <a:endParaRPr kumimoji="1" lang="en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강한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p=0.001).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edu_index: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 경향 있으나 통계적으로 유의하지 않음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p=0.184).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first_marriage_age: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유의미한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p=0.032).  </a:t>
            </a:r>
          </a:p>
          <a:p>
            <a:pPr>
              <a:lnSpc>
                <a:spcPct val="110000"/>
              </a:lnSpc>
            </a:pPr>
            <a:endParaRPr kumimoji="1" lang="en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결합 효과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 다중공선성 문제로 결합 효과 분석 불가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4BA2E-AFC4-7147-98F8-E02276F9D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B27BC6-219A-FD83-8F16-7385C5B8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b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정책적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22BAA-10BE-A9E5-C394-B3B4F5053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고용 안정성 강화 및 주택 구매 지원 정책이 출산율 증가에 기여 가능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월급 증가에 따른 출산율 감소 영향 분석 필요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" altLang="ko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marL="0" indent="0">
              <a:buNone/>
            </a:pP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도시화율 증가로 인한 출산율 감소 완화를 위한 정책 필요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주거 비용 감소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육아 지원 확대 </a:t>
            </a:r>
            <a:endParaRPr kumimoji="1" lang="en-US" altLang="ko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5120-D2FD-4D20-2532-DCDA9F75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A6AB-4F36-4C32-2DBD-6C66E67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과제 소개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병합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5.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탐색적 데이터 분석 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EDA)  </a:t>
            </a:r>
          </a:p>
          <a:p>
            <a:pPr marL="0" indent="0">
              <a:buNone/>
            </a:pP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6.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7.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결론 및 시사점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8.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56343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3337-A5F8-367C-EC87-E0838B4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분석의 주요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5CEB6-6559-970D-168B-C38921D2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74" y="1538611"/>
            <a:ext cx="4770058" cy="2195660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제한</a:t>
            </a:r>
          </a:p>
          <a:p>
            <a:pPr marL="0" indent="0">
              <a:buNone/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크기 부족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36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관측치로 분석 진행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간 관계를 충분히 탐구하기 어려웠고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통계적 신뢰성 감소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유실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 </a:t>
            </a:r>
          </a:p>
          <a:p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클린징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과정에서 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처리로 데이터가 일부 유실됨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9281CB-C666-715A-9009-60248AFCC0DC}"/>
              </a:ext>
            </a:extLst>
          </p:cNvPr>
          <p:cNvSpPr txBox="1">
            <a:spLocks/>
          </p:cNvSpPr>
          <p:nvPr/>
        </p:nvSpPr>
        <p:spPr>
          <a:xfrm>
            <a:off x="925774" y="4113700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변수의 선택 및 제거</a:t>
            </a: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VIF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 해결을 위해 일부 변수를 제거하면서 중요한 정보가 일부 손실됨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FE9C032-3F5F-97A5-59DE-C148FBD5B150}"/>
              </a:ext>
            </a:extLst>
          </p:cNvPr>
          <p:cNvSpPr txBox="1">
            <a:spLocks/>
          </p:cNvSpPr>
          <p:nvPr/>
        </p:nvSpPr>
        <p:spPr>
          <a:xfrm>
            <a:off x="6096000" y="1538611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2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다중공선성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문제</a:t>
            </a:r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요인의 결합 효과 분석 한계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변수 간 높은 상관성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).  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VIF(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분산팽창계수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높아 모델 해석의 신뢰성 저하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1C7A33-C0AC-EA19-F8D5-EE4B7FC452EC}"/>
              </a:ext>
            </a:extLst>
          </p:cNvPr>
          <p:cNvSpPr txBox="1">
            <a:spLocks/>
          </p:cNvSpPr>
          <p:nvPr/>
        </p:nvSpPr>
        <p:spPr>
          <a:xfrm>
            <a:off x="6096000" y="4107887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시간적</a:t>
            </a: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공간적 한계</a:t>
            </a:r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지역 및 시점 데이터로 일반화 어려움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.</a:t>
            </a: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동적 요인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미반영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장기적 트렌드나 경제적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충격 분석 불가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69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FF56BE-C696-CAD6-B735-3B2B69F6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ko-KR" altLang="en-US" sz="4000">
                <a:latin typeface="NanumGothic" panose="020D0604000000000000" pitchFamily="34" charset="-127"/>
                <a:ea typeface="NanumGothic" panose="020D0604000000000000" pitchFamily="34" charset="-127"/>
              </a:rPr>
              <a:t>소감</a:t>
            </a: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728756C5-0D95-1261-CE52-359C6A420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23047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21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8212-2EAF-8630-E4E5-AE00357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729612"/>
          </a:xfrm>
        </p:spPr>
        <p:txBody>
          <a:bodyPr anchor="ctr"/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8C1310-9E7B-8113-26B3-0E53C2C5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과제 소개</a:t>
            </a:r>
            <a:b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2D3DD-F974-2198-413E-745C6436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주제 정의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70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70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영향을 분석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배경 및 중요성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감소는 주요 사회적 문제로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요인과 밀접한 연관성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분석을 통한 정책적 시사점 도출의 필요성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연구 질문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요인이 출산율에 미치는 영향은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 </a:t>
            </a:r>
            <a:endParaRPr kumimoji="1" lang="en-US" altLang="ko-KR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영향은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 </a:t>
            </a:r>
            <a:endParaRPr kumimoji="1" lang="en-US" altLang="ko-KR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두 요인의 결합 효과는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다른 위치와 크기의 하원 수">
            <a:extLst>
              <a:ext uri="{FF2B5EF4-FFF2-40B4-BE49-F238E27FC236}">
                <a16:creationId xmlns:a16="http://schemas.microsoft.com/office/drawing/2014/main" id="{B678E58E-6CAC-9907-175A-A611FA39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8" r="3887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DBAF1F-9E94-85E1-9AD5-146F716A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 및 수집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A1D0-DD37-CB90-5BA2-4F46653C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국가통계포털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kosis.kr</a:t>
            </a: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 수집 목록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시군구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출생아수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합계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출산률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임금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고용율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매매지수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전세지수 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 수집 목록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초혼 연령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정도별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혼인율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시가화 지수 </a:t>
            </a:r>
          </a:p>
        </p:txBody>
      </p:sp>
    </p:spTree>
    <p:extLst>
      <p:ext uri="{BB962C8B-B14F-4D97-AF65-F5344CB8AC3E}">
        <p14:creationId xmlns:p14="http://schemas.microsoft.com/office/powerpoint/2010/main" val="34012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20FF1-BFC7-5993-5F7A-AC02757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ko-KR" altLang="en-US" dirty="0"/>
              <a:t> 클리닝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경제적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7BD07-5519-25DF-8A1E-09783E6D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3536731" cy="4593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원본 데이터 경로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employment_population.csv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임금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employment_wage.csv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관련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매매 지수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./data/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housing_price_index.csv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전세 지수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./data/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99269-26D5-4FD8-2407-4C22F3810D95}"/>
              </a:ext>
            </a:extLst>
          </p:cNvPr>
          <p:cNvSpPr txBox="1"/>
          <p:nvPr/>
        </p:nvSpPr>
        <p:spPr>
          <a:xfrm>
            <a:off x="4264639" y="875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551873-3FBF-3164-644F-11FBF2D93B4C}"/>
              </a:ext>
            </a:extLst>
          </p:cNvPr>
          <p:cNvSpPr txBox="1">
            <a:spLocks/>
          </p:cNvSpPr>
          <p:nvPr/>
        </p:nvSpPr>
        <p:spPr>
          <a:xfrm>
            <a:off x="4449370" y="1715532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처리 단계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고용률과 고용 인구 데이터를 정리 및 병합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결측값은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선형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(interpolation)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임금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평균 임금 데이터에서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제거 후 시각적 검토 완료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관련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매매지수와 전세지수를 연도별로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서울특별시 데이터만 추출하여 병합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53DED4-59D5-F351-8961-031990B2346D}"/>
              </a:ext>
            </a:extLst>
          </p:cNvPr>
          <p:cNvSpPr txBox="1">
            <a:spLocks/>
          </p:cNvSpPr>
          <p:nvPr/>
        </p:nvSpPr>
        <p:spPr>
          <a:xfrm>
            <a:off x="8286093" y="1718459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</a:t>
            </a:r>
            <a:r>
              <a:rPr kumimoji="1" lang="ko-KR" altLang="en-US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고용률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임금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주택 매매 지수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주택 전세 지수</a:t>
            </a:r>
          </a:p>
        </p:txBody>
      </p:sp>
    </p:spTree>
    <p:extLst>
      <p:ext uri="{BB962C8B-B14F-4D97-AF65-F5344CB8AC3E}">
        <p14:creationId xmlns:p14="http://schemas.microsoft.com/office/powerpoint/2010/main" val="139908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DCB-603D-75AB-2CE5-05E519BF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713F-2E3F-564B-D837-32DFCE4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사회적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6AC7-F2CF-48F3-70A9-CCB6AA31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3536731" cy="4593828"/>
          </a:xfr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원본 데이터 경로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seoul_urbanized_area_rate.csv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수준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age_education_marriage.csv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6E7F-E71C-BA5B-1381-4CBF2B7C052F}"/>
              </a:ext>
            </a:extLst>
          </p:cNvPr>
          <p:cNvSpPr txBox="1"/>
          <p:nvPr/>
        </p:nvSpPr>
        <p:spPr>
          <a:xfrm>
            <a:off x="4264639" y="875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EB1280-3AD0-F573-24B0-FA534512EFCC}"/>
              </a:ext>
            </a:extLst>
          </p:cNvPr>
          <p:cNvSpPr txBox="1">
            <a:spLocks/>
          </p:cNvSpPr>
          <p:nvPr/>
        </p:nvSpPr>
        <p:spPr>
          <a:xfrm>
            <a:off x="4387740" y="1715532"/>
            <a:ext cx="3659990" cy="45938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처리 단계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평균 초혼 연령 데이터를 연도별로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선형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보간법으로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보완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연도별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도시화 정도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추출하여 사용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수준 데이터*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수준 데이터를 가중 평균하여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`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`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매핑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초등학교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1,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2,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고등학교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3,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대학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4,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대학원 이상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5 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A29288-7701-4624-2B86-A1448AA12860}"/>
              </a:ext>
            </a:extLst>
          </p:cNvPr>
          <p:cNvSpPr txBox="1">
            <a:spLocks/>
          </p:cNvSpPr>
          <p:nvPr/>
        </p:nvSpPr>
        <p:spPr>
          <a:xfrm>
            <a:off x="8286092" y="1715532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</a:t>
            </a:r>
            <a:r>
              <a:rPr kumimoji="1" lang="ko-KR" altLang="en-US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 초혼 연령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지수</a:t>
            </a:r>
          </a:p>
        </p:txBody>
      </p:sp>
    </p:spTree>
    <p:extLst>
      <p:ext uri="{BB962C8B-B14F-4D97-AF65-F5344CB8AC3E}">
        <p14:creationId xmlns:p14="http://schemas.microsoft.com/office/powerpoint/2010/main" val="117259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ABFAA3-217F-3DF0-86FA-34638441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8C391-C4FD-293E-B583-70011A02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664478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병합 기준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year)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및 성별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gender)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기준으로 데이터 병합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정보가 없는 데이터는 연도만으로 병합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병합 이후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 행은 삭제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선형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보간법으로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처리된 데이터 활용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그림 4" descr="텍스트, 메뉴, 스크린샷이(가) 표시된 사진&#10;&#10;자동 생성된 설명">
            <a:extLst>
              <a:ext uri="{FF2B5EF4-FFF2-40B4-BE49-F238E27FC236}">
                <a16:creationId xmlns:a16="http://schemas.microsoft.com/office/drawing/2014/main" id="{2954F1F3-16E4-0A2B-4336-EE8CC13E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3" r="14746" b="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98B4B5-D603-2A6F-ADEA-65CDB188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657A2-B0E3-8F33-1C8C-41ADC3CC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모든 </a:t>
            </a:r>
            <a:r>
              <a:rPr kumimoji="1" lang="ko-KR" altLang="en-US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year: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gender: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 </a:t>
            </a:r>
          </a:p>
          <a:p>
            <a:pPr>
              <a:buFontTx/>
              <a:buChar char="-"/>
            </a:pP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birth_rate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 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</a:p>
          <a:p>
            <a:pPr marL="0" indent="0">
              <a:buNone/>
            </a:pP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</a:t>
            </a: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72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C3E90-9ED9-DEEE-7097-C341DCDA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18" r="41511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371C90-E1EA-1AFF-4894-E0580EFF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탐색적 데이터 분석 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EDA)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3E57-6DFD-1759-4704-7BC0EA82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목표</a:t>
            </a:r>
          </a:p>
          <a:p>
            <a:pPr marL="0" indent="0">
              <a:buNone/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출산율과 경제적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 간의 관계 탐색</a:t>
            </a: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패턴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분포 및 상관 관계 확인</a:t>
            </a: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 문제 여부 확인</a:t>
            </a:r>
          </a:p>
        </p:txBody>
      </p:sp>
    </p:spTree>
    <p:extLst>
      <p:ext uri="{BB962C8B-B14F-4D97-AF65-F5344CB8AC3E}">
        <p14:creationId xmlns:p14="http://schemas.microsoft.com/office/powerpoint/2010/main" val="138493683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2002</Words>
  <Application>Microsoft Macintosh PowerPoint</Application>
  <PresentationFormat>와이드스크린</PresentationFormat>
  <Paragraphs>304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.AppleSystemUIFont</vt:lpstr>
      <vt:lpstr>NanumGothic</vt:lpstr>
      <vt:lpstr>맑은 고딕</vt:lpstr>
      <vt:lpstr>Arial</vt:lpstr>
      <vt:lpstr>Neue Haas Grotesk Text Pro</vt:lpstr>
      <vt:lpstr>VanillaVTI</vt:lpstr>
      <vt:lpstr>경제적·사회적 요인이 출산율에 미치는 영향 분석</vt:lpstr>
      <vt:lpstr>목차</vt:lpstr>
      <vt:lpstr>과제 소개 </vt:lpstr>
      <vt:lpstr>데이터 출처 및 수집 목록</vt:lpstr>
      <vt:lpstr>데이터 클리닝 - 경제적 요인</vt:lpstr>
      <vt:lpstr>데이터 클리닝 - 사회적 요인</vt:lpstr>
      <vt:lpstr>데이터 클리닝 - 병합</vt:lpstr>
      <vt:lpstr>데이터 클리닝 - 병합</vt:lpstr>
      <vt:lpstr>탐색적 데이터 분석 (EDA)</vt:lpstr>
      <vt:lpstr>EDA - 변수 간 상관 관계 분석</vt:lpstr>
      <vt:lpstr>EDA - 다중 공선성 확인</vt:lpstr>
      <vt:lpstr>EDA – 변수 분포 그래프 확인</vt:lpstr>
      <vt:lpstr>EDA - 요약</vt:lpstr>
      <vt:lpstr>로지스틱 회귀분석 – 경제적 요인</vt:lpstr>
      <vt:lpstr>로지스틱 회귀분석 – 경제적 요인</vt:lpstr>
      <vt:lpstr>로지스틱 회귀분석 – 사회적 요인</vt:lpstr>
      <vt:lpstr>로지스틱 회귀분석 – 사회적 요인</vt:lpstr>
      <vt:lpstr>로지스틱 회귀분석 - 결론</vt:lpstr>
      <vt:lpstr>로지스틱 회귀분석 –  정책적 시사점</vt:lpstr>
      <vt:lpstr>분석의 주요 한계점</vt:lpstr>
      <vt:lpstr>소감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영현 최</dc:creator>
  <cp:lastModifiedBy>영현 최</cp:lastModifiedBy>
  <cp:revision>54</cp:revision>
  <dcterms:created xsi:type="dcterms:W3CDTF">2024-12-16T06:34:23Z</dcterms:created>
  <dcterms:modified xsi:type="dcterms:W3CDTF">2024-12-16T09:01:38Z</dcterms:modified>
</cp:coreProperties>
</file>