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7"/>
  </p:notesMasterIdLst>
  <p:sldIdLst>
    <p:sldId id="257" r:id="rId2"/>
    <p:sldId id="259" r:id="rId3"/>
    <p:sldId id="280" r:id="rId4"/>
    <p:sldId id="275" r:id="rId5"/>
    <p:sldId id="260" r:id="rId6"/>
    <p:sldId id="281" r:id="rId7"/>
    <p:sldId id="276" r:id="rId8"/>
    <p:sldId id="273" r:id="rId9"/>
    <p:sldId id="277" r:id="rId10"/>
    <p:sldId id="269" r:id="rId11"/>
    <p:sldId id="278" r:id="rId12"/>
    <p:sldId id="274" r:id="rId13"/>
    <p:sldId id="279" r:id="rId14"/>
    <p:sldId id="282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4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E4691B-009F-43F3-A067-5C82FC30F98C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E3CCA62-1C27-452A-9D4A-2100F86E3FA2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IN" sz="2800" b="0" i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Data Preparation</a:t>
          </a:r>
          <a:endParaRPr lang="en-IN" sz="2800" b="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4D14893-AC6A-40BE-8724-D0A25D21B364}" type="parTrans" cxnId="{54D054C9-97EA-4808-9A13-5EDA496E4453}">
      <dgm:prSet/>
      <dgm:spPr/>
      <dgm:t>
        <a:bodyPr/>
        <a:lstStyle/>
        <a:p>
          <a:endParaRPr lang="en-IN"/>
        </a:p>
      </dgm:t>
    </dgm:pt>
    <dgm:pt modelId="{EDA3BB0A-F437-41E3-A592-29425C578DCD}" type="sibTrans" cxnId="{54D054C9-97EA-4808-9A13-5EDA496E4453}">
      <dgm:prSet/>
      <dgm:spPr>
        <a:solidFill>
          <a:schemeClr val="accent1"/>
        </a:solidFill>
        <a:ln>
          <a:solidFill>
            <a:schemeClr val="tx1"/>
          </a:solidFill>
        </a:ln>
      </dgm:spPr>
      <dgm:t>
        <a:bodyPr/>
        <a:lstStyle/>
        <a:p>
          <a:endParaRPr lang="en-IN"/>
        </a:p>
      </dgm:t>
    </dgm:pt>
    <dgm:pt modelId="{37E50A66-3CB4-4C88-A707-37E5D8B3CED7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IN" sz="2800" b="0" i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Real-time Face Recognition</a:t>
          </a:r>
          <a:endParaRPr lang="en-IN" sz="2800" b="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B279E1B-A325-4029-A1D7-F5FC4BAF1DF5}" type="parTrans" cxnId="{1118FE3A-CE56-449E-8118-01B7B68C199C}">
      <dgm:prSet/>
      <dgm:spPr/>
      <dgm:t>
        <a:bodyPr/>
        <a:lstStyle/>
        <a:p>
          <a:endParaRPr lang="en-IN"/>
        </a:p>
      </dgm:t>
    </dgm:pt>
    <dgm:pt modelId="{277CBF5B-2E83-42A5-AD75-3F26BE066F18}" type="sibTrans" cxnId="{1118FE3A-CE56-449E-8118-01B7B68C199C}">
      <dgm:prSet/>
      <dgm:spPr>
        <a:solidFill>
          <a:schemeClr val="accent1"/>
        </a:solidFill>
        <a:ln>
          <a:solidFill>
            <a:schemeClr val="tx1"/>
          </a:solidFill>
        </a:ln>
      </dgm:spPr>
      <dgm:t>
        <a:bodyPr/>
        <a:lstStyle/>
        <a:p>
          <a:endParaRPr lang="en-IN"/>
        </a:p>
      </dgm:t>
    </dgm:pt>
    <dgm:pt modelId="{8B58EA08-BC76-431B-85F0-C9C3E3C03A31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IN" sz="2800" b="0" i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Attendance Management</a:t>
          </a:r>
          <a:endParaRPr lang="en-IN" sz="2800" b="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422E34B-F775-4805-8505-6C834723F019}" type="parTrans" cxnId="{22553D1E-39AC-46CF-AFEE-21D7AE4AEF03}">
      <dgm:prSet/>
      <dgm:spPr/>
      <dgm:t>
        <a:bodyPr/>
        <a:lstStyle/>
        <a:p>
          <a:endParaRPr lang="en-IN"/>
        </a:p>
      </dgm:t>
    </dgm:pt>
    <dgm:pt modelId="{D7BF06ED-DDB1-4CCA-BE9D-7EF32751F1CC}" type="sibTrans" cxnId="{22553D1E-39AC-46CF-AFEE-21D7AE4AEF03}">
      <dgm:prSet/>
      <dgm:spPr>
        <a:solidFill>
          <a:schemeClr val="accent1"/>
        </a:solidFill>
        <a:ln>
          <a:solidFill>
            <a:schemeClr val="tx1"/>
          </a:solidFill>
        </a:ln>
      </dgm:spPr>
      <dgm:t>
        <a:bodyPr/>
        <a:lstStyle/>
        <a:p>
          <a:endParaRPr lang="en-IN"/>
        </a:p>
      </dgm:t>
    </dgm:pt>
    <dgm:pt modelId="{7FD098E7-1CAF-475E-A657-7B30CAFB4187}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IN" sz="2800" b="0" i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Resource Management</a:t>
          </a:r>
          <a:endParaRPr lang="en-IN" sz="2800" b="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A2D494E-3741-413B-929F-E6BBD5945FC1}" type="parTrans" cxnId="{764D870A-EA0D-4886-A754-E29FF5B09093}">
      <dgm:prSet/>
      <dgm:spPr/>
      <dgm:t>
        <a:bodyPr/>
        <a:lstStyle/>
        <a:p>
          <a:endParaRPr lang="en-IN"/>
        </a:p>
      </dgm:t>
    </dgm:pt>
    <dgm:pt modelId="{BCC0833C-6229-4F46-A81D-57F332013858}" type="sibTrans" cxnId="{764D870A-EA0D-4886-A754-E29FF5B09093}">
      <dgm:prSet/>
      <dgm:spPr>
        <a:solidFill>
          <a:schemeClr val="accent1"/>
        </a:solidFill>
        <a:ln>
          <a:solidFill>
            <a:schemeClr val="tx1"/>
          </a:solidFill>
        </a:ln>
      </dgm:spPr>
      <dgm:t>
        <a:bodyPr/>
        <a:lstStyle/>
        <a:p>
          <a:endParaRPr lang="en-IN"/>
        </a:p>
      </dgm:t>
    </dgm:pt>
    <dgm:pt modelId="{E3959B2C-1C46-4474-B598-90AF6BBED575}">
      <dgm:prSet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IN" sz="2800" b="0" i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Visualization and Interaction</a:t>
          </a:r>
          <a:endParaRPr lang="en-IN" sz="2800" b="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225922F-68FB-44AB-8673-60B4D34E5A2D}" type="parTrans" cxnId="{11F010FC-6AB1-4AA3-880A-8D59DB98F1F7}">
      <dgm:prSet/>
      <dgm:spPr/>
      <dgm:t>
        <a:bodyPr/>
        <a:lstStyle/>
        <a:p>
          <a:endParaRPr lang="en-IN"/>
        </a:p>
      </dgm:t>
    </dgm:pt>
    <dgm:pt modelId="{4C9CDC62-7AC4-46B6-8A1B-DA753526B727}" type="sibTrans" cxnId="{11F010FC-6AB1-4AA3-880A-8D59DB98F1F7}">
      <dgm:prSet/>
      <dgm:spPr>
        <a:solidFill>
          <a:schemeClr val="accent1"/>
        </a:solidFill>
        <a:ln>
          <a:solidFill>
            <a:schemeClr val="tx1"/>
          </a:solidFill>
        </a:ln>
      </dgm:spPr>
      <dgm:t>
        <a:bodyPr/>
        <a:lstStyle/>
        <a:p>
          <a:endParaRPr lang="en-IN"/>
        </a:p>
      </dgm:t>
    </dgm:pt>
    <dgm:pt modelId="{6C20C1C9-47B6-4821-A3D4-EB2D17FC11DA}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IN" sz="2800" b="0" i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Accuracy Calculation and Reporting</a:t>
          </a:r>
          <a:endParaRPr lang="en-IN" sz="2800" b="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0A7CB9A-4050-494D-9D76-CE4960D3FD9E}" type="parTrans" cxnId="{03757082-43DA-47E4-A072-A13DE91CE628}">
      <dgm:prSet/>
      <dgm:spPr/>
      <dgm:t>
        <a:bodyPr/>
        <a:lstStyle/>
        <a:p>
          <a:endParaRPr lang="en-IN"/>
        </a:p>
      </dgm:t>
    </dgm:pt>
    <dgm:pt modelId="{45437321-F725-4552-84F8-D1F781D06413}" type="sibTrans" cxnId="{03757082-43DA-47E4-A072-A13DE91CE628}">
      <dgm:prSet/>
      <dgm:spPr/>
      <dgm:t>
        <a:bodyPr/>
        <a:lstStyle/>
        <a:p>
          <a:endParaRPr lang="en-IN"/>
        </a:p>
      </dgm:t>
    </dgm:pt>
    <dgm:pt modelId="{AB41E90E-345B-4BFA-ABB2-F7EC0644433F}" type="pres">
      <dgm:prSet presAssocID="{ABE4691B-009F-43F3-A067-5C82FC30F98C}" presName="diagram" presStyleCnt="0">
        <dgm:presLayoutVars>
          <dgm:dir/>
          <dgm:resizeHandles val="exact"/>
        </dgm:presLayoutVars>
      </dgm:prSet>
      <dgm:spPr/>
    </dgm:pt>
    <dgm:pt modelId="{A4E8E92F-9DDA-4324-A889-B9D698B48DC6}" type="pres">
      <dgm:prSet presAssocID="{7E3CCA62-1C27-452A-9D4A-2100F86E3FA2}" presName="node" presStyleLbl="node1" presStyleIdx="0" presStyleCnt="6">
        <dgm:presLayoutVars>
          <dgm:bulletEnabled val="1"/>
        </dgm:presLayoutVars>
      </dgm:prSet>
      <dgm:spPr/>
    </dgm:pt>
    <dgm:pt modelId="{E8A917DB-D10B-4785-930B-83E15FA7C29A}" type="pres">
      <dgm:prSet presAssocID="{EDA3BB0A-F437-41E3-A592-29425C578DCD}" presName="sibTrans" presStyleLbl="sibTrans2D1" presStyleIdx="0" presStyleCnt="5"/>
      <dgm:spPr/>
    </dgm:pt>
    <dgm:pt modelId="{BD426F0F-3687-45B0-9900-7427B3115ACE}" type="pres">
      <dgm:prSet presAssocID="{EDA3BB0A-F437-41E3-A592-29425C578DCD}" presName="connectorText" presStyleLbl="sibTrans2D1" presStyleIdx="0" presStyleCnt="5"/>
      <dgm:spPr/>
    </dgm:pt>
    <dgm:pt modelId="{960B8B9B-F9A3-4C34-8D60-4E7A6ED2697D}" type="pres">
      <dgm:prSet presAssocID="{37E50A66-3CB4-4C88-A707-37E5D8B3CED7}" presName="node" presStyleLbl="node1" presStyleIdx="1" presStyleCnt="6">
        <dgm:presLayoutVars>
          <dgm:bulletEnabled val="1"/>
        </dgm:presLayoutVars>
      </dgm:prSet>
      <dgm:spPr/>
    </dgm:pt>
    <dgm:pt modelId="{1AEFC411-002A-4C0E-8CBB-54291778B43C}" type="pres">
      <dgm:prSet presAssocID="{277CBF5B-2E83-42A5-AD75-3F26BE066F18}" presName="sibTrans" presStyleLbl="sibTrans2D1" presStyleIdx="1" presStyleCnt="5"/>
      <dgm:spPr/>
    </dgm:pt>
    <dgm:pt modelId="{8F72B4D4-F442-416B-9D22-A4F4D2A426A9}" type="pres">
      <dgm:prSet presAssocID="{277CBF5B-2E83-42A5-AD75-3F26BE066F18}" presName="connectorText" presStyleLbl="sibTrans2D1" presStyleIdx="1" presStyleCnt="5"/>
      <dgm:spPr/>
    </dgm:pt>
    <dgm:pt modelId="{6159A19E-02DC-4664-BDF2-CC9CEC08AA1A}" type="pres">
      <dgm:prSet presAssocID="{8B58EA08-BC76-431B-85F0-C9C3E3C03A31}" presName="node" presStyleLbl="node1" presStyleIdx="2" presStyleCnt="6" custLinFactNeighborY="-1783">
        <dgm:presLayoutVars>
          <dgm:bulletEnabled val="1"/>
        </dgm:presLayoutVars>
      </dgm:prSet>
      <dgm:spPr/>
    </dgm:pt>
    <dgm:pt modelId="{9643E6B4-3A70-4CCB-B9F7-CECD4592D268}" type="pres">
      <dgm:prSet presAssocID="{D7BF06ED-DDB1-4CCA-BE9D-7EF32751F1CC}" presName="sibTrans" presStyleLbl="sibTrans2D1" presStyleIdx="2" presStyleCnt="5"/>
      <dgm:spPr/>
    </dgm:pt>
    <dgm:pt modelId="{BB29B605-93E3-48B8-B26C-04109774D3DE}" type="pres">
      <dgm:prSet presAssocID="{D7BF06ED-DDB1-4CCA-BE9D-7EF32751F1CC}" presName="connectorText" presStyleLbl="sibTrans2D1" presStyleIdx="2" presStyleCnt="5"/>
      <dgm:spPr/>
    </dgm:pt>
    <dgm:pt modelId="{A65414CD-F594-4CD3-A901-2B9B0EDDCC1E}" type="pres">
      <dgm:prSet presAssocID="{E3959B2C-1C46-4474-B598-90AF6BBED575}" presName="node" presStyleLbl="node1" presStyleIdx="3" presStyleCnt="6">
        <dgm:presLayoutVars>
          <dgm:bulletEnabled val="1"/>
        </dgm:presLayoutVars>
      </dgm:prSet>
      <dgm:spPr>
        <a:prstGeom prst="flowChartAlternateProcess">
          <a:avLst/>
        </a:prstGeom>
      </dgm:spPr>
    </dgm:pt>
    <dgm:pt modelId="{C5D9474B-EA00-4C46-AC82-32FA8E9A2251}" type="pres">
      <dgm:prSet presAssocID="{4C9CDC62-7AC4-46B6-8A1B-DA753526B727}" presName="sibTrans" presStyleLbl="sibTrans2D1" presStyleIdx="3" presStyleCnt="5"/>
      <dgm:spPr/>
    </dgm:pt>
    <dgm:pt modelId="{5B4CE2A8-1E34-4077-BBA1-326FCEAAFECA}" type="pres">
      <dgm:prSet presAssocID="{4C9CDC62-7AC4-46B6-8A1B-DA753526B727}" presName="connectorText" presStyleLbl="sibTrans2D1" presStyleIdx="3" presStyleCnt="5"/>
      <dgm:spPr/>
    </dgm:pt>
    <dgm:pt modelId="{F9EAEDA7-33DF-4164-AD4E-FCA65722EFA7}" type="pres">
      <dgm:prSet presAssocID="{7FD098E7-1CAF-475E-A657-7B30CAFB4187}" presName="node" presStyleLbl="node1" presStyleIdx="4" presStyleCnt="6">
        <dgm:presLayoutVars>
          <dgm:bulletEnabled val="1"/>
        </dgm:presLayoutVars>
      </dgm:prSet>
      <dgm:spPr/>
    </dgm:pt>
    <dgm:pt modelId="{3A1B661D-5573-4F8D-BD7A-08E2442693B2}" type="pres">
      <dgm:prSet presAssocID="{BCC0833C-6229-4F46-A81D-57F332013858}" presName="sibTrans" presStyleLbl="sibTrans2D1" presStyleIdx="4" presStyleCnt="5"/>
      <dgm:spPr/>
    </dgm:pt>
    <dgm:pt modelId="{4B49CA97-B5E7-4DAB-9540-711838804B30}" type="pres">
      <dgm:prSet presAssocID="{BCC0833C-6229-4F46-A81D-57F332013858}" presName="connectorText" presStyleLbl="sibTrans2D1" presStyleIdx="4" presStyleCnt="5"/>
      <dgm:spPr/>
    </dgm:pt>
    <dgm:pt modelId="{5ECB9CB5-F37B-48A3-9F92-5CCD416BD961}" type="pres">
      <dgm:prSet presAssocID="{6C20C1C9-47B6-4821-A3D4-EB2D17FC11DA}" presName="node" presStyleLbl="node1" presStyleIdx="5" presStyleCnt="6">
        <dgm:presLayoutVars>
          <dgm:bulletEnabled val="1"/>
        </dgm:presLayoutVars>
      </dgm:prSet>
      <dgm:spPr/>
    </dgm:pt>
  </dgm:ptLst>
  <dgm:cxnLst>
    <dgm:cxn modelId="{1A24B202-00A5-41D6-86F1-F6FC6D2F2FAE}" type="presOf" srcId="{BCC0833C-6229-4F46-A81D-57F332013858}" destId="{4B49CA97-B5E7-4DAB-9540-711838804B30}" srcOrd="1" destOrd="0" presId="urn:microsoft.com/office/officeart/2005/8/layout/process5"/>
    <dgm:cxn modelId="{B379EB07-6A60-4E70-9819-DCBFB58E7643}" type="presOf" srcId="{ABE4691B-009F-43F3-A067-5C82FC30F98C}" destId="{AB41E90E-345B-4BFA-ABB2-F7EC0644433F}" srcOrd="0" destOrd="0" presId="urn:microsoft.com/office/officeart/2005/8/layout/process5"/>
    <dgm:cxn modelId="{764D870A-EA0D-4886-A754-E29FF5B09093}" srcId="{ABE4691B-009F-43F3-A067-5C82FC30F98C}" destId="{7FD098E7-1CAF-475E-A657-7B30CAFB4187}" srcOrd="4" destOrd="0" parTransId="{FA2D494E-3741-413B-929F-E6BBD5945FC1}" sibTransId="{BCC0833C-6229-4F46-A81D-57F332013858}"/>
    <dgm:cxn modelId="{C4134717-E876-40EE-823C-4EEF75CD4756}" type="presOf" srcId="{6C20C1C9-47B6-4821-A3D4-EB2D17FC11DA}" destId="{5ECB9CB5-F37B-48A3-9F92-5CCD416BD961}" srcOrd="0" destOrd="0" presId="urn:microsoft.com/office/officeart/2005/8/layout/process5"/>
    <dgm:cxn modelId="{22553D1E-39AC-46CF-AFEE-21D7AE4AEF03}" srcId="{ABE4691B-009F-43F3-A067-5C82FC30F98C}" destId="{8B58EA08-BC76-431B-85F0-C9C3E3C03A31}" srcOrd="2" destOrd="0" parTransId="{9422E34B-F775-4805-8505-6C834723F019}" sibTransId="{D7BF06ED-DDB1-4CCA-BE9D-7EF32751F1CC}"/>
    <dgm:cxn modelId="{AD0D9E23-0F41-4132-84E4-9F49C09995FF}" type="presOf" srcId="{277CBF5B-2E83-42A5-AD75-3F26BE066F18}" destId="{8F72B4D4-F442-416B-9D22-A4F4D2A426A9}" srcOrd="1" destOrd="0" presId="urn:microsoft.com/office/officeart/2005/8/layout/process5"/>
    <dgm:cxn modelId="{1118FE3A-CE56-449E-8118-01B7B68C199C}" srcId="{ABE4691B-009F-43F3-A067-5C82FC30F98C}" destId="{37E50A66-3CB4-4C88-A707-37E5D8B3CED7}" srcOrd="1" destOrd="0" parTransId="{BB279E1B-A325-4029-A1D7-F5FC4BAF1DF5}" sibTransId="{277CBF5B-2E83-42A5-AD75-3F26BE066F18}"/>
    <dgm:cxn modelId="{0EC9455D-78B8-4514-A9DA-915B6768563F}" type="presOf" srcId="{EDA3BB0A-F437-41E3-A592-29425C578DCD}" destId="{BD426F0F-3687-45B0-9900-7427B3115ACE}" srcOrd="1" destOrd="0" presId="urn:microsoft.com/office/officeart/2005/8/layout/process5"/>
    <dgm:cxn modelId="{FAD9EF50-2447-4C58-A1CF-E5D665B5EE1E}" type="presOf" srcId="{8B58EA08-BC76-431B-85F0-C9C3E3C03A31}" destId="{6159A19E-02DC-4664-BDF2-CC9CEC08AA1A}" srcOrd="0" destOrd="0" presId="urn:microsoft.com/office/officeart/2005/8/layout/process5"/>
    <dgm:cxn modelId="{03757082-43DA-47E4-A072-A13DE91CE628}" srcId="{ABE4691B-009F-43F3-A067-5C82FC30F98C}" destId="{6C20C1C9-47B6-4821-A3D4-EB2D17FC11DA}" srcOrd="5" destOrd="0" parTransId="{B0A7CB9A-4050-494D-9D76-CE4960D3FD9E}" sibTransId="{45437321-F725-4552-84F8-D1F781D06413}"/>
    <dgm:cxn modelId="{4419378A-B960-4157-9B49-6E30EC3C68D0}" type="presOf" srcId="{277CBF5B-2E83-42A5-AD75-3F26BE066F18}" destId="{1AEFC411-002A-4C0E-8CBB-54291778B43C}" srcOrd="0" destOrd="0" presId="urn:microsoft.com/office/officeart/2005/8/layout/process5"/>
    <dgm:cxn modelId="{35E83295-1E36-4B2C-B082-1D72B740F9B4}" type="presOf" srcId="{E3959B2C-1C46-4474-B598-90AF6BBED575}" destId="{A65414CD-F594-4CD3-A901-2B9B0EDDCC1E}" srcOrd="0" destOrd="0" presId="urn:microsoft.com/office/officeart/2005/8/layout/process5"/>
    <dgm:cxn modelId="{D0ED63A8-4CEE-4AE8-8B85-01A40E6E3A24}" type="presOf" srcId="{BCC0833C-6229-4F46-A81D-57F332013858}" destId="{3A1B661D-5573-4F8D-BD7A-08E2442693B2}" srcOrd="0" destOrd="0" presId="urn:microsoft.com/office/officeart/2005/8/layout/process5"/>
    <dgm:cxn modelId="{92E404B7-E06B-4AD9-B517-F4106CDC657F}" type="presOf" srcId="{4C9CDC62-7AC4-46B6-8A1B-DA753526B727}" destId="{5B4CE2A8-1E34-4077-BBA1-326FCEAAFECA}" srcOrd="1" destOrd="0" presId="urn:microsoft.com/office/officeart/2005/8/layout/process5"/>
    <dgm:cxn modelId="{63F925BB-25C0-4901-964D-CA32D2205DDF}" type="presOf" srcId="{37E50A66-3CB4-4C88-A707-37E5D8B3CED7}" destId="{960B8B9B-F9A3-4C34-8D60-4E7A6ED2697D}" srcOrd="0" destOrd="0" presId="urn:microsoft.com/office/officeart/2005/8/layout/process5"/>
    <dgm:cxn modelId="{54D054C9-97EA-4808-9A13-5EDA496E4453}" srcId="{ABE4691B-009F-43F3-A067-5C82FC30F98C}" destId="{7E3CCA62-1C27-452A-9D4A-2100F86E3FA2}" srcOrd="0" destOrd="0" parTransId="{94D14893-AC6A-40BE-8724-D0A25D21B364}" sibTransId="{EDA3BB0A-F437-41E3-A592-29425C578DCD}"/>
    <dgm:cxn modelId="{826C8DD2-5A4A-43F5-A8D3-B8B1177EAF3F}" type="presOf" srcId="{D7BF06ED-DDB1-4CCA-BE9D-7EF32751F1CC}" destId="{BB29B605-93E3-48B8-B26C-04109774D3DE}" srcOrd="1" destOrd="0" presId="urn:microsoft.com/office/officeart/2005/8/layout/process5"/>
    <dgm:cxn modelId="{4ADCCFE0-7C9A-4AED-BDC7-050694757D7B}" type="presOf" srcId="{7FD098E7-1CAF-475E-A657-7B30CAFB4187}" destId="{F9EAEDA7-33DF-4164-AD4E-FCA65722EFA7}" srcOrd="0" destOrd="0" presId="urn:microsoft.com/office/officeart/2005/8/layout/process5"/>
    <dgm:cxn modelId="{3D84B9F4-D4F4-4CDC-9073-F6D85383D9F4}" type="presOf" srcId="{4C9CDC62-7AC4-46B6-8A1B-DA753526B727}" destId="{C5D9474B-EA00-4C46-AC82-32FA8E9A2251}" srcOrd="0" destOrd="0" presId="urn:microsoft.com/office/officeart/2005/8/layout/process5"/>
    <dgm:cxn modelId="{9FEBFCF8-7C0B-4A48-94CA-E357BA3A9DBF}" type="presOf" srcId="{EDA3BB0A-F437-41E3-A592-29425C578DCD}" destId="{E8A917DB-D10B-4785-930B-83E15FA7C29A}" srcOrd="0" destOrd="0" presId="urn:microsoft.com/office/officeart/2005/8/layout/process5"/>
    <dgm:cxn modelId="{E87709FA-3184-494B-9EA3-08B5F2544868}" type="presOf" srcId="{D7BF06ED-DDB1-4CCA-BE9D-7EF32751F1CC}" destId="{9643E6B4-3A70-4CCB-B9F7-CECD4592D268}" srcOrd="0" destOrd="0" presId="urn:microsoft.com/office/officeart/2005/8/layout/process5"/>
    <dgm:cxn modelId="{09AFC9FA-22EB-4C83-B506-920C1D5897BC}" type="presOf" srcId="{7E3CCA62-1C27-452A-9D4A-2100F86E3FA2}" destId="{A4E8E92F-9DDA-4324-A889-B9D698B48DC6}" srcOrd="0" destOrd="0" presId="urn:microsoft.com/office/officeart/2005/8/layout/process5"/>
    <dgm:cxn modelId="{11F010FC-6AB1-4AA3-880A-8D59DB98F1F7}" srcId="{ABE4691B-009F-43F3-A067-5C82FC30F98C}" destId="{E3959B2C-1C46-4474-B598-90AF6BBED575}" srcOrd="3" destOrd="0" parTransId="{7225922F-68FB-44AB-8673-60B4D34E5A2D}" sibTransId="{4C9CDC62-7AC4-46B6-8A1B-DA753526B727}"/>
    <dgm:cxn modelId="{C6D9EF74-1D76-42DD-8A6C-A6242BA0CA94}" type="presParOf" srcId="{AB41E90E-345B-4BFA-ABB2-F7EC0644433F}" destId="{A4E8E92F-9DDA-4324-A889-B9D698B48DC6}" srcOrd="0" destOrd="0" presId="urn:microsoft.com/office/officeart/2005/8/layout/process5"/>
    <dgm:cxn modelId="{89E85443-D00B-4AD2-A992-A6F359B2E342}" type="presParOf" srcId="{AB41E90E-345B-4BFA-ABB2-F7EC0644433F}" destId="{E8A917DB-D10B-4785-930B-83E15FA7C29A}" srcOrd="1" destOrd="0" presId="urn:microsoft.com/office/officeart/2005/8/layout/process5"/>
    <dgm:cxn modelId="{D4ADCAAD-E1DF-49FE-A271-C37C022A398E}" type="presParOf" srcId="{E8A917DB-D10B-4785-930B-83E15FA7C29A}" destId="{BD426F0F-3687-45B0-9900-7427B3115ACE}" srcOrd="0" destOrd="0" presId="urn:microsoft.com/office/officeart/2005/8/layout/process5"/>
    <dgm:cxn modelId="{E28A0438-BDA4-4C1D-8835-13B0E1D50E73}" type="presParOf" srcId="{AB41E90E-345B-4BFA-ABB2-F7EC0644433F}" destId="{960B8B9B-F9A3-4C34-8D60-4E7A6ED2697D}" srcOrd="2" destOrd="0" presId="urn:microsoft.com/office/officeart/2005/8/layout/process5"/>
    <dgm:cxn modelId="{C7720A50-1AB5-4060-A0D3-CF659FCE3EAA}" type="presParOf" srcId="{AB41E90E-345B-4BFA-ABB2-F7EC0644433F}" destId="{1AEFC411-002A-4C0E-8CBB-54291778B43C}" srcOrd="3" destOrd="0" presId="urn:microsoft.com/office/officeart/2005/8/layout/process5"/>
    <dgm:cxn modelId="{45C28F75-3CB9-4CC6-A75F-A781A6F66A8A}" type="presParOf" srcId="{1AEFC411-002A-4C0E-8CBB-54291778B43C}" destId="{8F72B4D4-F442-416B-9D22-A4F4D2A426A9}" srcOrd="0" destOrd="0" presId="urn:microsoft.com/office/officeart/2005/8/layout/process5"/>
    <dgm:cxn modelId="{1E8C95A6-759F-4D20-893E-432FC44FF877}" type="presParOf" srcId="{AB41E90E-345B-4BFA-ABB2-F7EC0644433F}" destId="{6159A19E-02DC-4664-BDF2-CC9CEC08AA1A}" srcOrd="4" destOrd="0" presId="urn:microsoft.com/office/officeart/2005/8/layout/process5"/>
    <dgm:cxn modelId="{3133C825-2E1E-4185-BC7A-EFCF83AA1B43}" type="presParOf" srcId="{AB41E90E-345B-4BFA-ABB2-F7EC0644433F}" destId="{9643E6B4-3A70-4CCB-B9F7-CECD4592D268}" srcOrd="5" destOrd="0" presId="urn:microsoft.com/office/officeart/2005/8/layout/process5"/>
    <dgm:cxn modelId="{73DCD5E1-77C0-4CED-9F4F-3D5E0AF47C53}" type="presParOf" srcId="{9643E6B4-3A70-4CCB-B9F7-CECD4592D268}" destId="{BB29B605-93E3-48B8-B26C-04109774D3DE}" srcOrd="0" destOrd="0" presId="urn:microsoft.com/office/officeart/2005/8/layout/process5"/>
    <dgm:cxn modelId="{A047AC0F-57EB-4504-AB7D-0B0FCCE2E367}" type="presParOf" srcId="{AB41E90E-345B-4BFA-ABB2-F7EC0644433F}" destId="{A65414CD-F594-4CD3-A901-2B9B0EDDCC1E}" srcOrd="6" destOrd="0" presId="urn:microsoft.com/office/officeart/2005/8/layout/process5"/>
    <dgm:cxn modelId="{9DF9BF39-AAA1-449C-BF59-1F6CB015174A}" type="presParOf" srcId="{AB41E90E-345B-4BFA-ABB2-F7EC0644433F}" destId="{C5D9474B-EA00-4C46-AC82-32FA8E9A2251}" srcOrd="7" destOrd="0" presId="urn:microsoft.com/office/officeart/2005/8/layout/process5"/>
    <dgm:cxn modelId="{43A892D2-F3E9-420C-B1E3-64479710384C}" type="presParOf" srcId="{C5D9474B-EA00-4C46-AC82-32FA8E9A2251}" destId="{5B4CE2A8-1E34-4077-BBA1-326FCEAAFECA}" srcOrd="0" destOrd="0" presId="urn:microsoft.com/office/officeart/2005/8/layout/process5"/>
    <dgm:cxn modelId="{584C177C-5C11-437B-A6D5-A99986E8F994}" type="presParOf" srcId="{AB41E90E-345B-4BFA-ABB2-F7EC0644433F}" destId="{F9EAEDA7-33DF-4164-AD4E-FCA65722EFA7}" srcOrd="8" destOrd="0" presId="urn:microsoft.com/office/officeart/2005/8/layout/process5"/>
    <dgm:cxn modelId="{82C2A64D-A77A-4FB8-8AC7-ECA399F35FF3}" type="presParOf" srcId="{AB41E90E-345B-4BFA-ABB2-F7EC0644433F}" destId="{3A1B661D-5573-4F8D-BD7A-08E2442693B2}" srcOrd="9" destOrd="0" presId="urn:microsoft.com/office/officeart/2005/8/layout/process5"/>
    <dgm:cxn modelId="{18A75CB1-D5AD-447B-A5BA-7A4CC8E09E41}" type="presParOf" srcId="{3A1B661D-5573-4F8D-BD7A-08E2442693B2}" destId="{4B49CA97-B5E7-4DAB-9540-711838804B30}" srcOrd="0" destOrd="0" presId="urn:microsoft.com/office/officeart/2005/8/layout/process5"/>
    <dgm:cxn modelId="{3A934409-9719-44BD-9433-63202F7D3D19}" type="presParOf" srcId="{AB41E90E-345B-4BFA-ABB2-F7EC0644433F}" destId="{5ECB9CB5-F37B-48A3-9F92-5CCD416BD961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E8E92F-9DDA-4324-A889-B9D698B48DC6}">
      <dsp:nvSpPr>
        <dsp:cNvPr id="0" name=""/>
        <dsp:cNvSpPr/>
      </dsp:nvSpPr>
      <dsp:spPr>
        <a:xfrm>
          <a:off x="97043" y="2718"/>
          <a:ext cx="2716187" cy="1629712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0" i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Data Preparation</a:t>
          </a:r>
          <a:endParaRPr lang="en-IN" sz="2800" b="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44776" y="50451"/>
        <a:ext cx="2620721" cy="1534246"/>
      </dsp:txXfrm>
    </dsp:sp>
    <dsp:sp modelId="{E8A917DB-D10B-4785-930B-83E15FA7C29A}">
      <dsp:nvSpPr>
        <dsp:cNvPr id="0" name=""/>
        <dsp:cNvSpPr/>
      </dsp:nvSpPr>
      <dsp:spPr>
        <a:xfrm>
          <a:off x="3052255" y="480767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800" kern="1200"/>
        </a:p>
      </dsp:txBody>
      <dsp:txXfrm>
        <a:off x="3052255" y="615490"/>
        <a:ext cx="403082" cy="404168"/>
      </dsp:txXfrm>
    </dsp:sp>
    <dsp:sp modelId="{960B8B9B-F9A3-4C34-8D60-4E7A6ED2697D}">
      <dsp:nvSpPr>
        <dsp:cNvPr id="0" name=""/>
        <dsp:cNvSpPr/>
      </dsp:nvSpPr>
      <dsp:spPr>
        <a:xfrm>
          <a:off x="3899706" y="2718"/>
          <a:ext cx="2716187" cy="1629712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0" i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Real-time Face Recognition</a:t>
          </a:r>
          <a:endParaRPr lang="en-IN" sz="2800" b="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47439" y="50451"/>
        <a:ext cx="2620721" cy="1534246"/>
      </dsp:txXfrm>
    </dsp:sp>
    <dsp:sp modelId="{1AEFC411-002A-4C0E-8CBB-54291778B43C}">
      <dsp:nvSpPr>
        <dsp:cNvPr id="0" name=""/>
        <dsp:cNvSpPr/>
      </dsp:nvSpPr>
      <dsp:spPr>
        <a:xfrm rot="21597542">
          <a:off x="6854918" y="479420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800" kern="1200"/>
        </a:p>
      </dsp:txBody>
      <dsp:txXfrm>
        <a:off x="6854918" y="614205"/>
        <a:ext cx="403082" cy="404168"/>
      </dsp:txXfrm>
    </dsp:sp>
    <dsp:sp modelId="{6159A19E-02DC-4664-BDF2-CC9CEC08AA1A}">
      <dsp:nvSpPr>
        <dsp:cNvPr id="0" name=""/>
        <dsp:cNvSpPr/>
      </dsp:nvSpPr>
      <dsp:spPr>
        <a:xfrm>
          <a:off x="7702368" y="0"/>
          <a:ext cx="2716187" cy="1629712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0" i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Attendance Management</a:t>
          </a:r>
          <a:endParaRPr lang="en-IN" sz="2800" b="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750101" y="47733"/>
        <a:ext cx="2620721" cy="1534246"/>
      </dsp:txXfrm>
    </dsp:sp>
    <dsp:sp modelId="{9643E6B4-3A70-4CCB-B9F7-CECD4592D268}">
      <dsp:nvSpPr>
        <dsp:cNvPr id="0" name=""/>
        <dsp:cNvSpPr/>
      </dsp:nvSpPr>
      <dsp:spPr>
        <a:xfrm rot="5400000">
          <a:off x="8771826" y="1821164"/>
          <a:ext cx="577272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800" kern="1200"/>
        </a:p>
      </dsp:txBody>
      <dsp:txXfrm rot="-5400000">
        <a:off x="8858378" y="1869335"/>
        <a:ext cx="404168" cy="404090"/>
      </dsp:txXfrm>
    </dsp:sp>
    <dsp:sp modelId="{A65414CD-F594-4CD3-A901-2B9B0EDDCC1E}">
      <dsp:nvSpPr>
        <dsp:cNvPr id="0" name=""/>
        <dsp:cNvSpPr/>
      </dsp:nvSpPr>
      <dsp:spPr>
        <a:xfrm>
          <a:off x="7702368" y="2718906"/>
          <a:ext cx="2716187" cy="1629712"/>
        </a:xfrm>
        <a:prstGeom prst="flowChartAlternateProcess">
          <a:avLst/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0" i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Visualization and Interaction</a:t>
          </a:r>
          <a:endParaRPr lang="en-IN" sz="2800" b="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781922" y="2798460"/>
        <a:ext cx="2557079" cy="1470604"/>
      </dsp:txXfrm>
    </dsp:sp>
    <dsp:sp modelId="{C5D9474B-EA00-4C46-AC82-32FA8E9A2251}">
      <dsp:nvSpPr>
        <dsp:cNvPr id="0" name=""/>
        <dsp:cNvSpPr/>
      </dsp:nvSpPr>
      <dsp:spPr>
        <a:xfrm rot="10800000">
          <a:off x="6887512" y="3196955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800" kern="1200"/>
        </a:p>
      </dsp:txBody>
      <dsp:txXfrm rot="10800000">
        <a:off x="7060261" y="3331678"/>
        <a:ext cx="403082" cy="404168"/>
      </dsp:txXfrm>
    </dsp:sp>
    <dsp:sp modelId="{F9EAEDA7-33DF-4164-AD4E-FCA65722EFA7}">
      <dsp:nvSpPr>
        <dsp:cNvPr id="0" name=""/>
        <dsp:cNvSpPr/>
      </dsp:nvSpPr>
      <dsp:spPr>
        <a:xfrm>
          <a:off x="3899706" y="2718906"/>
          <a:ext cx="2716187" cy="16297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0" i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Resource Management</a:t>
          </a:r>
          <a:endParaRPr lang="en-IN" sz="2800" b="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47439" y="2766639"/>
        <a:ext cx="2620721" cy="1534246"/>
      </dsp:txXfrm>
    </dsp:sp>
    <dsp:sp modelId="{3A1B661D-5573-4F8D-BD7A-08E2442693B2}">
      <dsp:nvSpPr>
        <dsp:cNvPr id="0" name=""/>
        <dsp:cNvSpPr/>
      </dsp:nvSpPr>
      <dsp:spPr>
        <a:xfrm rot="10800000">
          <a:off x="3084849" y="3196955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800" kern="1200"/>
        </a:p>
      </dsp:txBody>
      <dsp:txXfrm rot="10800000">
        <a:off x="3257598" y="3331678"/>
        <a:ext cx="403082" cy="404168"/>
      </dsp:txXfrm>
    </dsp:sp>
    <dsp:sp modelId="{5ECB9CB5-F37B-48A3-9F92-5CCD416BD961}">
      <dsp:nvSpPr>
        <dsp:cNvPr id="0" name=""/>
        <dsp:cNvSpPr/>
      </dsp:nvSpPr>
      <dsp:spPr>
        <a:xfrm>
          <a:off x="97043" y="2718906"/>
          <a:ext cx="2716187" cy="1629712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0" i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Accuracy Calculation and Reporting</a:t>
          </a:r>
          <a:endParaRPr lang="en-IN" sz="2800" b="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44776" y="2766639"/>
        <a:ext cx="2620721" cy="1534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4AF87-6FA6-4540-AA7D-BBD5CE9A9CAF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A3565-0DD8-4A86-B185-F179E641CDB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A3565-0DD8-4A86-B185-F179E641CDB0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6FE-C071-420D-BB28-09B55B314C64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AC321-3D1B-45E4-8F08-E0FF40B89087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C4D6-A376-409D-B28A-ECAC37146799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74E3D-0336-42C2-BFB4-C958ED9467B7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DDD7-C401-4CAA-BD24-A32FA53B7CB9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67950-397D-44F6-AED2-6259F9B75EE7}" type="datetime1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0FE81-818B-4A50-AB84-C3A1E88F69EA}" type="datetime1">
              <a:rPr lang="en-US" smtClean="0"/>
              <a:t>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3FCE-3AE4-45AA-9A7F-3C5880C8D1E5}" type="datetime1">
              <a:rPr lang="en-US" smtClean="0"/>
              <a:t>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2A74-BC41-4B03-8E3A-2BAC0ECC5435}" type="datetime1">
              <a:rPr lang="en-US" smtClean="0"/>
              <a:t>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B548-D479-4C39-A073-9EB4C37028D3}" type="datetime1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A08B-EED0-406E-95F7-0BB3DE4076B9}" type="datetime1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F22D2-A5D9-4A6F-A3FB-73055AB638C4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Dept. of ECE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64CE2-A199-492D-95BF-8BD1FF45761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tral-99/Machine_Learning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1114" y="1825624"/>
            <a:ext cx="10512686" cy="4351338"/>
          </a:xfrm>
          <a:prstGeom prst="rect">
            <a:avLst/>
          </a:prstGeom>
        </p:spPr>
      </p:pic>
      <p:sp>
        <p:nvSpPr>
          <p:cNvPr id="8" name="AutoShape 4" descr="C:\Users\EC\Desktop\cropped-cddfv-1024x112.webp"/>
          <p:cNvSpPr>
            <a:spLocks noChangeAspect="1" noChangeArrowheads="1"/>
          </p:cNvSpPr>
          <p:nvPr/>
        </p:nvSpPr>
        <p:spPr bwMode="auto">
          <a:xfrm>
            <a:off x="1612900" y="1673224"/>
            <a:ext cx="44831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9" name="AutoShape 6" descr="C:\Users\EC\Desktop\cropped-cddfv-1024x11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" name="AutoShape 8" descr="C:\Users\EC\Desktop\cropped-cddfv-1024x112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175" y="160337"/>
            <a:ext cx="9753600" cy="10668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010828" y="2348844"/>
            <a:ext cx="8170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“SMART ATTENDENCE SYSTEM USING CNN”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47221" y="508244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altLang="en-IN" dirty="0"/>
          </a:p>
          <a:p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Dept. of ECE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1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07976" y="1510782"/>
            <a:ext cx="11042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Electronics and Communication Engineering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239610B-3286-4DCF-B119-169E2711A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350523"/>
              </p:ext>
            </p:extLst>
          </p:nvPr>
        </p:nvGraphicFramePr>
        <p:xfrm>
          <a:off x="2219094" y="4045260"/>
          <a:ext cx="8170344" cy="2099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975">
                  <a:extLst>
                    <a:ext uri="{9D8B030D-6E8A-4147-A177-3AD203B41FA5}">
                      <a16:colId xmlns:a16="http://schemas.microsoft.com/office/drawing/2014/main" val="281062379"/>
                    </a:ext>
                  </a:extLst>
                </a:gridCol>
                <a:gridCol w="4474921">
                  <a:extLst>
                    <a:ext uri="{9D8B030D-6E8A-4147-A177-3AD203B41FA5}">
                      <a16:colId xmlns:a16="http://schemas.microsoft.com/office/drawing/2014/main" val="2558188001"/>
                    </a:ext>
                  </a:extLst>
                </a:gridCol>
                <a:gridCol w="2723448">
                  <a:extLst>
                    <a:ext uri="{9D8B030D-6E8A-4147-A177-3AD203B41FA5}">
                      <a16:colId xmlns:a16="http://schemas.microsoft.com/office/drawing/2014/main" val="2187623456"/>
                    </a:ext>
                  </a:extLst>
                </a:gridCol>
              </a:tblGrid>
              <a:tr h="41980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 NO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USN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091217"/>
                  </a:ext>
                </a:extLst>
              </a:tr>
              <a:tr h="41980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Abhinandan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Malaji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02FE21BEC001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57454"/>
                  </a:ext>
                </a:extLst>
              </a:tr>
              <a:tr h="41980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Brunda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Gulagannavar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02FE21BEC023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710719"/>
                  </a:ext>
                </a:extLst>
              </a:tr>
              <a:tr h="41980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Chandrashekhar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Katral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02FE21BEC025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345012"/>
                  </a:ext>
                </a:extLst>
              </a:tr>
              <a:tr h="41980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Parvati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Halse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02FE21BEC057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11557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DF5A5C5-7AC5-4B07-97AB-DB7347CBE0B9}"/>
              </a:ext>
            </a:extLst>
          </p:cNvPr>
          <p:cNvSpPr txBox="1"/>
          <p:nvPr/>
        </p:nvSpPr>
        <p:spPr>
          <a:xfrm>
            <a:off x="2010828" y="3157986"/>
            <a:ext cx="8170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Dattaprasad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Torse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Graphical User Interface (GUI) Implementation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Cloud Deployment for Scalability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Additional Features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Optimization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Mobile Application Integration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D8D6E8-BB8A-3B2E-C656-95D6E0FD9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76E73C9-41A0-94C2-0B6A-3B7019C0F4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99" y="2020832"/>
            <a:ext cx="4392386" cy="3805472"/>
          </a:xfr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5DEEC1D-2584-E90D-2873-D58678CED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D3BA2E-63D0-64A5-600F-6CCD37480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39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E824BBE-6862-175F-E9F2-DEDC6E3F9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225" y="0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6EFA87E1-0952-25F4-B030-5B4A6D769F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238" y="1229803"/>
            <a:ext cx="3055363" cy="2423615"/>
          </a:xfr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EBB81D4-DEB7-44F4-9F4D-3BEDCFA6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B8E492-4AE1-4E6E-A250-19A995392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12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959A11-1288-47BB-9B39-4B5B998DC434}"/>
              </a:ext>
            </a:extLst>
          </p:cNvPr>
          <p:cNvSpPr txBox="1"/>
          <p:nvPr/>
        </p:nvSpPr>
        <p:spPr>
          <a:xfrm>
            <a:off x="754225" y="1191470"/>
            <a:ext cx="411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CCF4BD8-3FC0-DDEA-1EA9-57B172C05F3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363" y="3919698"/>
            <a:ext cx="3055363" cy="243432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1E7636E-2E62-C550-2D04-DC8CF701F0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135" y="1229804"/>
            <a:ext cx="3047591" cy="242361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636E7E9-EF06-8352-48A5-25E808EECBB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239" y="3919698"/>
            <a:ext cx="3055363" cy="243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585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75C00-360C-0CED-788F-B09F5B868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0FDBA-1729-9138-7148-EF2393024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Chowdhury, S. Nath, A. Dey, A. Das, “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an Automatic Class Attendance System using CNN-based Face Recognition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.”      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R.C.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Damale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Prof. B. V. Pathak, “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Recognition Based Attendance System Using Machine Learning Algorithms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Kakarla, P.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Gangula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S. Rahul, C. S. C. Singh, T. H. Sarma, “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Attendance Management System Based on Face Recognition Using CNN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.”   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 S. Selvi, P. Chitrakala, A. A.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Jenitha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Recognition Based Attendance Marking System.”      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Smitha, P. S. Hegde, Afshin, “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Recognition based Attendance Management System.”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3C68B1-EF5D-B515-A974-7F495DF3F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F2E362-2FF8-C51A-2147-F9B0BD375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96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41284-1C3F-9F9C-C809-E67F896A5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IN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6B6FF-6A30-6713-564F-04C13314F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https://github.com/</a:t>
            </a:r>
            <a:r>
              <a:rPr lang="en-IN" dirty="0">
                <a:hlinkClick r:id="rId2"/>
              </a:rPr>
              <a:t>katral-99</a:t>
            </a:r>
            <a:r>
              <a:rPr lang="en-IN" dirty="0"/>
              <a:t>/Machine_Learning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E669AE-54E6-9F65-39B4-15B2C67C0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0C6D3A-CA83-AEED-4F1A-A6963F503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88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205" y="2696902"/>
            <a:ext cx="10520422" cy="3159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5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real-time facial recognition attendance system using a CNN model and face_recognition library. The system marks attendance in a CSV file, displays recognized faces with accuracy, and adapts to diverse lighting and expressions.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Dept. of ECE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EE3178-1056-C0CA-BBD2-FE768F2A1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1" y="3823089"/>
            <a:ext cx="4503576" cy="2533261"/>
          </a:xfrm>
          <a:prstGeom prst="rect">
            <a:avLst/>
          </a:prstGeom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57DEF577-1390-6B19-BE64-559A3590A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6576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65599-73AE-6CF2-4CAA-F1587B1E1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7A426-4F3E-B119-E620-95F8D20D6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Automated Attendance Tracking</a:t>
            </a:r>
          </a:p>
          <a:p>
            <a:pPr>
              <a:lnSpc>
                <a:spcPct val="150000"/>
              </a:lnSpc>
            </a:pPr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Face Recognition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Attendance Record Keeping</a:t>
            </a:r>
          </a:p>
          <a:p>
            <a:pPr>
              <a:lnSpc>
                <a:spcPct val="150000"/>
              </a:lnSpc>
            </a:pPr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Efficient Resource Management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5FF72B-A574-E6AA-2CFA-D4E1436F7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32C986-6AAC-43DF-7536-EEF518E5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34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49816-D3E5-4F19-DC3D-88C539DA1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0B2F89-F512-DC77-7AE1-E1C2BCD99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4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50457-0252-1A76-EA9A-9F63389F212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5821" y="1072048"/>
            <a:ext cx="10422294" cy="5284302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Facial Recognition System:</a:t>
            </a:r>
          </a:p>
          <a:p>
            <a:pPr>
              <a:lnSpc>
                <a:spcPct val="17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a real-time facial recognition attendance system.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Utilizes Convolutional Neural Network (CNN) through the face_recognition library for accurate face recognition.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Attendance Marking:</a:t>
            </a:r>
          </a:p>
          <a:p>
            <a:pPr>
              <a:lnSpc>
                <a:spcPct val="17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Marks attendance automatically when a known face is detected in the webcam feed.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Recorded data includes names, timestamps, and accuracy metrics in a CSV file (Attendance.csv).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 and Adaptable:</a:t>
            </a:r>
          </a:p>
          <a:p>
            <a:pPr>
              <a:lnSpc>
                <a:spcPct val="17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 to varying lighting conditions and facial expressions.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user experience by displaying recognized faces with accuracy on the video feed.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FD224A-DE2D-D321-1A07-134D4B95E3E5}"/>
              </a:ext>
            </a:extLst>
          </p:cNvPr>
          <p:cNvSpPr txBox="1"/>
          <p:nvPr/>
        </p:nvSpPr>
        <p:spPr>
          <a:xfrm>
            <a:off x="1427584" y="326571"/>
            <a:ext cx="3349689" cy="699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C642CC-D73F-4D84-65D7-4B2DFD503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18" y="182464"/>
            <a:ext cx="3718882" cy="117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726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462796" cy="689234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5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What is CNN?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781B316-FBC9-E3EF-45E6-68687590C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4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Convolutional Neural Network (CNN) is a type of deep learning algorithm that is particularly well-suited for 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recognition and processing tasks. It is made up of multiple layers, including convolutional layers, pooling layers, and fully connected layers.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Networks has been playing a significant role in many applications including surveillance, object detection, object tracking, etc.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Extensive research is recorded for face recognition using CNNs, which is a key aspect of surveillance applications. In most recent times, the Face Recognition technique is widely used in University automation systems, Smart Entry management systems, etc.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54F09-546B-9B4A-6248-C70E56D80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1DDEE-5D51-4013-BB24-4ABC6F9FD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Definition</a:t>
            </a:r>
          </a:p>
          <a:p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Research and Requirement Analysis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and Preparation</a:t>
            </a:r>
          </a:p>
          <a:p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Library and Tool Selection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Code Development</a:t>
            </a:r>
          </a:p>
          <a:p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Testing and Debugging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Resource Management and Optimization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38247A-84AA-85AB-020A-5BD33A93A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52ED66-2987-E134-2217-ADBC7A3C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44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D4B6E16-5280-5BDF-CB1E-28788AB32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08" y="0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E5AD475-E25C-B314-F528-F6B9E22E96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2572559"/>
              </p:ext>
            </p:extLst>
          </p:nvPr>
        </p:nvGraphicFramePr>
        <p:xfrm>
          <a:off x="541176" y="1063693"/>
          <a:ext cx="10748868" cy="533565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87217">
                  <a:extLst>
                    <a:ext uri="{9D8B030D-6E8A-4147-A177-3AD203B41FA5}">
                      <a16:colId xmlns:a16="http://schemas.microsoft.com/office/drawing/2014/main" val="455900997"/>
                    </a:ext>
                  </a:extLst>
                </a:gridCol>
                <a:gridCol w="2687217">
                  <a:extLst>
                    <a:ext uri="{9D8B030D-6E8A-4147-A177-3AD203B41FA5}">
                      <a16:colId xmlns:a16="http://schemas.microsoft.com/office/drawing/2014/main" val="884486058"/>
                    </a:ext>
                  </a:extLst>
                </a:gridCol>
                <a:gridCol w="2687217">
                  <a:extLst>
                    <a:ext uri="{9D8B030D-6E8A-4147-A177-3AD203B41FA5}">
                      <a16:colId xmlns:a16="http://schemas.microsoft.com/office/drawing/2014/main" val="3513238169"/>
                    </a:ext>
                  </a:extLst>
                </a:gridCol>
                <a:gridCol w="2687217">
                  <a:extLst>
                    <a:ext uri="{9D8B030D-6E8A-4147-A177-3AD203B41FA5}">
                      <a16:colId xmlns:a16="http://schemas.microsoft.com/office/drawing/2014/main" val="2768594123"/>
                    </a:ext>
                  </a:extLst>
                </a:gridCol>
              </a:tblGrid>
              <a:tr h="2229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Study 1</a:t>
                      </a:r>
                      <a:endParaRPr lang="en-IN" sz="14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38" marR="8038" marT="8038" marB="8038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Study 2</a:t>
                      </a:r>
                      <a:endParaRPr lang="en-IN" sz="14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38" marR="8038" marT="8038" marB="8038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Study 3</a:t>
                      </a:r>
                      <a:endParaRPr lang="en-IN" sz="14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38" marR="8038" marT="8038" marB="8038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Study 4</a:t>
                      </a:r>
                      <a:endParaRPr lang="en-IN" sz="14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38" marR="8038" marT="8038" marB="8038" anchor="b"/>
                </a:tc>
                <a:extLst>
                  <a:ext uri="{0D108BD9-81ED-4DB2-BD59-A6C34878D82A}">
                    <a16:rowId xmlns:a16="http://schemas.microsoft.com/office/drawing/2014/main" val="1704702588"/>
                  </a:ext>
                </a:extLst>
              </a:tr>
              <a:tr h="2229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Objective:</a:t>
                      </a:r>
                      <a:endParaRPr lang="en-IN" sz="14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38" marR="8038" marT="8038" marB="8038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Objective:</a:t>
                      </a:r>
                      <a:endParaRPr lang="en-IN" sz="14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38" marR="8038" marT="8038" marB="8038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Objective:</a:t>
                      </a:r>
                      <a:endParaRPr lang="en-IN" sz="14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38" marR="8038" marT="8038" marB="8038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Objective:</a:t>
                      </a:r>
                      <a:endParaRPr lang="en-IN" sz="14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38" marR="8038" marT="8038" marB="8038" anchor="b"/>
                </a:tc>
                <a:extLst>
                  <a:ext uri="{0D108BD9-81ED-4DB2-BD59-A6C34878D82A}">
                    <a16:rowId xmlns:a16="http://schemas.microsoft.com/office/drawing/2014/main" val="2021107277"/>
                  </a:ext>
                </a:extLst>
              </a:tr>
              <a:tr h="55300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 a CNN for face recognition, develop SAMS.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38" marR="8038" marT="8038" marB="8038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 attendance system with face recognition.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38" marR="8038" marT="8038" marB="8038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 using ML for attendance, compares recognition methods.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38" marR="8038" marT="8038" marB="8038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 face recognition-based student attendance system.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38" marR="8038" marT="8038" marB="8038" anchor="b"/>
                </a:tc>
                <a:extLst>
                  <a:ext uri="{0D108BD9-81ED-4DB2-BD59-A6C34878D82A}">
                    <a16:rowId xmlns:a16="http://schemas.microsoft.com/office/drawing/2014/main" val="1082550190"/>
                  </a:ext>
                </a:extLst>
              </a:tr>
              <a:tr h="22290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endParaRPr lang="en-IN" sz="1400" kern="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38" marR="8038" marT="8038" marB="8038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endParaRPr lang="en-IN" sz="1400" kern="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38" marR="8038" marT="8038" marB="8038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endParaRPr lang="en-IN" sz="1400" kern="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38" marR="8038" marT="8038" marB="8038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endParaRPr lang="en-IN" sz="1400" kern="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38" marR="8038" marT="8038" marB="8038" anchor="b"/>
                </a:tc>
                <a:extLst>
                  <a:ext uri="{0D108BD9-81ED-4DB2-BD59-A6C34878D82A}">
                    <a16:rowId xmlns:a16="http://schemas.microsoft.com/office/drawing/2014/main" val="3772820879"/>
                  </a:ext>
                </a:extLst>
              </a:tr>
              <a:tr h="2883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Method:</a:t>
                      </a:r>
                      <a:endParaRPr lang="en-IN" sz="14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38" marR="8038" marT="8038" marB="8038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Method:</a:t>
                      </a:r>
                      <a:endParaRPr lang="en-IN" sz="14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38" marR="8038" marT="8038" marB="8038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Method:</a:t>
                      </a:r>
                      <a:endParaRPr lang="en-IN" sz="14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38" marR="8038" marT="8038" marB="8038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Method:</a:t>
                      </a:r>
                      <a:endParaRPr lang="en-IN" sz="14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38" marR="8038" marT="8038" marB="8038" anchor="b"/>
                </a:tc>
                <a:extLst>
                  <a:ext uri="{0D108BD9-81ED-4DB2-BD59-A6C34878D82A}">
                    <a16:rowId xmlns:a16="http://schemas.microsoft.com/office/drawing/2014/main" val="3582094705"/>
                  </a:ext>
                </a:extLst>
              </a:tr>
              <a:tr h="66721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Collect face data, train 20-layer CNN, develop SAMS...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38" marR="8038" marT="8038" marB="8038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camera for face capture, employ face detection...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38" marR="8038" marT="8038" marB="8038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Compare SVM, MLP, CNN methods, use PCA, LDA for features…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38" marR="8038" marT="8038" marB="8038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Four stages: data entry, train dataset, face recognition...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38" marR="8038" marT="8038" marB="8038" anchor="b"/>
                </a:tc>
                <a:extLst>
                  <a:ext uri="{0D108BD9-81ED-4DB2-BD59-A6C34878D82A}">
                    <a16:rowId xmlns:a16="http://schemas.microsoft.com/office/drawing/2014/main" val="3878154863"/>
                  </a:ext>
                </a:extLst>
              </a:tr>
              <a:tr h="59230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endParaRPr lang="en-IN" sz="1400" kern="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38" marR="8038" marT="8038" marB="8038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endParaRPr lang="en-IN" sz="1400" kern="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38" marR="8038" marT="8038" marB="8038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endParaRPr lang="en-IN" sz="1400" kern="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38" marR="8038" marT="8038" marB="8038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Capture faces, compare with pre-trained dataset, record...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38" marR="8038" marT="8038" marB="8038" anchor="b"/>
                </a:tc>
                <a:extLst>
                  <a:ext uri="{0D108BD9-81ED-4DB2-BD59-A6C34878D82A}">
                    <a16:rowId xmlns:a16="http://schemas.microsoft.com/office/drawing/2014/main" val="1287648315"/>
                  </a:ext>
                </a:extLst>
              </a:tr>
              <a:tr h="2229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Results:</a:t>
                      </a:r>
                      <a:endParaRPr lang="en-IN" sz="14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38" marR="8038" marT="8038" marB="8038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Results:</a:t>
                      </a:r>
                      <a:endParaRPr lang="en-IN" sz="14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38" marR="8038" marT="8038" marB="8038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Results :</a:t>
                      </a:r>
                      <a:endParaRPr lang="en-IN" sz="14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38" marR="8038" marT="8038" marB="8038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Results:</a:t>
                      </a:r>
                      <a:endParaRPr lang="en-IN" sz="14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38" marR="8038" marT="8038" marB="8038" anchor="b"/>
                </a:tc>
                <a:extLst>
                  <a:ext uri="{0D108BD9-81ED-4DB2-BD59-A6C34878D82A}">
                    <a16:rowId xmlns:a16="http://schemas.microsoft.com/office/drawing/2014/main" val="315700096"/>
                  </a:ext>
                </a:extLst>
              </a:tr>
              <a:tr h="65668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99.86% accuracy, SAMS feasibility demonstrated...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38" marR="8038" marT="8038" marB="8038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 to 98% accuracy using CNN-PCA, outperforming PCA...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38" marR="8038" marT="8038" marB="8038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 achieves 98% testing, 89% real-time accuracy, discusses...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38" marR="8038" marT="8038" marB="8038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92% average recognition accuracy, real-time detection of faces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38" marR="8038" marT="8038" marB="8038" anchor="b"/>
                </a:tc>
                <a:extLst>
                  <a:ext uri="{0D108BD9-81ED-4DB2-BD59-A6C34878D82A}">
                    <a16:rowId xmlns:a16="http://schemas.microsoft.com/office/drawing/2014/main" val="2348015393"/>
                  </a:ext>
                </a:extLst>
              </a:tr>
              <a:tr h="65668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endParaRPr lang="en-IN" sz="1400" kern="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38" marR="8038" marT="8038" marB="8038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Reliable and robust for real-time identification...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38" marR="8038" marT="8038" marB="8038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Factors affecting accuracy discussed: camera quality, illumination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38" marR="8038" marT="8038" marB="8038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attendance calculated during a specific time span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38" marR="8038" marT="8038" marB="8038" anchor="b"/>
                </a:tc>
                <a:extLst>
                  <a:ext uri="{0D108BD9-81ED-4DB2-BD59-A6C34878D82A}">
                    <a16:rowId xmlns:a16="http://schemas.microsoft.com/office/drawing/2014/main" val="301156208"/>
                  </a:ext>
                </a:extLst>
              </a:tr>
              <a:tr h="3944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Conclusion:</a:t>
                      </a:r>
                      <a:endParaRPr lang="en-IN" sz="14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38" marR="8038" marT="8038" marB="8038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Conclusion:</a:t>
                      </a:r>
                      <a:endParaRPr lang="en-IN" sz="14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38" marR="8038" marT="8038" marB="8038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Conclusion :</a:t>
                      </a:r>
                      <a:endParaRPr lang="en-IN" sz="14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38" marR="8038" marT="8038" marB="8038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Conclusion:</a:t>
                      </a:r>
                      <a:endParaRPr lang="en-IN" sz="14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38" marR="8038" marT="8038" marB="8038" anchor="b"/>
                </a:tc>
                <a:extLst>
                  <a:ext uri="{0D108BD9-81ED-4DB2-BD59-A6C34878D82A}">
                    <a16:rowId xmlns:a16="http://schemas.microsoft.com/office/drawing/2014/main" val="3840188733"/>
                  </a:ext>
                </a:extLst>
              </a:tr>
              <a:tr h="59230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Easy to deploy and maintain, secure and reliable...</a:t>
                      </a:r>
                      <a:endParaRPr lang="en-IN" sz="1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38" marR="8038" marT="8038" marB="8038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Effective face attendance machine, real-time capable...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38" marR="8038" marT="8038" marB="8038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 identified as most robust and efficient, proposes upgrades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38" marR="8038" marT="8038" marB="8038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Reduces manual effort, provides accurate and efficient...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38" marR="8038" marT="8038" marB="8038" anchor="b"/>
                </a:tc>
                <a:extLst>
                  <a:ext uri="{0D108BD9-81ED-4DB2-BD59-A6C34878D82A}">
                    <a16:rowId xmlns:a16="http://schemas.microsoft.com/office/drawing/2014/main" val="2042288559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E6DCFB-36F3-0832-EC54-DE1C3F245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Dept. of ECE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63A94-70FD-CFA5-1BF2-A097AF4DF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8096" y="6212954"/>
            <a:ext cx="2743200" cy="365125"/>
          </a:xfrm>
        </p:spPr>
        <p:txBody>
          <a:bodyPr/>
          <a:lstStyle/>
          <a:p>
            <a:fld id="{14664CE2-A199-492D-95BF-8BD1FF45761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151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963BE-3563-12DE-1207-FA82321B0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5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Block diagram</a:t>
            </a:r>
            <a:r>
              <a:rPr lang="en-US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292D164D-39BE-6DC4-041C-A48489C908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135010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C894E1-BCEE-1603-6B29-8B4141A0F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A7671D-8A1F-9760-9BBD-E9BBD1DBE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29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9DA0A05-CF24-8BAB-BF94-AB5AE40A0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E04A6C-28E9-FFF4-BBA8-B0BF6E1F8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39FBA-A3BA-42CD-7AC8-A049F29D647B}"/>
              </a:ext>
            </a:extLst>
          </p:cNvPr>
          <p:cNvSpPr txBox="1"/>
          <p:nvPr/>
        </p:nvSpPr>
        <p:spPr>
          <a:xfrm>
            <a:off x="681135" y="145856"/>
            <a:ext cx="77521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Diagram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D1AA05-9B68-5118-1B9A-753FD8436E80}"/>
              </a:ext>
            </a:extLst>
          </p:cNvPr>
          <p:cNvSpPr/>
          <p:nvPr/>
        </p:nvSpPr>
        <p:spPr>
          <a:xfrm>
            <a:off x="681135" y="1517839"/>
            <a:ext cx="1810138" cy="94239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Libraries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5ED10B0-5EC3-B318-0EB9-F16EA8EA519C}"/>
              </a:ext>
            </a:extLst>
          </p:cNvPr>
          <p:cNvSpPr/>
          <p:nvPr/>
        </p:nvSpPr>
        <p:spPr>
          <a:xfrm>
            <a:off x="3412281" y="1517839"/>
            <a:ext cx="1810138" cy="94239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 Images &amp; Class Names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C21DAEB-FF9F-8528-9BC8-31E28F97DE0B}"/>
              </a:ext>
            </a:extLst>
          </p:cNvPr>
          <p:cNvSpPr/>
          <p:nvPr/>
        </p:nvSpPr>
        <p:spPr>
          <a:xfrm>
            <a:off x="6106106" y="1514725"/>
            <a:ext cx="1810138" cy="94239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 Known Faces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4099958-5DEE-32BB-5AE5-D9C84777AEC7}"/>
              </a:ext>
            </a:extLst>
          </p:cNvPr>
          <p:cNvSpPr/>
          <p:nvPr/>
        </p:nvSpPr>
        <p:spPr>
          <a:xfrm>
            <a:off x="8974492" y="1514725"/>
            <a:ext cx="1810138" cy="94239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Webcam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6DAFEB4-B3CE-543A-624E-19A89AA83A57}"/>
              </a:ext>
            </a:extLst>
          </p:cNvPr>
          <p:cNvSpPr/>
          <p:nvPr/>
        </p:nvSpPr>
        <p:spPr>
          <a:xfrm>
            <a:off x="9077131" y="3743911"/>
            <a:ext cx="1810138" cy="94239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Initialize Counters 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C22C8A4-5EE0-D8DA-11EC-C30A21D2D695}"/>
              </a:ext>
            </a:extLst>
          </p:cNvPr>
          <p:cNvSpPr/>
          <p:nvPr/>
        </p:nvSpPr>
        <p:spPr>
          <a:xfrm>
            <a:off x="4401424" y="3429000"/>
            <a:ext cx="3013788" cy="234198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Recognition Loop</a:t>
            </a:r>
          </a:p>
          <a:p>
            <a:pPr algn="ctr"/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 and Encode Faces in Current  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 Recognition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webcam Feed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 the Loop </a:t>
            </a:r>
          </a:p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5C4B322-062A-31E9-AAA3-AEEF76A9A75B}"/>
              </a:ext>
            </a:extLst>
          </p:cNvPr>
          <p:cNvSpPr/>
          <p:nvPr/>
        </p:nvSpPr>
        <p:spPr>
          <a:xfrm>
            <a:off x="681134" y="3748574"/>
            <a:ext cx="2099387" cy="115233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Releases Resources and Print Final Results in .CSV file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62AF2CE-3D27-D1C0-F533-218C66CDF508}"/>
              </a:ext>
            </a:extLst>
          </p:cNvPr>
          <p:cNvSpPr/>
          <p:nvPr/>
        </p:nvSpPr>
        <p:spPr>
          <a:xfrm>
            <a:off x="2609847" y="1805472"/>
            <a:ext cx="709126" cy="3032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7C8B4CA-CD30-9921-F048-A486D11AA928}"/>
              </a:ext>
            </a:extLst>
          </p:cNvPr>
          <p:cNvSpPr/>
          <p:nvPr/>
        </p:nvSpPr>
        <p:spPr>
          <a:xfrm>
            <a:off x="8090805" y="1805470"/>
            <a:ext cx="709126" cy="3032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D0E1EFE-F1AE-9717-16E3-0EC582B417A0}"/>
              </a:ext>
            </a:extLst>
          </p:cNvPr>
          <p:cNvSpPr/>
          <p:nvPr/>
        </p:nvSpPr>
        <p:spPr>
          <a:xfrm>
            <a:off x="5309699" y="1805471"/>
            <a:ext cx="709126" cy="3032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8FB60721-173C-917B-E3D3-1DB7EAEF3B70}"/>
              </a:ext>
            </a:extLst>
          </p:cNvPr>
          <p:cNvSpPr/>
          <p:nvPr/>
        </p:nvSpPr>
        <p:spPr>
          <a:xfrm>
            <a:off x="9692949" y="2607157"/>
            <a:ext cx="373224" cy="98671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85770A06-0D11-37A6-ABB8-FA629BBBC368}"/>
              </a:ext>
            </a:extLst>
          </p:cNvPr>
          <p:cNvSpPr/>
          <p:nvPr/>
        </p:nvSpPr>
        <p:spPr>
          <a:xfrm flipH="1">
            <a:off x="7737022" y="4112069"/>
            <a:ext cx="873578" cy="3032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48850233-346B-1D21-8122-874591EE8DF0}"/>
              </a:ext>
            </a:extLst>
          </p:cNvPr>
          <p:cNvSpPr/>
          <p:nvPr/>
        </p:nvSpPr>
        <p:spPr>
          <a:xfrm flipH="1">
            <a:off x="3089014" y="4142791"/>
            <a:ext cx="873578" cy="3032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828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884</Words>
  <Application>Microsoft Office PowerPoint</Application>
  <PresentationFormat>Widescreen</PresentationFormat>
  <Paragraphs>177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Söhne</vt:lpstr>
      <vt:lpstr>Times New Roman</vt:lpstr>
      <vt:lpstr>Office Theme</vt:lpstr>
      <vt:lpstr>PowerPoint Presentation</vt:lpstr>
      <vt:lpstr>Problem Statement</vt:lpstr>
      <vt:lpstr>Objectives</vt:lpstr>
      <vt:lpstr>PowerPoint Presentation</vt:lpstr>
      <vt:lpstr>What is CNN?</vt:lpstr>
      <vt:lpstr>Methodology</vt:lpstr>
      <vt:lpstr>Literature Survey</vt:lpstr>
      <vt:lpstr>Block diagram </vt:lpstr>
      <vt:lpstr>PowerPoint Presentation</vt:lpstr>
      <vt:lpstr>Future Scope</vt:lpstr>
      <vt:lpstr>Results</vt:lpstr>
      <vt:lpstr>Output</vt:lpstr>
      <vt:lpstr>Reference</vt:lpstr>
      <vt:lpstr>Github Link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EC</dc:creator>
  <cp:lastModifiedBy>Brunda G</cp:lastModifiedBy>
  <cp:revision>38</cp:revision>
  <dcterms:created xsi:type="dcterms:W3CDTF">2023-10-31T09:29:00Z</dcterms:created>
  <dcterms:modified xsi:type="dcterms:W3CDTF">2024-01-11T03:59:23Z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DC3F862BF3DC4B6298FE9B4ECADB4D0B_13</vt:lpwstr>
  </property>
  <property fmtid="{D5CDD505-2E9C-101B-9397-08002B2CF9AE}" pid="3" name="KSOProductBuildVer">
    <vt:lpwstr>1033-12.2.0.13306</vt:lpwstr>
  </property>
</Properties>
</file>