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4"/>
  </p:normalViewPr>
  <p:slideViewPr>
    <p:cSldViewPr snapToGrid="0" snapToObjects="1">
      <p:cViewPr varScale="1">
        <p:scale>
          <a:sx n="107" d="100"/>
          <a:sy n="107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3683-BCB5-5046-A1CC-22EA83782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68CFC-33F4-9043-91A1-A65E9433C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DF7F-6B23-A847-9A59-0D9AF909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13C9-1AC5-7847-B273-244080F549B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3119-6745-BC44-A372-A9BB3755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DC679-DAF0-7D47-A8BB-7335AAEA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8A-4EF9-FE46-8A7D-3E5C951A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E2A3-BA05-2742-A83E-13A7C1DF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431D5-590A-5847-97DF-F0A31EC6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E95E8-F84E-7541-B9F0-98A4A04D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13C9-1AC5-7847-B273-244080F549B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69F0E-8B81-5349-B59D-0CF2F355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8DAC0-BC98-9843-AC9C-F4DBE707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8A-4EF9-FE46-8A7D-3E5C951A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3AC44-A156-2A4B-B071-2C4A4A8A5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74E-FF8D-084C-B69E-4188F5372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CD9C-71B7-7244-A819-00712496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13C9-1AC5-7847-B273-244080F549B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DF7C-F57B-574E-8516-DCBC2C84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C0D8-5503-E74E-90C6-2460A69B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8A-4EF9-FE46-8A7D-3E5C951A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9916-9A1C-B446-B779-830C81D1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E660-F87D-924F-9E6F-61FEBDB8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071D-72A0-CA4E-8331-8415A9D7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13C9-1AC5-7847-B273-244080F549B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5CFA-E9AB-8F4B-84ED-4AD4F1174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3DD0A-4C80-6845-89D4-3CECBCD7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8A-4EF9-FE46-8A7D-3E5C951A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1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A828-B9CF-CA42-B9B5-C1F5EFF8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BDF8E-1CB0-BB4E-86E6-653BD1CE5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D4DA-04D1-0247-A479-AF52CB7B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13C9-1AC5-7847-B273-244080F549B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8DAB-DFAC-3448-A31C-82F3944E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8006-1BF4-CD49-8334-1EB35B60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8A-4EF9-FE46-8A7D-3E5C951A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013B-6C99-9F49-8B9F-EA852124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56F7A-899E-1042-A7CF-04E2A525B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23E80-533B-DD4C-9021-5C893AAD7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890A-A425-B54C-8F4F-39B25670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13C9-1AC5-7847-B273-244080F549B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D2241-8A23-5C4D-A4D8-CE87D589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6842-DBAD-9E41-8231-C1353DA4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8A-4EF9-FE46-8A7D-3E5C951A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2E6-CD52-E543-9DC0-1C90797A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8512E-9339-3748-8557-5F5FAC60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0888A-3329-8E40-907F-262CCE1A4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A0015-88AB-2D4D-BF44-EDB99CEB4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A72BA-9FE8-574B-8F85-29DE4324A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D8BCC-6AA6-C648-B37A-80E65DFA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13C9-1AC5-7847-B273-244080F549B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F83F5-1F72-FC43-88E7-EA28A616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84809-8CAA-5F42-B902-17283565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8A-4EF9-FE46-8A7D-3E5C951A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2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BB0F-1F6C-D947-B099-6CEA1D91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F95EC-141A-1646-8C6C-1B5DAC20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13C9-1AC5-7847-B273-244080F549B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59A1-F4CA-B04F-9C14-89867EC9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3509-4FD7-5D45-96EE-F5E29817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8A-4EF9-FE46-8A7D-3E5C951A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3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80B96-9D11-5745-A268-95714BEA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13C9-1AC5-7847-B273-244080F549B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92D36-C9F7-AF42-9B86-AF82B4D0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09266-76C2-3F46-8ED6-C6CC1062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8A-4EF9-FE46-8A7D-3E5C951A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E123-D92A-0841-B4A5-81668284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5AAA-7E1A-3043-B724-C8FFCAFF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6A200-77C7-5241-BA36-1BFB01768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E907-9BD7-7E46-806D-8663DF98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13C9-1AC5-7847-B273-244080F549B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FF404-301A-F54F-8FE8-F08BE891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5D36A-7A21-0547-AD98-CDB5EFC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8A-4EF9-FE46-8A7D-3E5C951A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E75F6-4C3D-DA44-999B-CE9202AC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C0120-41AE-D74D-AFCF-0674CE297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09664-46CD-AB4D-8E07-52C6D558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7CEE9-86CD-FF41-AFF9-9B25763E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13C9-1AC5-7847-B273-244080F549B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D78D5-5E8B-F14E-8750-50E742D1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8488D-2774-6842-846F-50115DFF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9B8A-4EF9-FE46-8A7D-3E5C951A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CB1FA-019B-F74A-9990-F7131F7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AF67-334F-AC4B-BC39-19C266EA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38D3-3D73-EB4A-9B77-0F9521E4E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13C9-1AC5-7847-B273-244080F549B1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991C4-1956-AB4C-BA98-3AB64E7D8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87112-A0E7-FB48-B806-1945DFCDC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9B8A-4EF9-FE46-8A7D-3E5C951A2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pendencies in Azure Data Factory">
            <a:extLst>
              <a:ext uri="{FF2B5EF4-FFF2-40B4-BE49-F238E27FC236}">
                <a16:creationId xmlns:a16="http://schemas.microsoft.com/office/drawing/2014/main" id="{72C19967-84FF-D846-9BEE-B1F39A322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68" y="671719"/>
            <a:ext cx="2135730" cy="119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Data Lake Storage Connector - Mule 4">
            <a:extLst>
              <a:ext uri="{FF2B5EF4-FFF2-40B4-BE49-F238E27FC236}">
                <a16:creationId xmlns:a16="http://schemas.microsoft.com/office/drawing/2014/main" id="{3DF69742-7419-0A4A-B3D2-F63FE5EE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90" y="2959790"/>
            <a:ext cx="938419" cy="93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ricks Repos - What it is and how we can use it - Adatis">
            <a:extLst>
              <a:ext uri="{FF2B5EF4-FFF2-40B4-BE49-F238E27FC236}">
                <a16:creationId xmlns:a16="http://schemas.microsoft.com/office/drawing/2014/main" id="{355CE129-EEA9-8D44-883E-95BB06B67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678" y="662304"/>
            <a:ext cx="2264641" cy="11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417A31-A19F-544D-9BF5-E4154FA24101}"/>
              </a:ext>
            </a:extLst>
          </p:cNvPr>
          <p:cNvCxnSpPr>
            <a:stCxn id="1028" idx="1"/>
            <a:endCxn id="1026" idx="2"/>
          </p:cNvCxnSpPr>
          <p:nvPr/>
        </p:nvCxnSpPr>
        <p:spPr>
          <a:xfrm flipH="1" flipV="1">
            <a:off x="2634933" y="1867728"/>
            <a:ext cx="2991857" cy="156127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F61E31-F800-C64B-A28F-8F6F81E1F0A6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 flipV="1">
            <a:off x="3702798" y="1257686"/>
            <a:ext cx="1260880" cy="120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977000-D641-AC47-9935-67D80F99AB19}"/>
              </a:ext>
            </a:extLst>
          </p:cNvPr>
          <p:cNvCxnSpPr>
            <a:stCxn id="1030" idx="2"/>
            <a:endCxn id="1028" idx="0"/>
          </p:cNvCxnSpPr>
          <p:nvPr/>
        </p:nvCxnSpPr>
        <p:spPr>
          <a:xfrm>
            <a:off x="6095999" y="1853067"/>
            <a:ext cx="1" cy="11067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A355CBA-45AE-3D43-A322-FCF1D1C4C1C9}"/>
              </a:ext>
            </a:extLst>
          </p:cNvPr>
          <p:cNvSpPr/>
          <p:nvPr/>
        </p:nvSpPr>
        <p:spPr>
          <a:xfrm>
            <a:off x="3702798" y="2737195"/>
            <a:ext cx="532086" cy="445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74E4CD-080D-8A4C-88DE-54CD943E1FE8}"/>
              </a:ext>
            </a:extLst>
          </p:cNvPr>
          <p:cNvSpPr/>
          <p:nvPr/>
        </p:nvSpPr>
        <p:spPr>
          <a:xfrm>
            <a:off x="4132708" y="600358"/>
            <a:ext cx="532086" cy="445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70B27B-8DBA-8045-9205-29AA2846AABC}"/>
              </a:ext>
            </a:extLst>
          </p:cNvPr>
          <p:cNvSpPr/>
          <p:nvPr/>
        </p:nvSpPr>
        <p:spPr>
          <a:xfrm>
            <a:off x="5360747" y="2215598"/>
            <a:ext cx="532086" cy="445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77E7D5-86D6-664F-8191-00EE11CBA74A}"/>
              </a:ext>
            </a:extLst>
          </p:cNvPr>
          <p:cNvSpPr/>
          <p:nvPr/>
        </p:nvSpPr>
        <p:spPr>
          <a:xfrm>
            <a:off x="6329744" y="2188539"/>
            <a:ext cx="532086" cy="445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C743BD-3411-414E-BAF3-7B3A42D92F49}"/>
              </a:ext>
            </a:extLst>
          </p:cNvPr>
          <p:cNvSpPr/>
          <p:nvPr/>
        </p:nvSpPr>
        <p:spPr>
          <a:xfrm>
            <a:off x="6767429" y="647643"/>
            <a:ext cx="532086" cy="445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22755-1A70-F54D-A41D-86E7D4EA564C}"/>
              </a:ext>
            </a:extLst>
          </p:cNvPr>
          <p:cNvSpPr txBox="1"/>
          <p:nvPr/>
        </p:nvSpPr>
        <p:spPr>
          <a:xfrm>
            <a:off x="9310255" y="486888"/>
            <a:ext cx="160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4812A3-BD6F-0948-9135-256C65BF7BFF}"/>
              </a:ext>
            </a:extLst>
          </p:cNvPr>
          <p:cNvSpPr txBox="1"/>
          <p:nvPr/>
        </p:nvSpPr>
        <p:spPr>
          <a:xfrm>
            <a:off x="450138" y="5004932"/>
            <a:ext cx="7897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Azure Data Factory (ADF) Pipeline is triggered when new file is added to Storage</a:t>
            </a:r>
          </a:p>
          <a:p>
            <a:r>
              <a:rPr lang="en-US" dirty="0"/>
              <a:t>2. ADF runs Databricks notebook</a:t>
            </a:r>
          </a:p>
          <a:p>
            <a:r>
              <a:rPr lang="en-US" dirty="0"/>
              <a:t>3. Databricks cluster execute notebook code to read data from Storage</a:t>
            </a:r>
          </a:p>
          <a:p>
            <a:r>
              <a:rPr lang="en-US" dirty="0"/>
              <a:t>4. Databricks cluster train ML model</a:t>
            </a:r>
          </a:p>
          <a:p>
            <a:r>
              <a:rPr lang="en-US" dirty="0"/>
              <a:t>5. Databricks cluster save trained model file to Storage</a:t>
            </a:r>
          </a:p>
        </p:txBody>
      </p:sp>
    </p:spTree>
    <p:extLst>
      <p:ext uri="{BB962C8B-B14F-4D97-AF65-F5344CB8AC3E}">
        <p14:creationId xmlns:p14="http://schemas.microsoft.com/office/powerpoint/2010/main" val="413464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zure Data Lake Storage Connector - Mule 4">
            <a:extLst>
              <a:ext uri="{FF2B5EF4-FFF2-40B4-BE49-F238E27FC236}">
                <a16:creationId xmlns:a16="http://schemas.microsoft.com/office/drawing/2014/main" id="{3DF69742-7419-0A4A-B3D2-F63FE5EE2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90" y="2959790"/>
            <a:ext cx="938419" cy="93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ricks Repos - What it is and how we can use it - Adatis">
            <a:extLst>
              <a:ext uri="{FF2B5EF4-FFF2-40B4-BE49-F238E27FC236}">
                <a16:creationId xmlns:a16="http://schemas.microsoft.com/office/drawing/2014/main" id="{355CE129-EEA9-8D44-883E-95BB06B67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96" y="580162"/>
            <a:ext cx="2264641" cy="11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977000-D641-AC47-9935-67D80F99AB19}"/>
              </a:ext>
            </a:extLst>
          </p:cNvPr>
          <p:cNvCxnSpPr>
            <a:cxnSpLocks/>
            <a:stCxn id="15" idx="2"/>
            <a:endCxn id="1028" idx="3"/>
          </p:cNvCxnSpPr>
          <p:nvPr/>
        </p:nvCxnSpPr>
        <p:spPr>
          <a:xfrm flipH="1">
            <a:off x="6565209" y="2737195"/>
            <a:ext cx="1782155" cy="69180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074E4CD-080D-8A4C-88DE-54CD943E1FE8}"/>
              </a:ext>
            </a:extLst>
          </p:cNvPr>
          <p:cNvSpPr/>
          <p:nvPr/>
        </p:nvSpPr>
        <p:spPr>
          <a:xfrm>
            <a:off x="4559872" y="2291804"/>
            <a:ext cx="532086" cy="445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70B27B-8DBA-8045-9205-29AA2846AABC}"/>
              </a:ext>
            </a:extLst>
          </p:cNvPr>
          <p:cNvSpPr/>
          <p:nvPr/>
        </p:nvSpPr>
        <p:spPr>
          <a:xfrm>
            <a:off x="7511377" y="3200386"/>
            <a:ext cx="532086" cy="445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77E7D5-86D6-664F-8191-00EE11CBA74A}"/>
              </a:ext>
            </a:extLst>
          </p:cNvPr>
          <p:cNvSpPr/>
          <p:nvPr/>
        </p:nvSpPr>
        <p:spPr>
          <a:xfrm>
            <a:off x="9479684" y="1959658"/>
            <a:ext cx="532086" cy="445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C743BD-3411-414E-BAF3-7B3A42D92F49}"/>
              </a:ext>
            </a:extLst>
          </p:cNvPr>
          <p:cNvSpPr/>
          <p:nvPr/>
        </p:nvSpPr>
        <p:spPr>
          <a:xfrm>
            <a:off x="5048928" y="813723"/>
            <a:ext cx="532086" cy="445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22755-1A70-F54D-A41D-86E7D4EA564C}"/>
              </a:ext>
            </a:extLst>
          </p:cNvPr>
          <p:cNvSpPr txBox="1"/>
          <p:nvPr/>
        </p:nvSpPr>
        <p:spPr>
          <a:xfrm>
            <a:off x="9399099" y="499787"/>
            <a:ext cx="244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dummy data and run prediction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4812A3-BD6F-0948-9135-256C65BF7BFF}"/>
              </a:ext>
            </a:extLst>
          </p:cNvPr>
          <p:cNvSpPr txBox="1"/>
          <p:nvPr/>
        </p:nvSpPr>
        <p:spPr>
          <a:xfrm>
            <a:off x="450138" y="5004932"/>
            <a:ext cx="8605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Databricks Cluster executes Data Generator Notebook execute</a:t>
            </a:r>
          </a:p>
          <a:p>
            <a:r>
              <a:rPr lang="en-US" dirty="0"/>
              <a:t>2. New data is added into parquet file in Storage</a:t>
            </a:r>
          </a:p>
          <a:p>
            <a:r>
              <a:rPr lang="en-US" dirty="0"/>
              <a:t>3. Spark stream continuously looking for new data starts execution in Prediction notebook</a:t>
            </a:r>
          </a:p>
          <a:p>
            <a:r>
              <a:rPr lang="en-US" dirty="0"/>
              <a:t>4Prediction is generated and results are sent back to parquet file</a:t>
            </a:r>
          </a:p>
          <a:p>
            <a:r>
              <a:rPr lang="en-US" dirty="0"/>
              <a:t>5. Databricks cluster save trained model file to Storage</a:t>
            </a:r>
          </a:p>
        </p:txBody>
      </p:sp>
      <p:pic>
        <p:nvPicPr>
          <p:cNvPr id="15" name="Picture 6" descr="Databricks Repos - What it is and how we can use it - Adatis">
            <a:extLst>
              <a:ext uri="{FF2B5EF4-FFF2-40B4-BE49-F238E27FC236}">
                <a16:creationId xmlns:a16="http://schemas.microsoft.com/office/drawing/2014/main" id="{DBDA0460-6CBB-A84B-8B61-68B6C66F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43" y="1546432"/>
            <a:ext cx="2264641" cy="11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F8B9D3-CB3C-0642-A467-AAA20C7233EF}"/>
              </a:ext>
            </a:extLst>
          </p:cNvPr>
          <p:cNvSpPr txBox="1"/>
          <p:nvPr/>
        </p:nvSpPr>
        <p:spPr>
          <a:xfrm>
            <a:off x="3516028" y="281836"/>
            <a:ext cx="1143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0E3BAD-929A-AB41-B8B3-E3F9FA2AB054}"/>
              </a:ext>
            </a:extLst>
          </p:cNvPr>
          <p:cNvSpPr txBox="1"/>
          <p:nvPr/>
        </p:nvSpPr>
        <p:spPr>
          <a:xfrm>
            <a:off x="7777420" y="1167408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F67AF0-6F30-E942-AA88-53C6B0BA3FEB}"/>
              </a:ext>
            </a:extLst>
          </p:cNvPr>
          <p:cNvCxnSpPr>
            <a:cxnSpLocks/>
            <a:stCxn id="1030" idx="2"/>
            <a:endCxn id="1028" idx="0"/>
          </p:cNvCxnSpPr>
          <p:nvPr/>
        </p:nvCxnSpPr>
        <p:spPr>
          <a:xfrm>
            <a:off x="4087917" y="1770925"/>
            <a:ext cx="2008083" cy="11888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cheduler Icon #77298 - Free Icons Library">
            <a:extLst>
              <a:ext uri="{FF2B5EF4-FFF2-40B4-BE49-F238E27FC236}">
                <a16:creationId xmlns:a16="http://schemas.microsoft.com/office/drawing/2014/main" id="{F299AF84-A5BB-A743-BDCF-41DC6EF89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45" y="236424"/>
            <a:ext cx="843338" cy="8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DC093A96-CDFD-2B47-9D6D-DCC2FDB96585}"/>
              </a:ext>
            </a:extLst>
          </p:cNvPr>
          <p:cNvSpPr/>
          <p:nvPr/>
        </p:nvSpPr>
        <p:spPr>
          <a:xfrm>
            <a:off x="6820721" y="2507098"/>
            <a:ext cx="532086" cy="44519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142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128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Katre, Ashish</dc:creator>
  <cp:lastModifiedBy>Katre, Ashish</cp:lastModifiedBy>
  <cp:revision>3</cp:revision>
  <dcterms:created xsi:type="dcterms:W3CDTF">2021-08-12T14:19:38Z</dcterms:created>
  <dcterms:modified xsi:type="dcterms:W3CDTF">2021-08-12T14:35:07Z</dcterms:modified>
</cp:coreProperties>
</file>