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87" r:id="rId2"/>
    <p:sldId id="288" r:id="rId3"/>
    <p:sldId id="289" r:id="rId4"/>
    <p:sldId id="290" r:id="rId5"/>
    <p:sldId id="291" r:id="rId6"/>
    <p:sldId id="296" r:id="rId7"/>
    <p:sldId id="297" r:id="rId8"/>
    <p:sldId id="309" r:id="rId9"/>
    <p:sldId id="298" r:id="rId10"/>
    <p:sldId id="299" r:id="rId11"/>
    <p:sldId id="300" r:id="rId12"/>
    <p:sldId id="301" r:id="rId13"/>
    <p:sldId id="302" r:id="rId14"/>
    <p:sldId id="308" r:id="rId15"/>
    <p:sldId id="305" r:id="rId16"/>
    <p:sldId id="306" r:id="rId17"/>
    <p:sldId id="30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AD85A-4311-4641-9ECC-7376AD19B2B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C98DE-13F6-409F-95AA-4ECD4AE7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9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898c18c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6f898c18c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9088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8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66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94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0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898c18c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6f898c18c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8595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Add Product</a:t>
            </a:r>
          </a:p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Add customer</a:t>
            </a:r>
          </a:p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Add package</a:t>
            </a:r>
          </a:p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Add bay</a:t>
            </a:r>
          </a:p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Production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47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5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73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1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01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94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5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1" y="3869635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C202CC-4DD1-414B-8C94-F6D66BEC23C4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1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6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7B79-8124-404B-9CF6-02311DD75542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0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1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381-51A2-F940-9F68-42E9F1364082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05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D741-24E4-EA4D-94FA-6DFBB24ADF17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58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1"/>
            <a:ext cx="8769096" cy="1363807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A6F0-6827-E04C-B31E-21A8096E0CDD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1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82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0B4F-B95F-1343-968D-23E369DE302E}" type="datetime1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05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23B-32BE-A24D-8638-9F22578D0688}" type="datetime1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16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F736-F9D5-8841-B1DA-3206C9207550}" type="datetime1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92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4332-9725-7643-BECA-11AF98EC0E4E}" type="datetime1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50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083-972B-4044-AFAD-C58B5CAFAE7B}" type="datetime1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52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BA8E-1311-6B43-A69D-B94D122B729E}" type="datetime1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81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2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7812B52-1298-F34E-9ABB-8924140A033D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9" y="6223828"/>
            <a:ext cx="4717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2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11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94" indent="-182875" algn="l" defTabSz="914377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arcode.tec-it.com/en/Code128?data=LD190411D01BR" TargetMode="External"/><Relationship Id="rId2" Type="http://schemas.openxmlformats.org/officeDocument/2006/relationships/hyperlink" Target="http://www.lettucedream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e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607881"/>
            <a:ext cx="11360800" cy="213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Inventory and Barcode System</a:t>
            </a:r>
            <a:br>
              <a:rPr lang="en-GB" sz="4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4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Client: Lettuce Dream</a:t>
            </a:r>
            <a:br>
              <a:rPr lang="en-GB" sz="4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4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br>
              <a:rPr lang="en-GB" sz="4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4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Graduate Directed Project -2</a:t>
            </a:r>
            <a:br>
              <a:rPr lang="en-GB" sz="4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4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Northwest Missouri State University</a:t>
            </a:r>
            <a:endParaRPr sz="4800" dirty="0">
              <a:solidFill>
                <a:schemeClr val="tx1"/>
              </a:solidFill>
            </a:endParaRPr>
          </a:p>
        </p:txBody>
      </p:sp>
      <p:pic>
        <p:nvPicPr>
          <p:cNvPr id="5" name="Picture 2" descr="Back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3" y="5453521"/>
            <a:ext cx="2381251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 Horizontal - All Campus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661" y="5358270"/>
            <a:ext cx="3333751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184D1-B8C4-9F4F-BD28-77F65FA7D3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effectLst>
            <a:glow rad="139700">
              <a:schemeClr val="tx1"/>
            </a:glow>
          </a:effectLst>
        </p:spPr>
        <p:txBody>
          <a:bodyPr/>
          <a:lstStyle/>
          <a:p>
            <a:fld id="{00000000-1234-1234-1234-123412341234}" type="slidenum">
              <a:rPr lang="en-GB" smtClean="0">
                <a:solidFill>
                  <a:schemeClr val="tx1"/>
                </a:solidFill>
              </a:rPr>
              <a:pPr/>
              <a:t>1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0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495" y="547687"/>
            <a:ext cx="9177655" cy="890587"/>
          </a:xfrm>
        </p:spPr>
        <p:txBody>
          <a:bodyPr vert="horz" lIns="121920" tIns="60960" rIns="121920" bIns="60960" rtlCol="0"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Technologies and tools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00F05-CA37-0D4C-9E2E-71FD2DF5D404}"/>
              </a:ext>
            </a:extLst>
          </p:cNvPr>
          <p:cNvSpPr txBox="1"/>
          <p:nvPr/>
        </p:nvSpPr>
        <p:spPr>
          <a:xfrm>
            <a:off x="1169206" y="1696623"/>
            <a:ext cx="10270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lvl="0" indent="-342900" algn="just">
              <a:lnSpc>
                <a:spcPct val="150000"/>
              </a:lnSpc>
              <a:buClr>
                <a:srgbClr val="000000"/>
              </a:buClr>
              <a:buSzPts val="1800"/>
              <a:buFont typeface="Wingdings" pitchFamily="2" charset="2"/>
              <a:buChar char="Ø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Adobe XD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HTML, CSS and JavaScript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React JS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Java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Spring framework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MySQL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Tomcat</a:t>
            </a:r>
          </a:p>
          <a:p>
            <a:pPr marL="609585" indent="-457189" defTabSz="609585"/>
            <a:endParaRPr lang="en-US" sz="2400" dirty="0">
              <a:solidFill>
                <a:srgbClr val="000000"/>
              </a:solidFill>
            </a:endParaRPr>
          </a:p>
          <a:p>
            <a:pPr marL="609585" indent="-457189" defTabSz="609585"/>
            <a:endParaRPr lang="en-US" sz="2400" dirty="0">
              <a:solidFill>
                <a:srgbClr val="000000"/>
              </a:solidFill>
            </a:endParaRPr>
          </a:p>
          <a:p>
            <a:pPr marL="152396" indent="0" defTabSz="609585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234AA5-7361-1849-844B-1190FC5C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1226" y="6223828"/>
            <a:ext cx="1706217" cy="365125"/>
          </a:xfrm>
        </p:spPr>
        <p:txBody>
          <a:bodyPr/>
          <a:lstStyle/>
          <a:p>
            <a:pPr defTabSz="609585"/>
            <a:fld id="{00000000-1234-1234-1234-123412341234}" type="slidenum">
              <a:rPr lang="en-GB">
                <a:solidFill>
                  <a:srgbClr val="000000"/>
                </a:solidFill>
                <a:latin typeface="Corbel" panose="020B0503020204020204"/>
              </a:rPr>
              <a:pPr defTabSz="609585"/>
              <a:t>10</a:t>
            </a:fld>
            <a:endParaRPr lang="en-GB" dirty="0">
              <a:solidFill>
                <a:srgbClr val="000000"/>
              </a:solidFill>
              <a:latin typeface="Corbel" panose="020B0503020204020204"/>
            </a:endParaRPr>
          </a:p>
        </p:txBody>
      </p:sp>
      <p:pic>
        <p:nvPicPr>
          <p:cNvPr id="12" name="Picture 2" descr="Back Home">
            <a:extLst>
              <a:ext uri="{FF2B5EF4-FFF2-40B4-BE49-F238E27FC236}">
                <a16:creationId xmlns:a16="http://schemas.microsoft.com/office/drawing/2014/main" id="{B138A3C9-3607-434F-9DA1-D284E2BA9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3" y="5453521"/>
            <a:ext cx="2381251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N Horizontal - All Campuses">
            <a:extLst>
              <a:ext uri="{FF2B5EF4-FFF2-40B4-BE49-F238E27FC236}">
                <a16:creationId xmlns:a16="http://schemas.microsoft.com/office/drawing/2014/main" id="{FC505004-6B69-E040-A0BB-FDE6C58D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661" y="5358270"/>
            <a:ext cx="3333751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68;p15">
            <a:extLst>
              <a:ext uri="{FF2B5EF4-FFF2-40B4-BE49-F238E27FC236}">
                <a16:creationId xmlns:a16="http://schemas.microsoft.com/office/drawing/2014/main" id="{74777F09-C605-0248-9713-5E4C88EEB9EC}"/>
              </a:ext>
            </a:extLst>
          </p:cNvPr>
          <p:cNvSpPr txBox="1"/>
          <p:nvPr/>
        </p:nvSpPr>
        <p:spPr>
          <a:xfrm>
            <a:off x="4916800" y="6147584"/>
            <a:ext cx="2381251" cy="45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609585">
              <a:buClr>
                <a:srgbClr val="000000"/>
              </a:buClr>
              <a:buSzPts val="1400"/>
            </a:pPr>
            <a:r>
              <a:rPr lang="en-GB" sz="1867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Sai Sri </a:t>
            </a:r>
            <a:r>
              <a:rPr lang="en-GB" sz="1867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Dachepalli</a:t>
            </a:r>
            <a:endParaRPr lang="en-GB" sz="1867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algn="ctr" defTabSz="609585">
              <a:buClr>
                <a:srgbClr val="000000"/>
              </a:buClr>
              <a:buSzPts val="1400"/>
            </a:pPr>
            <a:endParaRPr lang="en-GB" sz="1867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782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495" y="547687"/>
            <a:ext cx="9177655" cy="890587"/>
          </a:xfrm>
        </p:spPr>
        <p:txBody>
          <a:bodyPr vert="horz" lIns="121920" tIns="60960" rIns="121920" bIns="60960" rtlCol="0"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Significant accomplishments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00F05-CA37-0D4C-9E2E-71FD2DF5D404}"/>
              </a:ext>
            </a:extLst>
          </p:cNvPr>
          <p:cNvSpPr txBox="1"/>
          <p:nvPr/>
        </p:nvSpPr>
        <p:spPr>
          <a:xfrm>
            <a:off x="1169206" y="1696623"/>
            <a:ext cx="10270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lvl="0" indent="-342900" algn="just">
              <a:lnSpc>
                <a:spcPct val="150000"/>
              </a:lnSpc>
              <a:buClr>
                <a:srgbClr val="000000"/>
              </a:buClr>
              <a:buSzPts val="1800"/>
              <a:buFont typeface="Wingdings" pitchFamily="2" charset="2"/>
              <a:buChar char="Ø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Accurately understanding client requirements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Generating prototypes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Usability testing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Designing navigation bar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Application development</a:t>
            </a:r>
          </a:p>
          <a:p>
            <a:pPr marL="609585" indent="-457189" defTabSz="609585"/>
            <a:endParaRPr lang="en-US" sz="2400" dirty="0">
              <a:solidFill>
                <a:srgbClr val="000000"/>
              </a:solidFill>
            </a:endParaRPr>
          </a:p>
          <a:p>
            <a:pPr marL="609585" indent="-457189" defTabSz="609585"/>
            <a:endParaRPr lang="en-US" sz="2400" dirty="0">
              <a:solidFill>
                <a:srgbClr val="000000"/>
              </a:solidFill>
            </a:endParaRPr>
          </a:p>
          <a:p>
            <a:pPr marL="152396" indent="0" defTabSz="609585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234AA5-7361-1849-844B-1190FC5C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1226" y="6223828"/>
            <a:ext cx="1706217" cy="365125"/>
          </a:xfrm>
        </p:spPr>
        <p:txBody>
          <a:bodyPr/>
          <a:lstStyle/>
          <a:p>
            <a:pPr defTabSz="609585"/>
            <a:fld id="{00000000-1234-1234-1234-123412341234}" type="slidenum">
              <a:rPr lang="en-GB">
                <a:solidFill>
                  <a:srgbClr val="000000"/>
                </a:solidFill>
                <a:latin typeface="Corbel" panose="020B0503020204020204"/>
              </a:rPr>
              <a:pPr defTabSz="609585"/>
              <a:t>11</a:t>
            </a:fld>
            <a:endParaRPr lang="en-GB" dirty="0">
              <a:solidFill>
                <a:srgbClr val="000000"/>
              </a:solidFill>
              <a:latin typeface="Corbel" panose="020B0503020204020204"/>
            </a:endParaRPr>
          </a:p>
        </p:txBody>
      </p:sp>
      <p:pic>
        <p:nvPicPr>
          <p:cNvPr id="12" name="Picture 2" descr="Back Home">
            <a:extLst>
              <a:ext uri="{FF2B5EF4-FFF2-40B4-BE49-F238E27FC236}">
                <a16:creationId xmlns:a16="http://schemas.microsoft.com/office/drawing/2014/main" id="{B138A3C9-3607-434F-9DA1-D284E2BA9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3" y="5453521"/>
            <a:ext cx="2381251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N Horizontal - All Campuses">
            <a:extLst>
              <a:ext uri="{FF2B5EF4-FFF2-40B4-BE49-F238E27FC236}">
                <a16:creationId xmlns:a16="http://schemas.microsoft.com/office/drawing/2014/main" id="{FC505004-6B69-E040-A0BB-FDE6C58D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661" y="5358270"/>
            <a:ext cx="3333751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68;p15">
            <a:extLst>
              <a:ext uri="{FF2B5EF4-FFF2-40B4-BE49-F238E27FC236}">
                <a16:creationId xmlns:a16="http://schemas.microsoft.com/office/drawing/2014/main" id="{74777F09-C605-0248-9713-5E4C88EEB9EC}"/>
              </a:ext>
            </a:extLst>
          </p:cNvPr>
          <p:cNvSpPr txBox="1"/>
          <p:nvPr/>
        </p:nvSpPr>
        <p:spPr>
          <a:xfrm>
            <a:off x="4916800" y="6147584"/>
            <a:ext cx="2381251" cy="45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609585">
              <a:buClr>
                <a:srgbClr val="000000"/>
              </a:buClr>
              <a:buSzPts val="1400"/>
            </a:pPr>
            <a:r>
              <a:rPr lang="en-GB" sz="1867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Sai Sri </a:t>
            </a:r>
            <a:r>
              <a:rPr lang="en-GB" sz="1867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Dachepalli</a:t>
            </a:r>
            <a:endParaRPr lang="en-GB" sz="1867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algn="ctr" defTabSz="609585">
              <a:buClr>
                <a:srgbClr val="000000"/>
              </a:buClr>
              <a:buSzPts val="1400"/>
            </a:pPr>
            <a:endParaRPr lang="en-GB" sz="1867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283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495" y="547687"/>
            <a:ext cx="9177655" cy="890587"/>
          </a:xfrm>
        </p:spPr>
        <p:txBody>
          <a:bodyPr vert="horz" lIns="121920" tIns="60960" rIns="121920" bIns="60960" rtlCol="0"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Future work: “where to start?”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00F05-CA37-0D4C-9E2E-71FD2DF5D404}"/>
              </a:ext>
            </a:extLst>
          </p:cNvPr>
          <p:cNvSpPr txBox="1"/>
          <p:nvPr/>
        </p:nvSpPr>
        <p:spPr>
          <a:xfrm>
            <a:off x="1169206" y="1696623"/>
            <a:ext cx="102704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lvl="0" indent="-342900" algn="just">
              <a:lnSpc>
                <a:spcPct val="150000"/>
              </a:lnSpc>
              <a:buClr>
                <a:srgbClr val="000000"/>
              </a:buClr>
              <a:buSzPts val="1800"/>
              <a:buFont typeface="Wingdings" pitchFamily="2" charset="2"/>
              <a:buChar char="Ø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Understand client’s requirement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Visiting client’s location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Tools and technologies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Analyzing future requirements (technologies)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Refer documentation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Collaborate frontend and backend APIs</a:t>
            </a:r>
          </a:p>
          <a:p>
            <a:pPr marL="609585" indent="-457189" defTabSz="609585"/>
            <a:endParaRPr lang="en-US" sz="2400" dirty="0">
              <a:solidFill>
                <a:srgbClr val="000000"/>
              </a:solidFill>
            </a:endParaRPr>
          </a:p>
          <a:p>
            <a:pPr marL="609585" indent="-457189" defTabSz="609585"/>
            <a:endParaRPr lang="en-US" sz="2400" dirty="0">
              <a:solidFill>
                <a:srgbClr val="000000"/>
              </a:solidFill>
            </a:endParaRPr>
          </a:p>
          <a:p>
            <a:pPr marL="152396" indent="0" defTabSz="609585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234AA5-7361-1849-844B-1190FC5C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1226" y="6223828"/>
            <a:ext cx="1706217" cy="365125"/>
          </a:xfrm>
        </p:spPr>
        <p:txBody>
          <a:bodyPr/>
          <a:lstStyle/>
          <a:p>
            <a:pPr defTabSz="609585"/>
            <a:fld id="{00000000-1234-1234-1234-123412341234}" type="slidenum">
              <a:rPr lang="en-GB">
                <a:solidFill>
                  <a:srgbClr val="000000"/>
                </a:solidFill>
                <a:latin typeface="Corbel" panose="020B0503020204020204"/>
              </a:rPr>
              <a:pPr defTabSz="609585"/>
              <a:t>12</a:t>
            </a:fld>
            <a:endParaRPr lang="en-GB" dirty="0">
              <a:solidFill>
                <a:srgbClr val="000000"/>
              </a:solidFill>
              <a:latin typeface="Corbel" panose="020B0503020204020204"/>
            </a:endParaRPr>
          </a:p>
        </p:txBody>
      </p:sp>
      <p:pic>
        <p:nvPicPr>
          <p:cNvPr id="12" name="Picture 2" descr="Back Home">
            <a:extLst>
              <a:ext uri="{FF2B5EF4-FFF2-40B4-BE49-F238E27FC236}">
                <a16:creationId xmlns:a16="http://schemas.microsoft.com/office/drawing/2014/main" id="{B138A3C9-3607-434F-9DA1-D284E2BA9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3" y="5453521"/>
            <a:ext cx="2381251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N Horizontal - All Campuses">
            <a:extLst>
              <a:ext uri="{FF2B5EF4-FFF2-40B4-BE49-F238E27FC236}">
                <a16:creationId xmlns:a16="http://schemas.microsoft.com/office/drawing/2014/main" id="{FC505004-6B69-E040-A0BB-FDE6C58D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661" y="5358270"/>
            <a:ext cx="3333751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68;p15">
            <a:extLst>
              <a:ext uri="{FF2B5EF4-FFF2-40B4-BE49-F238E27FC236}">
                <a16:creationId xmlns:a16="http://schemas.microsoft.com/office/drawing/2014/main" id="{74777F09-C605-0248-9713-5E4C88EEB9EC}"/>
              </a:ext>
            </a:extLst>
          </p:cNvPr>
          <p:cNvSpPr txBox="1"/>
          <p:nvPr/>
        </p:nvSpPr>
        <p:spPr>
          <a:xfrm>
            <a:off x="4916800" y="6147584"/>
            <a:ext cx="2381251" cy="45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609585">
              <a:buClr>
                <a:srgbClr val="000000"/>
              </a:buClr>
              <a:buSzPts val="1400"/>
            </a:pPr>
            <a:r>
              <a:rPr lang="en-GB" sz="1867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Sai Sri </a:t>
            </a:r>
            <a:r>
              <a:rPr lang="en-GB" sz="1867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Dachepalli</a:t>
            </a:r>
            <a:endParaRPr lang="en-GB" sz="1867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493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495" y="547687"/>
            <a:ext cx="9177655" cy="890587"/>
          </a:xfrm>
        </p:spPr>
        <p:txBody>
          <a:bodyPr vert="horz" lIns="121920" tIns="60960" rIns="121920" bIns="60960" rtlCol="0"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Lessons learned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00F05-CA37-0D4C-9E2E-71FD2DF5D404}"/>
              </a:ext>
            </a:extLst>
          </p:cNvPr>
          <p:cNvSpPr txBox="1"/>
          <p:nvPr/>
        </p:nvSpPr>
        <p:spPr>
          <a:xfrm>
            <a:off x="1169206" y="1696623"/>
            <a:ext cx="102704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lvl="0" indent="-342900" algn="just">
              <a:lnSpc>
                <a:spcPct val="150000"/>
              </a:lnSpc>
              <a:buClr>
                <a:srgbClr val="000000"/>
              </a:buClr>
              <a:buSzPts val="1800"/>
              <a:buFont typeface="Wingdings" pitchFamily="2" charset="2"/>
              <a:buChar char="Ø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609585" indent="-457189" defTabSz="609585" fontAlgn="base"/>
            <a:r>
              <a:rPr lang="en-US" sz="2400" dirty="0">
                <a:solidFill>
                  <a:srgbClr val="000000"/>
                </a:solidFill>
              </a:rPr>
              <a:t>Communication skills</a:t>
            </a:r>
          </a:p>
          <a:p>
            <a:pPr marL="609585" indent="-457189" defTabSz="609585" fontAlgn="base"/>
            <a:r>
              <a:rPr lang="en-US" sz="2400" dirty="0">
                <a:solidFill>
                  <a:srgbClr val="000000"/>
                </a:solidFill>
              </a:rPr>
              <a:t>Co-ordination within team</a:t>
            </a:r>
          </a:p>
          <a:p>
            <a:pPr marL="609585" indent="-457189" defTabSz="609585" fontAlgn="base"/>
            <a:r>
              <a:rPr lang="en-US" sz="2400" dirty="0">
                <a:solidFill>
                  <a:srgbClr val="000000"/>
                </a:solidFill>
              </a:rPr>
              <a:t>Gathering requirements from the novice users.</a:t>
            </a:r>
          </a:p>
          <a:p>
            <a:pPr marL="609585" indent="-457189" defTabSz="609585" fontAlgn="base"/>
            <a:r>
              <a:rPr lang="en-US" sz="2400" dirty="0">
                <a:solidFill>
                  <a:srgbClr val="000000"/>
                </a:solidFill>
              </a:rPr>
              <a:t>Managing and scheduling the tasks</a:t>
            </a:r>
          </a:p>
          <a:p>
            <a:pPr marL="609585" indent="-457189" defTabSz="609585" fontAlgn="base"/>
            <a:r>
              <a:rPr lang="en-US" sz="2400" dirty="0">
                <a:solidFill>
                  <a:srgbClr val="000000"/>
                </a:solidFill>
              </a:rPr>
              <a:t>Efficient use of tools and software</a:t>
            </a:r>
          </a:p>
          <a:p>
            <a:pPr marL="609585" indent="-457189" defTabSz="609585" fontAlgn="base"/>
            <a:r>
              <a:rPr lang="en-US" sz="2400" dirty="0">
                <a:solidFill>
                  <a:srgbClr val="000000"/>
                </a:solidFill>
              </a:rPr>
              <a:t>Project designing and future planning</a:t>
            </a:r>
          </a:p>
          <a:p>
            <a:pPr marL="152396" indent="0" defTabSz="609585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609585" indent="-457189" defTabSz="609585"/>
            <a:endParaRPr lang="en-US" sz="2400" dirty="0">
              <a:solidFill>
                <a:srgbClr val="000000"/>
              </a:solidFill>
            </a:endParaRPr>
          </a:p>
          <a:p>
            <a:pPr marL="152396" indent="0" defTabSz="609585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234AA5-7361-1849-844B-1190FC5C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1226" y="6223828"/>
            <a:ext cx="1706217" cy="365125"/>
          </a:xfrm>
        </p:spPr>
        <p:txBody>
          <a:bodyPr/>
          <a:lstStyle/>
          <a:p>
            <a:pPr defTabSz="609585"/>
            <a:fld id="{00000000-1234-1234-1234-123412341234}" type="slidenum">
              <a:rPr lang="en-GB">
                <a:solidFill>
                  <a:srgbClr val="000000"/>
                </a:solidFill>
                <a:latin typeface="Corbel" panose="020B0503020204020204"/>
              </a:rPr>
              <a:pPr defTabSz="609585"/>
              <a:t>13</a:t>
            </a:fld>
            <a:endParaRPr lang="en-GB" dirty="0">
              <a:solidFill>
                <a:srgbClr val="000000"/>
              </a:solidFill>
              <a:latin typeface="Corbel" panose="020B0503020204020204"/>
            </a:endParaRPr>
          </a:p>
        </p:txBody>
      </p:sp>
      <p:pic>
        <p:nvPicPr>
          <p:cNvPr id="12" name="Picture 2" descr="Back Home">
            <a:extLst>
              <a:ext uri="{FF2B5EF4-FFF2-40B4-BE49-F238E27FC236}">
                <a16:creationId xmlns:a16="http://schemas.microsoft.com/office/drawing/2014/main" id="{B138A3C9-3607-434F-9DA1-D284E2BA9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3" y="5453521"/>
            <a:ext cx="2381251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N Horizontal - All Campuses">
            <a:extLst>
              <a:ext uri="{FF2B5EF4-FFF2-40B4-BE49-F238E27FC236}">
                <a16:creationId xmlns:a16="http://schemas.microsoft.com/office/drawing/2014/main" id="{FC505004-6B69-E040-A0BB-FDE6C58D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661" y="5358270"/>
            <a:ext cx="3333751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68;p15">
            <a:extLst>
              <a:ext uri="{FF2B5EF4-FFF2-40B4-BE49-F238E27FC236}">
                <a16:creationId xmlns:a16="http://schemas.microsoft.com/office/drawing/2014/main" id="{74777F09-C605-0248-9713-5E4C88EEB9EC}"/>
              </a:ext>
            </a:extLst>
          </p:cNvPr>
          <p:cNvSpPr txBox="1"/>
          <p:nvPr/>
        </p:nvSpPr>
        <p:spPr>
          <a:xfrm>
            <a:off x="4916800" y="6147584"/>
            <a:ext cx="2381251" cy="45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609585">
              <a:buClr>
                <a:srgbClr val="000000"/>
              </a:buClr>
              <a:buSzPts val="1400"/>
            </a:pPr>
            <a:r>
              <a:rPr lang="en-GB" sz="1867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Prajakt</a:t>
            </a:r>
            <a:endParaRPr lang="en-GB" sz="1867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6793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495" y="547687"/>
            <a:ext cx="9177655" cy="890587"/>
          </a:xfrm>
        </p:spPr>
        <p:txBody>
          <a:bodyPr vert="horz" lIns="121920" tIns="60960" rIns="121920" bIns="60960" rtlCol="0"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Conclusion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00F05-CA37-0D4C-9E2E-71FD2DF5D404}"/>
              </a:ext>
            </a:extLst>
          </p:cNvPr>
          <p:cNvSpPr txBox="1"/>
          <p:nvPr/>
        </p:nvSpPr>
        <p:spPr>
          <a:xfrm>
            <a:off x="1169206" y="1696623"/>
            <a:ext cx="10270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lvl="0" indent="-342900" algn="just">
              <a:lnSpc>
                <a:spcPct val="150000"/>
              </a:lnSpc>
              <a:buClr>
                <a:srgbClr val="000000"/>
              </a:buClr>
              <a:buSzPts val="1800"/>
              <a:buFont typeface="Wingdings" pitchFamily="2" charset="2"/>
              <a:buChar char="Ø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609585" indent="-457189" defTabSz="609585" fontAlgn="base"/>
            <a:r>
              <a:rPr lang="en-US" sz="2400" dirty="0">
                <a:solidFill>
                  <a:srgbClr val="000000"/>
                </a:solidFill>
              </a:rPr>
              <a:t>Developed global and user friendly application</a:t>
            </a:r>
          </a:p>
          <a:p>
            <a:pPr marL="609585" indent="-457189" defTabSz="609585" fontAlgn="base"/>
            <a:r>
              <a:rPr lang="en-US" sz="2400" dirty="0">
                <a:solidFill>
                  <a:srgbClr val="000000"/>
                </a:solidFill>
              </a:rPr>
              <a:t>Most of the functionality is completed and working</a:t>
            </a:r>
          </a:p>
          <a:p>
            <a:pPr marL="609585" indent="-457189" defTabSz="609585" fontAlgn="base"/>
            <a:r>
              <a:rPr lang="en-US" sz="2400" dirty="0">
                <a:solidFill>
                  <a:srgbClr val="000000"/>
                </a:solidFill>
              </a:rPr>
              <a:t>Testing and maintenance</a:t>
            </a:r>
          </a:p>
          <a:p>
            <a:pPr marL="609585" indent="-457189" defTabSz="609585" fontAlgn="base"/>
            <a:r>
              <a:rPr lang="en-US" sz="2400" dirty="0">
                <a:solidFill>
                  <a:srgbClr val="000000"/>
                </a:solidFill>
              </a:rPr>
              <a:t>Client can request for new functionality</a:t>
            </a:r>
          </a:p>
          <a:p>
            <a:pPr marL="609585" indent="-457189" defTabSz="609585"/>
            <a:endParaRPr lang="en-US" sz="2400" dirty="0">
              <a:solidFill>
                <a:srgbClr val="000000"/>
              </a:solidFill>
            </a:endParaRPr>
          </a:p>
          <a:p>
            <a:pPr marL="609585" indent="-457189" defTabSz="609585"/>
            <a:endParaRPr lang="en-US" sz="2400" dirty="0">
              <a:solidFill>
                <a:srgbClr val="000000"/>
              </a:solidFill>
            </a:endParaRPr>
          </a:p>
          <a:p>
            <a:pPr marL="152396" indent="0" defTabSz="609585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234AA5-7361-1849-844B-1190FC5C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1226" y="6223828"/>
            <a:ext cx="1706217" cy="365125"/>
          </a:xfrm>
        </p:spPr>
        <p:txBody>
          <a:bodyPr/>
          <a:lstStyle/>
          <a:p>
            <a:pPr defTabSz="609585"/>
            <a:fld id="{00000000-1234-1234-1234-123412341234}" type="slidenum">
              <a:rPr lang="en-GB">
                <a:solidFill>
                  <a:srgbClr val="000000"/>
                </a:solidFill>
                <a:latin typeface="Corbel" panose="020B0503020204020204"/>
              </a:rPr>
              <a:pPr defTabSz="609585"/>
              <a:t>14</a:t>
            </a:fld>
            <a:endParaRPr lang="en-GB" dirty="0">
              <a:solidFill>
                <a:srgbClr val="000000"/>
              </a:solidFill>
              <a:latin typeface="Corbel" panose="020B0503020204020204"/>
            </a:endParaRPr>
          </a:p>
        </p:txBody>
      </p:sp>
      <p:pic>
        <p:nvPicPr>
          <p:cNvPr id="12" name="Picture 2" descr="Back Home">
            <a:extLst>
              <a:ext uri="{FF2B5EF4-FFF2-40B4-BE49-F238E27FC236}">
                <a16:creationId xmlns:a16="http://schemas.microsoft.com/office/drawing/2014/main" id="{B138A3C9-3607-434F-9DA1-D284E2BA9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3" y="5453521"/>
            <a:ext cx="2381251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N Horizontal - All Campuses">
            <a:extLst>
              <a:ext uri="{FF2B5EF4-FFF2-40B4-BE49-F238E27FC236}">
                <a16:creationId xmlns:a16="http://schemas.microsoft.com/office/drawing/2014/main" id="{FC505004-6B69-E040-A0BB-FDE6C58D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661" y="5358270"/>
            <a:ext cx="3333751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68;p15">
            <a:extLst>
              <a:ext uri="{FF2B5EF4-FFF2-40B4-BE49-F238E27FC236}">
                <a16:creationId xmlns:a16="http://schemas.microsoft.com/office/drawing/2014/main" id="{74777F09-C605-0248-9713-5E4C88EEB9EC}"/>
              </a:ext>
            </a:extLst>
          </p:cNvPr>
          <p:cNvSpPr txBox="1"/>
          <p:nvPr/>
        </p:nvSpPr>
        <p:spPr>
          <a:xfrm>
            <a:off x="4916800" y="6147584"/>
            <a:ext cx="2381251" cy="45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609585">
              <a:buClr>
                <a:srgbClr val="000000"/>
              </a:buClr>
              <a:buSzPts val="1400"/>
            </a:pPr>
            <a:r>
              <a:rPr lang="en-GB" sz="1867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Prajakt</a:t>
            </a:r>
            <a:endParaRPr lang="en-GB" sz="1867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930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2" y="532525"/>
            <a:ext cx="9872871" cy="4596524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endParaRPr lang="en-GB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endParaRPr lang="en-GB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n-GB" sz="6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Thank you…!!!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028976DC-BF2D-E546-A687-507EE74D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1226" y="6223828"/>
            <a:ext cx="1706217" cy="365125"/>
          </a:xfrm>
        </p:spPr>
        <p:txBody>
          <a:bodyPr/>
          <a:lstStyle/>
          <a:p>
            <a:pPr defTabSz="609585"/>
            <a:fld id="{00000000-1234-1234-1234-123412341234}" type="slidenum">
              <a:rPr lang="en-GB">
                <a:solidFill>
                  <a:srgbClr val="000000"/>
                </a:solidFill>
                <a:latin typeface="Corbel" panose="020B0503020204020204"/>
              </a:rPr>
              <a:pPr defTabSz="609585"/>
              <a:t>15</a:t>
            </a:fld>
            <a:endParaRPr lang="en-GB" dirty="0">
              <a:solidFill>
                <a:srgbClr val="000000"/>
              </a:solidFill>
              <a:latin typeface="Corbel" panose="020B0503020204020204"/>
            </a:endParaRPr>
          </a:p>
        </p:txBody>
      </p:sp>
      <p:pic>
        <p:nvPicPr>
          <p:cNvPr id="8" name="Picture 2" descr="Back Home">
            <a:extLst>
              <a:ext uri="{FF2B5EF4-FFF2-40B4-BE49-F238E27FC236}">
                <a16:creationId xmlns:a16="http://schemas.microsoft.com/office/drawing/2014/main" id="{1447E711-C88A-D145-AFEB-6E964D236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3" y="5453521"/>
            <a:ext cx="2381251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N Horizontal - All Campuses">
            <a:extLst>
              <a:ext uri="{FF2B5EF4-FFF2-40B4-BE49-F238E27FC236}">
                <a16:creationId xmlns:a16="http://schemas.microsoft.com/office/drawing/2014/main" id="{B66B93AE-A0D8-4741-AA9D-BDA3A216C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661" y="5358270"/>
            <a:ext cx="3333751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71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2" y="532525"/>
            <a:ext cx="9872871" cy="4596524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endParaRPr lang="en-GB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endParaRPr lang="en-GB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n-GB" sz="6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Questions… ? 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DA64D067-6C4E-A046-B67E-C6A434EF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1226" y="6223828"/>
            <a:ext cx="1706217" cy="365125"/>
          </a:xfrm>
        </p:spPr>
        <p:txBody>
          <a:bodyPr/>
          <a:lstStyle/>
          <a:p>
            <a:pPr defTabSz="609585"/>
            <a:fld id="{00000000-1234-1234-1234-123412341234}" type="slidenum">
              <a:rPr lang="en-GB">
                <a:solidFill>
                  <a:srgbClr val="000000"/>
                </a:solidFill>
                <a:latin typeface="Corbel" panose="020B0503020204020204"/>
              </a:rPr>
              <a:pPr defTabSz="609585"/>
              <a:t>16</a:t>
            </a:fld>
            <a:endParaRPr lang="en-GB" dirty="0">
              <a:solidFill>
                <a:srgbClr val="000000"/>
              </a:solidFill>
              <a:latin typeface="Corbel" panose="020B0503020204020204"/>
            </a:endParaRPr>
          </a:p>
        </p:txBody>
      </p:sp>
      <p:pic>
        <p:nvPicPr>
          <p:cNvPr id="10" name="Picture 2" descr="Back Home">
            <a:extLst>
              <a:ext uri="{FF2B5EF4-FFF2-40B4-BE49-F238E27FC236}">
                <a16:creationId xmlns:a16="http://schemas.microsoft.com/office/drawing/2014/main" id="{4501ABBA-B923-9C48-8A4F-F1956206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3" y="5453521"/>
            <a:ext cx="2381251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N Horizontal - All Campuses">
            <a:extLst>
              <a:ext uri="{FF2B5EF4-FFF2-40B4-BE49-F238E27FC236}">
                <a16:creationId xmlns:a16="http://schemas.microsoft.com/office/drawing/2014/main" id="{9D2EA5AC-71F5-E843-A108-1FDD22E1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661" y="5358270"/>
            <a:ext cx="3333751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84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A122-4F3C-E044-999D-0D5EC5A4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21920" tIns="60960" rIns="121920" bIns="60960" rtlCol="0" anchor="ctr">
            <a:normAutofit/>
          </a:bodyPr>
          <a:lstStyle/>
          <a:p>
            <a:r>
              <a:rPr lang="en-US" sz="37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CD102-5CD6-D34C-93DA-3027C92AE65C}"/>
              </a:ext>
            </a:extLst>
          </p:cNvPr>
          <p:cNvSpPr txBox="1"/>
          <p:nvPr/>
        </p:nvSpPr>
        <p:spPr>
          <a:xfrm>
            <a:off x="1404395" y="1965960"/>
            <a:ext cx="9875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defTabSz="609585">
              <a:buFontTx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http://www.lettucedream.org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 defTabSz="609585">
              <a:buFontTx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https://barcode.tec-it.com/en/Code128?data=LD190411D01BR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09585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 defTabSz="609585">
              <a:buFontTx/>
              <a:buAutoNum type="arabicPeriod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4D6A094B-7FB9-D947-B373-5F56B8B3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1226" y="6223828"/>
            <a:ext cx="1706217" cy="365125"/>
          </a:xfrm>
        </p:spPr>
        <p:txBody>
          <a:bodyPr/>
          <a:lstStyle/>
          <a:p>
            <a:pPr defTabSz="609585"/>
            <a:fld id="{00000000-1234-1234-1234-123412341234}" type="slidenum">
              <a:rPr lang="en-GB">
                <a:solidFill>
                  <a:srgbClr val="000000"/>
                </a:solidFill>
                <a:latin typeface="Corbel" panose="020B0503020204020204"/>
              </a:rPr>
              <a:pPr defTabSz="609585"/>
              <a:t>17</a:t>
            </a:fld>
            <a:endParaRPr lang="en-GB" dirty="0">
              <a:solidFill>
                <a:srgbClr val="000000"/>
              </a:solidFill>
              <a:latin typeface="Corbel" panose="020B0503020204020204"/>
            </a:endParaRPr>
          </a:p>
        </p:txBody>
      </p:sp>
      <p:pic>
        <p:nvPicPr>
          <p:cNvPr id="10" name="Picture 2" descr="Back Home">
            <a:extLst>
              <a:ext uri="{FF2B5EF4-FFF2-40B4-BE49-F238E27FC236}">
                <a16:creationId xmlns:a16="http://schemas.microsoft.com/office/drawing/2014/main" id="{629F4338-FCB4-5C45-B3DB-9B5FF71D0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3" y="5453521"/>
            <a:ext cx="2381251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N Horizontal - All Campuses">
            <a:extLst>
              <a:ext uri="{FF2B5EF4-FFF2-40B4-BE49-F238E27FC236}">
                <a16:creationId xmlns:a16="http://schemas.microsoft.com/office/drawing/2014/main" id="{BFD84A55-8D77-004B-BFE0-70F9B10A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661" y="5358270"/>
            <a:ext cx="3333751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39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15600" y="363260"/>
            <a:ext cx="11360800" cy="628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2133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68" name="Google Shape;68;p15"/>
          <p:cNvSpPr txBox="1"/>
          <p:nvPr/>
        </p:nvSpPr>
        <p:spPr>
          <a:xfrm>
            <a:off x="2198907" y="2730053"/>
            <a:ext cx="2074621" cy="45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GB" sz="1867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Sanjana Baswapuram</a:t>
            </a:r>
            <a:endParaRPr sz="1867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333466" y="2789082"/>
            <a:ext cx="2464800" cy="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GB" sz="1867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Sandeep KV</a:t>
            </a:r>
            <a:endParaRPr sz="1867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9206598" y="2866671"/>
            <a:ext cx="22740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Prajakt Uttamrao Khawase</a:t>
            </a:r>
            <a:endParaRPr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752922" y="5750575"/>
            <a:ext cx="23584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Sai Sri Dachepalli</a:t>
            </a:r>
            <a:endParaRPr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 descr="Back Home">
            <a:extLst>
              <a:ext uri="{FF2B5EF4-FFF2-40B4-BE49-F238E27FC236}">
                <a16:creationId xmlns:a16="http://schemas.microsoft.com/office/drawing/2014/main" id="{79345F4E-5718-374F-B6F1-2F8436AE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4" y="5710496"/>
            <a:ext cx="1738810" cy="6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N Horizontal - All Campuses">
            <a:extLst>
              <a:ext uri="{FF2B5EF4-FFF2-40B4-BE49-F238E27FC236}">
                <a16:creationId xmlns:a16="http://schemas.microsoft.com/office/drawing/2014/main" id="{CCDE5B4F-78C0-AB49-9685-7BA10583B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958" y="5650963"/>
            <a:ext cx="2402453" cy="75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BA0EE-96D7-7C48-95EE-155B915785D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effectLst>
            <a:glow rad="139700">
              <a:schemeClr val="tx1"/>
            </a:glow>
          </a:effectLst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schemeClr val="tx1"/>
                </a:solidFill>
              </a:rPr>
              <a:pPr/>
              <a:t>2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9722" y="3436340"/>
            <a:ext cx="1844564" cy="231032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1;p16"/>
          <p:cNvSpPr txBox="1"/>
          <p:nvPr/>
        </p:nvSpPr>
        <p:spPr>
          <a:xfrm>
            <a:off x="4336467" y="5778446"/>
            <a:ext cx="2796800" cy="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Chatur Veda Vyas</a:t>
            </a:r>
            <a:endParaRPr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A person in a blue shirt&#10;&#10;Description automatically generated">
            <a:extLst>
              <a:ext uri="{FF2B5EF4-FFF2-40B4-BE49-F238E27FC236}">
                <a16:creationId xmlns:a16="http://schemas.microsoft.com/office/drawing/2014/main" id="{EEFBCBF5-4ECD-7040-87F1-63306D9BA2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49" t="30819" r="22692" b="14709"/>
          <a:stretch/>
        </p:blipFill>
        <p:spPr>
          <a:xfrm>
            <a:off x="2407629" y="3557133"/>
            <a:ext cx="1930540" cy="2269139"/>
          </a:xfrm>
          <a:prstGeom prst="rect">
            <a:avLst/>
          </a:prstGeom>
        </p:spPr>
      </p:pic>
      <p:sp>
        <p:nvSpPr>
          <p:cNvPr id="19" name="Google Shape;83;p16"/>
          <p:cNvSpPr txBox="1"/>
          <p:nvPr/>
        </p:nvSpPr>
        <p:spPr>
          <a:xfrm>
            <a:off x="2103906" y="5795111"/>
            <a:ext cx="26488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 Varma</a:t>
            </a:r>
            <a:endParaRPr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Google Shape;85;p16"/>
          <p:cNvSpPr txBox="1"/>
          <p:nvPr/>
        </p:nvSpPr>
        <p:spPr>
          <a:xfrm>
            <a:off x="6660340" y="2801852"/>
            <a:ext cx="2648800" cy="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Rajesh Kammari</a:t>
            </a:r>
            <a:endParaRPr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56" y="3493850"/>
            <a:ext cx="2025843" cy="2279713"/>
          </a:xfrm>
          <a:prstGeom prst="rect">
            <a:avLst/>
          </a:prstGeom>
        </p:spPr>
      </p:pic>
      <p:pic>
        <p:nvPicPr>
          <p:cNvPr id="34" name="Google Shape;67;p15">
            <a:extLst>
              <a:ext uri="{FF2B5EF4-FFF2-40B4-BE49-F238E27FC236}">
                <a16:creationId xmlns:a16="http://schemas.microsoft.com/office/drawing/2014/main" id="{08C4A07E-08AC-481D-894E-3C0CB0527D0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1690" r="8675"/>
          <a:stretch/>
        </p:blipFill>
        <p:spPr>
          <a:xfrm>
            <a:off x="2422330" y="410592"/>
            <a:ext cx="1911136" cy="2210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69;p15">
            <a:extLst>
              <a:ext uri="{FF2B5EF4-FFF2-40B4-BE49-F238E27FC236}">
                <a16:creationId xmlns:a16="http://schemas.microsoft.com/office/drawing/2014/main" id="{D939D2A8-2A95-4F6B-A44C-F7CBC422373F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7398"/>
          <a:stretch/>
        </p:blipFill>
        <p:spPr>
          <a:xfrm>
            <a:off x="9259958" y="549689"/>
            <a:ext cx="1877045" cy="2269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0;p1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1291EED-BAD6-4989-9F08-93BA24F8403E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01157" y="431896"/>
            <a:ext cx="1999068" cy="2310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84;p16">
            <a:extLst>
              <a:ext uri="{FF2B5EF4-FFF2-40B4-BE49-F238E27FC236}">
                <a16:creationId xmlns:a16="http://schemas.microsoft.com/office/drawing/2014/main" id="{9993B60B-0E2D-4739-B9F2-14008EFA3E20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08790" y="405464"/>
            <a:ext cx="1922176" cy="23650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C783B0-CE56-40F8-A940-7EEE33FC7C77}"/>
              </a:ext>
            </a:extLst>
          </p:cNvPr>
          <p:cNvSpPr txBox="1"/>
          <p:nvPr/>
        </p:nvSpPr>
        <p:spPr>
          <a:xfrm>
            <a:off x="787791" y="1392703"/>
            <a:ext cx="120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F98F42-183C-495B-AF65-B222121958F1}"/>
              </a:ext>
            </a:extLst>
          </p:cNvPr>
          <p:cNvSpPr txBox="1"/>
          <p:nvPr/>
        </p:nvSpPr>
        <p:spPr>
          <a:xfrm>
            <a:off x="746514" y="4172636"/>
            <a:ext cx="120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97754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A122-4F3C-E044-999D-0D5EC5A4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18072"/>
          </a:xfrm>
        </p:spPr>
        <p:txBody>
          <a:bodyPr vert="horz" lIns="121920" tIns="60960" rIns="121920" bIns="60960" rtlCol="0"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CD102-5CD6-D34C-93DA-3027C92AE65C}"/>
              </a:ext>
            </a:extLst>
          </p:cNvPr>
          <p:cNvSpPr txBox="1"/>
          <p:nvPr/>
        </p:nvSpPr>
        <p:spPr>
          <a:xfrm>
            <a:off x="1143000" y="1527672"/>
            <a:ext cx="98755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Accomplishments since midterm</a:t>
            </a:r>
          </a:p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</a:p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demonstration</a:t>
            </a:r>
          </a:p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encountered</a:t>
            </a:r>
          </a:p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tools</a:t>
            </a:r>
          </a:p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</a:p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189" indent="-457189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4D6A094B-7FB9-D947-B373-5F56B8B3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1226" y="6223828"/>
            <a:ext cx="1706217" cy="365125"/>
          </a:xfrm>
        </p:spPr>
        <p:txBody>
          <a:bodyPr/>
          <a:lstStyle/>
          <a:p>
            <a:fld id="{00000000-1234-1234-1234-123412341234}" type="slidenum">
              <a:rPr lang="en-GB" smtClean="0">
                <a:solidFill>
                  <a:schemeClr val="tx1"/>
                </a:solidFill>
              </a:rPr>
              <a:pPr/>
              <a:t>3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" name="Picture 2" descr="Back Home">
            <a:extLst>
              <a:ext uri="{FF2B5EF4-FFF2-40B4-BE49-F238E27FC236}">
                <a16:creationId xmlns:a16="http://schemas.microsoft.com/office/drawing/2014/main" id="{629F4338-FCB4-5C45-B3DB-9B5FF71D0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3" y="5453521"/>
            <a:ext cx="2381251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N Horizontal - All Campuses">
            <a:extLst>
              <a:ext uri="{FF2B5EF4-FFF2-40B4-BE49-F238E27FC236}">
                <a16:creationId xmlns:a16="http://schemas.microsoft.com/office/drawing/2014/main" id="{BFD84A55-8D77-004B-BFE0-70F9B10A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661" y="5358270"/>
            <a:ext cx="3333751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68;p15">
            <a:extLst>
              <a:ext uri="{FF2B5EF4-FFF2-40B4-BE49-F238E27FC236}">
                <a16:creationId xmlns:a16="http://schemas.microsoft.com/office/drawing/2014/main" id="{73E9B50C-633A-3D47-B4EA-736667448FC2}"/>
              </a:ext>
            </a:extLst>
          </p:cNvPr>
          <p:cNvSpPr txBox="1"/>
          <p:nvPr/>
        </p:nvSpPr>
        <p:spPr>
          <a:xfrm>
            <a:off x="4568457" y="6135743"/>
            <a:ext cx="2358400" cy="45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GB" sz="1867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Sanjana Baswapuram</a:t>
            </a:r>
            <a:endParaRPr sz="1867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316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A122-4F3C-E044-999D-0D5EC5A4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1"/>
            <a:ext cx="9875520" cy="727113"/>
          </a:xfrm>
        </p:spPr>
        <p:txBody>
          <a:bodyPr vert="horz" lIns="121920" tIns="60960" rIns="121920" bIns="60960" rtlCol="0" anchor="ctr">
            <a:normAutofit fontScale="90000"/>
          </a:bodyPr>
          <a:lstStyle/>
          <a:p>
            <a:br>
              <a:rPr lang="en-US" sz="37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Accomplishments since midterm</a:t>
            </a:r>
            <a:br>
              <a:rPr lang="en-US" sz="4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13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CD102-5CD6-D34C-93DA-3027C92AE65C}"/>
              </a:ext>
            </a:extLst>
          </p:cNvPr>
          <p:cNvSpPr txBox="1"/>
          <p:nvPr/>
        </p:nvSpPr>
        <p:spPr>
          <a:xfrm>
            <a:off x="1143000" y="1336714"/>
            <a:ext cx="101369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</a:t>
            </a:r>
          </a:p>
          <a:p>
            <a:pPr marL="457189" indent="-457189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type</a:t>
            </a:r>
          </a:p>
          <a:p>
            <a:pPr marL="457189" indent="-457189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catalog</a:t>
            </a:r>
          </a:p>
          <a:p>
            <a:pPr marL="457189" indent="-457189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  <a:p>
            <a:pPr marL="457189" indent="-457189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Barcode generation</a:t>
            </a:r>
          </a:p>
          <a:p>
            <a:pPr marL="457189" indent="-457189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bar</a:t>
            </a:r>
          </a:p>
          <a:p>
            <a:pPr marL="457189" indent="-457189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details</a:t>
            </a:r>
          </a:p>
          <a:p>
            <a:pPr marL="457189" indent="-457189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barcode and reports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4D6A094B-7FB9-D947-B373-5F56B8B3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1226" y="6223828"/>
            <a:ext cx="1706217" cy="365125"/>
          </a:xfrm>
        </p:spPr>
        <p:txBody>
          <a:bodyPr/>
          <a:lstStyle/>
          <a:p>
            <a:fld id="{00000000-1234-1234-1234-123412341234}" type="slidenum">
              <a:rPr lang="en-GB" smtClean="0">
                <a:solidFill>
                  <a:schemeClr val="tx1"/>
                </a:solidFill>
              </a:rPr>
              <a:pPr/>
              <a:t>4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" name="Picture 2" descr="Back Home">
            <a:extLst>
              <a:ext uri="{FF2B5EF4-FFF2-40B4-BE49-F238E27FC236}">
                <a16:creationId xmlns:a16="http://schemas.microsoft.com/office/drawing/2014/main" id="{629F4338-FCB4-5C45-B3DB-9B5FF71D0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3" y="5453521"/>
            <a:ext cx="2381251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N Horizontal - All Campuses">
            <a:extLst>
              <a:ext uri="{FF2B5EF4-FFF2-40B4-BE49-F238E27FC236}">
                <a16:creationId xmlns:a16="http://schemas.microsoft.com/office/drawing/2014/main" id="{BFD84A55-8D77-004B-BFE0-70F9B10A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661" y="5358270"/>
            <a:ext cx="3333751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68;p15">
            <a:extLst>
              <a:ext uri="{FF2B5EF4-FFF2-40B4-BE49-F238E27FC236}">
                <a16:creationId xmlns:a16="http://schemas.microsoft.com/office/drawing/2014/main" id="{73E9B50C-633A-3D47-B4EA-736667448FC2}"/>
              </a:ext>
            </a:extLst>
          </p:cNvPr>
          <p:cNvSpPr txBox="1"/>
          <p:nvPr/>
        </p:nvSpPr>
        <p:spPr>
          <a:xfrm>
            <a:off x="4568457" y="6135743"/>
            <a:ext cx="2358400" cy="45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GB" sz="1867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Sanjana Baswapuram</a:t>
            </a:r>
            <a:endParaRPr sz="1867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4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495" y="547687"/>
            <a:ext cx="9177655" cy="890587"/>
          </a:xfrm>
        </p:spPr>
        <p:txBody>
          <a:bodyPr vert="horz" lIns="121920" tIns="60960" rIns="121920" bIns="60960" rtlCol="0"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Use cases: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00F05-CA37-0D4C-9E2E-71FD2DF5D404}"/>
              </a:ext>
            </a:extLst>
          </p:cNvPr>
          <p:cNvSpPr txBox="1"/>
          <p:nvPr/>
        </p:nvSpPr>
        <p:spPr>
          <a:xfrm>
            <a:off x="1180495" y="1696623"/>
            <a:ext cx="10270423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lvl="0" indent="-342900" algn="just">
              <a:lnSpc>
                <a:spcPct val="150000"/>
              </a:lnSpc>
              <a:buClr>
                <a:srgbClr val="000000"/>
              </a:buClr>
              <a:buSzPts val="1800"/>
              <a:buFont typeface="Wingdings" pitchFamily="2" charset="2"/>
              <a:buChar char="Ø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Bar code generation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Unique bar code generation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Label along with bar code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Navigation bar</a:t>
            </a:r>
          </a:p>
          <a:p>
            <a:pPr marL="152396" indent="0" defTabSz="609585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234AA5-7361-1849-844B-1190FC5C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1226" y="6223828"/>
            <a:ext cx="1706217" cy="365125"/>
          </a:xfrm>
        </p:spPr>
        <p:txBody>
          <a:bodyPr/>
          <a:lstStyle/>
          <a:p>
            <a:pPr defTabSz="609585"/>
            <a:fld id="{00000000-1234-1234-1234-123412341234}" type="slidenum">
              <a:rPr lang="en-GB">
                <a:solidFill>
                  <a:srgbClr val="000000"/>
                </a:solidFill>
                <a:latin typeface="Corbel" panose="020B0503020204020204"/>
              </a:rPr>
              <a:pPr defTabSz="609585"/>
              <a:t>5</a:t>
            </a:fld>
            <a:endParaRPr lang="en-GB" dirty="0">
              <a:solidFill>
                <a:srgbClr val="000000"/>
              </a:solidFill>
              <a:latin typeface="Corbel" panose="020B0503020204020204"/>
            </a:endParaRPr>
          </a:p>
        </p:txBody>
      </p:sp>
      <p:pic>
        <p:nvPicPr>
          <p:cNvPr id="12" name="Picture 2" descr="Back Home">
            <a:extLst>
              <a:ext uri="{FF2B5EF4-FFF2-40B4-BE49-F238E27FC236}">
                <a16:creationId xmlns:a16="http://schemas.microsoft.com/office/drawing/2014/main" id="{B138A3C9-3607-434F-9DA1-D284E2BA9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3" y="5453521"/>
            <a:ext cx="2381251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N Horizontal - All Campuses">
            <a:extLst>
              <a:ext uri="{FF2B5EF4-FFF2-40B4-BE49-F238E27FC236}">
                <a16:creationId xmlns:a16="http://schemas.microsoft.com/office/drawing/2014/main" id="{FC505004-6B69-E040-A0BB-FDE6C58D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661" y="5358270"/>
            <a:ext cx="3333751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68;p15">
            <a:extLst>
              <a:ext uri="{FF2B5EF4-FFF2-40B4-BE49-F238E27FC236}">
                <a16:creationId xmlns:a16="http://schemas.microsoft.com/office/drawing/2014/main" id="{74777F09-C605-0248-9713-5E4C88EEB9EC}"/>
              </a:ext>
            </a:extLst>
          </p:cNvPr>
          <p:cNvSpPr txBox="1"/>
          <p:nvPr/>
        </p:nvSpPr>
        <p:spPr>
          <a:xfrm>
            <a:off x="4916800" y="6147584"/>
            <a:ext cx="2381251" cy="45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609585">
              <a:buClr>
                <a:srgbClr val="000000"/>
              </a:buClr>
              <a:buSzPts val="1400"/>
            </a:pPr>
            <a:r>
              <a:rPr lang="en-GB" sz="1867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Sandeep KV</a:t>
            </a:r>
          </a:p>
          <a:p>
            <a:pPr algn="ctr" defTabSz="609585">
              <a:buClr>
                <a:srgbClr val="000000"/>
              </a:buClr>
              <a:buSzPts val="1400"/>
            </a:pPr>
            <a:endParaRPr lang="en-GB" sz="1867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355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495" y="547687"/>
            <a:ext cx="9177655" cy="890587"/>
          </a:xfrm>
        </p:spPr>
        <p:txBody>
          <a:bodyPr vert="horz" lIns="121920" tIns="60960" rIns="121920" bIns="60960" rtlCol="0"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Use cases: c</a:t>
            </a: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ontd..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00F05-CA37-0D4C-9E2E-71FD2DF5D404}"/>
              </a:ext>
            </a:extLst>
          </p:cNvPr>
          <p:cNvSpPr txBox="1"/>
          <p:nvPr/>
        </p:nvSpPr>
        <p:spPr>
          <a:xfrm>
            <a:off x="1169206" y="1696623"/>
            <a:ext cx="10270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lvl="0" indent="-342900" algn="just">
              <a:lnSpc>
                <a:spcPct val="150000"/>
              </a:lnSpc>
              <a:buClr>
                <a:srgbClr val="000000"/>
              </a:buClr>
              <a:buSzPts val="1800"/>
              <a:buFont typeface="Wingdings" pitchFamily="2" charset="2"/>
              <a:buChar char="Ø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Scans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Inventory status reports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Customer tracking reports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Adding products or customer to database</a:t>
            </a:r>
          </a:p>
          <a:p>
            <a:pPr marL="609585" indent="-457189" defTabSz="609585"/>
            <a:endParaRPr lang="en-US" sz="2400" dirty="0">
              <a:solidFill>
                <a:srgbClr val="000000"/>
              </a:solidFill>
            </a:endParaRPr>
          </a:p>
          <a:p>
            <a:pPr marL="609585" indent="-457189" defTabSz="609585"/>
            <a:endParaRPr lang="en-US" sz="2400" dirty="0">
              <a:solidFill>
                <a:srgbClr val="000000"/>
              </a:solidFill>
            </a:endParaRPr>
          </a:p>
          <a:p>
            <a:pPr marL="152396" indent="0" defTabSz="609585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234AA5-7361-1849-844B-1190FC5C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1226" y="6223828"/>
            <a:ext cx="1706217" cy="365125"/>
          </a:xfrm>
        </p:spPr>
        <p:txBody>
          <a:bodyPr/>
          <a:lstStyle/>
          <a:p>
            <a:pPr defTabSz="609585"/>
            <a:fld id="{00000000-1234-1234-1234-123412341234}" type="slidenum">
              <a:rPr lang="en-GB">
                <a:solidFill>
                  <a:srgbClr val="000000"/>
                </a:solidFill>
                <a:latin typeface="Corbel" panose="020B0503020204020204"/>
              </a:rPr>
              <a:pPr defTabSz="609585"/>
              <a:t>6</a:t>
            </a:fld>
            <a:endParaRPr lang="en-GB" dirty="0">
              <a:solidFill>
                <a:srgbClr val="000000"/>
              </a:solidFill>
              <a:latin typeface="Corbel" panose="020B0503020204020204"/>
            </a:endParaRPr>
          </a:p>
        </p:txBody>
      </p:sp>
      <p:pic>
        <p:nvPicPr>
          <p:cNvPr id="12" name="Picture 2" descr="Back Home">
            <a:extLst>
              <a:ext uri="{FF2B5EF4-FFF2-40B4-BE49-F238E27FC236}">
                <a16:creationId xmlns:a16="http://schemas.microsoft.com/office/drawing/2014/main" id="{B138A3C9-3607-434F-9DA1-D284E2BA9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3" y="5453521"/>
            <a:ext cx="2381251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N Horizontal - All Campuses">
            <a:extLst>
              <a:ext uri="{FF2B5EF4-FFF2-40B4-BE49-F238E27FC236}">
                <a16:creationId xmlns:a16="http://schemas.microsoft.com/office/drawing/2014/main" id="{FC505004-6B69-E040-A0BB-FDE6C58D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661" y="5358270"/>
            <a:ext cx="3333751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68;p15">
            <a:extLst>
              <a:ext uri="{FF2B5EF4-FFF2-40B4-BE49-F238E27FC236}">
                <a16:creationId xmlns:a16="http://schemas.microsoft.com/office/drawing/2014/main" id="{74777F09-C605-0248-9713-5E4C88EEB9EC}"/>
              </a:ext>
            </a:extLst>
          </p:cNvPr>
          <p:cNvSpPr txBox="1"/>
          <p:nvPr/>
        </p:nvSpPr>
        <p:spPr>
          <a:xfrm>
            <a:off x="4916800" y="6147584"/>
            <a:ext cx="2381251" cy="45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609585">
              <a:buClr>
                <a:srgbClr val="000000"/>
              </a:buClr>
              <a:buSzPts val="1400"/>
            </a:pPr>
            <a:r>
              <a:rPr lang="en-GB" sz="1867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Sandeep KV</a:t>
            </a:r>
          </a:p>
          <a:p>
            <a:pPr algn="ctr" defTabSz="609585">
              <a:buClr>
                <a:srgbClr val="000000"/>
              </a:buClr>
              <a:buSzPts val="1400"/>
            </a:pPr>
            <a:endParaRPr lang="en-GB" sz="1867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443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495" y="547687"/>
            <a:ext cx="9177655" cy="890587"/>
          </a:xfrm>
        </p:spPr>
        <p:txBody>
          <a:bodyPr vert="horz" lIns="121920" tIns="60960" rIns="121920" bIns="60960" rtlCol="0"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Database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00F05-CA37-0D4C-9E2E-71FD2DF5D404}"/>
              </a:ext>
            </a:extLst>
          </p:cNvPr>
          <p:cNvSpPr txBox="1"/>
          <p:nvPr/>
        </p:nvSpPr>
        <p:spPr>
          <a:xfrm>
            <a:off x="1169206" y="1696623"/>
            <a:ext cx="10270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lvl="0" indent="-342900" algn="just">
              <a:lnSpc>
                <a:spcPct val="150000"/>
              </a:lnSpc>
              <a:buClr>
                <a:srgbClr val="000000"/>
              </a:buClr>
              <a:buSzPts val="1800"/>
              <a:buFont typeface="Wingdings" pitchFamily="2" charset="2"/>
              <a:buChar char="Ø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609585" indent="-457189" defTabSz="609585"/>
            <a:r>
              <a:rPr lang="en-US" sz="2400" dirty="0"/>
              <a:t>Database designed with nine entities with Barcode as unique key</a:t>
            </a:r>
          </a:p>
          <a:p>
            <a:pPr marL="609585" indent="-457189" defTabSz="609585"/>
            <a:r>
              <a:rPr lang="en-US" sz="2400" dirty="0"/>
              <a:t>In house database is being used to save the costs of cloud</a:t>
            </a:r>
            <a:endParaRPr lang="en-US" sz="2400" dirty="0">
              <a:solidFill>
                <a:srgbClr val="000000"/>
              </a:solidFill>
            </a:endParaRP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Database </a:t>
            </a:r>
            <a:r>
              <a:rPr lang="en-US" sz="2400" dirty="0"/>
              <a:t>is common to both the Inventory and Human management teams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Security </a:t>
            </a:r>
            <a:r>
              <a:rPr lang="en-US" sz="2400" dirty="0"/>
              <a:t>is being maintained to keep the sensitive data confidential</a:t>
            </a:r>
          </a:p>
          <a:p>
            <a:pPr marL="609585" indent="-457189" defTabSz="609585"/>
            <a:r>
              <a:rPr lang="en-US" sz="2400" dirty="0">
                <a:solidFill>
                  <a:srgbClr val="000000"/>
                </a:solidFill>
              </a:rPr>
              <a:t>Aids </a:t>
            </a:r>
            <a:r>
              <a:rPr lang="en-US" sz="2400" dirty="0"/>
              <a:t>in generating the important reports</a:t>
            </a:r>
            <a:endParaRPr lang="en-US" sz="2400" dirty="0">
              <a:solidFill>
                <a:srgbClr val="000000"/>
              </a:solidFill>
            </a:endParaRPr>
          </a:p>
          <a:p>
            <a:pPr marL="609585" indent="-457189" defTabSz="609585"/>
            <a:endParaRPr lang="en-US" sz="2400" dirty="0">
              <a:solidFill>
                <a:srgbClr val="000000"/>
              </a:solidFill>
            </a:endParaRPr>
          </a:p>
          <a:p>
            <a:pPr marL="609585" indent="-457189" defTabSz="609585"/>
            <a:endParaRPr lang="en-US" sz="2400" dirty="0">
              <a:solidFill>
                <a:srgbClr val="000000"/>
              </a:solidFill>
            </a:endParaRPr>
          </a:p>
          <a:p>
            <a:pPr marL="152396" indent="0" defTabSz="609585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234AA5-7361-1849-844B-1190FC5C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1226" y="6223828"/>
            <a:ext cx="1706217" cy="365125"/>
          </a:xfrm>
        </p:spPr>
        <p:txBody>
          <a:bodyPr/>
          <a:lstStyle/>
          <a:p>
            <a:pPr defTabSz="609585"/>
            <a:fld id="{00000000-1234-1234-1234-123412341234}" type="slidenum">
              <a:rPr lang="en-GB">
                <a:solidFill>
                  <a:srgbClr val="000000"/>
                </a:solidFill>
                <a:latin typeface="Corbel" panose="020B0503020204020204"/>
              </a:rPr>
              <a:pPr defTabSz="609585"/>
              <a:t>7</a:t>
            </a:fld>
            <a:endParaRPr lang="en-GB" dirty="0">
              <a:solidFill>
                <a:srgbClr val="000000"/>
              </a:solidFill>
              <a:latin typeface="Corbel" panose="020B0503020204020204"/>
            </a:endParaRPr>
          </a:p>
        </p:txBody>
      </p:sp>
      <p:pic>
        <p:nvPicPr>
          <p:cNvPr id="12" name="Picture 2" descr="Back Home">
            <a:extLst>
              <a:ext uri="{FF2B5EF4-FFF2-40B4-BE49-F238E27FC236}">
                <a16:creationId xmlns:a16="http://schemas.microsoft.com/office/drawing/2014/main" id="{B138A3C9-3607-434F-9DA1-D284E2BA9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3" y="5453521"/>
            <a:ext cx="2381251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N Horizontal - All Campuses">
            <a:extLst>
              <a:ext uri="{FF2B5EF4-FFF2-40B4-BE49-F238E27FC236}">
                <a16:creationId xmlns:a16="http://schemas.microsoft.com/office/drawing/2014/main" id="{FC505004-6B69-E040-A0BB-FDE6C58D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661" y="5358270"/>
            <a:ext cx="3333751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68;p15">
            <a:extLst>
              <a:ext uri="{FF2B5EF4-FFF2-40B4-BE49-F238E27FC236}">
                <a16:creationId xmlns:a16="http://schemas.microsoft.com/office/drawing/2014/main" id="{74777F09-C605-0248-9713-5E4C88EEB9EC}"/>
              </a:ext>
            </a:extLst>
          </p:cNvPr>
          <p:cNvSpPr txBox="1"/>
          <p:nvPr/>
        </p:nvSpPr>
        <p:spPr>
          <a:xfrm>
            <a:off x="4916800" y="6147584"/>
            <a:ext cx="2381251" cy="45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609585">
              <a:buClr>
                <a:srgbClr val="000000"/>
              </a:buClr>
              <a:buSzPts val="1400"/>
            </a:pPr>
            <a:r>
              <a:rPr lang="en-GB" sz="1867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Rajesh</a:t>
            </a:r>
          </a:p>
          <a:p>
            <a:pPr algn="ctr" defTabSz="609585">
              <a:buClr>
                <a:srgbClr val="000000"/>
              </a:buClr>
              <a:buSzPts val="1400"/>
            </a:pPr>
            <a:endParaRPr lang="en-GB" sz="1867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765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686" y="2798519"/>
            <a:ext cx="9177655" cy="890587"/>
          </a:xfrm>
        </p:spPr>
        <p:txBody>
          <a:bodyPr vert="horz" lIns="121920" tIns="60960" rIns="121920" bIns="60960" rtlCol="0" anchor="ctr">
            <a:noAutofit/>
          </a:bodyPr>
          <a:lstStyle/>
          <a:p>
            <a:pPr algn="ctr"/>
            <a:r>
              <a:rPr lang="en-US" sz="60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Application </a:t>
            </a:r>
            <a:br>
              <a:rPr lang="en-US" sz="60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</a:br>
            <a:r>
              <a:rPr lang="en-US" sz="60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demonstration</a:t>
            </a:r>
            <a:endParaRPr lang="en-US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234AA5-7361-1849-844B-1190FC5C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1226" y="6223828"/>
            <a:ext cx="1706217" cy="365125"/>
          </a:xfrm>
        </p:spPr>
        <p:txBody>
          <a:bodyPr/>
          <a:lstStyle/>
          <a:p>
            <a:pPr defTabSz="609585"/>
            <a:fld id="{00000000-1234-1234-1234-123412341234}" type="slidenum">
              <a:rPr lang="en-GB">
                <a:solidFill>
                  <a:srgbClr val="000000"/>
                </a:solidFill>
                <a:latin typeface="Corbel" panose="020B0503020204020204"/>
              </a:rPr>
              <a:pPr defTabSz="609585"/>
              <a:t>8</a:t>
            </a:fld>
            <a:endParaRPr lang="en-GB" dirty="0">
              <a:solidFill>
                <a:srgbClr val="000000"/>
              </a:solidFill>
              <a:latin typeface="Corbel" panose="020B0503020204020204"/>
            </a:endParaRPr>
          </a:p>
        </p:txBody>
      </p:sp>
      <p:pic>
        <p:nvPicPr>
          <p:cNvPr id="12" name="Picture 2" descr="Back Home">
            <a:extLst>
              <a:ext uri="{FF2B5EF4-FFF2-40B4-BE49-F238E27FC236}">
                <a16:creationId xmlns:a16="http://schemas.microsoft.com/office/drawing/2014/main" id="{B138A3C9-3607-434F-9DA1-D284E2BA9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3" y="5453521"/>
            <a:ext cx="2381251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N Horizontal - All Campuses">
            <a:extLst>
              <a:ext uri="{FF2B5EF4-FFF2-40B4-BE49-F238E27FC236}">
                <a16:creationId xmlns:a16="http://schemas.microsoft.com/office/drawing/2014/main" id="{FC505004-6B69-E040-A0BB-FDE6C58D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661" y="5358270"/>
            <a:ext cx="3333751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68;p15">
            <a:extLst>
              <a:ext uri="{FF2B5EF4-FFF2-40B4-BE49-F238E27FC236}">
                <a16:creationId xmlns:a16="http://schemas.microsoft.com/office/drawing/2014/main" id="{74777F09-C605-0248-9713-5E4C88EEB9EC}"/>
              </a:ext>
            </a:extLst>
          </p:cNvPr>
          <p:cNvSpPr txBox="1"/>
          <p:nvPr/>
        </p:nvSpPr>
        <p:spPr>
          <a:xfrm>
            <a:off x="4078482" y="6135742"/>
            <a:ext cx="3543741" cy="45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609585">
              <a:buClr>
                <a:srgbClr val="000000"/>
              </a:buClr>
              <a:buSzPts val="1400"/>
            </a:pPr>
            <a:r>
              <a:rPr lang="en-GB" sz="1867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Ravi Varma Devulapally</a:t>
            </a:r>
          </a:p>
          <a:p>
            <a:pPr algn="ctr" defTabSz="609585">
              <a:buClr>
                <a:srgbClr val="000000"/>
              </a:buClr>
              <a:buSzPts val="1400"/>
            </a:pPr>
            <a:endParaRPr lang="en-GB" sz="1867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268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495" y="547687"/>
            <a:ext cx="9177655" cy="890587"/>
          </a:xfrm>
        </p:spPr>
        <p:txBody>
          <a:bodyPr vert="horz" lIns="121920" tIns="60960" rIns="121920" bIns="60960" rtlCol="0"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Issues resolved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00F05-CA37-0D4C-9E2E-71FD2DF5D404}"/>
              </a:ext>
            </a:extLst>
          </p:cNvPr>
          <p:cNvSpPr txBox="1"/>
          <p:nvPr/>
        </p:nvSpPr>
        <p:spPr>
          <a:xfrm>
            <a:off x="1169206" y="1696623"/>
            <a:ext cx="102704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lvl="0" indent="-342900" algn="just">
              <a:lnSpc>
                <a:spcPct val="150000"/>
              </a:lnSpc>
              <a:buClr>
                <a:srgbClr val="000000"/>
              </a:buClr>
              <a:buSzPts val="1800"/>
              <a:buFont typeface="Wingdings" pitchFamily="2" charset="2"/>
              <a:buChar char="Ø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495296" defTabSz="609585"/>
            <a:r>
              <a:rPr lang="en-US" sz="2400" dirty="0">
                <a:solidFill>
                  <a:srgbClr val="000000"/>
                </a:solidFill>
              </a:rPr>
              <a:t>User interface complexity</a:t>
            </a:r>
          </a:p>
          <a:p>
            <a:pPr marL="495296" defTabSz="609585"/>
            <a:r>
              <a:rPr lang="en-US" sz="2400" dirty="0"/>
              <a:t>Not using the right versions</a:t>
            </a:r>
          </a:p>
          <a:p>
            <a:pPr marL="495296" defTabSz="609585"/>
            <a:r>
              <a:rPr lang="en-US" sz="2400" dirty="0"/>
              <a:t>Insertion of icons</a:t>
            </a:r>
          </a:p>
          <a:p>
            <a:pPr marL="495296" defTabSz="609585"/>
            <a:r>
              <a:rPr lang="en-US" sz="2400" dirty="0"/>
              <a:t>Difficult to reuse</a:t>
            </a:r>
          </a:p>
          <a:p>
            <a:pPr marL="495296" defTabSz="609585"/>
            <a:r>
              <a:rPr lang="en-US" sz="2400" dirty="0"/>
              <a:t>The web page rendering algorithm of React framework is time-consuming</a:t>
            </a:r>
          </a:p>
          <a:p>
            <a:pPr marL="495296" defTabSz="609585"/>
            <a:r>
              <a:rPr lang="en-US" sz="2400" dirty="0"/>
              <a:t>Merging individual layouts as dependency issue occurs</a:t>
            </a:r>
          </a:p>
          <a:p>
            <a:pPr marL="609585" indent="-457189" defTabSz="609585"/>
            <a:endParaRPr lang="en-US" sz="2400" dirty="0">
              <a:solidFill>
                <a:srgbClr val="000000"/>
              </a:solidFill>
            </a:endParaRPr>
          </a:p>
          <a:p>
            <a:pPr marL="609585" indent="-457189" defTabSz="609585"/>
            <a:endParaRPr lang="en-US" sz="2400" dirty="0">
              <a:solidFill>
                <a:srgbClr val="000000"/>
              </a:solidFill>
            </a:endParaRPr>
          </a:p>
          <a:p>
            <a:pPr marL="152396" indent="0" defTabSz="609585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234AA5-7361-1849-844B-1190FC5C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1226" y="6223828"/>
            <a:ext cx="1706217" cy="365125"/>
          </a:xfrm>
        </p:spPr>
        <p:txBody>
          <a:bodyPr/>
          <a:lstStyle/>
          <a:p>
            <a:pPr defTabSz="609585"/>
            <a:fld id="{00000000-1234-1234-1234-123412341234}" type="slidenum">
              <a:rPr lang="en-GB">
                <a:solidFill>
                  <a:srgbClr val="000000"/>
                </a:solidFill>
                <a:latin typeface="Corbel" panose="020B0503020204020204"/>
              </a:rPr>
              <a:pPr defTabSz="609585"/>
              <a:t>9</a:t>
            </a:fld>
            <a:endParaRPr lang="en-GB" dirty="0">
              <a:solidFill>
                <a:srgbClr val="000000"/>
              </a:solidFill>
              <a:latin typeface="Corbel" panose="020B0503020204020204"/>
            </a:endParaRPr>
          </a:p>
        </p:txBody>
      </p:sp>
      <p:pic>
        <p:nvPicPr>
          <p:cNvPr id="12" name="Picture 2" descr="Back Home">
            <a:extLst>
              <a:ext uri="{FF2B5EF4-FFF2-40B4-BE49-F238E27FC236}">
                <a16:creationId xmlns:a16="http://schemas.microsoft.com/office/drawing/2014/main" id="{B138A3C9-3607-434F-9DA1-D284E2BA9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3" y="5453521"/>
            <a:ext cx="2381251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N Horizontal - All Campuses">
            <a:extLst>
              <a:ext uri="{FF2B5EF4-FFF2-40B4-BE49-F238E27FC236}">
                <a16:creationId xmlns:a16="http://schemas.microsoft.com/office/drawing/2014/main" id="{FC505004-6B69-E040-A0BB-FDE6C58D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661" y="5358270"/>
            <a:ext cx="3333751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68;p15">
            <a:extLst>
              <a:ext uri="{FF2B5EF4-FFF2-40B4-BE49-F238E27FC236}">
                <a16:creationId xmlns:a16="http://schemas.microsoft.com/office/drawing/2014/main" id="{74777F09-C605-0248-9713-5E4C88EEB9EC}"/>
              </a:ext>
            </a:extLst>
          </p:cNvPr>
          <p:cNvSpPr txBox="1"/>
          <p:nvPr/>
        </p:nvSpPr>
        <p:spPr>
          <a:xfrm>
            <a:off x="4916800" y="6147584"/>
            <a:ext cx="2381251" cy="45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609585">
              <a:buClr>
                <a:srgbClr val="000000"/>
              </a:buClr>
              <a:buSzPts val="1400"/>
            </a:pPr>
            <a:r>
              <a:rPr lang="en-GB" sz="1867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Chatur</a:t>
            </a:r>
            <a:endParaRPr lang="en-GB" sz="1867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algn="ctr" defTabSz="609585">
              <a:buClr>
                <a:srgbClr val="000000"/>
              </a:buClr>
              <a:buSzPts val="1400"/>
            </a:pPr>
            <a:endParaRPr lang="en-GB" sz="1867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25538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6005</TotalTime>
  <Words>375</Words>
  <Application>Microsoft Office PowerPoint</Application>
  <PresentationFormat>Widescreen</PresentationFormat>
  <Paragraphs>138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Wingdings</vt:lpstr>
      <vt:lpstr>Basis</vt:lpstr>
      <vt:lpstr>Inventory and Barcode System Client: Lettuce Dream by Graduate Directed Project -2 Northwest Missouri State University</vt:lpstr>
      <vt:lpstr>PowerPoint Presentation</vt:lpstr>
      <vt:lpstr>Contents</vt:lpstr>
      <vt:lpstr> Accomplishments since midterm </vt:lpstr>
      <vt:lpstr>Use cases:</vt:lpstr>
      <vt:lpstr>Use cases: contd..</vt:lpstr>
      <vt:lpstr>Database</vt:lpstr>
      <vt:lpstr>Application  demonstration</vt:lpstr>
      <vt:lpstr>Issues resolved</vt:lpstr>
      <vt:lpstr>Technologies and tools</vt:lpstr>
      <vt:lpstr>Significant accomplishments</vt:lpstr>
      <vt:lpstr>Future work: “where to start?”</vt:lpstr>
      <vt:lpstr>Lessons learned</vt:lpstr>
      <vt:lpstr>Conclusion</vt:lpstr>
      <vt:lpstr>PowerPoint Presentation</vt:lpstr>
      <vt:lpstr>PowerPoint Presentation</vt:lpstr>
      <vt:lpstr>References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and tools</dc:title>
  <dc:creator>Khawase,Prajakt Uttamrao</dc:creator>
  <cp:lastModifiedBy>Devulapally,Rajender Ravi Varma</cp:lastModifiedBy>
  <cp:revision>37</cp:revision>
  <dcterms:created xsi:type="dcterms:W3CDTF">2020-03-02T16:29:29Z</dcterms:created>
  <dcterms:modified xsi:type="dcterms:W3CDTF">2020-04-29T14:26:26Z</dcterms:modified>
</cp:coreProperties>
</file>