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1" r:id="rId1"/>
    <p:sldMasterId id="2147483834" r:id="rId2"/>
  </p:sldMasterIdLst>
  <p:notesMasterIdLst>
    <p:notesMasterId r:id="rId17"/>
  </p:notesMasterIdLst>
  <p:handoutMasterIdLst>
    <p:handoutMasterId r:id="rId18"/>
  </p:handoutMasterIdLst>
  <p:sldIdLst>
    <p:sldId id="256" r:id="rId3"/>
    <p:sldId id="335" r:id="rId4"/>
    <p:sldId id="336" r:id="rId5"/>
    <p:sldId id="337" r:id="rId6"/>
    <p:sldId id="338" r:id="rId7"/>
    <p:sldId id="340" r:id="rId8"/>
    <p:sldId id="313" r:id="rId9"/>
    <p:sldId id="341" r:id="rId10"/>
    <p:sldId id="333" r:id="rId11"/>
    <p:sldId id="332" r:id="rId12"/>
    <p:sldId id="339" r:id="rId13"/>
    <p:sldId id="334" r:id="rId14"/>
    <p:sldId id="311" r:id="rId15"/>
    <p:sldId id="33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42"/>
    <p:restoredTop sz="90320" autoAdjust="0"/>
  </p:normalViewPr>
  <p:slideViewPr>
    <p:cSldViewPr snapToGrid="0">
      <p:cViewPr varScale="1">
        <p:scale>
          <a:sx n="129" d="100"/>
          <a:sy n="129" d="100"/>
        </p:scale>
        <p:origin x="6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32" d="100"/>
          <a:sy n="132" d="100"/>
        </p:scale>
        <p:origin x="53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48E78E-5105-7045-BABF-89626FF0BD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0888-5C24-E34A-B25D-6CBA67E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5B7A-B6F7-4D48-9E30-A1E2DA58AC41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C2230-EFC4-1643-8A04-F3F58F444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73B84-CEBC-A64D-8EC3-18D3FA7A1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E2D7-D138-4846-84EB-D760DA03F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4568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f898c18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6f898c18c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7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C202CC-4DD1-414B-8C94-F6D66BEC23C4}" type="datetime1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8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7B79-8124-404B-9CF6-02311DD75542}" type="datetime1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2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2381-51A2-F940-9F68-42E9F1364082}" type="datetime1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524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3373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4161-DFC7-1E48-8FFA-CB5907E8F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5EC40-EB9A-2B44-AE68-3A31A2328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9191C-501E-B44A-B9F5-47C7A930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B6B27-1EB3-7B41-9651-A8B3B137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8BF5-0329-2343-8387-C8D66D4F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1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78C5-1440-B241-8EC3-BBBCA009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4634-BE7D-B24A-9D26-3D37BCB9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C876-B278-6E4A-AEC9-62B1E6C9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6F6C-C032-C349-BEBE-74B3ACDA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E59D-8629-B54A-9B12-241EE76E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33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844C-E364-884C-8946-092749FA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CF1A-57AF-5144-BB20-20CC50623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B061-5988-FC48-8638-5EF5DCD9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F247-B56B-5341-A197-078BFB44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E054-489E-A04D-9E74-AC3CEFA5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2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03BA-305A-4549-8B04-50F2BFEE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E0BB-7F27-1B40-A544-E151AD2DC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4F134-E2BE-9A49-84CB-29D5AFADB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EFCF8-03D3-5942-B331-0636153C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4C25B-5883-6648-BB10-82B4CF5A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AAFF-AEAC-BA48-9C01-752148E9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4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0815-C9B4-3549-8F9C-F7DC7D5A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159F-5330-914E-9E53-976240DA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4C5B2-9EAF-BA48-86D9-38838D37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FDAA0-361D-E949-8C48-EBAA58300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488D4-42EC-7043-9FE9-5742E4AFD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1EE02-5D45-AA48-A5ED-1D4AC776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8696C-DBB5-264E-8DE8-4FFC40DB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33A38-1227-244C-A1B0-6F9223E0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3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097C-DA50-7C43-AD17-97FCACC3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5DE62-DC35-794D-AAE0-B57B9EA2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63D59-438F-8245-ADBE-49F3587B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A09E9-0C60-9D48-8AEE-01616F7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28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68F7A-989B-5943-A97B-3D5A4811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BE396-EC9A-5343-9328-E9588621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E4A96-1B46-6843-B827-1C2246FB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D741-24E4-EA4D-94FA-6DFBB24ADF17}" type="datetime1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175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B364-A19A-B646-97EB-B9F8B454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000C-F937-624D-8EDA-22F258C5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017DC-1062-914B-B718-ABCEC90E7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0F80-3030-3944-887B-C7AE5E68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39C1-1780-B54E-A1CF-23F62465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7F95-2BA9-BF44-99B6-AECA8A10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84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325-C309-E449-8AA9-55CD658F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EEB4B-290E-1646-A944-B3F2C3132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CAB6D-BE9D-8A45-AE58-0B79383CF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A6D-5E80-594C-AB8A-C574FCE7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C7F3C-2B80-824B-AE18-3CAE2CAA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CA3A1-44B8-2B4F-A33B-5E450AB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15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6559-7C10-8347-B8A9-68D14143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720E5-A1AC-4247-B8C5-3388CF96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4107-430A-A541-9540-D68179F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2559-6C05-0442-B50B-F6E5D98B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ED5E-BD10-8347-B375-3C41BC93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8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A44EF-9BAF-1B45-B49D-2783253EF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37CC8-D757-944D-8A74-48B8C12F7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A8C4-3BD8-A94C-94E4-9A6BE18A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A26B-29E5-614D-BC75-F847989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38C3-CE80-0741-85EE-92D8561D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A6F0-6827-E04C-B31E-21A8096E0CDD}" type="datetime1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4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B4F-B95F-1343-968D-23E369DE302E}" type="datetime1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20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23B-32BE-A24D-8638-9F22578D0688}" type="datetime1">
              <a:rPr lang="en-US" smtClean="0"/>
              <a:t>12/6/20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8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F736-F9D5-8841-B1DA-3206C9207550}" type="datetime1">
              <a:rPr lang="en-US" smtClean="0"/>
              <a:t>12/6/20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4332-9725-7643-BECA-11AF98EC0E4E}" type="datetime1">
              <a:rPr lang="en-US" smtClean="0"/>
              <a:t>12/6/20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E083-972B-4044-AFAD-C58B5CAFAE7B}" type="datetime1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5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BA8E-1311-6B43-A69D-B94D122B729E}" type="datetime1">
              <a:rPr lang="en-US" smtClean="0"/>
              <a:t>12/6/20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9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E7812B52-1298-F34E-9ABB-8924140A033D}" type="datetime1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1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622D9-4E6B-C848-A576-DFC0D0F6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B388-5634-6549-85D1-52A58B84A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AC09-A66A-C14E-88CB-B348626CC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F9B-6B49-334E-8EA5-5FB78601F257}" type="datetimeFigureOut">
              <a:rPr lang="en-US" smtClean="0"/>
              <a:t>12/6/20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9D479-F75A-D54D-BEB9-667A266C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F539-FF7B-164A-8412-E3875A04E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7E39-CE55-E14B-BF7D-98C8246E9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karafka.com/blog/2016-11-30-part1-kafka-for-beginners-what-is-apache-kafka.html#:~:text=conserve%20overhead%20resources.-,Kafka%20Topic,consumer%20applications%20read%20from%20topics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app.pluralsight.com/library/courses/apache-kafka-getting-started/table-of-conten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26208" y="764024"/>
            <a:ext cx="8520600" cy="93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Data Streaming Visualization of Tweets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6" name="Picture 6" descr="N Horizontal - All Campu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184D1-B8C4-9F4F-BD28-77F65FA7D3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effectLst>
            <a:glow rad="139700">
              <a:schemeClr val="tx1"/>
            </a:glow>
          </a:effectLst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tx1"/>
                </a:solidFill>
              </a:rPr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0FCA3993-A395-334F-8D86-991B67B54AE1}"/>
              </a:ext>
            </a:extLst>
          </p:cNvPr>
          <p:cNvSpPr txBox="1"/>
          <p:nvPr/>
        </p:nvSpPr>
        <p:spPr>
          <a:xfrm>
            <a:off x="1714240" y="1903968"/>
            <a:ext cx="1848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Team</a:t>
            </a:r>
            <a:endParaRPr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71;p15">
            <a:extLst>
              <a:ext uri="{FF2B5EF4-FFF2-40B4-BE49-F238E27FC236}">
                <a16:creationId xmlns:a16="http://schemas.microsoft.com/office/drawing/2014/main" id="{48914DE7-6203-2440-84C5-17E622BA7AA3}"/>
              </a:ext>
            </a:extLst>
          </p:cNvPr>
          <p:cNvSpPr txBox="1"/>
          <p:nvPr/>
        </p:nvSpPr>
        <p:spPr>
          <a:xfrm>
            <a:off x="2848448" y="2354268"/>
            <a:ext cx="3075274" cy="156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Rohan B</a:t>
            </a:r>
          </a:p>
          <a:p>
            <a:pPr marL="342900" indent="-342900"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Sandeep KV</a:t>
            </a:r>
          </a:p>
          <a:p>
            <a:pPr marL="342900" indent="-342900"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Kavya Reddy M</a:t>
            </a:r>
          </a:p>
          <a:p>
            <a:pPr marL="342900" indent="-342900"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Rethima Reddy P</a:t>
            </a:r>
          </a:p>
          <a:p>
            <a:pPr marL="342900" indent="-342900"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Mahender Reddy S</a:t>
            </a: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endParaRPr lang="en-US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23" y="457200"/>
            <a:ext cx="7406640" cy="604345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using manual process and using TextBlob</a:t>
            </a:r>
          </a:p>
        </p:txBody>
      </p:sp>
      <p:pic>
        <p:nvPicPr>
          <p:cNvPr id="10" name="Picture 6" descr="N Horizontal - All Campuses">
            <a:extLst>
              <a:ext uri="{FF2B5EF4-FFF2-40B4-BE49-F238E27FC236}">
                <a16:creationId xmlns:a16="http://schemas.microsoft.com/office/drawing/2014/main" id="{1CAC02AE-FF61-2F41-9136-48A9CC86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8;p15">
            <a:extLst>
              <a:ext uri="{FF2B5EF4-FFF2-40B4-BE49-F238E27FC236}">
                <a16:creationId xmlns:a16="http://schemas.microsoft.com/office/drawing/2014/main" id="{E01E0780-D4B7-9C45-BCD2-060950CCBEE9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Rethima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Reddy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EAFA45B-5C65-E84D-8B32-5632B417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0911" y="4686725"/>
            <a:ext cx="1279663" cy="273844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10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7E88CA-B60F-A345-8E67-1E70E75B45C5}"/>
              </a:ext>
            </a:extLst>
          </p:cNvPr>
          <p:cNvSpPr txBox="1">
            <a:spLocks/>
          </p:cNvSpPr>
          <p:nvPr/>
        </p:nvSpPr>
        <p:spPr>
          <a:xfrm>
            <a:off x="716965" y="1061545"/>
            <a:ext cx="7758820" cy="3540262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205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Data source:</a:t>
            </a:r>
          </a:p>
          <a:p>
            <a:pPr marL="628650" lvl="1" indent="-340995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Twitter developer account data base is the main source for our project</a:t>
            </a:r>
          </a:p>
          <a:p>
            <a:pPr marL="116205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Data extraction :</a:t>
            </a:r>
          </a:p>
          <a:p>
            <a:pPr marL="287655" lvl="1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Step 1: Get access token from developer account</a:t>
            </a:r>
          </a:p>
          <a:p>
            <a:pPr marL="287655" lvl="1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Step 2: Authenticating tokens</a:t>
            </a:r>
          </a:p>
          <a:p>
            <a:pPr marL="287655" lvl="1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Step 3: Using streamer and listener classes extract tweets </a:t>
            </a:r>
          </a:p>
          <a:p>
            <a:pPr marL="287655" lvl="1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Step 4: Store the extracted tweets into data frame</a:t>
            </a:r>
          </a:p>
        </p:txBody>
      </p:sp>
    </p:spTree>
    <p:extLst>
      <p:ext uri="{BB962C8B-B14F-4D97-AF65-F5344CB8AC3E}">
        <p14:creationId xmlns:p14="http://schemas.microsoft.com/office/powerpoint/2010/main" val="394299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15" y="457200"/>
            <a:ext cx="7406640" cy="604345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using manual process and using TextBlob</a:t>
            </a:r>
          </a:p>
        </p:txBody>
      </p:sp>
      <p:pic>
        <p:nvPicPr>
          <p:cNvPr id="10" name="Picture 6" descr="N Horizontal - All Campuses">
            <a:extLst>
              <a:ext uri="{FF2B5EF4-FFF2-40B4-BE49-F238E27FC236}">
                <a16:creationId xmlns:a16="http://schemas.microsoft.com/office/drawing/2014/main" id="{1CAC02AE-FF61-2F41-9136-48A9CC86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8;p15">
            <a:extLst>
              <a:ext uri="{FF2B5EF4-FFF2-40B4-BE49-F238E27FC236}">
                <a16:creationId xmlns:a16="http://schemas.microsoft.com/office/drawing/2014/main" id="{E01E0780-D4B7-9C45-BCD2-060950CCBEE9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Rethima</a:t>
            </a: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Reddy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EAFA45B-5C65-E84D-8B32-5632B417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0911" y="4686725"/>
            <a:ext cx="1279663" cy="273844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11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D7E88CA-B60F-A345-8E67-1E70E75B45C5}"/>
              </a:ext>
            </a:extLst>
          </p:cNvPr>
          <p:cNvSpPr txBox="1">
            <a:spLocks/>
          </p:cNvSpPr>
          <p:nvPr/>
        </p:nvSpPr>
        <p:spPr>
          <a:xfrm>
            <a:off x="716965" y="1061545"/>
            <a:ext cx="7758820" cy="2877409"/>
          </a:xfrm>
          <a:prstGeom prst="rect">
            <a:avLst/>
          </a:prstGeom>
        </p:spPr>
        <p:txBody>
          <a:bodyPr vert="horz" lIns="0" tIns="34290" rIns="0" bIns="34290" rtlCol="0" anchor="t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205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Data Curation :</a:t>
            </a:r>
          </a:p>
          <a:p>
            <a:pPr marL="628650" lvl="1" indent="-340995" algn="just" defTabSz="45720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Removing noise(punctuations &amp; stop words) from tweets</a:t>
            </a:r>
          </a:p>
          <a:p>
            <a:pPr marL="116205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Analysis :</a:t>
            </a:r>
          </a:p>
          <a:p>
            <a:pPr marL="628650" lvl="1" indent="-340995" algn="just" defTabSz="45720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Getting the sentiment using</a:t>
            </a:r>
          </a:p>
          <a:p>
            <a:pPr marL="834390" lvl="2" indent="-340995" algn="just" defTabSz="45720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Manual Process</a:t>
            </a:r>
          </a:p>
          <a:p>
            <a:pPr marL="834390" lvl="2" indent="-340995" algn="just" defTabSz="45720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ü"/>
            </a:pPr>
            <a:r>
              <a:rPr lang="en-US" sz="1400" dirty="0">
                <a:solidFill>
                  <a:schemeClr val="dk1"/>
                </a:solidFill>
                <a:latin typeface="Times New Roman"/>
                <a:cs typeface="Times New Roman"/>
              </a:rPr>
              <a:t>TextBlob</a:t>
            </a:r>
          </a:p>
          <a:p>
            <a:pPr marL="287655" lvl="1" indent="0" algn="just" defTabSz="45720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endParaRPr lang="en-US" sz="155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17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23" y="442321"/>
            <a:ext cx="7406640" cy="604345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calculation and Visualization of output: </a:t>
            </a:r>
          </a:p>
        </p:txBody>
      </p:sp>
      <p:pic>
        <p:nvPicPr>
          <p:cNvPr id="10" name="Picture 6" descr="N Horizontal - All Campuses">
            <a:extLst>
              <a:ext uri="{FF2B5EF4-FFF2-40B4-BE49-F238E27FC236}">
                <a16:creationId xmlns:a16="http://schemas.microsoft.com/office/drawing/2014/main" id="{1CAC02AE-FF61-2F41-9136-48A9CC86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8;p15">
            <a:extLst>
              <a:ext uri="{FF2B5EF4-FFF2-40B4-BE49-F238E27FC236}">
                <a16:creationId xmlns:a16="http://schemas.microsoft.com/office/drawing/2014/main" id="{E01E0780-D4B7-9C45-BCD2-060950CCBEE9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Mahender Reddy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EAFA45B-5C65-E84D-8B32-5632B417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0911" y="4686725"/>
            <a:ext cx="1279663" cy="273844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12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42A21E-F638-F449-9F96-7BD3B43032C7}"/>
              </a:ext>
            </a:extLst>
          </p:cNvPr>
          <p:cNvSpPr txBox="1">
            <a:spLocks/>
          </p:cNvSpPr>
          <p:nvPr/>
        </p:nvSpPr>
        <p:spPr>
          <a:xfrm>
            <a:off x="716965" y="1327599"/>
            <a:ext cx="7710069" cy="2691103"/>
          </a:xfrm>
          <a:prstGeom prst="rect">
            <a:avLst/>
          </a:prstGeom>
        </p:spPr>
        <p:txBody>
          <a:bodyPr vert="horz" lIns="0" tIns="34290" rIns="0" bIns="34290" rtlCol="0" anchor="t">
            <a:normAutofit lnSpcReduction="1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205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Accuracy calculation:</a:t>
            </a:r>
          </a:p>
          <a:p>
            <a:pPr marL="628650" lvl="1" indent="-340995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Times New Roman"/>
                <a:cs typeface="Times New Roman"/>
              </a:rPr>
              <a:t>Comparing the results of sentiment analysis using manual process and </a:t>
            </a:r>
            <a:r>
              <a:rPr lang="en-US" dirty="0" err="1">
                <a:solidFill>
                  <a:schemeClr val="dk1"/>
                </a:solidFill>
                <a:latin typeface="Times New Roman"/>
                <a:cs typeface="Times New Roman"/>
              </a:rPr>
              <a:t>textBlob</a:t>
            </a:r>
            <a:endParaRPr lang="en-US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16205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Getting the count:</a:t>
            </a:r>
          </a:p>
          <a:p>
            <a:pPr marL="628650" lvl="1" indent="-340995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Calculate the count of positive, negative and neutral tweets from manual and </a:t>
            </a:r>
            <a:r>
              <a:rPr lang="en-US" sz="1550" dirty="0" err="1">
                <a:solidFill>
                  <a:schemeClr val="dk1"/>
                </a:solidFill>
                <a:latin typeface="Times New Roman"/>
                <a:cs typeface="Times New Roman"/>
              </a:rPr>
              <a:t>textBlob</a:t>
            </a: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 process</a:t>
            </a:r>
          </a:p>
          <a:p>
            <a:pPr marL="116205" indent="0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Visualization:</a:t>
            </a:r>
          </a:p>
          <a:p>
            <a:pPr marL="628650" lvl="1" indent="-340995" algn="just" defTabSz="457200">
              <a:lnSpc>
                <a:spcPct val="16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550" dirty="0">
                <a:solidFill>
                  <a:schemeClr val="dk1"/>
                </a:solidFill>
                <a:latin typeface="Times New Roman"/>
                <a:cs typeface="Times New Roman"/>
              </a:rPr>
              <a:t>Store the sentiment of tweets and visualize using matplotlib library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201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A122-4F3C-E044-999D-0D5EC5A4F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CD102-5CD6-D34C-93DA-3027C92AE65C}"/>
              </a:ext>
            </a:extLst>
          </p:cNvPr>
          <p:cNvSpPr txBox="1"/>
          <p:nvPr/>
        </p:nvSpPr>
        <p:spPr>
          <a:xfrm>
            <a:off x="857250" y="1114351"/>
            <a:ext cx="7852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https://www.cloudkarafka.com/blog/2016-11-30-part1-kafka-for-beginners-what-is-apache-kafka.html#:~:text=conserve%20overhead%20resources.-,Kafka%20Topic,consumer%20applications%20read%20from%20topics.</a:t>
            </a:r>
            <a:endParaRPr lang="en-US" u="sng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Book: </a:t>
            </a:r>
            <a:r>
              <a:rPr lang="en-US" dirty="0"/>
              <a:t>Kafka: The Definitive Guide Real-Time Data and Stream Processing at Scale by Neha </a:t>
            </a:r>
            <a:r>
              <a:rPr lang="en-US" dirty="0" err="1"/>
              <a:t>Narkhede</a:t>
            </a:r>
            <a:r>
              <a:rPr lang="en-US" dirty="0"/>
              <a:t>, Gwen Shapira, and Todd </a:t>
            </a:r>
            <a:r>
              <a:rPr lang="en-US" dirty="0" err="1"/>
              <a:t>Palino</a:t>
            </a:r>
            <a:r>
              <a:rPr lang="en-US" dirty="0"/>
              <a:t>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Pluralsight course: Getting Started with Apache Kafka by Ryan Plant </a:t>
            </a:r>
            <a:r>
              <a:rPr lang="en-US" u="sng" dirty="0">
                <a:hlinkClick r:id="rId4"/>
              </a:rPr>
              <a:t>https://app.pluralsight.com/library/courses/apache-kafka-getting-started/table-of-contents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D6A094B-7FB9-D947-B373-5F56B8B3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3419" y="4667871"/>
            <a:ext cx="1279663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tx1"/>
                </a:solidFill>
              </a:rPr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6" descr="N Horizontal - All Campuses">
            <a:extLst>
              <a:ext uri="{FF2B5EF4-FFF2-40B4-BE49-F238E27FC236}">
                <a16:creationId xmlns:a16="http://schemas.microsoft.com/office/drawing/2014/main" id="{BFD84A55-8D77-004B-BFE0-70F9B10A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28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1" y="399393"/>
            <a:ext cx="7404653" cy="3447393"/>
          </a:xfrm>
        </p:spPr>
        <p:txBody>
          <a:bodyPr vert="horz" lIns="0" tIns="34290" rIns="0" bIns="34290" rtlCol="0" anchor="t">
            <a:normAutofit/>
          </a:bodyPr>
          <a:lstStyle/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lang="en-GB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48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you…!!!</a:t>
            </a:r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028976DC-BF2D-E546-A687-507EE74D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3419" y="4667871"/>
            <a:ext cx="1279663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solidFill>
                  <a:schemeClr val="tx1"/>
                </a:solidFill>
              </a:rPr>
              <a:t>14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Picture 6" descr="N Horizontal - All Campuses">
            <a:extLst>
              <a:ext uri="{FF2B5EF4-FFF2-40B4-BE49-F238E27FC236}">
                <a16:creationId xmlns:a16="http://schemas.microsoft.com/office/drawing/2014/main" id="{B66B93AE-A0D8-4741-AA9D-BDA3A216C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51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82" y="348679"/>
            <a:ext cx="7406640" cy="6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082" y="1326288"/>
            <a:ext cx="8662015" cy="3175736"/>
          </a:xfrm>
        </p:spPr>
        <p:txBody>
          <a:bodyPr numCol="2">
            <a:noAutofit/>
          </a:bodyPr>
          <a:lstStyle/>
          <a:p>
            <a:pPr marL="617220" lvl="0" indent="-342900" defTabSz="9144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Twitter developer app</a:t>
            </a:r>
          </a:p>
          <a:p>
            <a:pPr marL="617220" lvl="0" indent="-342900" defTabSz="9144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Apache Kafka</a:t>
            </a:r>
          </a:p>
          <a:p>
            <a:pPr marL="617220" lvl="0" indent="-342900" defTabSz="9144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Rockset</a:t>
            </a:r>
          </a:p>
          <a:p>
            <a:pPr marL="617220" lvl="0" indent="-342900" defTabSz="9144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Tableau</a:t>
            </a:r>
          </a:p>
        </p:txBody>
      </p:sp>
      <p:pic>
        <p:nvPicPr>
          <p:cNvPr id="20" name="Picture 6" descr="N Horizontal - All Campuses">
            <a:extLst>
              <a:ext uri="{FF2B5EF4-FFF2-40B4-BE49-F238E27FC236}">
                <a16:creationId xmlns:a16="http://schemas.microsoft.com/office/drawing/2014/main" id="{BB2124A9-EAC8-F547-88E1-1F826F10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8608BA-FA1B-AC43-B973-A7BAA6816A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Google Shape;68;p15">
            <a:extLst>
              <a:ext uri="{FF2B5EF4-FFF2-40B4-BE49-F238E27FC236}">
                <a16:creationId xmlns:a16="http://schemas.microsoft.com/office/drawing/2014/main" id="{842D76B6-28F5-CC4A-AFB4-E7A57192CAE5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Rohan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99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82" y="348679"/>
            <a:ext cx="7406640" cy="6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developer account for Twitter</a:t>
            </a:r>
          </a:p>
        </p:txBody>
      </p:sp>
      <p:pic>
        <p:nvPicPr>
          <p:cNvPr id="20" name="Picture 6" descr="N Horizontal - All Campuses">
            <a:extLst>
              <a:ext uri="{FF2B5EF4-FFF2-40B4-BE49-F238E27FC236}">
                <a16:creationId xmlns:a16="http://schemas.microsoft.com/office/drawing/2014/main" id="{BB2124A9-EAC8-F547-88E1-1F826F10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8608BA-FA1B-AC43-B973-A7BAA6816A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962EB-9679-5F49-8D3E-2F30A348C1BC}"/>
              </a:ext>
            </a:extLst>
          </p:cNvPr>
          <p:cNvSpPr/>
          <p:nvPr/>
        </p:nvSpPr>
        <p:spPr>
          <a:xfrm>
            <a:off x="727081" y="1342895"/>
            <a:ext cx="7581649" cy="1320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developer.twitter.com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apply for access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application form and wait for approval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approval, go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developer.twitter.com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login with credentials</a:t>
            </a:r>
          </a:p>
        </p:txBody>
      </p:sp>
      <p:sp>
        <p:nvSpPr>
          <p:cNvPr id="9" name="Google Shape;68;p15">
            <a:extLst>
              <a:ext uri="{FF2B5EF4-FFF2-40B4-BE49-F238E27FC236}">
                <a16:creationId xmlns:a16="http://schemas.microsoft.com/office/drawing/2014/main" id="{6EF759B6-036F-F040-BB26-652CB5C75E4C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Rohan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21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82" y="348679"/>
            <a:ext cx="7406640" cy="6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App </a:t>
            </a:r>
          </a:p>
        </p:txBody>
      </p:sp>
      <p:pic>
        <p:nvPicPr>
          <p:cNvPr id="20" name="Picture 6" descr="N Horizontal - All Campuses">
            <a:extLst>
              <a:ext uri="{FF2B5EF4-FFF2-40B4-BE49-F238E27FC236}">
                <a16:creationId xmlns:a16="http://schemas.microsoft.com/office/drawing/2014/main" id="{BB2124A9-EAC8-F547-88E1-1F826F10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8608BA-FA1B-AC43-B973-A7BAA6816A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962EB-9679-5F49-8D3E-2F30A348C1BC}"/>
              </a:ext>
            </a:extLst>
          </p:cNvPr>
          <p:cNvSpPr/>
          <p:nvPr/>
        </p:nvSpPr>
        <p:spPr>
          <a:xfrm>
            <a:off x="727081" y="1342895"/>
            <a:ext cx="8100396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logging in into twitter developer account, go to dashboard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Projects &amp; Apps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standalone application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creates an API keys and Authentication tokens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keys and tokens are used in our project to access the data from twitter</a:t>
            </a:r>
          </a:p>
        </p:txBody>
      </p:sp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AE19C67E-40D8-3748-82D4-F35F57CC15D9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Rohan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895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082" y="348679"/>
            <a:ext cx="7406640" cy="66108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Instance for Twitter</a:t>
            </a:r>
          </a:p>
        </p:txBody>
      </p:sp>
      <p:pic>
        <p:nvPicPr>
          <p:cNvPr id="20" name="Picture 6" descr="N Horizontal - All Campuses">
            <a:extLst>
              <a:ext uri="{FF2B5EF4-FFF2-40B4-BE49-F238E27FC236}">
                <a16:creationId xmlns:a16="http://schemas.microsoft.com/office/drawing/2014/main" id="{BB2124A9-EAC8-F547-88E1-1F826F10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28608BA-FA1B-AC43-B973-A7BAA6816A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5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962EB-9679-5F49-8D3E-2F30A348C1BC}"/>
              </a:ext>
            </a:extLst>
          </p:cNvPr>
          <p:cNvSpPr/>
          <p:nvPr/>
        </p:nvSpPr>
        <p:spPr>
          <a:xfrm>
            <a:off x="727081" y="1342895"/>
            <a:ext cx="7282711" cy="199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import the twitter4j package and set the  required properties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instantiate the configuration builder which is used to set the API keys and authentication tokens to our application </a:t>
            </a:r>
          </a:p>
          <a:p>
            <a:pPr marL="617220" indent="-34290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implement further steps to get access and push the data to kafka producer by creating a custom object which consists of the all the retrieved data from twitter</a:t>
            </a:r>
          </a:p>
        </p:txBody>
      </p:sp>
      <p:sp>
        <p:nvSpPr>
          <p:cNvPr id="7" name="Google Shape;68;p15">
            <a:extLst>
              <a:ext uri="{FF2B5EF4-FFF2-40B4-BE49-F238E27FC236}">
                <a16:creationId xmlns:a16="http://schemas.microsoft.com/office/drawing/2014/main" id="{D0268753-5B6B-2B44-8862-9989A7DEEB73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Rohan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970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Retrieving PlaceTrends from Twitter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After creating an instance for twitter, we need to use this instance to get the trending topics worldwide and also country wise.</a:t>
            </a:r>
          </a:p>
          <a:p>
            <a:pPr marL="3429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We will make use of the Trends class from twitter4j package to get the country name,  trending  topics of respective country, tweets volume of the respective trending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0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604345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 using Kafka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365599"/>
            <a:ext cx="7284426" cy="2142532"/>
          </a:xfrm>
        </p:spPr>
        <p:txBody>
          <a:bodyPr vert="horz" lIns="0" tIns="34290" rIns="0" bIns="34290" rtlCol="0" anchor="t">
            <a:normAutofit/>
          </a:bodyPr>
          <a:lstStyle/>
          <a:p>
            <a:pPr marL="459105" lvl="0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Step- 1: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Kafka Cluster Setup</a:t>
            </a:r>
          </a:p>
          <a:p>
            <a:pPr marL="459105" lvl="0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Step- 2: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the Kafka topic</a:t>
            </a:r>
          </a:p>
          <a:p>
            <a:pPr marL="459105" lvl="0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Step- 3: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Producing messages to the topic</a:t>
            </a:r>
          </a:p>
          <a:p>
            <a:pPr marL="459105" lvl="0" indent="-342900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Step- 4: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Consuming the messages from the topic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6" descr="N Horizontal - All Campuses">
            <a:extLst>
              <a:ext uri="{FF2B5EF4-FFF2-40B4-BE49-F238E27FC236}">
                <a16:creationId xmlns:a16="http://schemas.microsoft.com/office/drawing/2014/main" id="{1CAC02AE-FF61-2F41-9136-48A9CC86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8;p15">
            <a:extLst>
              <a:ext uri="{FF2B5EF4-FFF2-40B4-BE49-F238E27FC236}">
                <a16:creationId xmlns:a16="http://schemas.microsoft.com/office/drawing/2014/main" id="{E01E0780-D4B7-9C45-BCD2-060950CCBEE9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Sandeep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EAFA45B-5C65-E84D-8B32-5632B417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0911" y="4686725"/>
            <a:ext cx="1279663" cy="273844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6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604345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Code Kafka Producer</a:t>
            </a:r>
          </a:p>
        </p:txBody>
      </p:sp>
      <p:sp>
        <p:nvSpPr>
          <p:cNvPr id="11" name="Google Shape;68;p15">
            <a:extLst>
              <a:ext uri="{FF2B5EF4-FFF2-40B4-BE49-F238E27FC236}">
                <a16:creationId xmlns:a16="http://schemas.microsoft.com/office/drawing/2014/main" id="{E01E0780-D4B7-9C45-BCD2-060950CCBEE9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Sandeep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EAFA45B-5C65-E84D-8B32-5632B417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0911" y="4686725"/>
            <a:ext cx="1279663" cy="273844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8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096E3E-D257-9E4C-8110-DF19E99BF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250" y="998801"/>
            <a:ext cx="7406640" cy="33009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Initialize FileInputStream;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Initialize Properties;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Create a CustomObject with required parameters;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Create Serializer and implement Serializer&lt;CustomObject&gt;;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Configure these properties Bootstrap.Servers, key &amp; value serializers to Properties;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Initialize KafkaProducer with Properties;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Specify and Initialize parameter topic Name;</a:t>
            </a:r>
          </a:p>
          <a:p>
            <a:pPr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Integrate Twitter data with Kafka;</a:t>
            </a:r>
          </a:p>
          <a:p>
            <a:pPr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 always true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Initialize ProducerRecord with key as topicName and value as CustomObject;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Send messages to from ProducerRecord object;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 Use thread to delay time;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rgbClr val="08080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105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 descr="N Horizontal - All Campuses">
            <a:extLst>
              <a:ext uri="{FF2B5EF4-FFF2-40B4-BE49-F238E27FC236}">
                <a16:creationId xmlns:a16="http://schemas.microsoft.com/office/drawing/2014/main" id="{07B44E48-0171-ED46-9725-61C46478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7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337" y="567200"/>
            <a:ext cx="8013324" cy="604345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Data processing using Rockset and Visualization using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05" y="1327599"/>
            <a:ext cx="8181469" cy="2691103"/>
          </a:xfrm>
        </p:spPr>
        <p:txBody>
          <a:bodyPr vert="horz" lIns="0" tIns="34290" rIns="0" bIns="34290" rtlCol="0" anchor="t">
            <a:normAutofit fontScale="92500"/>
          </a:bodyPr>
          <a:lstStyle/>
          <a:p>
            <a:pPr marL="457200" indent="-340995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 - 1: creating integration Consuming data from the Kafka</a:t>
            </a:r>
          </a:p>
          <a:p>
            <a:pPr marL="457200" indent="-340995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 - 2: create collection using integration and SQL query in Rockset</a:t>
            </a:r>
          </a:p>
          <a:p>
            <a:pPr marL="457200" indent="-340995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 - 3: create an API key in Rockset and use it to sign in for connecting with tableau</a:t>
            </a:r>
          </a:p>
          <a:p>
            <a:pPr marL="457200" indent="-340995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 - 4: Run Kafka Producer at project Location and streaming will be started</a:t>
            </a:r>
          </a:p>
          <a:p>
            <a:pPr marL="457200" indent="-340995" algn="just" defTabSz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r>
              <a:rPr lang="en-US" sz="1800" dirty="0">
                <a:solidFill>
                  <a:schemeClr val="dk1"/>
                </a:solidFill>
                <a:latin typeface="Times New Roman"/>
                <a:cs typeface="Times New Roman"/>
              </a:rPr>
              <a:t>Step - 5: Visualization is done with the live data and will be updated whenever refreshed</a:t>
            </a:r>
          </a:p>
          <a:p>
            <a:pPr marL="457200" lvl="0" indent="-340995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lvl="0" indent="-340995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lvl="0" indent="-340995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lvl="0" indent="-340995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770"/>
              <a:buFont typeface="Wingdings" pitchFamily="2" charset="2"/>
              <a:buChar char="Ø"/>
            </a:pP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800"/>
              <a:buNone/>
            </a:pP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Picture 6" descr="N Horizontal - All Campuses">
            <a:extLst>
              <a:ext uri="{FF2B5EF4-FFF2-40B4-BE49-F238E27FC236}">
                <a16:creationId xmlns:a16="http://schemas.microsoft.com/office/drawing/2014/main" id="{1CAC02AE-FF61-2F41-9136-48A9CC86F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95" y="4018702"/>
            <a:ext cx="2500313" cy="78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8;p15">
            <a:extLst>
              <a:ext uri="{FF2B5EF4-FFF2-40B4-BE49-F238E27FC236}">
                <a16:creationId xmlns:a16="http://schemas.microsoft.com/office/drawing/2014/main" id="{E01E0780-D4B7-9C45-BCD2-060950CCBEE9}"/>
              </a:ext>
            </a:extLst>
          </p:cNvPr>
          <p:cNvSpPr txBox="1"/>
          <p:nvPr/>
        </p:nvSpPr>
        <p:spPr>
          <a:xfrm>
            <a:off x="3426343" y="4601807"/>
            <a:ext cx="1768800" cy="33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rgbClr val="000000"/>
              </a:buClr>
              <a:buSzPts val="1400"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Kavya Reddy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EAFA45B-5C65-E84D-8B32-5632B417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0911" y="4686725"/>
            <a:ext cx="1279663" cy="273844"/>
          </a:xfrm>
          <a:effectLst>
            <a:glow rad="139700">
              <a:schemeClr val="tx1"/>
            </a:glow>
          </a:effectLst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 smtClean="0">
                <a:solidFill>
                  <a:schemeClr val="tx1"/>
                </a:solidFill>
              </a:rPr>
              <a:pPr/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15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</TotalTime>
  <Words>729</Words>
  <Application>Microsoft Macintosh PowerPoint</Application>
  <PresentationFormat>On-screen Show (16:9)</PresentationFormat>
  <Paragraphs>117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Corbel</vt:lpstr>
      <vt:lpstr>Times New Roman</vt:lpstr>
      <vt:lpstr>Wingdings</vt:lpstr>
      <vt:lpstr>Basis</vt:lpstr>
      <vt:lpstr>Custom Design</vt:lpstr>
      <vt:lpstr>Data Streaming Visualization of Tweets</vt:lpstr>
      <vt:lpstr>Tools &amp; Technologies</vt:lpstr>
      <vt:lpstr>Creating a developer account for Twitter</vt:lpstr>
      <vt:lpstr>Creating an App </vt:lpstr>
      <vt:lpstr>Creating an Instance for Twitter</vt:lpstr>
      <vt:lpstr>Retrieving PlaceTrends from Twitter</vt:lpstr>
      <vt:lpstr>Streaming using Kafka </vt:lpstr>
      <vt:lpstr>Pseudo Code Kafka Producer</vt:lpstr>
      <vt:lpstr>Steps for Data processing using Rockset and Visualization using Tableau</vt:lpstr>
      <vt:lpstr>Sentiment analysis using manual process and using TextBlob</vt:lpstr>
      <vt:lpstr>Sentiment analysis using manual process and using TextBlob</vt:lpstr>
      <vt:lpstr>Accuracy calculation and Visualization of output: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and Barcode System Client: Lettuce Dream by Graduate Directed Project -1 Northwest Missouri State University</dc:title>
  <dc:creator>Katrevula,Venkatasandeep</dc:creator>
  <cp:lastModifiedBy>Katrevula,Venkatasandeep</cp:lastModifiedBy>
  <cp:revision>261</cp:revision>
  <dcterms:created xsi:type="dcterms:W3CDTF">2019-10-30T02:42:16Z</dcterms:created>
  <dcterms:modified xsi:type="dcterms:W3CDTF">2020-12-07T04:15:55Z</dcterms:modified>
</cp:coreProperties>
</file>