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4" r:id="rId2"/>
    <p:sldId id="281" r:id="rId3"/>
    <p:sldId id="284" r:id="rId4"/>
    <p:sldId id="286" r:id="rId5"/>
    <p:sldId id="273" r:id="rId6"/>
    <p:sldId id="274" r:id="rId7"/>
    <p:sldId id="279" r:id="rId8"/>
    <p:sldId id="285" r:id="rId9"/>
    <p:sldId id="278" r:id="rId10"/>
    <p:sldId id="280" r:id="rId11"/>
    <p:sldId id="270" r:id="rId12"/>
    <p:sldId id="271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4019" autoAdjust="0"/>
  </p:normalViewPr>
  <p:slideViewPr>
    <p:cSldViewPr snapToGrid="0">
      <p:cViewPr varScale="1">
        <p:scale>
          <a:sx n="76" d="100"/>
          <a:sy n="76" d="100"/>
        </p:scale>
        <p:origin x="114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B0E77-E0F9-42C8-A1CE-5C98B07D07CF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71EDB-2BAE-484D-AD9C-222096B8EF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768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649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(1 -&gt; 10.5)</a:t>
            </a:r>
          </a:p>
          <a:p>
            <a:r>
              <a:rPr lang="en-AU" dirty="0" smtClean="0"/>
              <a:t>SSE</a:t>
            </a:r>
            <a:r>
              <a:rPr lang="en-AU" baseline="0" dirty="0" smtClean="0"/>
              <a:t> for SH (can skip)</a:t>
            </a: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Differences between methods. Best method for various situations (considering aspects talked about in previous slide as well)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93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(1 -&gt; 11.5)</a:t>
            </a:r>
          </a:p>
          <a:p>
            <a:r>
              <a:rPr lang="en-AU" dirty="0" smtClean="0"/>
              <a:t>-Main results ~</a:t>
            </a:r>
            <a:r>
              <a:rPr lang="en-AU" baseline="0" dirty="0" smtClean="0"/>
              <a:t> major things I’ve done</a:t>
            </a:r>
          </a:p>
          <a:p>
            <a:r>
              <a:rPr lang="en-AU" baseline="0" dirty="0" smtClean="0"/>
              <a:t>-Obvious next steps</a:t>
            </a:r>
          </a:p>
          <a:p>
            <a:r>
              <a:rPr lang="en-AU" baseline="0" dirty="0" smtClean="0"/>
              <a:t>-Long-term goal </a:t>
            </a:r>
          </a:p>
          <a:p>
            <a:r>
              <a:rPr lang="en-AU" baseline="0" dirty="0" smtClean="0"/>
              <a:t>(put dot-points on slide)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844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What are obvious questions?</a:t>
            </a:r>
            <a:r>
              <a:rPr lang="en-AU" baseline="0" dirty="0" smtClean="0"/>
              <a:t> Should I have figures or formulas?</a:t>
            </a:r>
          </a:p>
          <a:p>
            <a:endParaRPr lang="en-AU" baseline="0" dirty="0" smtClean="0"/>
          </a:p>
          <a:p>
            <a:r>
              <a:rPr lang="en-AU" baseline="0" dirty="0" smtClean="0"/>
              <a:t>Figures showing models with set number of coefficients for </a:t>
            </a:r>
            <a:r>
              <a:rPr lang="en-AU" baseline="0" smtClean="0"/>
              <a:t>SHs and wavelets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8595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(2 next few slides)</a:t>
            </a:r>
          </a:p>
          <a:p>
            <a:r>
              <a:rPr lang="en-AU" dirty="0" smtClean="0"/>
              <a:t>Talk about representing depth in general ~ applications.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Talk about negatives</a:t>
            </a:r>
            <a:r>
              <a:rPr lang="en-AU" baseline="0" dirty="0" smtClean="0"/>
              <a:t> of point clouds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Talk about depth maps ~ radial directions (emp.)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363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Difficulty of updating polygonal meshes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143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(0.5 -&gt; 2.5)</a:t>
            </a:r>
          </a:p>
          <a:p>
            <a:r>
              <a:rPr lang="en-AU" dirty="0" smtClean="0"/>
              <a:t>Refer to Fourier transforms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56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(1.5 -&gt; 4)</a:t>
            </a:r>
          </a:p>
          <a:p>
            <a:r>
              <a:rPr lang="en-AU" dirty="0" smtClean="0"/>
              <a:t>What are spherical harmonics? ~ (“for the maths people”) can give name of equation</a:t>
            </a:r>
            <a:r>
              <a:rPr lang="en-AU" baseline="0" dirty="0" smtClean="0"/>
              <a:t> and/or</a:t>
            </a:r>
            <a:r>
              <a:rPr lang="en-AU" dirty="0" smtClean="0"/>
              <a:t> form Hilbert basis of square </a:t>
            </a:r>
            <a:r>
              <a:rPr lang="en-AU" dirty="0" err="1" smtClean="0"/>
              <a:t>integrable</a:t>
            </a:r>
            <a:r>
              <a:rPr lang="en-AU" dirty="0" smtClean="0"/>
              <a:t> functions on sphere</a:t>
            </a:r>
          </a:p>
          <a:p>
            <a:r>
              <a:rPr lang="en-AU" dirty="0" smtClean="0"/>
              <a:t>Benefits (simple to understand and implement, smooth)</a:t>
            </a:r>
          </a:p>
          <a:p>
            <a:r>
              <a:rPr lang="en-AU" dirty="0" smtClean="0"/>
              <a:t>Drawbacks (not localised, sensitive to symmetry ~ think about add figure</a:t>
            </a:r>
            <a:r>
              <a:rPr lang="en-AU" baseline="0" dirty="0" smtClean="0"/>
              <a:t> to show this</a:t>
            </a:r>
            <a:r>
              <a:rPr lang="en-AU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8273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(2.5 -&gt; 6.5)</a:t>
            </a:r>
          </a:p>
          <a:p>
            <a:r>
              <a:rPr lang="en-AU" dirty="0" smtClean="0"/>
              <a:t>Could do just scaling or just wavelet, but get better properties by combining</a:t>
            </a:r>
            <a:r>
              <a:rPr lang="en-AU" baseline="0" dirty="0" smtClean="0"/>
              <a:t> -&gt; only works because in infinite dimensional space</a:t>
            </a:r>
            <a:endParaRPr lang="en-AU" dirty="0" smtClean="0"/>
          </a:p>
          <a:p>
            <a:r>
              <a:rPr lang="en-AU" dirty="0" smtClean="0"/>
              <a:t>Brief overview of wavelets in general (translates dilates, relate to Fourier transform)</a:t>
            </a:r>
          </a:p>
          <a:p>
            <a:r>
              <a:rPr lang="en-AU" dirty="0" smtClean="0"/>
              <a:t>Introduce necessary terminology</a:t>
            </a:r>
          </a:p>
          <a:p>
            <a:r>
              <a:rPr lang="en-AU" dirty="0" smtClean="0"/>
              <a:t>Benefits (wavelets in general, specific?)</a:t>
            </a:r>
          </a:p>
          <a:p>
            <a:r>
              <a:rPr lang="en-AU" dirty="0" smtClean="0"/>
              <a:t>Negatives (specific: rigid sampling scheme)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52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(0.5 -&gt; 7)</a:t>
            </a:r>
          </a:p>
          <a:p>
            <a:r>
              <a:rPr lang="en-AU" dirty="0" smtClean="0"/>
              <a:t>Define pose (1 sentence)</a:t>
            </a:r>
          </a:p>
          <a:p>
            <a:r>
              <a:rPr lang="en-AU" dirty="0" smtClean="0"/>
              <a:t>Make explicit statement about equivalence between taking measurements in body fixed frame and unaligned measurements in space fixed frame</a:t>
            </a:r>
          </a:p>
          <a:p>
            <a:r>
              <a:rPr lang="en-AU" dirty="0" smtClean="0"/>
              <a:t>Moving measurement vs moving model ~ corresponds to doing calculation in different</a:t>
            </a:r>
            <a:r>
              <a:rPr lang="en-AU" baseline="0" dirty="0" smtClean="0"/>
              <a:t> frame</a:t>
            </a:r>
            <a:endParaRPr lang="en-AU" dirty="0" smtClean="0"/>
          </a:p>
          <a:p>
            <a:r>
              <a:rPr lang="en-AU" dirty="0" smtClean="0"/>
              <a:t>Unfortunately cannot translate models</a:t>
            </a:r>
          </a:p>
          <a:p>
            <a:r>
              <a:rPr lang="en-AU" dirty="0" smtClean="0"/>
              <a:t>Brief explanation of two different ways to move measurements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709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(2 -&gt; 9)</a:t>
            </a:r>
          </a:p>
          <a:p>
            <a:r>
              <a:rPr lang="en-AU" dirty="0" smtClean="0"/>
              <a:t>Issue: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07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(1.5 -&gt; 9.5)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Key benefits/negatives of each method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Where I’m up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*sparse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1EDB-2BAE-484D-AD9C-222096B8EF1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466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D7-EB4E-4BA6-80DD-78D23FD43AD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D7-EB4E-4BA6-80DD-78D23FD43AD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70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D7-EB4E-4BA6-80DD-78D23FD43AD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835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D7-EB4E-4BA6-80DD-78D23FD43AD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48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D7-EB4E-4BA6-80DD-78D23FD43AD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86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D7-EB4E-4BA6-80DD-78D23FD43AD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20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D7-EB4E-4BA6-80DD-78D23FD43AD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18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D7-EB4E-4BA6-80DD-78D23FD43AD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81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D7-EB4E-4BA6-80DD-78D23FD43AD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54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8CE1D7-EB4E-4BA6-80DD-78D23FD43AD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3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D7-EB4E-4BA6-80DD-78D23FD43AD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31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8CE1D7-EB4E-4BA6-80DD-78D23FD43AD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41BFB1-F39D-4FAC-A8BB-815D76225200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0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6000" dirty="0"/>
              <a:t>Representations of Depth Maps: </a:t>
            </a:r>
            <a:r>
              <a:rPr lang="en-AU" sz="6000" dirty="0" smtClean="0"/>
              <a:t/>
            </a:r>
            <a:br>
              <a:rPr lang="en-AU" sz="6000" dirty="0" smtClean="0"/>
            </a:br>
            <a:r>
              <a:rPr lang="en-AU" sz="6000" dirty="0" smtClean="0"/>
              <a:t>Spherical </a:t>
            </a:r>
            <a:r>
              <a:rPr lang="en-AU" sz="6000" dirty="0"/>
              <a:t>Harmonics </a:t>
            </a:r>
            <a:r>
              <a:rPr lang="en-AU" sz="6000" dirty="0" smtClean="0"/>
              <a:t>and </a:t>
            </a:r>
            <a:r>
              <a:rPr lang="en-AU" sz="6000" dirty="0"/>
              <a:t>Wavelets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cap="none" dirty="0" smtClean="0"/>
              <a:t>Katrina </a:t>
            </a:r>
            <a:r>
              <a:rPr lang="en-AU" cap="none" dirty="0"/>
              <a:t>A</a:t>
            </a:r>
            <a:r>
              <a:rPr lang="en-AU" cap="none" dirty="0" smtClean="0"/>
              <a:t>shton: u5586882</a:t>
            </a:r>
          </a:p>
          <a:p>
            <a:r>
              <a:rPr lang="en-AU" cap="none" dirty="0" smtClean="0"/>
              <a:t>Supervisor: </a:t>
            </a:r>
            <a:r>
              <a:rPr lang="en-AU" cap="none" dirty="0" err="1" smtClean="0"/>
              <a:t>Jochen</a:t>
            </a:r>
            <a:r>
              <a:rPr lang="en-AU" cap="none" dirty="0" smtClean="0"/>
              <a:t> </a:t>
            </a:r>
            <a:r>
              <a:rPr lang="en-AU" cap="none" dirty="0" err="1" smtClean="0"/>
              <a:t>Trumpf</a:t>
            </a:r>
            <a:endParaRPr lang="en-AU" cap="none" dirty="0" smtClean="0"/>
          </a:p>
          <a:p>
            <a:r>
              <a:rPr lang="en-AU" cap="none" dirty="0" smtClean="0"/>
              <a:t>Australian National University</a:t>
            </a:r>
          </a:p>
          <a:p>
            <a:endParaRPr lang="en-AU" cap="none" dirty="0"/>
          </a:p>
        </p:txBody>
      </p:sp>
    </p:spTree>
    <p:extLst>
      <p:ext uri="{BB962C8B-B14F-4D97-AF65-F5344CB8AC3E}">
        <p14:creationId xmlns:p14="http://schemas.microsoft.com/office/powerpoint/2010/main" val="15484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7727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 and Future Work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3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54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56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7" t="24330" r="18164" b="40328"/>
          <a:stretch/>
        </p:blipFill>
        <p:spPr>
          <a:xfrm>
            <a:off x="2001127" y="960632"/>
            <a:ext cx="7399182" cy="48721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" t="26263" r="23000" b="42929"/>
          <a:stretch/>
        </p:blipFill>
        <p:spPr>
          <a:xfrm>
            <a:off x="2050472" y="1212272"/>
            <a:ext cx="6871855" cy="4312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3" t="27677" r="46000" b="57374"/>
          <a:stretch/>
        </p:blipFill>
        <p:spPr>
          <a:xfrm>
            <a:off x="5262881" y="1407160"/>
            <a:ext cx="1375850" cy="20992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00021" y="5201688"/>
            <a:ext cx="552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Make points disappear at same time as arrow appears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820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366053" y="1567998"/>
            <a:ext cx="3430694" cy="3171258"/>
            <a:chOff x="1536608" y="190209"/>
            <a:chExt cx="3430694" cy="3171258"/>
          </a:xfrm>
        </p:grpSpPr>
        <p:sp>
          <p:nvSpPr>
            <p:cNvPr id="2" name="Isosceles Triangle 1"/>
            <p:cNvSpPr/>
            <p:nvPr/>
          </p:nvSpPr>
          <p:spPr>
            <a:xfrm>
              <a:off x="1774208" y="442209"/>
              <a:ext cx="2955494" cy="266725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Multiply 3"/>
            <p:cNvSpPr/>
            <p:nvPr/>
          </p:nvSpPr>
          <p:spPr>
            <a:xfrm>
              <a:off x="3014355" y="190209"/>
              <a:ext cx="475200" cy="504000"/>
            </a:xfrm>
            <a:prstGeom prst="mathMultiply">
              <a:avLst>
                <a:gd name="adj1" fmla="val 320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Multiply 4"/>
            <p:cNvSpPr/>
            <p:nvPr/>
          </p:nvSpPr>
          <p:spPr>
            <a:xfrm>
              <a:off x="1536608" y="2845974"/>
              <a:ext cx="475200" cy="504000"/>
            </a:xfrm>
            <a:prstGeom prst="mathMultiply">
              <a:avLst>
                <a:gd name="adj1" fmla="val 320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Multiply 5"/>
            <p:cNvSpPr/>
            <p:nvPr/>
          </p:nvSpPr>
          <p:spPr>
            <a:xfrm>
              <a:off x="4492102" y="2857467"/>
              <a:ext cx="475200" cy="504000"/>
            </a:xfrm>
            <a:prstGeom prst="mathMultiply">
              <a:avLst>
                <a:gd name="adj1" fmla="val 320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Multiply 9"/>
            <p:cNvSpPr/>
            <p:nvPr/>
          </p:nvSpPr>
          <p:spPr>
            <a:xfrm>
              <a:off x="3251955" y="1649838"/>
              <a:ext cx="475200" cy="504000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364739" y="1901838"/>
              <a:ext cx="124817" cy="416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05808" y="1556505"/>
            <a:ext cx="3430694" cy="3171258"/>
            <a:chOff x="7849935" y="491369"/>
            <a:chExt cx="3430694" cy="3171258"/>
          </a:xfrm>
        </p:grpSpPr>
        <p:sp>
          <p:nvSpPr>
            <p:cNvPr id="23" name="Isosceles Triangle 22"/>
            <p:cNvSpPr/>
            <p:nvPr/>
          </p:nvSpPr>
          <p:spPr>
            <a:xfrm>
              <a:off x="8087535" y="743369"/>
              <a:ext cx="2955494" cy="266725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Multiply 23"/>
            <p:cNvSpPr/>
            <p:nvPr/>
          </p:nvSpPr>
          <p:spPr>
            <a:xfrm>
              <a:off x="9327682" y="491369"/>
              <a:ext cx="475200" cy="504000"/>
            </a:xfrm>
            <a:prstGeom prst="mathMultiply">
              <a:avLst>
                <a:gd name="adj1" fmla="val 320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Multiply 24"/>
            <p:cNvSpPr/>
            <p:nvPr/>
          </p:nvSpPr>
          <p:spPr>
            <a:xfrm>
              <a:off x="7849935" y="3147134"/>
              <a:ext cx="475200" cy="504000"/>
            </a:xfrm>
            <a:prstGeom prst="mathMultiply">
              <a:avLst>
                <a:gd name="adj1" fmla="val 320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Multiply 25"/>
            <p:cNvSpPr/>
            <p:nvPr/>
          </p:nvSpPr>
          <p:spPr>
            <a:xfrm>
              <a:off x="10805429" y="3158627"/>
              <a:ext cx="475200" cy="504000"/>
            </a:xfrm>
            <a:prstGeom prst="mathMultiply">
              <a:avLst>
                <a:gd name="adj1" fmla="val 320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9565282" y="1950998"/>
              <a:ext cx="475200" cy="504000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8087535" y="2197100"/>
              <a:ext cx="1715347" cy="12020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3" idx="0"/>
            </p:cNvCxnSpPr>
            <p:nvPr/>
          </p:nvCxnSpPr>
          <p:spPr>
            <a:xfrm>
              <a:off x="9565282" y="743369"/>
              <a:ext cx="237600" cy="14537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9802882" y="2197100"/>
              <a:ext cx="1240147" cy="12135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436103" y="1435675"/>
            <a:ext cx="3430694" cy="3303581"/>
            <a:chOff x="237017" y="1435675"/>
            <a:chExt cx="3430694" cy="3303581"/>
          </a:xfrm>
        </p:grpSpPr>
        <p:grpSp>
          <p:nvGrpSpPr>
            <p:cNvPr id="38" name="Group 37"/>
            <p:cNvGrpSpPr/>
            <p:nvPr/>
          </p:nvGrpSpPr>
          <p:grpSpPr>
            <a:xfrm>
              <a:off x="237017" y="1567998"/>
              <a:ext cx="3430694" cy="3171258"/>
              <a:chOff x="4971173" y="2869748"/>
              <a:chExt cx="3430694" cy="3171258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5208773" y="3121748"/>
                <a:ext cx="2955494" cy="2667258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Multiply 7"/>
              <p:cNvSpPr/>
              <p:nvPr/>
            </p:nvSpPr>
            <p:spPr>
              <a:xfrm>
                <a:off x="6448920" y="2869748"/>
                <a:ext cx="475200" cy="504000"/>
              </a:xfrm>
              <a:prstGeom prst="mathMultiply">
                <a:avLst>
                  <a:gd name="adj1" fmla="val 320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Multiply 8"/>
              <p:cNvSpPr/>
              <p:nvPr/>
            </p:nvSpPr>
            <p:spPr>
              <a:xfrm>
                <a:off x="4971173" y="5525513"/>
                <a:ext cx="475200" cy="504000"/>
              </a:xfrm>
              <a:prstGeom prst="mathMultiply">
                <a:avLst>
                  <a:gd name="adj1" fmla="val 320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Multiply 10"/>
              <p:cNvSpPr/>
              <p:nvPr/>
            </p:nvSpPr>
            <p:spPr>
              <a:xfrm>
                <a:off x="7926667" y="5537006"/>
                <a:ext cx="475200" cy="504000"/>
              </a:xfrm>
              <a:prstGeom prst="mathMultiply">
                <a:avLst>
                  <a:gd name="adj1" fmla="val 320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Multiply 11"/>
              <p:cNvSpPr/>
              <p:nvPr/>
            </p:nvSpPr>
            <p:spPr>
              <a:xfrm>
                <a:off x="6686520" y="4329377"/>
                <a:ext cx="475200" cy="504000"/>
              </a:xfrm>
              <a:prstGeom prst="mathMultiply">
                <a:avLst>
                  <a:gd name="adj1" fmla="val 3207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flipV="1">
              <a:off x="3435014" y="4071183"/>
              <a:ext cx="124817" cy="416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69714" y="4071182"/>
              <a:ext cx="124817" cy="416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967715" y="1435675"/>
              <a:ext cx="124817" cy="416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235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Basis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AU" dirty="0" smtClean="0"/>
              <a:t>Benefits:</a:t>
            </a:r>
          </a:p>
          <a:p>
            <a:r>
              <a:rPr lang="en-AU" dirty="0" smtClean="0"/>
              <a:t>Integrate previous knowledge</a:t>
            </a:r>
          </a:p>
          <a:p>
            <a:r>
              <a:rPr lang="en-AU" dirty="0" smtClean="0"/>
              <a:t>Store coefficients, can interpolate</a:t>
            </a:r>
          </a:p>
          <a:p>
            <a:r>
              <a:rPr lang="en-AU" dirty="0" smtClean="0"/>
              <a:t>-&gt;Efficient</a:t>
            </a:r>
          </a:p>
          <a:p>
            <a:endParaRPr lang="en-AU" dirty="0" smtClean="0"/>
          </a:p>
          <a:p>
            <a:r>
              <a:rPr lang="en-AU" dirty="0" smtClean="0"/>
              <a:t>Well-studied update formulae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Bases looked at:</a:t>
            </a:r>
          </a:p>
          <a:p>
            <a:r>
              <a:rPr lang="en-AU" dirty="0" smtClean="0"/>
              <a:t>Spherical harmonics</a:t>
            </a:r>
          </a:p>
          <a:p>
            <a:r>
              <a:rPr lang="en-AU" dirty="0" smtClean="0"/>
              <a:t>Spherical </a:t>
            </a:r>
            <a:r>
              <a:rPr lang="en-AU" dirty="0" err="1" smtClean="0"/>
              <a:t>Haar</a:t>
            </a:r>
            <a:r>
              <a:rPr lang="en-AU" dirty="0" smtClean="0"/>
              <a:t> wavelets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3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Spherical Harmonics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9" t="5480" r="26752" b="8186"/>
          <a:stretch/>
        </p:blipFill>
        <p:spPr>
          <a:xfrm rot="5400000">
            <a:off x="2112039" y="316520"/>
            <a:ext cx="3417840" cy="6561920"/>
          </a:xfrm>
        </p:spPr>
      </p:pic>
      <p:sp>
        <p:nvSpPr>
          <p:cNvPr id="8" name="TextBox 7"/>
          <p:cNvSpPr txBox="1"/>
          <p:nvPr/>
        </p:nvSpPr>
        <p:spPr>
          <a:xfrm>
            <a:off x="731050" y="5457600"/>
            <a:ext cx="5807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R. Green. Spherical Harmonic Lighting: The Gritty Details. </a:t>
            </a:r>
          </a:p>
          <a:p>
            <a:r>
              <a:rPr lang="en-AU" i="1" dirty="0" smtClean="0"/>
              <a:t>Archives of the Game Developers Conference</a:t>
            </a:r>
            <a:r>
              <a:rPr lang="en-AU" dirty="0"/>
              <a:t>,</a:t>
            </a:r>
            <a:r>
              <a:rPr lang="en-AU" dirty="0" smtClean="0"/>
              <a:t> Vol. 56, 2003. 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48820"/>
          <a:stretch/>
        </p:blipFill>
        <p:spPr>
          <a:xfrm>
            <a:off x="8645993" y="2203680"/>
            <a:ext cx="3035287" cy="2787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2067"/>
          <a:stretch/>
        </p:blipFill>
        <p:spPr>
          <a:xfrm>
            <a:off x="7196706" y="2361848"/>
            <a:ext cx="1354499" cy="23675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t="2277" b="89312"/>
          <a:stretch/>
        </p:blipFill>
        <p:spPr>
          <a:xfrm>
            <a:off x="7210381" y="4641499"/>
            <a:ext cx="1281675" cy="21428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01919" y="5457600"/>
            <a:ext cx="5097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L. Shen, H. </a:t>
            </a:r>
            <a:r>
              <a:rPr lang="en-AU" dirty="0" err="1" smtClean="0"/>
              <a:t>Farid</a:t>
            </a:r>
            <a:r>
              <a:rPr lang="en-AU" dirty="0" smtClean="0"/>
              <a:t>, M. </a:t>
            </a:r>
            <a:r>
              <a:rPr lang="en-AU" dirty="0" err="1" smtClean="0"/>
              <a:t>McPeek</a:t>
            </a:r>
            <a:r>
              <a:rPr lang="en-AU" dirty="0" smtClean="0"/>
              <a:t>. Modelling three-dimensional morphological structures using spherical harmonics. </a:t>
            </a:r>
            <a:r>
              <a:rPr lang="en-AU" i="1" dirty="0" smtClean="0"/>
              <a:t>Evolution</a:t>
            </a:r>
            <a:r>
              <a:rPr lang="en-AU" dirty="0" smtClean="0"/>
              <a:t>, 63(4), 2010.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58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Spherical </a:t>
            </a:r>
            <a:r>
              <a:rPr lang="en-AU" dirty="0" err="1" smtClean="0"/>
              <a:t>Haar</a:t>
            </a:r>
            <a:r>
              <a:rPr lang="en-AU" dirty="0" smtClean="0"/>
              <a:t> Wavelets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79" y="3758400"/>
            <a:ext cx="4417193" cy="2906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762" y="1899111"/>
            <a:ext cx="4883405" cy="1268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95" y="1836000"/>
            <a:ext cx="5512678" cy="32488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047934"/>
            <a:ext cx="74173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600" dirty="0" smtClean="0"/>
              <a:t>P. Addison. </a:t>
            </a:r>
            <a:r>
              <a:rPr lang="en-AU" sz="1600" i="1" dirty="0" smtClean="0"/>
              <a:t>The Illustrated Wavelet Transform Handbook.</a:t>
            </a:r>
            <a:r>
              <a:rPr lang="en-AU" sz="1600" dirty="0"/>
              <a:t> </a:t>
            </a:r>
            <a:r>
              <a:rPr lang="en-AU" sz="1600" dirty="0" smtClean="0"/>
              <a:t>IOP Publishing, 2002. p 74.</a:t>
            </a:r>
          </a:p>
          <a:p>
            <a:pPr>
              <a:lnSpc>
                <a:spcPct val="150000"/>
              </a:lnSpc>
            </a:pPr>
            <a:r>
              <a:rPr lang="en-AU" sz="1600" dirty="0" smtClean="0"/>
              <a:t>W. </a:t>
            </a:r>
            <a:r>
              <a:rPr lang="en-AU" sz="1600" dirty="0" err="1" smtClean="0"/>
              <a:t>Sweldens</a:t>
            </a:r>
            <a:r>
              <a:rPr lang="en-AU" sz="1600" dirty="0" smtClean="0"/>
              <a:t>. The lifting scheme: A construction of second generation wavelets. </a:t>
            </a:r>
          </a:p>
          <a:p>
            <a:r>
              <a:rPr lang="en-AU" sz="1600" i="1" dirty="0" smtClean="0"/>
              <a:t>SLAM journal on mathematical analysis</a:t>
            </a:r>
            <a:r>
              <a:rPr lang="en-AU" sz="1600" dirty="0" smtClean="0"/>
              <a:t>, 29(2):511-546, 1998.</a:t>
            </a:r>
          </a:p>
          <a:p>
            <a:pPr>
              <a:lnSpc>
                <a:spcPct val="150000"/>
              </a:lnSpc>
            </a:pPr>
            <a:r>
              <a:rPr lang="en-AU" sz="1600" dirty="0" smtClean="0"/>
              <a:t>C. </a:t>
            </a:r>
            <a:r>
              <a:rPr lang="en-AU" sz="1600" dirty="0" err="1" smtClean="0"/>
              <a:t>Lessig</a:t>
            </a:r>
            <a:r>
              <a:rPr lang="en-AU" sz="1600" dirty="0" smtClean="0"/>
              <a:t> and E. Fiume. SOHO: orthogonal and symmetric </a:t>
            </a:r>
            <a:r>
              <a:rPr lang="en-AU" sz="1600" dirty="0" err="1" smtClean="0"/>
              <a:t>Haar</a:t>
            </a:r>
            <a:r>
              <a:rPr lang="en-AU" sz="1600" dirty="0" smtClean="0"/>
              <a:t> wavelets on the sphere. </a:t>
            </a:r>
          </a:p>
          <a:p>
            <a:r>
              <a:rPr lang="en-AU" sz="1600" i="1" dirty="0" smtClean="0"/>
              <a:t>ACM Transactions on Graphics (TOG)</a:t>
            </a:r>
            <a:r>
              <a:rPr lang="en-AU" sz="1600" dirty="0" smtClean="0"/>
              <a:t>, 27(1):4, 2008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818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Updating Models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1289322" y="5371200"/>
            <a:ext cx="25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Unaligned measurements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6651" y="5371200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1. Transformed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2672" y="5371200"/>
            <a:ext cx="304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2. Transformed measurements</a:t>
            </a:r>
          </a:p>
        </p:txBody>
      </p:sp>
      <p:sp>
        <p:nvSpPr>
          <p:cNvPr id="11" name="Multiply 10"/>
          <p:cNvSpPr/>
          <p:nvPr/>
        </p:nvSpPr>
        <p:spPr>
          <a:xfrm>
            <a:off x="9053359" y="5120056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/>
          <p:cNvSpPr/>
          <p:nvPr/>
        </p:nvSpPr>
        <p:spPr>
          <a:xfrm>
            <a:off x="10022152" y="4591302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/>
          <p:cNvSpPr/>
          <p:nvPr/>
        </p:nvSpPr>
        <p:spPr>
          <a:xfrm>
            <a:off x="10016858" y="4005662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Multiply 13"/>
          <p:cNvSpPr/>
          <p:nvPr/>
        </p:nvSpPr>
        <p:spPr>
          <a:xfrm>
            <a:off x="8147094" y="4798154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Multiply 14"/>
          <p:cNvSpPr/>
          <p:nvPr/>
        </p:nvSpPr>
        <p:spPr>
          <a:xfrm>
            <a:off x="8084567" y="3502367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lowchart: Direct Access Storage 15"/>
          <p:cNvSpPr/>
          <p:nvPr/>
        </p:nvSpPr>
        <p:spPr>
          <a:xfrm rot="16200000">
            <a:off x="7939493" y="3045936"/>
            <a:ext cx="2476500" cy="1638300"/>
          </a:xfrm>
          <a:prstGeom prst="flowChartMagneticDrum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lowchart: Direct Access Storage 16"/>
          <p:cNvSpPr/>
          <p:nvPr/>
        </p:nvSpPr>
        <p:spPr>
          <a:xfrm rot="16200000">
            <a:off x="7813942" y="2920384"/>
            <a:ext cx="2743856" cy="1926847"/>
          </a:xfrm>
          <a:prstGeom prst="flowChartMagneticDrum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Multiply 17"/>
          <p:cNvSpPr/>
          <p:nvPr/>
        </p:nvSpPr>
        <p:spPr>
          <a:xfrm>
            <a:off x="9004486" y="3281761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Multiply 18"/>
          <p:cNvSpPr/>
          <p:nvPr/>
        </p:nvSpPr>
        <p:spPr>
          <a:xfrm>
            <a:off x="9594007" y="2431866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Multiply 19"/>
          <p:cNvSpPr/>
          <p:nvPr/>
        </p:nvSpPr>
        <p:spPr>
          <a:xfrm>
            <a:off x="8271458" y="2560063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1" name="Group 50"/>
          <p:cNvGrpSpPr/>
          <p:nvPr/>
        </p:nvGrpSpPr>
        <p:grpSpPr>
          <a:xfrm rot="20728067">
            <a:off x="4675799" y="2424447"/>
            <a:ext cx="2202606" cy="2985857"/>
            <a:chOff x="4596031" y="2489150"/>
            <a:chExt cx="2202606" cy="2985857"/>
          </a:xfrm>
        </p:grpSpPr>
        <p:sp>
          <p:nvSpPr>
            <p:cNvPr id="41" name="Multiply 40"/>
            <p:cNvSpPr/>
            <p:nvPr/>
          </p:nvSpPr>
          <p:spPr>
            <a:xfrm>
              <a:off x="5564823" y="5177340"/>
              <a:ext cx="265021" cy="297667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6533616" y="4648586"/>
              <a:ext cx="265021" cy="297667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6528322" y="4062946"/>
              <a:ext cx="265021" cy="297667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4658558" y="4855438"/>
              <a:ext cx="265021" cy="297667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4596031" y="3559651"/>
              <a:ext cx="265021" cy="297667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Flowchart: Direct Access Storage 45"/>
            <p:cNvSpPr/>
            <p:nvPr/>
          </p:nvSpPr>
          <p:spPr>
            <a:xfrm rot="16200000">
              <a:off x="4450957" y="3103220"/>
              <a:ext cx="2476500" cy="1638300"/>
            </a:xfrm>
            <a:prstGeom prst="flowChartMagneticDru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Flowchart: Direct Access Storage 46"/>
            <p:cNvSpPr/>
            <p:nvPr/>
          </p:nvSpPr>
          <p:spPr>
            <a:xfrm rot="16200000">
              <a:off x="4325406" y="2977668"/>
              <a:ext cx="2743856" cy="1926847"/>
            </a:xfrm>
            <a:prstGeom prst="flowChartMagneticDrum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5515950" y="3339045"/>
              <a:ext cx="265021" cy="297667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6105471" y="2489150"/>
              <a:ext cx="265021" cy="297667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Multiply 49"/>
            <p:cNvSpPr/>
            <p:nvPr/>
          </p:nvSpPr>
          <p:spPr>
            <a:xfrm>
              <a:off x="4782922" y="2617347"/>
              <a:ext cx="265021" cy="297667"/>
            </a:xfrm>
            <a:prstGeom prst="mathMultiply">
              <a:avLst>
                <a:gd name="adj1" fmla="val 320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3" name="Multiply 52"/>
          <p:cNvSpPr/>
          <p:nvPr/>
        </p:nvSpPr>
        <p:spPr>
          <a:xfrm rot="20728067">
            <a:off x="2657805" y="5125393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Multiply 53"/>
          <p:cNvSpPr/>
          <p:nvPr/>
        </p:nvSpPr>
        <p:spPr>
          <a:xfrm rot="20728067">
            <a:off x="3462926" y="4370462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Multiply 54"/>
          <p:cNvSpPr/>
          <p:nvPr/>
        </p:nvSpPr>
        <p:spPr>
          <a:xfrm rot="20728067">
            <a:off x="3310850" y="3804887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Multiply 55"/>
          <p:cNvSpPr/>
          <p:nvPr/>
        </p:nvSpPr>
        <p:spPr>
          <a:xfrm rot="20728067">
            <a:off x="1699762" y="5041194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Multiply 56"/>
          <p:cNvSpPr/>
          <p:nvPr/>
        </p:nvSpPr>
        <p:spPr>
          <a:xfrm rot="20728067">
            <a:off x="1314090" y="3802553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Flowchart: Direct Access Storage 57"/>
          <p:cNvSpPr/>
          <p:nvPr/>
        </p:nvSpPr>
        <p:spPr>
          <a:xfrm rot="15978836">
            <a:off x="1191951" y="3098225"/>
            <a:ext cx="2476500" cy="1638300"/>
          </a:xfrm>
          <a:prstGeom prst="flowChartMagneticDrum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Flowchart: Direct Access Storage 58"/>
          <p:cNvSpPr/>
          <p:nvPr/>
        </p:nvSpPr>
        <p:spPr>
          <a:xfrm rot="15328067">
            <a:off x="1070837" y="2970034"/>
            <a:ext cx="2743856" cy="1926847"/>
          </a:xfrm>
          <a:prstGeom prst="flowChartMagneticDrum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Multiply 59"/>
          <p:cNvSpPr/>
          <p:nvPr/>
        </p:nvSpPr>
        <p:spPr>
          <a:xfrm rot="20728067">
            <a:off x="2149223" y="3358175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Multiply 60"/>
          <p:cNvSpPr/>
          <p:nvPr/>
        </p:nvSpPr>
        <p:spPr>
          <a:xfrm rot="20728067">
            <a:off x="2506624" y="2387545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Multiply 61"/>
          <p:cNvSpPr/>
          <p:nvPr/>
        </p:nvSpPr>
        <p:spPr>
          <a:xfrm rot="20728067">
            <a:off x="1258555" y="2843501"/>
            <a:ext cx="265021" cy="297667"/>
          </a:xfrm>
          <a:prstGeom prst="mathMultiply">
            <a:avLst>
              <a:gd name="adj1" fmla="val 3207"/>
            </a:avLst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1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Transforming measurements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8" t="54815" r="30297" b="11404"/>
          <a:stretch/>
        </p:blipFill>
        <p:spPr>
          <a:xfrm>
            <a:off x="1155700" y="2244208"/>
            <a:ext cx="4671315" cy="380099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5" t="62410" r="34339" b="27206"/>
          <a:stretch/>
        </p:blipFill>
        <p:spPr>
          <a:xfrm>
            <a:off x="6521450" y="2362198"/>
            <a:ext cx="3117649" cy="31519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21451" y="2362199"/>
            <a:ext cx="3280640" cy="3151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572000" y="4146550"/>
            <a:ext cx="1949449" cy="1367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571999" y="2362200"/>
            <a:ext cx="1949451" cy="901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00" y="3263900"/>
            <a:ext cx="920750" cy="882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496542"/>
              </p:ext>
            </p:extLst>
          </p:nvPr>
        </p:nvGraphicFramePr>
        <p:xfrm>
          <a:off x="387428" y="1678541"/>
          <a:ext cx="11423572" cy="215518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73172"/>
                <a:gridCol w="3289300"/>
                <a:gridCol w="1638300"/>
                <a:gridCol w="3251200"/>
                <a:gridCol w="1371600"/>
              </a:tblGrid>
              <a:tr h="32796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dirty="0" smtClean="0"/>
                        <a:t>Spherical Harmonics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dirty="0" smtClean="0"/>
                        <a:t>Spherical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baseline="0" dirty="0" err="1" smtClean="0"/>
                        <a:t>Haar</a:t>
                      </a:r>
                      <a:r>
                        <a:rPr lang="en-AU" baseline="0" dirty="0" smtClean="0"/>
                        <a:t> Wavelets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679"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Moved Model Method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dirty="0" smtClean="0"/>
                        <a:t>Need to choose good step size</a:t>
                      </a:r>
                    </a:p>
                    <a:p>
                      <a:endParaRPr lang="en-A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Negligible</a:t>
                      </a:r>
                      <a:r>
                        <a:rPr lang="en-AU" baseline="0" dirty="0" smtClean="0"/>
                        <a:t> difference in noise floor, robustness and convergence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 translation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baseline="0" dirty="0" smtClean="0"/>
                        <a:t>Choice </a:t>
                      </a:r>
                      <a:r>
                        <a:rPr lang="en-AU" baseline="0" dirty="0" smtClean="0"/>
                        <a:t>of data structure is </a:t>
                      </a:r>
                      <a:r>
                        <a:rPr lang="en-AU" baseline="0" dirty="0" smtClean="0"/>
                        <a:t>important</a:t>
                      </a:r>
                    </a:p>
                    <a:p>
                      <a:r>
                        <a:rPr lang="en-AU" baseline="0" dirty="0" smtClean="0"/>
                        <a:t>Need to choose good step sizes</a:t>
                      </a:r>
                      <a:endParaRPr lang="en-AU" dirty="0" smtClean="0"/>
                    </a:p>
                    <a:p>
                      <a:endParaRPr lang="en-AU" dirty="0" smtClean="0"/>
                    </a:p>
                    <a:p>
                      <a:r>
                        <a:rPr lang="en-AU" dirty="0" smtClean="0"/>
                        <a:t>Only have preliminary results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 translation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0746"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Moved Measurements Method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Translation</a:t>
                      </a:r>
                    </a:p>
                    <a:p>
                      <a:r>
                        <a:rPr lang="en-AU" dirty="0" smtClean="0"/>
                        <a:t>Fast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Translation</a:t>
                      </a:r>
                    </a:p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0" t="21912" r="27399" b="24915"/>
          <a:stretch/>
        </p:blipFill>
        <p:spPr>
          <a:xfrm>
            <a:off x="387428" y="3949699"/>
            <a:ext cx="4178300" cy="27051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81500" y="5854700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 = 40</a:t>
            </a:r>
          </a:p>
          <a:p>
            <a:r>
              <a:rPr lang="en-AU" dirty="0" err="1" smtClean="0"/>
              <a:t>nc</a:t>
            </a:r>
            <a:r>
              <a:rPr lang="en-AU" dirty="0" smtClean="0"/>
              <a:t> = 1,681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378700" y="5731470"/>
            <a:ext cx="742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j = 6</a:t>
            </a:r>
          </a:p>
          <a:p>
            <a:r>
              <a:rPr lang="en-AU" dirty="0" err="1" smtClean="0"/>
              <a:t>nc</a:t>
            </a:r>
            <a:r>
              <a:rPr lang="en-AU" dirty="0" smtClean="0"/>
              <a:t> = </a:t>
            </a:r>
          </a:p>
          <a:p>
            <a:r>
              <a:rPr lang="en-AU" dirty="0" smtClean="0"/>
              <a:t>nc0 =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59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FF"/>
      </a:accent1>
      <a:accent2>
        <a:srgbClr val="FFFFFF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3039</TotalTime>
  <Words>604</Words>
  <Application>Microsoft Office PowerPoint</Application>
  <PresentationFormat>Widescreen</PresentationFormat>
  <Paragraphs>111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Representations of Depth Maps:  Spherical Harmonics and Wavelets</vt:lpstr>
      <vt:lpstr>PowerPoint Presentation</vt:lpstr>
      <vt:lpstr>PowerPoint Presentation</vt:lpstr>
      <vt:lpstr>Basis Functions</vt:lpstr>
      <vt:lpstr>Spherical Harmonics</vt:lpstr>
      <vt:lpstr>Spherical Haar Wavelets</vt:lpstr>
      <vt:lpstr>Updating Models</vt:lpstr>
      <vt:lpstr>Transforming measurements</vt:lpstr>
      <vt:lpstr>Results</vt:lpstr>
      <vt:lpstr>Results</vt:lpstr>
      <vt:lpstr>Conclusion and Future Work</vt:lpstr>
      <vt:lpstr>Questions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Katrina</dc:creator>
  <cp:lastModifiedBy>Katrina Ashton</cp:lastModifiedBy>
  <cp:revision>103</cp:revision>
  <dcterms:created xsi:type="dcterms:W3CDTF">2015-04-23T12:03:04Z</dcterms:created>
  <dcterms:modified xsi:type="dcterms:W3CDTF">2017-10-20T08:43:14Z</dcterms:modified>
</cp:coreProperties>
</file>