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sldIdLst>
    <p:sldId id="327" r:id="rId2"/>
    <p:sldId id="319" r:id="rId3"/>
    <p:sldId id="321" r:id="rId4"/>
    <p:sldId id="323" r:id="rId5"/>
    <p:sldId id="324" r:id="rId6"/>
    <p:sldId id="325" r:id="rId7"/>
    <p:sldId id="328" r:id="rId8"/>
    <p:sldId id="326" r:id="rId9"/>
    <p:sldId id="329" r:id="rId10"/>
    <p:sldId id="330" r:id="rId11"/>
    <p:sldId id="331" r:id="rId12"/>
    <p:sldId id="332" r:id="rId13"/>
    <p:sldId id="333" r:id="rId14"/>
    <p:sldId id="334" r:id="rId15"/>
    <p:sldId id="335" r:id="rId16"/>
    <p:sldId id="338" r:id="rId17"/>
    <p:sldId id="302" r:id="rId18"/>
    <p:sldId id="308" r:id="rId19"/>
    <p:sldId id="310" r:id="rId20"/>
    <p:sldId id="313" r:id="rId21"/>
    <p:sldId id="314" r:id="rId22"/>
    <p:sldId id="266" r:id="rId23"/>
    <p:sldId id="339" r:id="rId24"/>
    <p:sldId id="340" r:id="rId25"/>
  </p:sldIdLst>
  <p:sldSz cx="9144000" cy="6858000" type="screen4x3"/>
  <p:notesSz cx="6858000" cy="9144000"/>
  <p:custShowLst>
    <p:custShow name="Custom Show 1" id="0">
      <p:sldLst/>
    </p:custShow>
  </p:custShow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showPr showNarration="1" useTimings="0">
    <p:present/>
    <p:sldAll/>
    <p:penClr>
      <a:schemeClr val="tx1"/>
    </p:penClr>
  </p:showPr>
  <p:clrMru>
    <a:srgbClr val="CC0000"/>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autoAdjust="0"/>
    <p:restoredTop sz="86126" autoAdjust="0"/>
  </p:normalViewPr>
  <p:slideViewPr>
    <p:cSldViewPr>
      <p:cViewPr varScale="1">
        <p:scale>
          <a:sx n="62" d="100"/>
          <a:sy n="62" d="100"/>
        </p:scale>
        <p:origin x="-15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90783E-2211-46FA-A6A8-B756DF942792}"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zh-CN" altLang="en-US"/>
        </a:p>
      </dgm:t>
    </dgm:pt>
    <dgm:pt modelId="{1C257E7C-E09F-4297-8885-FF421CCAA788}">
      <dgm:prSet phldrT="[文本]" custT="1"/>
      <dgm:spPr/>
      <dgm:t>
        <a:bodyPr/>
        <a:lstStyle/>
        <a:p>
          <a:r>
            <a:rPr lang="en-US" altLang="zh-CN" sz="2800" b="1" dirty="0" smtClean="0">
              <a:solidFill>
                <a:srgbClr val="002060"/>
              </a:solidFill>
            </a:rPr>
            <a:t>PRESENTATION</a:t>
          </a:r>
          <a:r>
            <a:rPr lang="zh-CN" altLang="en-US" sz="2800" b="1" dirty="0" smtClean="0">
              <a:solidFill>
                <a:srgbClr val="002060"/>
              </a:solidFill>
            </a:rPr>
            <a:t>表达</a:t>
          </a:r>
          <a:endParaRPr lang="zh-CN" altLang="en-US" sz="2800" b="1" dirty="0">
            <a:solidFill>
              <a:srgbClr val="002060"/>
            </a:solidFill>
          </a:endParaRPr>
        </a:p>
      </dgm:t>
    </dgm:pt>
    <dgm:pt modelId="{007366A2-541B-4351-AD8F-01B92B342EE1}" type="parTrans" cxnId="{71F180EB-B22D-46A2-96B4-6E4C8DFA248F}">
      <dgm:prSet/>
      <dgm:spPr/>
      <dgm:t>
        <a:bodyPr/>
        <a:lstStyle/>
        <a:p>
          <a:endParaRPr lang="zh-CN" altLang="en-US">
            <a:solidFill>
              <a:srgbClr val="002060"/>
            </a:solidFill>
          </a:endParaRPr>
        </a:p>
      </dgm:t>
    </dgm:pt>
    <dgm:pt modelId="{FBFEAE41-6C27-47CE-9AD7-1FDDCBA2D490}" type="sibTrans" cxnId="{71F180EB-B22D-46A2-96B4-6E4C8DFA248F}">
      <dgm:prSet/>
      <dgm:spPr/>
      <dgm:t>
        <a:bodyPr/>
        <a:lstStyle/>
        <a:p>
          <a:endParaRPr lang="zh-CN" altLang="en-US">
            <a:solidFill>
              <a:srgbClr val="002060"/>
            </a:solidFill>
          </a:endParaRPr>
        </a:p>
      </dgm:t>
    </dgm:pt>
    <dgm:pt modelId="{7A434B65-6286-4077-A043-5EAABEC3D361}">
      <dgm:prSet phldrT="[文本]" custT="1"/>
      <dgm:spPr/>
      <dgm:t>
        <a:bodyPr/>
        <a:lstStyle/>
        <a:p>
          <a:r>
            <a:rPr lang="en-US" altLang="zh-CN" sz="2800" b="1" dirty="0" smtClean="0">
              <a:solidFill>
                <a:srgbClr val="002060"/>
              </a:solidFill>
            </a:rPr>
            <a:t>PLANNING</a:t>
          </a:r>
          <a:br>
            <a:rPr lang="en-US" altLang="zh-CN" sz="2800" b="1" dirty="0" smtClean="0">
              <a:solidFill>
                <a:srgbClr val="002060"/>
              </a:solidFill>
            </a:rPr>
          </a:br>
          <a:r>
            <a:rPr lang="zh-CN" altLang="en-US" sz="2800" b="1" dirty="0" smtClean="0">
              <a:solidFill>
                <a:srgbClr val="002060"/>
              </a:solidFill>
            </a:rPr>
            <a:t>计划</a:t>
          </a:r>
          <a:endParaRPr lang="zh-CN" altLang="en-US" sz="2800" b="1" dirty="0">
            <a:solidFill>
              <a:srgbClr val="002060"/>
            </a:solidFill>
          </a:endParaRPr>
        </a:p>
      </dgm:t>
    </dgm:pt>
    <dgm:pt modelId="{08409D76-0F89-41AE-92AB-1A24354F3654}" type="parTrans" cxnId="{63CCF462-F831-4B90-AA5F-A8CE9999D947}">
      <dgm:prSet/>
      <dgm:spPr/>
      <dgm:t>
        <a:bodyPr/>
        <a:lstStyle/>
        <a:p>
          <a:endParaRPr lang="en-US">
            <a:solidFill>
              <a:srgbClr val="002060"/>
            </a:solidFill>
          </a:endParaRPr>
        </a:p>
      </dgm:t>
    </dgm:pt>
    <dgm:pt modelId="{74E493C5-DAA3-4E57-B814-94BA5E615169}" type="sibTrans" cxnId="{63CCF462-F831-4B90-AA5F-A8CE9999D947}">
      <dgm:prSet/>
      <dgm:spPr/>
      <dgm:t>
        <a:bodyPr/>
        <a:lstStyle/>
        <a:p>
          <a:endParaRPr lang="en-US">
            <a:solidFill>
              <a:srgbClr val="002060"/>
            </a:solidFill>
          </a:endParaRPr>
        </a:p>
      </dgm:t>
    </dgm:pt>
    <dgm:pt modelId="{531075EF-DFCA-4499-A694-5B24AC063641}" type="pres">
      <dgm:prSet presAssocID="{6A90783E-2211-46FA-A6A8-B756DF942792}" presName="Name0" presStyleCnt="0">
        <dgm:presLayoutVars>
          <dgm:dir/>
          <dgm:animLvl val="lvl"/>
          <dgm:resizeHandles val="exact"/>
        </dgm:presLayoutVars>
      </dgm:prSet>
      <dgm:spPr/>
      <dgm:t>
        <a:bodyPr/>
        <a:lstStyle/>
        <a:p>
          <a:endParaRPr lang="zh-CN" altLang="en-US"/>
        </a:p>
      </dgm:t>
    </dgm:pt>
    <dgm:pt modelId="{DFF0C220-23E4-49EB-99C5-2A5FF9865E26}" type="pres">
      <dgm:prSet presAssocID="{1C257E7C-E09F-4297-8885-FF421CCAA788}" presName="boxAndChildren" presStyleCnt="0"/>
      <dgm:spPr/>
    </dgm:pt>
    <dgm:pt modelId="{A15065B0-27DA-4505-8FB0-160BF749F933}" type="pres">
      <dgm:prSet presAssocID="{1C257E7C-E09F-4297-8885-FF421CCAA788}" presName="parentTextBox" presStyleLbl="node1" presStyleIdx="0" presStyleCnt="2"/>
      <dgm:spPr/>
      <dgm:t>
        <a:bodyPr/>
        <a:lstStyle/>
        <a:p>
          <a:endParaRPr lang="en-US"/>
        </a:p>
      </dgm:t>
    </dgm:pt>
    <dgm:pt modelId="{59DCF6F6-8AD0-4C2F-B5B3-CF73DCFAFE02}" type="pres">
      <dgm:prSet presAssocID="{74E493C5-DAA3-4E57-B814-94BA5E615169}" presName="sp" presStyleCnt="0"/>
      <dgm:spPr/>
    </dgm:pt>
    <dgm:pt modelId="{0B6A665E-6D2E-4A59-AC5F-0B8F0B482D08}" type="pres">
      <dgm:prSet presAssocID="{7A434B65-6286-4077-A043-5EAABEC3D361}" presName="arrowAndChildren" presStyleCnt="0"/>
      <dgm:spPr/>
    </dgm:pt>
    <dgm:pt modelId="{1E5A94F9-C834-4141-9E4C-C2E7DBE143E1}" type="pres">
      <dgm:prSet presAssocID="{7A434B65-6286-4077-A043-5EAABEC3D361}" presName="parentTextArrow" presStyleLbl="node1" presStyleIdx="1" presStyleCnt="2"/>
      <dgm:spPr/>
      <dgm:t>
        <a:bodyPr/>
        <a:lstStyle/>
        <a:p>
          <a:endParaRPr lang="en-US"/>
        </a:p>
      </dgm:t>
    </dgm:pt>
  </dgm:ptLst>
  <dgm:cxnLst>
    <dgm:cxn modelId="{63CCF462-F831-4B90-AA5F-A8CE9999D947}" srcId="{6A90783E-2211-46FA-A6A8-B756DF942792}" destId="{7A434B65-6286-4077-A043-5EAABEC3D361}" srcOrd="0" destOrd="0" parTransId="{08409D76-0F89-41AE-92AB-1A24354F3654}" sibTransId="{74E493C5-DAA3-4E57-B814-94BA5E615169}"/>
    <dgm:cxn modelId="{35ADA24A-621A-4A85-8338-5B1FBDA222A4}" type="presOf" srcId="{1C257E7C-E09F-4297-8885-FF421CCAA788}" destId="{A15065B0-27DA-4505-8FB0-160BF749F933}" srcOrd="0" destOrd="0" presId="urn:microsoft.com/office/officeart/2005/8/layout/process4"/>
    <dgm:cxn modelId="{FB10A1D9-40F5-4497-8B7B-68CE1DAE29DE}" type="presOf" srcId="{7A434B65-6286-4077-A043-5EAABEC3D361}" destId="{1E5A94F9-C834-4141-9E4C-C2E7DBE143E1}" srcOrd="0" destOrd="0" presId="urn:microsoft.com/office/officeart/2005/8/layout/process4"/>
    <dgm:cxn modelId="{093CB391-14E8-4C96-93D6-585BFD500540}" type="presOf" srcId="{6A90783E-2211-46FA-A6A8-B756DF942792}" destId="{531075EF-DFCA-4499-A694-5B24AC063641}" srcOrd="0" destOrd="0" presId="urn:microsoft.com/office/officeart/2005/8/layout/process4"/>
    <dgm:cxn modelId="{71F180EB-B22D-46A2-96B4-6E4C8DFA248F}" srcId="{6A90783E-2211-46FA-A6A8-B756DF942792}" destId="{1C257E7C-E09F-4297-8885-FF421CCAA788}" srcOrd="1" destOrd="0" parTransId="{007366A2-541B-4351-AD8F-01B92B342EE1}" sibTransId="{FBFEAE41-6C27-47CE-9AD7-1FDDCBA2D490}"/>
    <dgm:cxn modelId="{8E0FB86F-98D7-444D-8D0A-91A32ACBA46C}" type="presParOf" srcId="{531075EF-DFCA-4499-A694-5B24AC063641}" destId="{DFF0C220-23E4-49EB-99C5-2A5FF9865E26}" srcOrd="0" destOrd="0" presId="urn:microsoft.com/office/officeart/2005/8/layout/process4"/>
    <dgm:cxn modelId="{8DADF153-4921-47C8-ADB4-4F984078FEC6}" type="presParOf" srcId="{DFF0C220-23E4-49EB-99C5-2A5FF9865E26}" destId="{A15065B0-27DA-4505-8FB0-160BF749F933}" srcOrd="0" destOrd="0" presId="urn:microsoft.com/office/officeart/2005/8/layout/process4"/>
    <dgm:cxn modelId="{D280F042-48CF-42D9-BCE2-D9619A9227B3}" type="presParOf" srcId="{531075EF-DFCA-4499-A694-5B24AC063641}" destId="{59DCF6F6-8AD0-4C2F-B5B3-CF73DCFAFE02}" srcOrd="1" destOrd="0" presId="urn:microsoft.com/office/officeart/2005/8/layout/process4"/>
    <dgm:cxn modelId="{F643855A-9063-4B33-8F62-BA54E0A0FDBA}" type="presParOf" srcId="{531075EF-DFCA-4499-A694-5B24AC063641}" destId="{0B6A665E-6D2E-4A59-AC5F-0B8F0B482D08}" srcOrd="2" destOrd="0" presId="urn:microsoft.com/office/officeart/2005/8/layout/process4"/>
    <dgm:cxn modelId="{E486DF3D-0DD2-4093-85B9-2425ACD3E361}" type="presParOf" srcId="{0B6A665E-6D2E-4A59-AC5F-0B8F0B482D08}" destId="{1E5A94F9-C834-4141-9E4C-C2E7DBE143E1}" srcOrd="0"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8FE689F-3CA4-4841-A078-C56AF92854C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DE40C-82B6-4292-8E05-7C60F1B08B0C}" type="slidenum">
              <a:rPr lang="en-US"/>
              <a:pPr/>
              <a:t>17</a:t>
            </a:fld>
            <a:endParaRPr lang="en-US"/>
          </a:p>
        </p:txBody>
      </p:sp>
      <p:sp>
        <p:nvSpPr>
          <p:cNvPr id="119810" name="Rectangle 2"/>
          <p:cNvSpPr>
            <a:spLocks noChangeArrowheads="1" noTextEdit="1"/>
          </p:cNvSpPr>
          <p:nvPr>
            <p:ph type="sldImg"/>
          </p:nvPr>
        </p:nvSpPr>
        <p:spPr>
          <a:ln/>
        </p:spPr>
      </p:sp>
      <p:sp>
        <p:nvSpPr>
          <p:cNvPr id="119811" name="Rectangle 3"/>
          <p:cNvSpPr>
            <a:spLocks noGrp="1" noChangeArrowheads="1"/>
          </p:cNvSpPr>
          <p:nvPr>
            <p:ph type="body" idx="1"/>
          </p:nvPr>
        </p:nvSpPr>
        <p:spPr>
          <a:xfrm>
            <a:off x="685800" y="4343400"/>
            <a:ext cx="5486400" cy="4114800"/>
          </a:xfrm>
        </p:spPr>
        <p:txBody>
          <a:bodyPr/>
          <a:lstStyle/>
          <a:p>
            <a:pPr>
              <a:buFont typeface="Wingdings" pitchFamily="2" charset="2"/>
              <a:buChar char="Ø"/>
            </a:pPr>
            <a:r>
              <a:rPr lang="en-US"/>
              <a:t>Specific examples of how you acted in the past help the interviewer get a clearer picture of how you’ll act in the future</a:t>
            </a:r>
          </a:p>
          <a:p>
            <a:pPr>
              <a:buFont typeface="Wingdings" pitchFamily="2" charset="2"/>
              <a:buChar char="Ø"/>
            </a:pPr>
            <a:r>
              <a:rPr lang="en-US"/>
              <a:t>Use the opportunity to project your personality and “can do” attitude</a:t>
            </a:r>
          </a:p>
          <a:p>
            <a:pPr>
              <a:buFont typeface="Wingdings" pitchFamily="2" charset="2"/>
              <a:buChar char="Ø"/>
            </a:pPr>
            <a:r>
              <a:rPr lang="en-US"/>
              <a:t>Of course, your examples should show you in the most business-like light possible, but also try to show a sense of humor, a balanced approach to life, and a sense of proportion</a:t>
            </a:r>
          </a:p>
          <a:p>
            <a:pPr>
              <a:buFont typeface="Wingdings" pitchFamily="2" charset="2"/>
              <a:buChar char="Ø"/>
            </a:pPr>
            <a:r>
              <a:rPr lang="en-US"/>
              <a:t>Remember – during the interview they’re asking questions to illuminate your skills and knowledge with relation to the major elements of the job, BUT they’re also judging how you’ll be to work with every day</a:t>
            </a:r>
          </a:p>
          <a:p>
            <a:pPr lvl="1">
              <a:buFont typeface="Wingdings" pitchFamily="2" charset="2"/>
              <a:buChar char="Ø"/>
            </a:pPr>
            <a:r>
              <a:rPr lang="en-US"/>
              <a:t>Have a clear idea of the necessary and preferred qualities ( from the job ad, your research, etc.)</a:t>
            </a:r>
          </a:p>
          <a:p>
            <a:pPr lvl="1">
              <a:buFont typeface="Wingdings" pitchFamily="2" charset="2"/>
              <a:buChar char="Ø"/>
            </a:pPr>
            <a:r>
              <a:rPr lang="en-US"/>
              <a:t>Relax!  If you can enjoy the interview and help the interviewer enjoy it, you’re halfway home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17863-837F-406F-973F-76AB2FC45258}" type="slidenum">
              <a:rPr lang="en-US"/>
              <a:pPr/>
              <a:t>19</a:t>
            </a:fld>
            <a:endParaRPr lang="en-US"/>
          </a:p>
        </p:txBody>
      </p:sp>
      <p:sp>
        <p:nvSpPr>
          <p:cNvPr id="134146" name="Rectangle 2"/>
          <p:cNvSpPr>
            <a:spLocks noChangeArrowheads="1" noTextEdit="1"/>
          </p:cNvSpPr>
          <p:nvPr>
            <p:ph type="sldImg"/>
          </p:nvPr>
        </p:nvSpPr>
        <p:spPr>
          <a:ln/>
        </p:spPr>
      </p:sp>
      <p:sp>
        <p:nvSpPr>
          <p:cNvPr id="134147" name="Rectangle 3"/>
          <p:cNvSpPr>
            <a:spLocks noGrp="1" noChangeArrowheads="1"/>
          </p:cNvSpPr>
          <p:nvPr>
            <p:ph type="body" idx="1"/>
          </p:nvPr>
        </p:nvSpPr>
        <p:spPr>
          <a:xfrm>
            <a:off x="685800" y="4343400"/>
            <a:ext cx="5486400" cy="4114800"/>
          </a:xfrm>
        </p:spPr>
        <p:txBody>
          <a:bodyPr/>
          <a:lstStyle/>
          <a:p>
            <a:r>
              <a:rPr lang="en-US"/>
              <a:t>Friedrich </a:t>
            </a:r>
            <a:r>
              <a:rPr lang="en-US" b="1"/>
              <a:t>Nietzsche</a:t>
            </a:r>
            <a:r>
              <a:rPr lang="en-US"/>
              <a:t> quote….more or less….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1155D-D932-4E6C-AE77-E29B9D0BE693}" type="slidenum">
              <a:rPr lang="en-US"/>
              <a:pPr/>
              <a:t>20</a:t>
            </a:fld>
            <a:endParaRPr lang="en-US"/>
          </a:p>
        </p:txBody>
      </p:sp>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a:xfrm>
            <a:off x="685800" y="4343400"/>
            <a:ext cx="5486400" cy="4114800"/>
          </a:xfrm>
        </p:spPr>
        <p:txBody>
          <a:bodyPr/>
          <a:lstStyle/>
          <a:p>
            <a:pPr>
              <a:buFontTx/>
              <a:buChar char="•"/>
            </a:pPr>
            <a:r>
              <a:rPr lang="en-US"/>
              <a:t>Openness, honesty, humor, flexibility, integrity – use the behavior interview to your advantage to bring across these pleasing aspects of your personality</a:t>
            </a:r>
          </a:p>
          <a:p>
            <a:pPr>
              <a:buFontTx/>
              <a:buChar char="•"/>
            </a:pPr>
            <a:r>
              <a:rPr lang="en-US"/>
              <a:t>Try to introduce some things that are unique about yourself – a hobby, an experience, etc. – that will differentiate YOU from the other candidates</a:t>
            </a:r>
          </a:p>
          <a:p>
            <a:pPr>
              <a:buFontTx/>
              <a:buChar char="•"/>
            </a:pPr>
            <a:r>
              <a:rPr lang="en-US"/>
              <a:t>Be serious but NOT ponderous.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FBA08D-B221-41AD-B687-C203C19E8371}" type="slidenum">
              <a:rPr lang="en-US"/>
              <a:pPr/>
              <a:t>21</a:t>
            </a:fld>
            <a:endParaRPr lang="en-US"/>
          </a:p>
        </p:txBody>
      </p:sp>
      <p:sp>
        <p:nvSpPr>
          <p:cNvPr id="142338" name="Rectangle 2"/>
          <p:cNvSpPr>
            <a:spLocks noChangeArrowheads="1" noTextEdit="1"/>
          </p:cNvSpPr>
          <p:nvPr>
            <p:ph type="sldImg"/>
          </p:nvPr>
        </p:nvSpPr>
        <p:spPr>
          <a:ln/>
        </p:spPr>
      </p:sp>
      <p:sp>
        <p:nvSpPr>
          <p:cNvPr id="142339" name="Rectangle 3"/>
          <p:cNvSpPr>
            <a:spLocks noGrp="1" noChangeArrowheads="1"/>
          </p:cNvSpPr>
          <p:nvPr>
            <p:ph type="body" idx="1"/>
          </p:nvPr>
        </p:nvSpPr>
        <p:spPr>
          <a:xfrm>
            <a:off x="685800" y="4343400"/>
            <a:ext cx="5486400" cy="4114800"/>
          </a:xfrm>
        </p:spPr>
        <p:txBody>
          <a:bodyPr/>
          <a:lstStyle/>
          <a:p>
            <a:pPr>
              <a:buFont typeface="Wingdings" pitchFamily="2" charset="2"/>
              <a:buChar char="Ø"/>
            </a:pPr>
            <a:r>
              <a:rPr lang="en-US"/>
              <a:t>Remember, all interviews are stressful.  The interviewer knows this.</a:t>
            </a:r>
          </a:p>
          <a:p>
            <a:pPr>
              <a:buFont typeface="Wingdings" pitchFamily="2" charset="2"/>
              <a:buChar char="Ø"/>
            </a:pPr>
            <a:r>
              <a:rPr lang="en-US"/>
              <a:t>If you seem to be stumbling, or feel like you are doing poorly, pause a minute and regroup internally.  </a:t>
            </a:r>
          </a:p>
          <a:p>
            <a:pPr>
              <a:buFont typeface="Wingdings" pitchFamily="2" charset="2"/>
              <a:buChar char="Ø"/>
            </a:pPr>
            <a:r>
              <a:rPr lang="en-US"/>
              <a:t>Keep your cool, don’t rush</a:t>
            </a:r>
          </a:p>
          <a:p>
            <a:pPr>
              <a:buFont typeface="Wingdings" pitchFamily="2" charset="2"/>
              <a:buChar char="Ø"/>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6282A-0838-47AB-80E0-1CED2F3BE92A}" type="slidenum">
              <a:rPr lang="en-US"/>
              <a:pPr/>
              <a:t>22</a:t>
            </a:fld>
            <a:endParaRPr lang="en-US"/>
          </a:p>
        </p:txBody>
      </p:sp>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t>Thank you letter that reinforces that you are the best candidate for the position.</a:t>
            </a:r>
          </a:p>
          <a:p>
            <a:r>
              <a:rPr lang="en-US"/>
              <a:t>Keep checking with your Advocate Network &amp; add people. </a:t>
            </a:r>
          </a:p>
          <a:p>
            <a:r>
              <a:rPr lang="en-US"/>
              <a:t>Even if everything looks good, keep search active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584DE-70DF-4A87-B2B2-EA3F4C97BB0A}" type="slidenum">
              <a:rPr lang="en-US"/>
              <a:pPr/>
              <a:t>24</a:t>
            </a:fld>
            <a:endParaRPr lang="en-US"/>
          </a:p>
        </p:txBody>
      </p:sp>
      <p:sp>
        <p:nvSpPr>
          <p:cNvPr id="146434" name="Rectangle 2"/>
          <p:cNvSpPr>
            <a:spLocks noChangeArrowheads="1" noTextEdit="1"/>
          </p:cNvSpPr>
          <p:nvPr>
            <p:ph type="sldImg"/>
          </p:nvPr>
        </p:nvSpPr>
        <p:spPr>
          <a:ln/>
        </p:spPr>
      </p:sp>
      <p:sp>
        <p:nvSpPr>
          <p:cNvPr id="146435" name="Rectangle 3"/>
          <p:cNvSpPr>
            <a:spLocks noGrp="1" noChangeArrowheads="1"/>
          </p:cNvSpPr>
          <p:nvPr>
            <p:ph type="body" idx="1"/>
          </p:nvPr>
        </p:nvSpPr>
        <p:spPr>
          <a:xfrm>
            <a:off x="685800" y="4343400"/>
            <a:ext cx="5486400" cy="4114800"/>
          </a:xfrm>
        </p:spPr>
        <p:txBody>
          <a:bodyPr/>
          <a:lstStyle/>
          <a:p>
            <a:pPr>
              <a:buFontTx/>
              <a:buChar char="•"/>
            </a:pPr>
            <a:r>
              <a:rPr lang="en-US"/>
              <a:t>During the arduous job hunt process you will be “unsuccessful” 99% of the time in landing a job</a:t>
            </a:r>
          </a:p>
          <a:p>
            <a:pPr>
              <a:buFontTx/>
              <a:buChar char="•"/>
            </a:pPr>
            <a:r>
              <a:rPr lang="en-US"/>
              <a:t>That 1% “success rate” is all you really need – because you only need one job at a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3079" name="Rectangle 7"/>
          <p:cNvSpPr>
            <a:spLocks noGrp="1" noChangeArrowheads="1"/>
          </p:cNvSpPr>
          <p:nvPr>
            <p:ph type="dt" sz="quarter" idx="2"/>
          </p:nvPr>
        </p:nvSpPr>
        <p:spPr/>
        <p:txBody>
          <a:bodyPr/>
          <a:lstStyle>
            <a:lvl1pPr>
              <a:defRPr/>
            </a:lvl1pPr>
          </a:lstStyle>
          <a:p>
            <a:endParaRPr lang="en-US"/>
          </a:p>
        </p:txBody>
      </p:sp>
      <p:sp>
        <p:nvSpPr>
          <p:cNvPr id="3080" name="Rectangle 8"/>
          <p:cNvSpPr>
            <a:spLocks noGrp="1" noChangeArrowheads="1"/>
          </p:cNvSpPr>
          <p:nvPr>
            <p:ph type="ftr" sz="quarter" idx="3"/>
          </p:nvPr>
        </p:nvSpPr>
        <p:spPr/>
        <p:txBody>
          <a:bodyPr/>
          <a:lstStyle>
            <a:lvl1pPr>
              <a:defRPr/>
            </a:lvl1pPr>
          </a:lstStyle>
          <a:p>
            <a:endParaRPr lang="en-US"/>
          </a:p>
        </p:txBody>
      </p:sp>
      <p:sp>
        <p:nvSpPr>
          <p:cNvPr id="3081" name="Rectangle 9"/>
          <p:cNvSpPr>
            <a:spLocks noGrp="1" noChangeArrowheads="1"/>
          </p:cNvSpPr>
          <p:nvPr>
            <p:ph type="sldNum" sz="quarter" idx="4"/>
          </p:nvPr>
        </p:nvSpPr>
        <p:spPr/>
        <p:txBody>
          <a:bodyPr/>
          <a:lstStyle>
            <a:lvl1pPr>
              <a:defRPr/>
            </a:lvl1pPr>
          </a:lstStyle>
          <a:p>
            <a:fld id="{0697FDD3-CF86-4CA0-A7DC-E3F76B9A54CC}" type="slidenum">
              <a:rPr lang="en-US"/>
              <a:pPr/>
              <a:t>‹#›</a:t>
            </a:fld>
            <a:endParaRPr lang="en-US"/>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43A142A-0670-4525-B5FC-F7D6DCCAFBD4}" type="slidenum">
              <a:rPr lang="en-US"/>
              <a:pPr/>
              <a:t>‹#›</a:t>
            </a:fld>
            <a:endParaRPr 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DE3042-27B4-4A60-AA2C-73A14CE7810C}" type="slidenum">
              <a:rPr lang="en-US"/>
              <a:pPr/>
              <a:t>‹#›</a:t>
            </a:fld>
            <a:endParaRPr 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D7313B-CE0E-4DF7-AEE7-6F216987DF24}" type="slidenum">
              <a:rPr lang="en-US"/>
              <a:pPr/>
              <a:t>‹#›</a:t>
            </a:fld>
            <a:endParaRPr lang="en-US"/>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0551758-5A77-4B6C-A345-616C5C6B1A6E}" type="slidenum">
              <a:rPr lang="en-US"/>
              <a:pPr/>
              <a:t>‹#›</a:t>
            </a:fld>
            <a:endParaRPr lang="en-US"/>
          </a:p>
        </p:txBody>
      </p:sp>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3691163-7027-48D2-A5CD-1A08CD4D5AF9}" type="slidenum">
              <a:rPr lang="en-US"/>
              <a:pPr/>
              <a:t>‹#›</a:t>
            </a:fld>
            <a:endParaRPr lang="en-US"/>
          </a:p>
        </p:txBody>
      </p:sp>
    </p:spTree>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D99E9C4-2891-4816-8B2C-3DF80A59C62C}" type="slidenum">
              <a:rPr lang="en-US"/>
              <a:pPr/>
              <a:t>‹#›</a:t>
            </a:fld>
            <a:endParaRPr lang="en-US"/>
          </a:p>
        </p:txBody>
      </p:sp>
    </p:spTree>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1E595D39-E3F0-4FD3-B97A-EBB398786C3E}" type="slidenum">
              <a:rPr lang="en-US"/>
              <a:pPr/>
              <a:t>‹#›</a:t>
            </a:fld>
            <a:endParaRPr 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762000"/>
            <a:ext cx="9144000" cy="6096000"/>
          </a:xfrm>
          <a:prstGeom prst="rect">
            <a:avLst/>
          </a:prstGeom>
        </p:spPr>
      </p:pic>
      <p:pic>
        <p:nvPicPr>
          <p:cNvPr id="4" name="Picture 3" descr="logo1.jpg"/>
          <p:cNvPicPr>
            <a:picLocks noChangeAspect="1"/>
          </p:cNvPicPr>
          <p:nvPr userDrawn="1"/>
        </p:nvPicPr>
        <p:blipFill>
          <a:blip r:embed="rId3"/>
          <a:stretch>
            <a:fillRect/>
          </a:stretch>
        </p:blipFill>
        <p:spPr>
          <a:xfrm>
            <a:off x="7267575" y="0"/>
            <a:ext cx="1876425" cy="762000"/>
          </a:xfrm>
          <a:prstGeom prst="rect">
            <a:avLst/>
          </a:prstGeom>
          <a:ln>
            <a:noFill/>
          </a:ln>
          <a:effectLst>
            <a:outerShdw blurRad="292100" dist="139700" dir="2700000" algn="tl" rotWithShape="0">
              <a:srgbClr val="333333">
                <a:alpha val="65000"/>
              </a:srgbClr>
            </a:outerShdw>
          </a:effectLst>
        </p:spPr>
      </p:pic>
      <p:sp>
        <p:nvSpPr>
          <p:cNvPr id="5" name="Rectangle 4"/>
          <p:cNvSpPr/>
          <p:nvPr userDrawn="1"/>
        </p:nvSpPr>
        <p:spPr bwMode="auto">
          <a:xfrm>
            <a:off x="0" y="0"/>
            <a:ext cx="7239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99988823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42B36D-BE54-4E26-849A-9AF01D75B110}" type="slidenum">
              <a:rPr lang="en-US"/>
              <a:pPr/>
              <a:t>‹#›</a:t>
            </a:fld>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990DBEB-2907-46B9-90CF-ACB4A70A8862}" type="slidenum">
              <a:rPr lang="en-US"/>
              <a:pPr/>
              <a:t>‹#›</a:t>
            </a:fld>
            <a:endParaRPr 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0D86DD1-EF49-44A2-8466-B7B9128D0D99}" type="slidenum">
              <a:rPr lang="en-US"/>
              <a:pPr/>
              <a:t>‹#›</a:t>
            </a:fld>
            <a:endParaRPr 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F8B0F7B-711A-4400-B7A8-8C2A5B3979DC}" type="slidenum">
              <a:rPr lang="en-US"/>
              <a:pPr/>
              <a:t>‹#›</a:t>
            </a:fld>
            <a:endParaRPr 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E32D2F-88CE-4DDB-B886-C2F4A0D270B5}" type="slidenum">
              <a:rPr lang="en-US"/>
              <a:pPr/>
              <a:t>‹#›</a:t>
            </a:fld>
            <a:endParaRPr 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B2A0C4E-2F2D-4977-B628-8F7AD50958C2}" type="slidenum">
              <a:rPr lang="en-US"/>
              <a:pPr/>
              <a:t>‹#›</a:t>
            </a:fld>
            <a:endParaRPr 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347040B-8BB9-455A-A1E4-26F5F4124BEF}" type="slidenum">
              <a:rPr lang="en-US"/>
              <a:pPr/>
              <a:t>‹#›</a:t>
            </a:fld>
            <a:endParaRPr 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2058" name="Group 10"/>
          <p:cNvGrpSpPr>
            <a:grpSpLocks/>
          </p:cNvGrpSpPr>
          <p:nvPr/>
        </p:nvGrpSpPr>
        <p:grpSpPr bwMode="auto">
          <a:xfrm>
            <a:off x="0" y="1588"/>
            <a:ext cx="9132888" cy="6845300"/>
            <a:chOff x="0" y="1"/>
            <a:chExt cx="5753" cy="4312"/>
          </a:xfrm>
        </p:grpSpPr>
        <p:sp>
          <p:nvSpPr>
            <p:cNvPr id="2051"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endParaRPr lang="en-US"/>
            </a:p>
          </p:txBody>
        </p:sp>
        <p:sp>
          <p:nvSpPr>
            <p:cNvPr id="20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endParaRPr lang="en-US"/>
            </a:p>
          </p:txBody>
        </p:sp>
      </p:grpSp>
      <p:sp>
        <p:nvSpPr>
          <p:cNvPr id="2053"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lvl1pPr>
          </a:lstStyle>
          <a:p>
            <a:endParaRPr lang="en-US"/>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lvl1pPr>
          </a:lstStyle>
          <a:p>
            <a:endParaRPr lang="en-US"/>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lvl1pPr>
          </a:lstStyle>
          <a:p>
            <a:fld id="{1F1C08AC-C73E-47C2-8AFA-FF1E671D0233}" type="slidenum">
              <a:rPr lang="en-US"/>
              <a:pPr/>
              <a:t>‹#›</a:t>
            </a:fld>
            <a:endParaRPr lang="en-US"/>
          </a:p>
        </p:txBody>
      </p:sp>
      <p:sp>
        <p:nvSpPr>
          <p:cNvPr id="2059" name="Rectangle 11"/>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65"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wipe dir="r"/>
  </p:transition>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sz="2800">
          <a:solidFill>
            <a:schemeClr val="tx1"/>
          </a:solidFill>
          <a:latin typeface="+mn-lt"/>
        </a:defRPr>
      </a:lvl2pPr>
      <a:lvl3pPr marL="1143000" indent="-228600" algn="l" rtl="0" fontAlgn="base">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mn-lt"/>
        </a:defRPr>
      </a:lvl4pPr>
      <a:lvl5pPr marL="2057400" indent="-228600" algn="l" rtl="0" fontAlgn="base">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493348601-3806.jpg"/>
          <p:cNvPicPr>
            <a:picLocks noChangeAspect="1"/>
          </p:cNvPicPr>
          <p:nvPr/>
        </p:nvPicPr>
        <p:blipFill>
          <a:blip r:embed="rId2"/>
          <a:stretch>
            <a:fillRect/>
          </a:stretch>
        </p:blipFill>
        <p:spPr>
          <a:xfrm>
            <a:off x="0" y="5562600"/>
            <a:ext cx="3384683" cy="1295400"/>
          </a:xfrm>
          <a:prstGeom prst="rect">
            <a:avLst/>
          </a:prstGeom>
          <a:ln>
            <a:noFill/>
          </a:ln>
          <a:effectLst>
            <a:outerShdw blurRad="292100" dist="139700" dir="2700000" algn="tl" rotWithShape="0">
              <a:srgbClr val="333333">
                <a:alpha val="65000"/>
              </a:srgbClr>
            </a:outerShdw>
          </a:effectLst>
        </p:spPr>
      </p:pic>
      <p:graphicFrame>
        <p:nvGraphicFramePr>
          <p:cNvPr id="9" name="Table 8"/>
          <p:cNvGraphicFramePr>
            <a:graphicFrameLocks noGrp="1"/>
          </p:cNvGraphicFramePr>
          <p:nvPr/>
        </p:nvGraphicFramePr>
        <p:xfrm>
          <a:off x="1600200" y="3810000"/>
          <a:ext cx="5791200" cy="1447800"/>
        </p:xfrm>
        <a:graphic>
          <a:graphicData uri="http://schemas.openxmlformats.org/drawingml/2006/table">
            <a:tbl>
              <a:tblPr firstRow="1" bandRow="1">
                <a:tableStyleId>{D7AC3CCA-C797-4891-BE02-D94E43425B78}</a:tableStyleId>
              </a:tblPr>
              <a:tblGrid>
                <a:gridCol w="5791200"/>
              </a:tblGrid>
              <a:tr h="1447800">
                <a:tc>
                  <a:txBody>
                    <a:bodyPr/>
                    <a:lstStyle/>
                    <a:p>
                      <a:pPr algn="ctr"/>
                      <a:r>
                        <a:rPr lang="en-US" sz="2800" b="1" dirty="0" smtClean="0">
                          <a:solidFill>
                            <a:srgbClr val="002060"/>
                          </a:solidFill>
                        </a:rPr>
                        <a:t>EFFECTIVE INTERVIEWS</a:t>
                      </a:r>
                      <a:br>
                        <a:rPr lang="en-US" sz="2800" b="1" dirty="0" smtClean="0">
                          <a:solidFill>
                            <a:srgbClr val="002060"/>
                          </a:solidFill>
                        </a:rPr>
                      </a:br>
                      <a:r>
                        <a:rPr lang="zh-CN" altLang="en-US" sz="2800" b="1" dirty="0" smtClean="0">
                          <a:solidFill>
                            <a:srgbClr val="002060"/>
                          </a:solidFill>
                        </a:rPr>
                        <a:t>优秀的面试</a:t>
                      </a:r>
                      <a:endParaRPr lang="en-US" sz="2000" b="1" dirty="0">
                        <a:solidFill>
                          <a:srgbClr val="002060"/>
                        </a:solidFill>
                      </a:endParaRPr>
                    </a:p>
                  </a:txBody>
                  <a:tcPr marL="84406" marR="84406" anchor="ctr" anchorCtr="1"/>
                </a:tc>
              </a:tr>
            </a:tbl>
          </a:graphicData>
        </a:graphic>
      </p:graphicFrame>
      <p:pic>
        <p:nvPicPr>
          <p:cNvPr id="5" name="Picture 3"/>
          <p:cNvPicPr>
            <a:picLocks noChangeAspect="1" noChangeArrowheads="1"/>
          </p:cNvPicPr>
          <p:nvPr/>
        </p:nvPicPr>
        <p:blipFill>
          <a:blip r:embed="rId3"/>
          <a:srcRect/>
          <a:stretch>
            <a:fillRect/>
          </a:stretch>
        </p:blipFill>
        <p:spPr bwMode="auto">
          <a:xfrm>
            <a:off x="1600200" y="152400"/>
            <a:ext cx="5761973" cy="3505200"/>
          </a:xfrm>
          <a:prstGeom prst="rect">
            <a:avLst/>
          </a:prstGeom>
          <a:ln>
            <a:solidFill>
              <a:srgbClr val="002060"/>
            </a:solidFill>
          </a:ln>
          <a:effectLst>
            <a:outerShdw blurRad="292100" dist="139700" dir="2700000" algn="tl" rotWithShape="0">
              <a:srgbClr val="333333">
                <a:alpha val="65000"/>
              </a:srgbClr>
            </a:outerShdw>
          </a:effectLst>
        </p:spPr>
      </p:pic>
    </p:spTree>
  </p:cSld>
  <p:clrMapOvr>
    <a:masterClrMapping/>
  </p:clrMapOvr>
  <p:transition>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PRESENTATION</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表达</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p:nvSpPr>
        <p:spPr>
          <a:xfrm>
            <a:off x="0" y="914400"/>
            <a:ext cx="7391400" cy="553998"/>
          </a:xfrm>
          <a:prstGeom prst="rect">
            <a:avLst/>
          </a:prstGeom>
          <a:solidFill>
            <a:srgbClr val="FFC000"/>
          </a:solidFill>
        </p:spPr>
        <p:txBody>
          <a:bodyPr wrap="square" rtlCol="0">
            <a:spAutoFit/>
          </a:bodyPr>
          <a:lstStyle/>
          <a:p>
            <a:r>
              <a:rPr lang="en-US" sz="3000" b="1" dirty="0" smtClean="0">
                <a:solidFill>
                  <a:srgbClr val="002060"/>
                </a:solidFill>
                <a:latin typeface="Shruti" pitchFamily="34" charset="0"/>
                <a:cs typeface="Shruti" pitchFamily="34" charset="0"/>
              </a:rPr>
              <a:t>During Interview</a:t>
            </a:r>
            <a:endParaRPr lang="en-US" sz="3000" b="1" dirty="0">
              <a:solidFill>
                <a:srgbClr val="002060"/>
              </a:solidFill>
              <a:latin typeface="Shruti" pitchFamily="34" charset="0"/>
              <a:cs typeface="Shruti" pitchFamily="34" charset="0"/>
            </a:endParaRPr>
          </a:p>
        </p:txBody>
      </p:sp>
      <p:sp>
        <p:nvSpPr>
          <p:cNvPr id="10" name="TextBox 9"/>
          <p:cNvSpPr txBox="1"/>
          <p:nvPr/>
        </p:nvSpPr>
        <p:spPr>
          <a:xfrm>
            <a:off x="0" y="1905000"/>
            <a:ext cx="7315200" cy="2246769"/>
          </a:xfrm>
          <a:prstGeom prst="rect">
            <a:avLst/>
          </a:prstGeom>
          <a:noFill/>
        </p:spPr>
        <p:txBody>
          <a:bodyPr wrap="square" rtlCol="0">
            <a:spAutoFit/>
          </a:bodyPr>
          <a:lstStyle/>
          <a:p>
            <a:pPr marL="514350" indent="-514350" algn="just"/>
            <a:r>
              <a:rPr lang="en-US" sz="2800" dirty="0" err="1" smtClean="0">
                <a:solidFill>
                  <a:srgbClr val="002060"/>
                </a:solidFill>
              </a:rPr>
              <a:t>Ques</a:t>
            </a:r>
            <a:r>
              <a:rPr lang="en-US" sz="2800" dirty="0" smtClean="0">
                <a:solidFill>
                  <a:srgbClr val="002060"/>
                </a:solidFill>
              </a:rPr>
              <a:t> 1: Why did you left previous job..</a:t>
            </a:r>
          </a:p>
          <a:p>
            <a:pPr marL="514350" indent="-514350" algn="just"/>
            <a:r>
              <a:rPr lang="en-US" sz="2800" dirty="0" err="1" smtClean="0">
                <a:solidFill>
                  <a:srgbClr val="002060"/>
                </a:solidFill>
              </a:rPr>
              <a:t>Ans</a:t>
            </a:r>
            <a:r>
              <a:rPr lang="en-US" sz="2800" dirty="0" smtClean="0">
                <a:solidFill>
                  <a:srgbClr val="002060"/>
                </a:solidFill>
              </a:rPr>
              <a:t>: (Find Good and Simple Excuse) Before </a:t>
            </a:r>
            <a:r>
              <a:rPr lang="zh-CN" altLang="en-US" sz="2800" dirty="0" smtClean="0">
                <a:solidFill>
                  <a:srgbClr val="002060"/>
                </a:solidFill>
              </a:rPr>
              <a:t>春节</a:t>
            </a:r>
            <a:r>
              <a:rPr lang="en-US" altLang="zh-CN" sz="2800" dirty="0" smtClean="0">
                <a:solidFill>
                  <a:srgbClr val="002060"/>
                </a:solidFill>
              </a:rPr>
              <a:t> </a:t>
            </a:r>
            <a:r>
              <a:rPr lang="en-US" sz="2800" dirty="0" smtClean="0">
                <a:solidFill>
                  <a:srgbClr val="002060"/>
                </a:solidFill>
              </a:rPr>
              <a:t>I had planned to shift to my hometown </a:t>
            </a:r>
            <a:r>
              <a:rPr lang="zh-CN" altLang="en-US" sz="2800" dirty="0" smtClean="0">
                <a:solidFill>
                  <a:srgbClr val="002060"/>
                </a:solidFill>
              </a:rPr>
              <a:t>张家港</a:t>
            </a:r>
            <a:r>
              <a:rPr lang="en-US" altLang="zh-CN" sz="2800" dirty="0" smtClean="0">
                <a:solidFill>
                  <a:srgbClr val="002060"/>
                </a:solidFill>
              </a:rPr>
              <a:t>. Later my plan is changed so I am still in Suzhou finding right work and company.</a:t>
            </a:r>
            <a:endParaRPr lang="en-US" sz="2800" dirty="0" smtClean="0">
              <a:solidFill>
                <a:srgbClr val="002060"/>
              </a:solidFill>
            </a:endParaRPr>
          </a:p>
        </p:txBody>
      </p:sp>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PRESENTATION</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表达</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p:nvSpPr>
        <p:spPr>
          <a:xfrm>
            <a:off x="0" y="914400"/>
            <a:ext cx="7391400" cy="1015663"/>
          </a:xfrm>
          <a:prstGeom prst="rect">
            <a:avLst/>
          </a:prstGeom>
          <a:solidFill>
            <a:srgbClr val="FFC000"/>
          </a:solidFill>
        </p:spPr>
        <p:txBody>
          <a:bodyPr wrap="square" rtlCol="0">
            <a:spAutoFit/>
          </a:bodyPr>
          <a:lstStyle/>
          <a:p>
            <a:r>
              <a:rPr lang="en-US" sz="3000" b="1" dirty="0" smtClean="0">
                <a:solidFill>
                  <a:srgbClr val="002060"/>
                </a:solidFill>
                <a:latin typeface="Shruti" pitchFamily="34" charset="0"/>
                <a:cs typeface="Shruti" pitchFamily="34" charset="0"/>
              </a:rPr>
              <a:t>Your past </a:t>
            </a:r>
            <a:r>
              <a:rPr lang="en-US" sz="3000" b="1" dirty="0" err="1" smtClean="0">
                <a:solidFill>
                  <a:srgbClr val="002060"/>
                </a:solidFill>
                <a:latin typeface="Shruti" pitchFamily="34" charset="0"/>
                <a:cs typeface="Shruti" pitchFamily="34" charset="0"/>
              </a:rPr>
              <a:t>experience.This</a:t>
            </a:r>
            <a:r>
              <a:rPr lang="en-US" sz="3000" b="1" dirty="0" smtClean="0">
                <a:solidFill>
                  <a:srgbClr val="002060"/>
                </a:solidFill>
                <a:latin typeface="Shruti" pitchFamily="34" charset="0"/>
                <a:cs typeface="Shruti" pitchFamily="34" charset="0"/>
              </a:rPr>
              <a:t> is the KEY PART to pass interview..</a:t>
            </a:r>
            <a:endParaRPr lang="en-US" sz="3000" b="1" dirty="0">
              <a:solidFill>
                <a:srgbClr val="002060"/>
              </a:solidFill>
              <a:latin typeface="Shruti" pitchFamily="34" charset="0"/>
              <a:cs typeface="Shruti" pitchFamily="34" charset="0"/>
            </a:endParaRPr>
          </a:p>
        </p:txBody>
      </p:sp>
      <p:sp>
        <p:nvSpPr>
          <p:cNvPr id="10" name="TextBox 9"/>
          <p:cNvSpPr txBox="1"/>
          <p:nvPr/>
        </p:nvSpPr>
        <p:spPr>
          <a:xfrm>
            <a:off x="152400" y="1981200"/>
            <a:ext cx="8991600" cy="1323439"/>
          </a:xfrm>
          <a:prstGeom prst="rect">
            <a:avLst/>
          </a:prstGeom>
          <a:noFill/>
        </p:spPr>
        <p:txBody>
          <a:bodyPr wrap="square" rtlCol="0">
            <a:spAutoFit/>
          </a:bodyPr>
          <a:lstStyle/>
          <a:p>
            <a:pPr marL="514350" indent="-514350" algn="just"/>
            <a:r>
              <a:rPr lang="en-US" b="1" dirty="0" smtClean="0">
                <a:solidFill>
                  <a:srgbClr val="002060"/>
                </a:solidFill>
              </a:rPr>
              <a:t>LONGEST and MOST IMP PART of INTERVIEW</a:t>
            </a:r>
          </a:p>
          <a:p>
            <a:pPr marL="514350" indent="-514350" algn="just"/>
            <a:r>
              <a:rPr lang="en-US" sz="2800" dirty="0" err="1" smtClean="0">
                <a:solidFill>
                  <a:srgbClr val="002060"/>
                </a:solidFill>
              </a:rPr>
              <a:t>Ques</a:t>
            </a:r>
            <a:r>
              <a:rPr lang="en-US" sz="2800" dirty="0" smtClean="0">
                <a:solidFill>
                  <a:srgbClr val="002060"/>
                </a:solidFill>
              </a:rPr>
              <a:t> 1: Tell me about the projects you have handled.</a:t>
            </a:r>
          </a:p>
          <a:p>
            <a:pPr marL="514350" indent="-514350" algn="just"/>
            <a:r>
              <a:rPr lang="en-US" sz="2800" dirty="0" err="1" smtClean="0">
                <a:solidFill>
                  <a:srgbClr val="002060"/>
                </a:solidFill>
              </a:rPr>
              <a:t>Ques</a:t>
            </a:r>
            <a:r>
              <a:rPr lang="en-US" sz="2800" dirty="0" smtClean="0">
                <a:solidFill>
                  <a:srgbClr val="002060"/>
                </a:solidFill>
              </a:rPr>
              <a:t> 2: You are good in which technologies.</a:t>
            </a:r>
          </a:p>
        </p:txBody>
      </p:sp>
      <p:sp>
        <p:nvSpPr>
          <p:cNvPr id="7" name="TextBox 6"/>
          <p:cNvSpPr txBox="1"/>
          <p:nvPr/>
        </p:nvSpPr>
        <p:spPr>
          <a:xfrm>
            <a:off x="0" y="3505200"/>
            <a:ext cx="9144000" cy="2739211"/>
          </a:xfrm>
          <a:prstGeom prst="rect">
            <a:avLst/>
          </a:prstGeom>
          <a:solidFill>
            <a:srgbClr val="FFFF00"/>
          </a:solidFill>
        </p:spPr>
        <p:txBody>
          <a:bodyPr wrap="square" rtlCol="0">
            <a:spAutoFit/>
          </a:bodyPr>
          <a:lstStyle/>
          <a:p>
            <a:pPr marL="514350" indent="-514350" algn="just"/>
            <a:r>
              <a:rPr lang="en-US" sz="3600" b="1" dirty="0" smtClean="0">
                <a:solidFill>
                  <a:srgbClr val="FF0000"/>
                </a:solidFill>
              </a:rPr>
              <a:t>Note: </a:t>
            </a:r>
          </a:p>
          <a:p>
            <a:pPr marL="514350" indent="-514350" algn="just">
              <a:buAutoNum type="arabicPeriod"/>
            </a:pPr>
            <a:r>
              <a:rPr lang="en-US" sz="2800" dirty="0" smtClean="0">
                <a:solidFill>
                  <a:srgbClr val="FF0000"/>
                </a:solidFill>
              </a:rPr>
              <a:t>Give long explain the things you know. </a:t>
            </a:r>
          </a:p>
          <a:p>
            <a:pPr marL="514350" indent="-514350">
              <a:buAutoNum type="arabicPeriod"/>
            </a:pPr>
            <a:r>
              <a:rPr lang="en-US" sz="2800" dirty="0" smtClean="0">
                <a:solidFill>
                  <a:srgbClr val="FF0000"/>
                </a:solidFill>
              </a:rPr>
              <a:t>Say NO to things you don’t know. </a:t>
            </a:r>
            <a:r>
              <a:rPr lang="en-US" dirty="0" smtClean="0">
                <a:solidFill>
                  <a:srgbClr val="FF0000"/>
                </a:solidFill>
              </a:rPr>
              <a:t>(It is OKEY, NOBODY is SUPER INTELLIGENT)</a:t>
            </a:r>
          </a:p>
          <a:p>
            <a:pPr marL="514350" indent="-514350">
              <a:buAutoNum type="arabicPeriod"/>
            </a:pPr>
            <a:r>
              <a:rPr lang="en-US" sz="2800" dirty="0" smtClean="0">
                <a:solidFill>
                  <a:srgbClr val="FF0000"/>
                </a:solidFill>
              </a:rPr>
              <a:t>Be confident and relax. Don’t afraid for rejection. So what other company will hire you.</a:t>
            </a:r>
          </a:p>
        </p:txBody>
      </p:sp>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PRESENTATION</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表达</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p:nvSpPr>
        <p:spPr>
          <a:xfrm>
            <a:off x="0" y="914400"/>
            <a:ext cx="7391400" cy="1015663"/>
          </a:xfrm>
          <a:prstGeom prst="rect">
            <a:avLst/>
          </a:prstGeom>
          <a:solidFill>
            <a:srgbClr val="FFC000"/>
          </a:solidFill>
        </p:spPr>
        <p:txBody>
          <a:bodyPr wrap="square" rtlCol="0">
            <a:spAutoFit/>
          </a:bodyPr>
          <a:lstStyle/>
          <a:p>
            <a:r>
              <a:rPr lang="en-US" sz="3000" b="1" dirty="0" smtClean="0">
                <a:solidFill>
                  <a:srgbClr val="002060"/>
                </a:solidFill>
                <a:latin typeface="Shruti" pitchFamily="34" charset="0"/>
                <a:cs typeface="Shruti" pitchFamily="34" charset="0"/>
              </a:rPr>
              <a:t>Your past experience. This is the KEY PART to pass interview..</a:t>
            </a:r>
            <a:endParaRPr lang="en-US" sz="3000" b="1" dirty="0">
              <a:solidFill>
                <a:srgbClr val="002060"/>
              </a:solidFill>
              <a:latin typeface="Shruti" pitchFamily="34" charset="0"/>
              <a:cs typeface="Shruti" pitchFamily="34" charset="0"/>
            </a:endParaRPr>
          </a:p>
        </p:txBody>
      </p:sp>
      <p:sp>
        <p:nvSpPr>
          <p:cNvPr id="7" name="TextBox 6"/>
          <p:cNvSpPr txBox="1"/>
          <p:nvPr/>
        </p:nvSpPr>
        <p:spPr>
          <a:xfrm>
            <a:off x="0" y="2133600"/>
            <a:ext cx="9144000" cy="2800767"/>
          </a:xfrm>
          <a:prstGeom prst="rect">
            <a:avLst/>
          </a:prstGeom>
          <a:solidFill>
            <a:srgbClr val="FFFF00"/>
          </a:solidFill>
        </p:spPr>
        <p:txBody>
          <a:bodyPr wrap="square" rtlCol="0">
            <a:spAutoFit/>
          </a:bodyPr>
          <a:lstStyle/>
          <a:p>
            <a:pPr marL="514350" indent="-514350" algn="just"/>
            <a:r>
              <a:rPr lang="en-US" sz="3600" b="1" dirty="0" smtClean="0">
                <a:solidFill>
                  <a:srgbClr val="FF0000"/>
                </a:solidFill>
              </a:rPr>
              <a:t>Note: </a:t>
            </a:r>
          </a:p>
          <a:p>
            <a:pPr marL="514350" indent="-514350" algn="just"/>
            <a:r>
              <a:rPr lang="en-US" sz="2800" dirty="0" smtClean="0">
                <a:solidFill>
                  <a:srgbClr val="FF0000"/>
                </a:solidFill>
              </a:rPr>
              <a:t>4. You can use paper/pen or whiteboard to explain something. Two benefits: It will show your leadership skills and knowledge and another benefit – long answer or explain will eat more time of interview, so he will ask less questions.. Cos less time will remain..</a:t>
            </a:r>
          </a:p>
        </p:txBody>
      </p:sp>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PRESENTATION</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表达</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TextBox 9"/>
          <p:cNvSpPr txBox="1"/>
          <p:nvPr/>
        </p:nvSpPr>
        <p:spPr>
          <a:xfrm>
            <a:off x="0" y="1371600"/>
            <a:ext cx="8991600" cy="3970318"/>
          </a:xfrm>
          <a:prstGeom prst="rect">
            <a:avLst/>
          </a:prstGeom>
          <a:noFill/>
        </p:spPr>
        <p:txBody>
          <a:bodyPr wrap="square" rtlCol="0">
            <a:spAutoFit/>
          </a:bodyPr>
          <a:lstStyle/>
          <a:p>
            <a:pPr marL="514350" indent="-514350" algn="just"/>
            <a:r>
              <a:rPr lang="en-US" sz="2800" dirty="0" err="1" smtClean="0">
                <a:solidFill>
                  <a:srgbClr val="002060"/>
                </a:solidFill>
              </a:rPr>
              <a:t>Ques</a:t>
            </a:r>
            <a:r>
              <a:rPr lang="en-US" sz="2800" dirty="0" smtClean="0">
                <a:solidFill>
                  <a:srgbClr val="002060"/>
                </a:solidFill>
              </a:rPr>
              <a:t> 1: What do you know about our company?</a:t>
            </a:r>
          </a:p>
          <a:p>
            <a:pPr marL="514350" indent="-514350" algn="just"/>
            <a:r>
              <a:rPr lang="en-US" sz="2800" dirty="0" err="1" smtClean="0">
                <a:solidFill>
                  <a:srgbClr val="002060"/>
                </a:solidFill>
              </a:rPr>
              <a:t>Ans</a:t>
            </a:r>
            <a:r>
              <a:rPr lang="en-US" sz="2800" dirty="0" smtClean="0">
                <a:solidFill>
                  <a:srgbClr val="002060"/>
                </a:solidFill>
              </a:rPr>
              <a:t>: Tell something about their business, client etc which you get to know from website. </a:t>
            </a:r>
          </a:p>
          <a:p>
            <a:pPr marL="514350" indent="-514350" algn="just"/>
            <a:r>
              <a:rPr lang="en-US" sz="2800" dirty="0" err="1" smtClean="0">
                <a:solidFill>
                  <a:srgbClr val="002060"/>
                </a:solidFill>
              </a:rPr>
              <a:t>Ques</a:t>
            </a:r>
            <a:r>
              <a:rPr lang="en-US" sz="2800" dirty="0" smtClean="0">
                <a:solidFill>
                  <a:srgbClr val="002060"/>
                </a:solidFill>
              </a:rPr>
              <a:t> 2: Do you have any questions/ or want to know something more about our company?</a:t>
            </a:r>
          </a:p>
          <a:p>
            <a:pPr marL="514350" indent="-514350"/>
            <a:r>
              <a:rPr lang="en-US" sz="2800" dirty="0" err="1" smtClean="0">
                <a:solidFill>
                  <a:srgbClr val="002060"/>
                </a:solidFill>
              </a:rPr>
              <a:t>Ans</a:t>
            </a:r>
            <a:r>
              <a:rPr lang="en-US" sz="2800" dirty="0" smtClean="0">
                <a:solidFill>
                  <a:srgbClr val="002060"/>
                </a:solidFill>
              </a:rPr>
              <a:t> : YES..</a:t>
            </a:r>
            <a:br>
              <a:rPr lang="en-US" sz="2800" dirty="0" smtClean="0">
                <a:solidFill>
                  <a:srgbClr val="002060"/>
                </a:solidFill>
              </a:rPr>
            </a:br>
            <a:r>
              <a:rPr lang="en-US" sz="2800" dirty="0" smtClean="0">
                <a:solidFill>
                  <a:srgbClr val="002060"/>
                </a:solidFill>
              </a:rPr>
              <a:t> I want to know.. </a:t>
            </a:r>
          </a:p>
          <a:p>
            <a:pPr marL="514350" indent="-514350"/>
            <a:r>
              <a:rPr lang="en-US" sz="2800" dirty="0" smtClean="0">
                <a:solidFill>
                  <a:srgbClr val="002060"/>
                </a:solidFill>
              </a:rPr>
              <a:t>NOTE: You need to have at least two questions about company.. </a:t>
            </a:r>
          </a:p>
        </p:txBody>
      </p:sp>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PRESENTATION</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表达</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TextBox 9"/>
          <p:cNvSpPr txBox="1"/>
          <p:nvPr/>
        </p:nvSpPr>
        <p:spPr>
          <a:xfrm>
            <a:off x="0" y="1371600"/>
            <a:ext cx="8991600" cy="4832092"/>
          </a:xfrm>
          <a:prstGeom prst="rect">
            <a:avLst/>
          </a:prstGeom>
          <a:noFill/>
        </p:spPr>
        <p:txBody>
          <a:bodyPr wrap="square" rtlCol="0">
            <a:spAutoFit/>
          </a:bodyPr>
          <a:lstStyle/>
          <a:p>
            <a:pPr marL="514350" indent="-514350" algn="just"/>
            <a:r>
              <a:rPr lang="en-US" sz="2800" dirty="0" err="1" smtClean="0">
                <a:solidFill>
                  <a:srgbClr val="002060"/>
                </a:solidFill>
              </a:rPr>
              <a:t>Ques</a:t>
            </a:r>
            <a:r>
              <a:rPr lang="en-US" sz="2800" dirty="0" smtClean="0">
                <a:solidFill>
                  <a:srgbClr val="002060"/>
                </a:solidFill>
              </a:rPr>
              <a:t> 1: What salary you were getting in previous company?</a:t>
            </a:r>
          </a:p>
          <a:p>
            <a:pPr marL="514350" indent="-514350" algn="just"/>
            <a:r>
              <a:rPr lang="en-US" sz="2800" dirty="0" err="1" smtClean="0">
                <a:solidFill>
                  <a:srgbClr val="002060"/>
                </a:solidFill>
              </a:rPr>
              <a:t>Ans</a:t>
            </a:r>
            <a:r>
              <a:rPr lang="en-US" sz="2800" dirty="0" smtClean="0">
                <a:solidFill>
                  <a:srgbClr val="002060"/>
                </a:solidFill>
              </a:rPr>
              <a:t>: Tell them salary and benefits .. No need to lie. </a:t>
            </a:r>
          </a:p>
          <a:p>
            <a:pPr marL="514350" indent="-514350" algn="just"/>
            <a:endParaRPr lang="en-US" sz="2800" dirty="0">
              <a:solidFill>
                <a:srgbClr val="002060"/>
              </a:solidFill>
            </a:endParaRPr>
          </a:p>
          <a:p>
            <a:pPr marL="514350" indent="-514350" algn="just"/>
            <a:endParaRPr lang="en-US" sz="2800" dirty="0" smtClean="0">
              <a:solidFill>
                <a:srgbClr val="002060"/>
              </a:solidFill>
            </a:endParaRPr>
          </a:p>
          <a:p>
            <a:pPr marL="514350" indent="-514350" algn="just"/>
            <a:r>
              <a:rPr lang="en-US" sz="2800" dirty="0" err="1" smtClean="0">
                <a:solidFill>
                  <a:srgbClr val="002060"/>
                </a:solidFill>
              </a:rPr>
              <a:t>Ques</a:t>
            </a:r>
            <a:r>
              <a:rPr lang="en-US" sz="2800" dirty="0" smtClean="0">
                <a:solidFill>
                  <a:srgbClr val="002060"/>
                </a:solidFill>
              </a:rPr>
              <a:t> 2: </a:t>
            </a:r>
            <a:r>
              <a:rPr lang="en-US" sz="2800" dirty="0" smtClean="0">
                <a:solidFill>
                  <a:srgbClr val="FF0000"/>
                </a:solidFill>
              </a:rPr>
              <a:t>What salary do you expect from us?</a:t>
            </a:r>
            <a:endParaRPr lang="en-US" sz="2800" dirty="0" smtClean="0">
              <a:solidFill>
                <a:srgbClr val="002060"/>
              </a:solidFill>
            </a:endParaRPr>
          </a:p>
          <a:p>
            <a:pPr marL="514350" indent="-514350"/>
            <a:r>
              <a:rPr lang="en-US" sz="2800" dirty="0" err="1" smtClean="0">
                <a:solidFill>
                  <a:srgbClr val="002060"/>
                </a:solidFill>
              </a:rPr>
              <a:t>Ans</a:t>
            </a:r>
            <a:r>
              <a:rPr lang="en-US" sz="2800" dirty="0" smtClean="0">
                <a:solidFill>
                  <a:srgbClr val="002060"/>
                </a:solidFill>
              </a:rPr>
              <a:t> : See, I was getting 8K RMB from </a:t>
            </a:r>
            <a:r>
              <a:rPr lang="zh-CN" altLang="en-US" sz="2800" dirty="0" smtClean="0">
                <a:solidFill>
                  <a:srgbClr val="002060"/>
                </a:solidFill>
              </a:rPr>
              <a:t>同程</a:t>
            </a:r>
            <a:r>
              <a:rPr lang="en-US" altLang="zh-CN" sz="2800" dirty="0" smtClean="0">
                <a:solidFill>
                  <a:srgbClr val="002060"/>
                </a:solidFill>
              </a:rPr>
              <a:t>.. In this company I will have new projects, new challenges, new learning.. You can decide my salary based on my experience and value</a:t>
            </a:r>
            <a:r>
              <a:rPr lang="zh-CN" altLang="en-US" sz="2800" dirty="0" smtClean="0">
                <a:solidFill>
                  <a:srgbClr val="002060"/>
                </a:solidFill>
              </a:rPr>
              <a:t>值得</a:t>
            </a:r>
            <a:r>
              <a:rPr lang="en-US" altLang="zh-CN" sz="2800" dirty="0" smtClean="0">
                <a:solidFill>
                  <a:srgbClr val="002060"/>
                </a:solidFill>
              </a:rPr>
              <a:t> to organization.</a:t>
            </a:r>
          </a:p>
          <a:p>
            <a:pPr marL="514350" indent="-514350"/>
            <a:r>
              <a:rPr lang="en-US" sz="2800" dirty="0" smtClean="0">
                <a:solidFill>
                  <a:srgbClr val="002060"/>
                </a:solidFill>
              </a:rPr>
              <a:t>NOTE: Still if they ask about clearly tell salary.. You can say +500 RMB from previous company.</a:t>
            </a:r>
          </a:p>
        </p:txBody>
      </p:sp>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LAST THING</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TextBox 9"/>
          <p:cNvSpPr txBox="1"/>
          <p:nvPr/>
        </p:nvSpPr>
        <p:spPr>
          <a:xfrm>
            <a:off x="0" y="990600"/>
            <a:ext cx="8991600" cy="4093428"/>
          </a:xfrm>
          <a:prstGeom prst="rect">
            <a:avLst/>
          </a:prstGeom>
          <a:noFill/>
        </p:spPr>
        <p:txBody>
          <a:bodyPr wrap="square" rtlCol="0">
            <a:spAutoFit/>
          </a:bodyPr>
          <a:lstStyle/>
          <a:p>
            <a:pPr marL="514350" indent="-514350" algn="just">
              <a:buFont typeface="Arial" pitchFamily="34" charset="0"/>
              <a:buChar char="•"/>
            </a:pPr>
            <a:r>
              <a:rPr lang="en-US" sz="2800" dirty="0" smtClean="0">
                <a:solidFill>
                  <a:srgbClr val="002060"/>
                </a:solidFill>
              </a:rPr>
              <a:t>Say thanks to the person for taking your interview.. </a:t>
            </a:r>
            <a:endParaRPr lang="en-US" sz="2800" dirty="0">
              <a:solidFill>
                <a:srgbClr val="002060"/>
              </a:solidFill>
            </a:endParaRPr>
          </a:p>
          <a:p>
            <a:pPr marL="514350" indent="-514350" algn="just">
              <a:buFont typeface="Arial" pitchFamily="34" charset="0"/>
              <a:buChar char="•"/>
            </a:pPr>
            <a:r>
              <a:rPr lang="en-US" sz="2800" dirty="0" smtClean="0">
                <a:solidFill>
                  <a:srgbClr val="002060"/>
                </a:solidFill>
              </a:rPr>
              <a:t>Ask his/her email address.</a:t>
            </a:r>
          </a:p>
          <a:p>
            <a:pPr marL="514350" indent="-514350" algn="just">
              <a:buFont typeface="Arial" pitchFamily="34" charset="0"/>
              <a:buChar char="•"/>
            </a:pPr>
            <a:r>
              <a:rPr lang="en-US" sz="2800" dirty="0" smtClean="0">
                <a:solidFill>
                  <a:srgbClr val="002060"/>
                </a:solidFill>
              </a:rPr>
              <a:t>Next day write a thank you email for taking your interview.</a:t>
            </a:r>
          </a:p>
          <a:p>
            <a:pPr marL="514350" indent="-514350" algn="just">
              <a:buFont typeface="Arial" pitchFamily="34" charset="0"/>
              <a:buChar char="•"/>
            </a:pPr>
            <a:r>
              <a:rPr lang="en-US" sz="2800" dirty="0" smtClean="0">
                <a:solidFill>
                  <a:srgbClr val="002060"/>
                </a:solidFill>
              </a:rPr>
              <a:t>Keep smiling during interview.</a:t>
            </a:r>
          </a:p>
          <a:p>
            <a:pPr marL="514350" indent="-514350" algn="just">
              <a:buFont typeface="Arial" pitchFamily="34" charset="0"/>
              <a:buChar char="•"/>
            </a:pPr>
            <a:r>
              <a:rPr lang="en-US" sz="2800" dirty="0" smtClean="0">
                <a:solidFill>
                  <a:srgbClr val="FF0000"/>
                </a:solidFill>
              </a:rPr>
              <a:t>Show them you can learn faster new things. Tell them you like work in team environment.</a:t>
            </a:r>
          </a:p>
          <a:p>
            <a:pPr marL="514350" indent="-514350" algn="just">
              <a:buFont typeface="Arial" pitchFamily="34" charset="0"/>
              <a:buChar char="•"/>
            </a:pPr>
            <a:r>
              <a:rPr lang="zh-CN" altLang="en-US" sz="2800" dirty="0" smtClean="0">
                <a:solidFill>
                  <a:srgbClr val="002060"/>
                </a:solidFill>
              </a:rPr>
              <a:t>夸奖前的老板，公司。</a:t>
            </a:r>
            <a:r>
              <a:rPr lang="en-US" altLang="zh-CN" sz="2800" dirty="0" smtClean="0">
                <a:solidFill>
                  <a:srgbClr val="002060"/>
                </a:solidFill>
              </a:rPr>
              <a:t>Never </a:t>
            </a:r>
            <a:r>
              <a:rPr lang="en-US" altLang="zh-CN" sz="3600" b="1" u="sng" dirty="0" smtClean="0">
                <a:solidFill>
                  <a:srgbClr val="FF0000"/>
                </a:solidFill>
              </a:rPr>
              <a:t>COMPLAIN</a:t>
            </a:r>
            <a:r>
              <a:rPr lang="en-US" altLang="zh-CN" sz="2800" dirty="0" smtClean="0">
                <a:solidFill>
                  <a:srgbClr val="002060"/>
                </a:solidFill>
              </a:rPr>
              <a:t> about anything even that person encourage for negative talk..</a:t>
            </a:r>
          </a:p>
        </p:txBody>
      </p:sp>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LAST THING</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TextBox 9"/>
          <p:cNvSpPr txBox="1"/>
          <p:nvPr/>
        </p:nvSpPr>
        <p:spPr>
          <a:xfrm>
            <a:off x="0" y="990600"/>
            <a:ext cx="8991600" cy="4524315"/>
          </a:xfrm>
          <a:prstGeom prst="rect">
            <a:avLst/>
          </a:prstGeom>
          <a:noFill/>
        </p:spPr>
        <p:txBody>
          <a:bodyPr wrap="square" rtlCol="0">
            <a:spAutoFit/>
          </a:bodyPr>
          <a:lstStyle/>
          <a:p>
            <a:pPr marL="514350" indent="-514350" algn="just">
              <a:buFont typeface="Arial" pitchFamily="34" charset="0"/>
              <a:buChar char="•"/>
            </a:pPr>
            <a:r>
              <a:rPr lang="en-US" sz="3200" dirty="0" smtClean="0">
                <a:solidFill>
                  <a:srgbClr val="002060"/>
                </a:solidFill>
              </a:rPr>
              <a:t>Drink water before and after interview.</a:t>
            </a:r>
          </a:p>
          <a:p>
            <a:pPr marL="514350" indent="-514350" algn="just">
              <a:buFont typeface="Arial" pitchFamily="34" charset="0"/>
              <a:buChar char="•"/>
            </a:pPr>
            <a:r>
              <a:rPr lang="en-US" sz="3200" dirty="0" smtClean="0">
                <a:solidFill>
                  <a:srgbClr val="002060"/>
                </a:solidFill>
              </a:rPr>
              <a:t>Be thankful for everyone, it will help you become confident and remove nervousness.</a:t>
            </a:r>
          </a:p>
          <a:p>
            <a:pPr marL="514350" indent="-514350" algn="just">
              <a:buFont typeface="Arial" pitchFamily="34" charset="0"/>
              <a:buChar char="•"/>
            </a:pPr>
            <a:r>
              <a:rPr lang="en-US" sz="3200" dirty="0" smtClean="0">
                <a:solidFill>
                  <a:srgbClr val="002060"/>
                </a:solidFill>
              </a:rPr>
              <a:t>It is better to keep silent on strange or difficult questions. </a:t>
            </a:r>
          </a:p>
          <a:p>
            <a:pPr marL="514350" indent="-514350" algn="just">
              <a:buFont typeface="Arial" pitchFamily="34" charset="0"/>
              <a:buChar char="•"/>
            </a:pPr>
            <a:r>
              <a:rPr lang="en-US" sz="3200" dirty="0" smtClean="0">
                <a:solidFill>
                  <a:srgbClr val="002060"/>
                </a:solidFill>
              </a:rPr>
              <a:t>Be true and honest no matter if you don’t get hired.</a:t>
            </a:r>
          </a:p>
          <a:p>
            <a:pPr marL="514350" indent="-514350" algn="just">
              <a:buFont typeface="Arial" pitchFamily="34" charset="0"/>
              <a:buChar char="•"/>
            </a:pPr>
            <a:r>
              <a:rPr lang="en-US" sz="3200" dirty="0" smtClean="0">
                <a:solidFill>
                  <a:srgbClr val="002060"/>
                </a:solidFill>
              </a:rPr>
              <a:t>Note: I will help you to write an excellent interview thanks mail..</a:t>
            </a:r>
          </a:p>
        </p:txBody>
      </p:sp>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0" y="609600"/>
            <a:ext cx="7772400" cy="1143000"/>
          </a:xfrm>
        </p:spPr>
        <p:txBody>
          <a:bodyPr/>
          <a:lstStyle/>
          <a:p>
            <a:r>
              <a:rPr lang="en-US">
                <a:solidFill>
                  <a:srgbClr val="FF6600"/>
                </a:solidFill>
              </a:rPr>
              <a:t>through a glass darkly</a:t>
            </a:r>
          </a:p>
        </p:txBody>
      </p:sp>
      <p:sp>
        <p:nvSpPr>
          <p:cNvPr id="118787" name="Rectangle 3"/>
          <p:cNvSpPr>
            <a:spLocks noGrp="1" noChangeArrowheads="1"/>
          </p:cNvSpPr>
          <p:nvPr>
            <p:ph type="body" sz="half" idx="4294967295"/>
          </p:nvPr>
        </p:nvSpPr>
        <p:spPr>
          <a:xfrm>
            <a:off x="0" y="1676400"/>
            <a:ext cx="7772400" cy="622300"/>
          </a:xfrm>
        </p:spPr>
        <p:txBody>
          <a:bodyPr/>
          <a:lstStyle/>
          <a:p>
            <a:pPr>
              <a:buClr>
                <a:srgbClr val="FF9933"/>
              </a:buClr>
              <a:buFont typeface="Wingdings" pitchFamily="2" charset="2"/>
              <a:buChar char="z"/>
            </a:pPr>
            <a:r>
              <a:rPr lang="en-US" sz="3600">
                <a:solidFill>
                  <a:srgbClr val="FF9933"/>
                </a:solidFill>
              </a:rPr>
              <a:t> help the interviewer see you clearly</a:t>
            </a:r>
          </a:p>
        </p:txBody>
      </p:sp>
      <p:pic>
        <p:nvPicPr>
          <p:cNvPr id="118788" name="Picture 4" descr="businessmanwbinocs"/>
          <p:cNvPicPr>
            <a:picLocks noChangeAspect="1" noChangeArrowheads="1"/>
          </p:cNvPicPr>
          <p:nvPr>
            <p:ph sz="half" idx="4294967295"/>
          </p:nvPr>
        </p:nvPicPr>
        <p:blipFill>
          <a:blip r:embed="rId3"/>
          <a:srcRect/>
          <a:stretch>
            <a:fillRect/>
          </a:stretch>
        </p:blipFill>
        <p:spPr>
          <a:xfrm>
            <a:off x="6307138" y="2438400"/>
            <a:ext cx="2836862" cy="4419600"/>
          </a:xfrm>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linds(horizontal)">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a:xfrm>
            <a:off x="0" y="152400"/>
            <a:ext cx="4800600" cy="1143000"/>
          </a:xfrm>
        </p:spPr>
        <p:txBody>
          <a:bodyPr/>
          <a:lstStyle/>
          <a:p>
            <a:pPr algn="l"/>
            <a:r>
              <a:rPr lang="en-US" sz="4000">
                <a:solidFill>
                  <a:srgbClr val="FF9933"/>
                </a:solidFill>
              </a:rPr>
              <a:t>The Big Three……</a:t>
            </a:r>
          </a:p>
        </p:txBody>
      </p:sp>
      <p:sp>
        <p:nvSpPr>
          <p:cNvPr id="130051" name="Rectangle 3"/>
          <p:cNvSpPr>
            <a:spLocks noGrp="1" noChangeArrowheads="1"/>
          </p:cNvSpPr>
          <p:nvPr>
            <p:ph type="body" idx="4294967295"/>
          </p:nvPr>
        </p:nvSpPr>
        <p:spPr>
          <a:xfrm>
            <a:off x="0" y="1600200"/>
            <a:ext cx="4343400" cy="2057400"/>
          </a:xfrm>
        </p:spPr>
        <p:txBody>
          <a:bodyPr/>
          <a:lstStyle/>
          <a:p>
            <a:pPr>
              <a:buFont typeface="Wingdings" pitchFamily="2" charset="2"/>
              <a:buNone/>
            </a:pPr>
            <a:r>
              <a:rPr lang="en-US" sz="2800" dirty="0">
                <a:solidFill>
                  <a:srgbClr val="FF0000"/>
                </a:solidFill>
              </a:rPr>
              <a:t>There are three questions that seem to be the most difficult to answer…..</a:t>
            </a:r>
          </a:p>
        </p:txBody>
      </p:sp>
      <p:sp>
        <p:nvSpPr>
          <p:cNvPr id="130052" name="Text Box 4"/>
          <p:cNvSpPr txBox="1">
            <a:spLocks noChangeArrowheads="1"/>
          </p:cNvSpPr>
          <p:nvPr/>
        </p:nvSpPr>
        <p:spPr bwMode="auto">
          <a:xfrm>
            <a:off x="533400" y="4724400"/>
            <a:ext cx="5889625" cy="579438"/>
          </a:xfrm>
          <a:prstGeom prst="rect">
            <a:avLst/>
          </a:prstGeom>
          <a:noFill/>
          <a:ln w="9525">
            <a:noFill/>
            <a:miter lim="800000"/>
            <a:headEnd/>
            <a:tailEnd/>
          </a:ln>
          <a:effectLst/>
        </p:spPr>
        <p:txBody>
          <a:bodyPr wrap="none">
            <a:spAutoFit/>
          </a:bodyPr>
          <a:lstStyle/>
          <a:p>
            <a:pPr eaLnBrk="0" hangingPunct="0"/>
            <a:r>
              <a:rPr lang="en-US" sz="3200" b="1" i="1">
                <a:solidFill>
                  <a:srgbClr val="FF0000"/>
                </a:solidFill>
                <a:latin typeface="Arial" charset="0"/>
              </a:rPr>
              <a:t>“Describe your weaknesses.”</a:t>
            </a:r>
          </a:p>
        </p:txBody>
      </p:sp>
      <p:sp>
        <p:nvSpPr>
          <p:cNvPr id="130053" name="Text Box 5"/>
          <p:cNvSpPr txBox="1">
            <a:spLocks noChangeArrowheads="1"/>
          </p:cNvSpPr>
          <p:nvPr/>
        </p:nvSpPr>
        <p:spPr bwMode="auto">
          <a:xfrm>
            <a:off x="152400" y="3733800"/>
            <a:ext cx="4894263" cy="579438"/>
          </a:xfrm>
          <a:prstGeom prst="rect">
            <a:avLst/>
          </a:prstGeom>
          <a:noFill/>
          <a:ln w="9525">
            <a:noFill/>
            <a:miter lim="800000"/>
            <a:headEnd/>
            <a:tailEnd/>
          </a:ln>
          <a:effectLst/>
        </p:spPr>
        <p:txBody>
          <a:bodyPr wrap="none">
            <a:spAutoFit/>
          </a:bodyPr>
          <a:lstStyle/>
          <a:p>
            <a:pPr eaLnBrk="0" hangingPunct="0"/>
            <a:r>
              <a:rPr lang="en-US" sz="3200" b="1" i="1">
                <a:solidFill>
                  <a:srgbClr val="FF0000"/>
                </a:solidFill>
                <a:latin typeface="Arial" charset="0"/>
              </a:rPr>
              <a:t>“Tell us about yourself.”</a:t>
            </a:r>
          </a:p>
        </p:txBody>
      </p:sp>
      <p:sp>
        <p:nvSpPr>
          <p:cNvPr id="130054" name="Text Box 6"/>
          <p:cNvSpPr txBox="1">
            <a:spLocks noChangeArrowheads="1"/>
          </p:cNvSpPr>
          <p:nvPr/>
        </p:nvSpPr>
        <p:spPr bwMode="auto">
          <a:xfrm>
            <a:off x="935038" y="5791200"/>
            <a:ext cx="8208962" cy="579438"/>
          </a:xfrm>
          <a:prstGeom prst="rect">
            <a:avLst/>
          </a:prstGeom>
          <a:noFill/>
          <a:ln w="9525">
            <a:noFill/>
            <a:miter lim="800000"/>
            <a:headEnd/>
            <a:tailEnd/>
          </a:ln>
          <a:effectLst/>
        </p:spPr>
        <p:txBody>
          <a:bodyPr wrap="none">
            <a:spAutoFit/>
          </a:bodyPr>
          <a:lstStyle/>
          <a:p>
            <a:pPr eaLnBrk="0" hangingPunct="0"/>
            <a:r>
              <a:rPr lang="en-US" sz="3200" b="1" i="1">
                <a:solidFill>
                  <a:srgbClr val="FF0000"/>
                </a:solidFill>
                <a:latin typeface="Arial" charset="0"/>
              </a:rPr>
              <a:t>“Tell us about a mistake you have made.”</a:t>
            </a:r>
          </a:p>
        </p:txBody>
      </p:sp>
      <p:pic>
        <p:nvPicPr>
          <p:cNvPr id="130055" name="Picture 7" descr="amigos-poster"/>
          <p:cNvPicPr>
            <a:picLocks noChangeAspect="1" noChangeArrowheads="1"/>
          </p:cNvPicPr>
          <p:nvPr/>
        </p:nvPicPr>
        <p:blipFill>
          <a:blip r:embed="rId2"/>
          <a:srcRect t="23276"/>
          <a:stretch>
            <a:fillRect/>
          </a:stretch>
        </p:blipFill>
        <p:spPr bwMode="auto">
          <a:xfrm>
            <a:off x="5102225" y="228600"/>
            <a:ext cx="4041775" cy="43434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0" y="609600"/>
            <a:ext cx="7772400" cy="1143000"/>
          </a:xfrm>
        </p:spPr>
        <p:txBody>
          <a:bodyPr/>
          <a:lstStyle/>
          <a:p>
            <a:r>
              <a:rPr lang="en-US" sz="4000">
                <a:solidFill>
                  <a:srgbClr val="FF9933"/>
                </a:solidFill>
              </a:rPr>
              <a:t>“That which doesn’t kill us makes us stronger.”</a:t>
            </a:r>
          </a:p>
        </p:txBody>
      </p:sp>
      <p:sp>
        <p:nvSpPr>
          <p:cNvPr id="133123" name="Rectangle 3"/>
          <p:cNvSpPr>
            <a:spLocks noGrp="1" noChangeArrowheads="1"/>
          </p:cNvSpPr>
          <p:nvPr>
            <p:ph type="body" idx="4294967295"/>
          </p:nvPr>
        </p:nvSpPr>
        <p:spPr>
          <a:xfrm>
            <a:off x="0" y="2133600"/>
            <a:ext cx="8001000" cy="1828800"/>
          </a:xfrm>
        </p:spPr>
        <p:txBody>
          <a:bodyPr/>
          <a:lstStyle/>
          <a:p>
            <a:pPr>
              <a:buFont typeface="Wingdings" pitchFamily="2" charset="2"/>
              <a:buNone/>
            </a:pPr>
            <a:r>
              <a:rPr lang="en-US" dirty="0">
                <a:solidFill>
                  <a:srgbClr val="002060"/>
                </a:solidFill>
              </a:rPr>
              <a:t>In response to a “weakness” or “mistake” question, </a:t>
            </a:r>
            <a:r>
              <a:rPr lang="en-US" b="1" dirty="0">
                <a:solidFill>
                  <a:srgbClr val="002060"/>
                </a:solidFill>
              </a:rPr>
              <a:t>ALWAYS </a:t>
            </a:r>
            <a:r>
              <a:rPr lang="en-US" dirty="0">
                <a:solidFill>
                  <a:srgbClr val="002060"/>
                </a:solidFill>
              </a:rPr>
              <a:t>address the lessons or skills you learned….</a:t>
            </a:r>
          </a:p>
        </p:txBody>
      </p:sp>
      <p:pic>
        <p:nvPicPr>
          <p:cNvPr id="133124" name="Picture 4" descr="nietzsche"/>
          <p:cNvPicPr>
            <a:picLocks noChangeAspect="1" noChangeArrowheads="1"/>
          </p:cNvPicPr>
          <p:nvPr/>
        </p:nvPicPr>
        <p:blipFill>
          <a:blip r:embed="rId3"/>
          <a:srcRect/>
          <a:stretch>
            <a:fillRect/>
          </a:stretch>
        </p:blipFill>
        <p:spPr bwMode="auto">
          <a:xfrm>
            <a:off x="4419600" y="3810000"/>
            <a:ext cx="2895600" cy="2746375"/>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xmlns="" val="1857262454"/>
              </p:ext>
            </p:extLst>
          </p:nvPr>
        </p:nvGraphicFramePr>
        <p:xfrm>
          <a:off x="0" y="1371600"/>
          <a:ext cx="3383151" cy="2973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PARTS OF INTERVIEW</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7" name="Picture 6"/>
          <p:cNvPicPr>
            <a:picLocks noChangeAspect="1" noChangeArrowheads="1"/>
          </p:cNvPicPr>
          <p:nvPr/>
        </p:nvPicPr>
        <p:blipFill>
          <a:blip r:embed="rId6"/>
          <a:srcRect/>
          <a:stretch>
            <a:fillRect/>
          </a:stretch>
        </p:blipFill>
        <p:spPr bwMode="auto">
          <a:xfrm>
            <a:off x="3429000" y="914400"/>
            <a:ext cx="5562600" cy="5029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0" y="609600"/>
            <a:ext cx="7772400" cy="1143000"/>
          </a:xfrm>
        </p:spPr>
        <p:txBody>
          <a:bodyPr/>
          <a:lstStyle/>
          <a:p>
            <a:r>
              <a:rPr lang="en-US" sz="4000">
                <a:solidFill>
                  <a:srgbClr val="FF6600"/>
                </a:solidFill>
              </a:rPr>
              <a:t>Who are you…you, you, you, you?</a:t>
            </a:r>
          </a:p>
        </p:txBody>
      </p:sp>
      <p:sp>
        <p:nvSpPr>
          <p:cNvPr id="139267" name="Rectangle 3"/>
          <p:cNvSpPr>
            <a:spLocks noGrp="1" noChangeArrowheads="1"/>
          </p:cNvSpPr>
          <p:nvPr>
            <p:ph type="body" sz="half" idx="4294967295"/>
          </p:nvPr>
        </p:nvSpPr>
        <p:spPr>
          <a:xfrm>
            <a:off x="0" y="1981200"/>
            <a:ext cx="7124700" cy="692150"/>
          </a:xfrm>
        </p:spPr>
        <p:txBody>
          <a:bodyPr/>
          <a:lstStyle/>
          <a:p>
            <a:pPr>
              <a:buClr>
                <a:srgbClr val="FF9933"/>
              </a:buClr>
              <a:buSzTx/>
              <a:buFont typeface="Wingdings" pitchFamily="2" charset="2"/>
              <a:buChar char="z"/>
            </a:pPr>
            <a:r>
              <a:rPr lang="en-US" sz="2800">
                <a:solidFill>
                  <a:srgbClr val="FF9933"/>
                </a:solidFill>
              </a:rPr>
              <a:t> </a:t>
            </a:r>
            <a:r>
              <a:rPr lang="en-US">
                <a:solidFill>
                  <a:srgbClr val="FF9933"/>
                </a:solidFill>
              </a:rPr>
              <a:t>they really wanna’ know….</a:t>
            </a:r>
          </a:p>
        </p:txBody>
      </p:sp>
      <p:pic>
        <p:nvPicPr>
          <p:cNvPr id="139268" name="Picture 4" descr="puzzleperson"/>
          <p:cNvPicPr>
            <a:picLocks noChangeAspect="1" noChangeArrowheads="1"/>
          </p:cNvPicPr>
          <p:nvPr>
            <p:ph sz="half" idx="4294967295"/>
          </p:nvPr>
        </p:nvPicPr>
        <p:blipFill>
          <a:blip r:embed="rId3"/>
          <a:srcRect/>
          <a:stretch>
            <a:fillRect/>
          </a:stretch>
        </p:blipFill>
        <p:spPr>
          <a:xfrm>
            <a:off x="6172200" y="2895600"/>
            <a:ext cx="2971800" cy="3657600"/>
          </a:xfrm>
          <a:noFill/>
          <a:ln/>
        </p:spPr>
      </p:pic>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0" y="609600"/>
            <a:ext cx="7772400" cy="1143000"/>
          </a:xfrm>
        </p:spPr>
        <p:txBody>
          <a:bodyPr/>
          <a:lstStyle/>
          <a:p>
            <a:r>
              <a:rPr lang="en-US">
                <a:solidFill>
                  <a:srgbClr val="FF6600"/>
                </a:solidFill>
              </a:rPr>
              <a:t>if the going gets tough</a:t>
            </a:r>
          </a:p>
        </p:txBody>
      </p:sp>
      <p:pic>
        <p:nvPicPr>
          <p:cNvPr id="141315" name="Picture 3" descr="womancliffclimber"/>
          <p:cNvPicPr>
            <a:picLocks noChangeAspect="1" noChangeArrowheads="1"/>
          </p:cNvPicPr>
          <p:nvPr>
            <p:ph idx="4294967295"/>
          </p:nvPr>
        </p:nvPicPr>
        <p:blipFill>
          <a:blip r:embed="rId3"/>
          <a:srcRect r="2202" b="2452"/>
          <a:stretch>
            <a:fillRect/>
          </a:stretch>
        </p:blipFill>
        <p:spPr>
          <a:xfrm>
            <a:off x="5875338" y="1676400"/>
            <a:ext cx="3268662" cy="4876800"/>
          </a:xfrm>
          <a:noFill/>
          <a:ln/>
        </p:spPr>
      </p:pic>
      <p:sp>
        <p:nvSpPr>
          <p:cNvPr id="141316" name="Text Box 4"/>
          <p:cNvSpPr txBox="1">
            <a:spLocks noChangeArrowheads="1"/>
          </p:cNvSpPr>
          <p:nvPr/>
        </p:nvSpPr>
        <p:spPr bwMode="auto">
          <a:xfrm>
            <a:off x="365125" y="2189163"/>
            <a:ext cx="3690938" cy="804862"/>
          </a:xfrm>
          <a:prstGeom prst="rect">
            <a:avLst/>
          </a:prstGeom>
          <a:noFill/>
          <a:ln w="9525">
            <a:noFill/>
            <a:miter lim="800000"/>
            <a:headEnd/>
            <a:tailEnd/>
          </a:ln>
          <a:effectLst/>
        </p:spPr>
        <p:txBody>
          <a:bodyPr wrap="none">
            <a:spAutoFit/>
          </a:bodyPr>
          <a:lstStyle/>
          <a:p>
            <a:pPr>
              <a:lnSpc>
                <a:spcPct val="90000"/>
              </a:lnSpc>
              <a:spcBef>
                <a:spcPct val="20000"/>
              </a:spcBef>
              <a:buClr>
                <a:srgbClr val="FF9933"/>
              </a:buClr>
              <a:buSzPct val="90000"/>
              <a:buFont typeface="Wingdings" pitchFamily="2" charset="2"/>
              <a:buChar char="z"/>
            </a:pPr>
            <a:r>
              <a:rPr lang="en-US" sz="3200" b="1">
                <a:effectLst>
                  <a:outerShdw blurRad="38100" dist="38100" dir="2700000" algn="tl">
                    <a:srgbClr val="000000"/>
                  </a:outerShdw>
                </a:effectLst>
                <a:latin typeface="Arial" charset="0"/>
              </a:rPr>
              <a:t> </a:t>
            </a:r>
            <a:r>
              <a:rPr lang="en-US" sz="3200" b="1">
                <a:solidFill>
                  <a:srgbClr val="FF9933"/>
                </a:solidFill>
                <a:effectLst>
                  <a:outerShdw blurRad="38100" dist="38100" dir="2700000" algn="tl">
                    <a:srgbClr val="000000"/>
                  </a:outerShdw>
                </a:effectLst>
                <a:latin typeface="Arial" charset="0"/>
              </a:rPr>
              <a:t>hang in there….</a:t>
            </a:r>
          </a:p>
          <a:p>
            <a:pPr eaLnBrk="0" hangingPunct="0"/>
            <a:endParaRPr lang="en-US" sz="1800">
              <a:latin typeface="Arial" charset="0"/>
            </a:endParaRPr>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371600" y="0"/>
            <a:ext cx="7772400" cy="1143000"/>
          </a:xfrm>
        </p:spPr>
        <p:txBody>
          <a:bodyPr/>
          <a:lstStyle/>
          <a:p>
            <a:r>
              <a:rPr lang="en-US"/>
              <a:t>Follow-Up</a:t>
            </a:r>
          </a:p>
        </p:txBody>
      </p:sp>
      <p:sp>
        <p:nvSpPr>
          <p:cNvPr id="47107" name="Rectangle 3"/>
          <p:cNvSpPr>
            <a:spLocks noGrp="1" noChangeArrowheads="1"/>
          </p:cNvSpPr>
          <p:nvPr>
            <p:ph type="body" idx="4294967295"/>
          </p:nvPr>
        </p:nvSpPr>
        <p:spPr>
          <a:xfrm>
            <a:off x="1371600" y="1143000"/>
            <a:ext cx="7772400" cy="4114800"/>
          </a:xfrm>
        </p:spPr>
        <p:txBody>
          <a:bodyPr/>
          <a:lstStyle/>
          <a:p>
            <a:r>
              <a:rPr lang="en-US" dirty="0">
                <a:solidFill>
                  <a:srgbClr val="002060"/>
                </a:solidFill>
              </a:rPr>
              <a:t>Thank you letter</a:t>
            </a:r>
          </a:p>
          <a:p>
            <a:r>
              <a:rPr lang="en-US" dirty="0">
                <a:solidFill>
                  <a:srgbClr val="002060"/>
                </a:solidFill>
              </a:rPr>
              <a:t>Check with Advocate Network</a:t>
            </a:r>
          </a:p>
          <a:p>
            <a:r>
              <a:rPr lang="en-US" dirty="0">
                <a:solidFill>
                  <a:srgbClr val="002060"/>
                </a:solidFill>
              </a:rPr>
              <a:t>Keep looking for opportunities</a:t>
            </a:r>
          </a:p>
        </p:txBody>
      </p:sp>
      <p:pic>
        <p:nvPicPr>
          <p:cNvPr id="47108" name="Picture 4" descr="keyboard"/>
          <p:cNvPicPr>
            <a:picLocks noChangeAspect="1" noChangeArrowheads="1"/>
          </p:cNvPicPr>
          <p:nvPr/>
        </p:nvPicPr>
        <p:blipFill>
          <a:blip r:embed="rId3"/>
          <a:srcRect/>
          <a:stretch>
            <a:fillRect/>
          </a:stretch>
        </p:blipFill>
        <p:spPr bwMode="auto">
          <a:xfrm>
            <a:off x="1828800" y="3581400"/>
            <a:ext cx="2362200" cy="1574800"/>
          </a:xfrm>
          <a:prstGeom prst="rect">
            <a:avLst/>
          </a:prstGeom>
          <a:noFill/>
        </p:spPr>
      </p:pic>
      <p:pic>
        <p:nvPicPr>
          <p:cNvPr id="47109" name="Picture 5" descr="career_3"/>
          <p:cNvPicPr>
            <a:picLocks noChangeAspect="1" noChangeArrowheads="1"/>
          </p:cNvPicPr>
          <p:nvPr/>
        </p:nvPicPr>
        <p:blipFill>
          <a:blip r:embed="rId4"/>
          <a:srcRect/>
          <a:stretch>
            <a:fillRect/>
          </a:stretch>
        </p:blipFill>
        <p:spPr bwMode="auto">
          <a:xfrm>
            <a:off x="3962400" y="3886200"/>
            <a:ext cx="2419350" cy="2638425"/>
          </a:xfrm>
          <a:prstGeom prst="rect">
            <a:avLst/>
          </a:prstGeom>
          <a:noFill/>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wipe(left)">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wipe(left)">
                                      <p:cBhvr>
                                        <p:cTn id="17"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You’re HIRED</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7" name="Picture 6" descr="Hired.png"/>
          <p:cNvPicPr>
            <a:picLocks noChangeAspect="1"/>
          </p:cNvPicPr>
          <p:nvPr/>
        </p:nvPicPr>
        <p:blipFill>
          <a:blip r:embed="rId2"/>
          <a:stretch>
            <a:fillRect/>
          </a:stretch>
        </p:blipFill>
        <p:spPr>
          <a:xfrm>
            <a:off x="0" y="852755"/>
            <a:ext cx="9144000" cy="54718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a:xfrm>
            <a:off x="0" y="609600"/>
            <a:ext cx="7772400" cy="1143000"/>
          </a:xfrm>
        </p:spPr>
        <p:txBody>
          <a:bodyPr/>
          <a:lstStyle/>
          <a:p>
            <a:r>
              <a:rPr lang="en-US">
                <a:solidFill>
                  <a:srgbClr val="FF6600"/>
                </a:solidFill>
              </a:rPr>
              <a:t>success</a:t>
            </a:r>
          </a:p>
        </p:txBody>
      </p:sp>
      <p:pic>
        <p:nvPicPr>
          <p:cNvPr id="145411" name="Picture 3" descr="success"/>
          <p:cNvPicPr>
            <a:picLocks noChangeAspect="1" noChangeArrowheads="1"/>
          </p:cNvPicPr>
          <p:nvPr>
            <p:ph idx="4294967295"/>
          </p:nvPr>
        </p:nvPicPr>
        <p:blipFill>
          <a:blip r:embed="rId3"/>
          <a:srcRect t="7254" b="4221"/>
          <a:stretch>
            <a:fillRect/>
          </a:stretch>
        </p:blipFill>
        <p:spPr>
          <a:xfrm>
            <a:off x="2667000" y="2535238"/>
            <a:ext cx="6477000" cy="3503612"/>
          </a:xfrm>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dissolve">
                                      <p:cBhvr>
                                        <p:cTn id="7" dur="500"/>
                                        <p:tgtEl>
                                          <p:spTgt spid="14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PLANNING</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计划</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p:nvSpPr>
        <p:spPr>
          <a:xfrm>
            <a:off x="0" y="914400"/>
            <a:ext cx="7391400" cy="1015663"/>
          </a:xfrm>
          <a:prstGeom prst="rect">
            <a:avLst/>
          </a:prstGeom>
          <a:solidFill>
            <a:schemeClr val="tx2">
              <a:lumMod val="75000"/>
            </a:schemeClr>
          </a:solidFill>
        </p:spPr>
        <p:txBody>
          <a:bodyPr wrap="square" rtlCol="0">
            <a:spAutoFit/>
          </a:bodyPr>
          <a:lstStyle/>
          <a:p>
            <a:r>
              <a:rPr lang="en-US" sz="3000" b="1" dirty="0" smtClean="0">
                <a:solidFill>
                  <a:srgbClr val="002060"/>
                </a:solidFill>
                <a:latin typeface="Shruti" pitchFamily="34" charset="0"/>
                <a:cs typeface="Shruti" pitchFamily="34" charset="0"/>
              </a:rPr>
              <a:t>Step1: Surf Company Website</a:t>
            </a:r>
          </a:p>
          <a:p>
            <a:r>
              <a:rPr lang="en-US" sz="3000" b="1" dirty="0" smtClean="0">
                <a:solidFill>
                  <a:srgbClr val="002060"/>
                </a:solidFill>
                <a:latin typeface="Shruti" pitchFamily="34" charset="0"/>
                <a:cs typeface="Shruti" pitchFamily="34" charset="0"/>
              </a:rPr>
              <a:t>Time Required: 1~2 hours.</a:t>
            </a:r>
            <a:endParaRPr lang="en-US" sz="3000" b="1" dirty="0">
              <a:solidFill>
                <a:srgbClr val="002060"/>
              </a:solidFill>
              <a:latin typeface="Shruti" pitchFamily="34" charset="0"/>
              <a:cs typeface="Shruti" pitchFamily="34" charset="0"/>
            </a:endParaRPr>
          </a:p>
        </p:txBody>
      </p:sp>
      <p:sp>
        <p:nvSpPr>
          <p:cNvPr id="10" name="TextBox 9"/>
          <p:cNvSpPr txBox="1"/>
          <p:nvPr/>
        </p:nvSpPr>
        <p:spPr>
          <a:xfrm>
            <a:off x="0" y="1905000"/>
            <a:ext cx="6477000" cy="3293209"/>
          </a:xfrm>
          <a:prstGeom prst="rect">
            <a:avLst/>
          </a:prstGeom>
          <a:noFill/>
        </p:spPr>
        <p:txBody>
          <a:bodyPr wrap="square" rtlCol="0">
            <a:spAutoFit/>
          </a:bodyPr>
          <a:lstStyle/>
          <a:p>
            <a:r>
              <a:rPr lang="en-US" sz="3600" b="1" dirty="0" smtClean="0">
                <a:solidFill>
                  <a:srgbClr val="002060"/>
                </a:solidFill>
              </a:rPr>
              <a:t>What</a:t>
            </a:r>
            <a:r>
              <a:rPr lang="en-US" dirty="0" smtClean="0">
                <a:solidFill>
                  <a:srgbClr val="002060"/>
                </a:solidFill>
              </a:rPr>
              <a:t> to search for..</a:t>
            </a:r>
          </a:p>
          <a:p>
            <a:pPr>
              <a:buFont typeface="Arial" pitchFamily="34" charset="0"/>
              <a:buChar char="•"/>
            </a:pPr>
            <a:r>
              <a:rPr lang="en-US" dirty="0" smtClean="0">
                <a:solidFill>
                  <a:srgbClr val="002060"/>
                </a:solidFill>
              </a:rPr>
              <a:t> Get to know company history, clients, work culture. </a:t>
            </a:r>
          </a:p>
          <a:p>
            <a:pPr>
              <a:buFont typeface="Arial" pitchFamily="34" charset="0"/>
              <a:buChar char="•"/>
            </a:pPr>
            <a:r>
              <a:rPr lang="en-US" dirty="0" smtClean="0">
                <a:solidFill>
                  <a:srgbClr val="002060"/>
                </a:solidFill>
              </a:rPr>
              <a:t> Better to print some useful information about company operations. </a:t>
            </a:r>
            <a:r>
              <a:rPr lang="en-US" dirty="0" err="1" smtClean="0">
                <a:solidFill>
                  <a:srgbClr val="002060"/>
                </a:solidFill>
              </a:rPr>
              <a:t>IMPORTANT</a:t>
            </a:r>
            <a:r>
              <a:rPr lang="en-US" dirty="0" err="1" smtClean="0">
                <a:solidFill>
                  <a:srgbClr val="002060"/>
                </a:solidFill>
                <a:sym typeface="Wingdings" pitchFamily="2" charset="2"/>
              </a:rPr>
              <a:t></a:t>
            </a:r>
            <a:r>
              <a:rPr lang="en-US" dirty="0" err="1" smtClean="0">
                <a:solidFill>
                  <a:srgbClr val="002060"/>
                </a:solidFill>
              </a:rPr>
              <a:t>Simply</a:t>
            </a:r>
            <a:r>
              <a:rPr lang="en-US" dirty="0" smtClean="0">
                <a:solidFill>
                  <a:srgbClr val="002060"/>
                </a:solidFill>
              </a:rPr>
              <a:t> means </a:t>
            </a:r>
            <a:r>
              <a:rPr lang="en-US" b="1" u="sng" dirty="0" smtClean="0">
                <a:solidFill>
                  <a:srgbClr val="002060"/>
                </a:solidFill>
              </a:rPr>
              <a:t>you need to know what company actually does.</a:t>
            </a:r>
          </a:p>
          <a:p>
            <a:r>
              <a:rPr lang="en-US" sz="2800" b="1" dirty="0" smtClean="0">
                <a:solidFill>
                  <a:srgbClr val="002060"/>
                </a:solidFill>
              </a:rPr>
              <a:t>Why</a:t>
            </a:r>
            <a:r>
              <a:rPr lang="en-US" dirty="0" smtClean="0">
                <a:solidFill>
                  <a:srgbClr val="002060"/>
                </a:solidFill>
              </a:rPr>
              <a:t> is it Important?</a:t>
            </a:r>
            <a:endParaRPr lang="en-US" dirty="0">
              <a:solidFill>
                <a:srgbClr val="002060"/>
              </a:solidFill>
            </a:endParaRPr>
          </a:p>
        </p:txBody>
      </p:sp>
      <p:pic>
        <p:nvPicPr>
          <p:cNvPr id="150530" name="Picture 2"/>
          <p:cNvPicPr>
            <a:picLocks noChangeAspect="1" noChangeArrowheads="1"/>
          </p:cNvPicPr>
          <p:nvPr/>
        </p:nvPicPr>
        <p:blipFill>
          <a:blip r:embed="rId2"/>
          <a:srcRect/>
          <a:stretch>
            <a:fillRect/>
          </a:stretch>
        </p:blipFill>
        <p:spPr bwMode="auto">
          <a:xfrm rot="5400000">
            <a:off x="5300662" y="2481263"/>
            <a:ext cx="5334001" cy="2352675"/>
          </a:xfrm>
          <a:prstGeom prst="rect">
            <a:avLst/>
          </a:prstGeom>
          <a:ln>
            <a:solidFill>
              <a:srgbClr val="00206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PLANNING</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计划</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TextBox 9"/>
          <p:cNvSpPr txBox="1"/>
          <p:nvPr/>
        </p:nvSpPr>
        <p:spPr>
          <a:xfrm>
            <a:off x="0" y="1905000"/>
            <a:ext cx="6477000" cy="2369880"/>
          </a:xfrm>
          <a:prstGeom prst="rect">
            <a:avLst/>
          </a:prstGeom>
          <a:noFill/>
        </p:spPr>
        <p:txBody>
          <a:bodyPr wrap="square" rtlCol="0">
            <a:spAutoFit/>
          </a:bodyPr>
          <a:lstStyle/>
          <a:p>
            <a:r>
              <a:rPr lang="en-US" sz="2800" b="1" dirty="0" smtClean="0">
                <a:solidFill>
                  <a:srgbClr val="002060"/>
                </a:solidFill>
              </a:rPr>
              <a:t>Why</a:t>
            </a:r>
            <a:r>
              <a:rPr lang="en-US" dirty="0" smtClean="0">
                <a:solidFill>
                  <a:srgbClr val="002060"/>
                </a:solidFill>
              </a:rPr>
              <a:t> is it Important to know about company?</a:t>
            </a:r>
          </a:p>
          <a:p>
            <a:r>
              <a:rPr lang="en-US" dirty="0" smtClean="0">
                <a:solidFill>
                  <a:srgbClr val="002060"/>
                </a:solidFill>
              </a:rPr>
              <a:t>Interviewer will ask question such as..</a:t>
            </a:r>
          </a:p>
          <a:p>
            <a:pPr marL="457200" indent="-457200">
              <a:buAutoNum type="arabicPeriod"/>
            </a:pPr>
            <a:r>
              <a:rPr lang="en-US" dirty="0" smtClean="0">
                <a:solidFill>
                  <a:srgbClr val="002060"/>
                </a:solidFill>
              </a:rPr>
              <a:t>What do you know about our organization?</a:t>
            </a:r>
          </a:p>
          <a:p>
            <a:pPr marL="457200" indent="-457200">
              <a:buAutoNum type="arabicPeriod"/>
            </a:pPr>
            <a:r>
              <a:rPr lang="en-US" dirty="0" smtClean="0">
                <a:solidFill>
                  <a:srgbClr val="002060"/>
                </a:solidFill>
              </a:rPr>
              <a:t>Why do you want to work with us?</a:t>
            </a:r>
          </a:p>
          <a:p>
            <a:pPr marL="457200" indent="-457200">
              <a:buAutoNum type="arabicPeriod"/>
            </a:pPr>
            <a:endParaRPr lang="en-US" dirty="0">
              <a:solidFill>
                <a:srgbClr val="002060"/>
              </a:solidFill>
            </a:endParaRPr>
          </a:p>
          <a:p>
            <a:pPr marL="457200" indent="-457200"/>
            <a:r>
              <a:rPr lang="en-US" dirty="0" smtClean="0">
                <a:solidFill>
                  <a:srgbClr val="002060"/>
                </a:solidFill>
              </a:rPr>
              <a:t>You need to have good answer in advance. </a:t>
            </a:r>
            <a:endParaRPr lang="en-US" dirty="0">
              <a:solidFill>
                <a:srgbClr val="002060"/>
              </a:solidFill>
            </a:endParaRPr>
          </a:p>
        </p:txBody>
      </p:sp>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PLANNING</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计划</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p:nvSpPr>
        <p:spPr>
          <a:xfrm>
            <a:off x="0" y="914400"/>
            <a:ext cx="7391400" cy="1015663"/>
          </a:xfrm>
          <a:prstGeom prst="rect">
            <a:avLst/>
          </a:prstGeom>
          <a:solidFill>
            <a:schemeClr val="tx2">
              <a:lumMod val="75000"/>
            </a:schemeClr>
          </a:solidFill>
        </p:spPr>
        <p:txBody>
          <a:bodyPr wrap="square" rtlCol="0">
            <a:spAutoFit/>
          </a:bodyPr>
          <a:lstStyle/>
          <a:p>
            <a:r>
              <a:rPr lang="en-US" sz="3000" b="1" dirty="0" smtClean="0">
                <a:solidFill>
                  <a:srgbClr val="002060"/>
                </a:solidFill>
                <a:latin typeface="Shruti" pitchFamily="34" charset="0"/>
                <a:cs typeface="Shruti" pitchFamily="34" charset="0"/>
              </a:rPr>
              <a:t>Step 2: Search Position and skill set needed for this post. 1~2 Hours</a:t>
            </a:r>
            <a:endParaRPr lang="en-US" sz="3000" b="1" dirty="0">
              <a:solidFill>
                <a:srgbClr val="002060"/>
              </a:solidFill>
              <a:latin typeface="Shruti" pitchFamily="34" charset="0"/>
              <a:cs typeface="Shruti" pitchFamily="34" charset="0"/>
            </a:endParaRPr>
          </a:p>
        </p:txBody>
      </p:sp>
      <p:sp>
        <p:nvSpPr>
          <p:cNvPr id="10" name="TextBox 9"/>
          <p:cNvSpPr txBox="1"/>
          <p:nvPr/>
        </p:nvSpPr>
        <p:spPr>
          <a:xfrm>
            <a:off x="0" y="1905000"/>
            <a:ext cx="7315200" cy="4401205"/>
          </a:xfrm>
          <a:prstGeom prst="rect">
            <a:avLst/>
          </a:prstGeom>
          <a:noFill/>
        </p:spPr>
        <p:txBody>
          <a:bodyPr wrap="square" rtlCol="0">
            <a:spAutoFit/>
          </a:bodyPr>
          <a:lstStyle/>
          <a:p>
            <a:pPr marL="514350" indent="-514350" algn="just">
              <a:buAutoNum type="arabicPeriod"/>
            </a:pPr>
            <a:r>
              <a:rPr lang="en-US" sz="2800" dirty="0" smtClean="0">
                <a:solidFill>
                  <a:srgbClr val="002060"/>
                </a:solidFill>
              </a:rPr>
              <a:t>Make a list of technologies the job needs.</a:t>
            </a:r>
          </a:p>
          <a:p>
            <a:pPr marL="514350" indent="-514350" algn="just">
              <a:buAutoNum type="arabicPeriod"/>
            </a:pPr>
            <a:r>
              <a:rPr lang="en-US" sz="2800" dirty="0" smtClean="0">
                <a:solidFill>
                  <a:srgbClr val="002060"/>
                </a:solidFill>
              </a:rPr>
              <a:t>Please see you are good or poor in which technologies. IMP</a:t>
            </a:r>
            <a:r>
              <a:rPr lang="en-US" sz="2800" dirty="0" smtClean="0">
                <a:solidFill>
                  <a:srgbClr val="002060"/>
                </a:solidFill>
                <a:sym typeface="Wingdings" pitchFamily="2" charset="2"/>
              </a:rPr>
              <a:t> During interview they will ask you are good in which platform or technology?</a:t>
            </a:r>
          </a:p>
          <a:p>
            <a:pPr marL="514350" indent="-514350" algn="just">
              <a:buAutoNum type="arabicPeriod"/>
            </a:pPr>
            <a:r>
              <a:rPr lang="en-US" sz="2800" dirty="0" smtClean="0">
                <a:solidFill>
                  <a:srgbClr val="002060"/>
                </a:solidFill>
              </a:rPr>
              <a:t>IMP:</a:t>
            </a:r>
            <a:r>
              <a:rPr lang="en-US" sz="2800" dirty="0" smtClean="0">
                <a:solidFill>
                  <a:srgbClr val="002060"/>
                </a:solidFill>
                <a:sym typeface="Wingdings" pitchFamily="2" charset="2"/>
              </a:rPr>
              <a:t></a:t>
            </a:r>
            <a:r>
              <a:rPr lang="en-US" sz="2800" dirty="0" smtClean="0">
                <a:solidFill>
                  <a:srgbClr val="002060"/>
                </a:solidFill>
              </a:rPr>
              <a:t>Focus only on the topic which you are good at. </a:t>
            </a:r>
            <a:r>
              <a:rPr lang="zh-CN" altLang="en-US" sz="2800" dirty="0" smtClean="0">
                <a:solidFill>
                  <a:srgbClr val="002060"/>
                </a:solidFill>
                <a:sym typeface="Wingdings" pitchFamily="2" charset="2"/>
              </a:rPr>
              <a:t>准备</a:t>
            </a:r>
            <a:r>
              <a:rPr lang="en-US" altLang="zh-CN" sz="2800" dirty="0" smtClean="0">
                <a:solidFill>
                  <a:srgbClr val="002060"/>
                </a:solidFill>
                <a:sym typeface="Wingdings" pitchFamily="2" charset="2"/>
              </a:rPr>
              <a:t>arrange these topics on paper. Search or revise</a:t>
            </a:r>
            <a:r>
              <a:rPr lang="zh-CN" altLang="en-US" sz="2800" dirty="0" smtClean="0">
                <a:solidFill>
                  <a:srgbClr val="002060"/>
                </a:solidFill>
                <a:sym typeface="Wingdings" pitchFamily="2" charset="2"/>
              </a:rPr>
              <a:t>复习</a:t>
            </a:r>
            <a:r>
              <a:rPr lang="en-US" altLang="zh-CN" sz="2800" dirty="0" smtClean="0">
                <a:solidFill>
                  <a:srgbClr val="002060"/>
                </a:solidFill>
                <a:sym typeface="Wingdings" pitchFamily="2" charset="2"/>
              </a:rPr>
              <a:t> more info about these topics. Keep this paper with you during interview.</a:t>
            </a:r>
            <a:endParaRPr lang="en-US" sz="1800" dirty="0">
              <a:solidFill>
                <a:srgbClr val="002060"/>
              </a:solidFill>
            </a:endParaRPr>
          </a:p>
        </p:txBody>
      </p:sp>
      <p:pic>
        <p:nvPicPr>
          <p:cNvPr id="151554" name="Picture 2"/>
          <p:cNvPicPr>
            <a:picLocks noChangeAspect="1" noChangeArrowheads="1"/>
          </p:cNvPicPr>
          <p:nvPr/>
        </p:nvPicPr>
        <p:blipFill>
          <a:blip r:embed="rId2"/>
          <a:srcRect/>
          <a:stretch>
            <a:fillRect/>
          </a:stretch>
        </p:blipFill>
        <p:spPr bwMode="auto">
          <a:xfrm rot="5400000">
            <a:off x="5734050" y="2828925"/>
            <a:ext cx="5324475" cy="1495425"/>
          </a:xfrm>
          <a:prstGeom prst="rect">
            <a:avLst/>
          </a:prstGeom>
          <a:noFill/>
          <a:ln w="9525">
            <a:noFill/>
            <a:miter lim="800000"/>
            <a:headEnd/>
            <a:tailEnd/>
          </a:ln>
          <a:effectLst/>
        </p:spPr>
      </p:pic>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PLANNING</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计划</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p:nvSpPr>
        <p:spPr>
          <a:xfrm>
            <a:off x="0" y="914400"/>
            <a:ext cx="7391400" cy="1015663"/>
          </a:xfrm>
          <a:prstGeom prst="rect">
            <a:avLst/>
          </a:prstGeom>
          <a:solidFill>
            <a:srgbClr val="FFC000"/>
          </a:solidFill>
        </p:spPr>
        <p:txBody>
          <a:bodyPr wrap="square" rtlCol="0">
            <a:spAutoFit/>
          </a:bodyPr>
          <a:lstStyle/>
          <a:p>
            <a:r>
              <a:rPr lang="en-US" sz="3000" b="1" dirty="0" smtClean="0">
                <a:solidFill>
                  <a:srgbClr val="002060"/>
                </a:solidFill>
                <a:latin typeface="Shruti" pitchFamily="34" charset="0"/>
                <a:cs typeface="Shruti" pitchFamily="34" charset="0"/>
              </a:rPr>
              <a:t>Step 3: Your Work History. </a:t>
            </a:r>
          </a:p>
          <a:p>
            <a:r>
              <a:rPr lang="en-US" sz="3000" b="1" dirty="0" smtClean="0">
                <a:solidFill>
                  <a:srgbClr val="002060"/>
                </a:solidFill>
                <a:latin typeface="Shruti" pitchFamily="34" charset="0"/>
                <a:cs typeface="Shruti" pitchFamily="34" charset="0"/>
              </a:rPr>
              <a:t>Time required: 30 Minutes</a:t>
            </a:r>
            <a:endParaRPr lang="en-US" sz="3000" b="1" dirty="0">
              <a:solidFill>
                <a:srgbClr val="002060"/>
              </a:solidFill>
              <a:latin typeface="Shruti" pitchFamily="34" charset="0"/>
              <a:cs typeface="Shruti" pitchFamily="34" charset="0"/>
            </a:endParaRPr>
          </a:p>
        </p:txBody>
      </p:sp>
      <p:sp>
        <p:nvSpPr>
          <p:cNvPr id="10" name="TextBox 9"/>
          <p:cNvSpPr txBox="1"/>
          <p:nvPr/>
        </p:nvSpPr>
        <p:spPr>
          <a:xfrm>
            <a:off x="0" y="1905000"/>
            <a:ext cx="7315200" cy="4401205"/>
          </a:xfrm>
          <a:prstGeom prst="rect">
            <a:avLst/>
          </a:prstGeom>
          <a:noFill/>
        </p:spPr>
        <p:txBody>
          <a:bodyPr wrap="square" rtlCol="0">
            <a:spAutoFit/>
          </a:bodyPr>
          <a:lstStyle/>
          <a:p>
            <a:pPr marL="514350" indent="-514350" algn="just"/>
            <a:r>
              <a:rPr lang="en-US" sz="2800" dirty="0" smtClean="0">
                <a:solidFill>
                  <a:srgbClr val="002060"/>
                </a:solidFill>
              </a:rPr>
              <a:t>Take another paper.. </a:t>
            </a:r>
          </a:p>
          <a:p>
            <a:pPr marL="514350" indent="-514350" algn="just">
              <a:buAutoNum type="arabicPeriod"/>
            </a:pPr>
            <a:r>
              <a:rPr lang="en-US" sz="2800" dirty="0" smtClean="0">
                <a:solidFill>
                  <a:srgbClr val="002060"/>
                </a:solidFill>
              </a:rPr>
              <a:t>Note down the projects you did in past companies. </a:t>
            </a:r>
          </a:p>
          <a:p>
            <a:pPr marL="514350" indent="-514350" algn="just">
              <a:buAutoNum type="arabicPeriod"/>
            </a:pPr>
            <a:r>
              <a:rPr lang="en-US" sz="2800" dirty="0" smtClean="0">
                <a:solidFill>
                  <a:srgbClr val="002060"/>
                </a:solidFill>
              </a:rPr>
              <a:t>What was your role in those projects.</a:t>
            </a:r>
          </a:p>
          <a:p>
            <a:pPr marL="514350" indent="-514350" algn="just">
              <a:buAutoNum type="arabicPeriod"/>
            </a:pPr>
            <a:r>
              <a:rPr lang="en-US" sz="2800" dirty="0" smtClean="0">
                <a:solidFill>
                  <a:srgbClr val="002060"/>
                </a:solidFill>
              </a:rPr>
              <a:t>Who were the clients? </a:t>
            </a:r>
          </a:p>
          <a:p>
            <a:pPr marL="514350" indent="-514350" algn="just">
              <a:buAutoNum type="arabicPeriod"/>
            </a:pPr>
            <a:r>
              <a:rPr lang="en-US" sz="2800" dirty="0" smtClean="0">
                <a:solidFill>
                  <a:srgbClr val="002060"/>
                </a:solidFill>
              </a:rPr>
              <a:t>Any challenges you face in recent projects?</a:t>
            </a:r>
          </a:p>
          <a:p>
            <a:pPr marL="514350" indent="-514350" algn="just">
              <a:buAutoNum type="arabicPeriod"/>
            </a:pPr>
            <a:r>
              <a:rPr lang="en-US" sz="2800" dirty="0" smtClean="0">
                <a:solidFill>
                  <a:srgbClr val="002060"/>
                </a:solidFill>
              </a:rPr>
              <a:t>IMP</a:t>
            </a:r>
            <a:r>
              <a:rPr lang="en-US" sz="2800" dirty="0" smtClean="0">
                <a:solidFill>
                  <a:srgbClr val="002060"/>
                </a:solidFill>
                <a:sym typeface="Wingdings" pitchFamily="2" charset="2"/>
              </a:rPr>
              <a:t> Make point </a:t>
            </a:r>
            <a:r>
              <a:rPr lang="zh-CN" altLang="en-US" sz="2800" dirty="0" smtClean="0">
                <a:solidFill>
                  <a:srgbClr val="002060"/>
                </a:solidFill>
                <a:sym typeface="Wingdings" pitchFamily="2" charset="2"/>
              </a:rPr>
              <a:t>观点</a:t>
            </a:r>
            <a:r>
              <a:rPr lang="en-US" sz="2800" dirty="0" smtClean="0">
                <a:solidFill>
                  <a:srgbClr val="002060"/>
                </a:solidFill>
                <a:sym typeface="Wingdings" pitchFamily="2" charset="2"/>
              </a:rPr>
              <a:t>on paper is important because these are very normal question and candidates are not able to answer these question well during interview.</a:t>
            </a:r>
            <a:endParaRPr lang="en-US" sz="1800" dirty="0">
              <a:solidFill>
                <a:srgbClr val="002060"/>
              </a:solidFill>
            </a:endParaRPr>
          </a:p>
        </p:txBody>
      </p:sp>
      <p:pic>
        <p:nvPicPr>
          <p:cNvPr id="152578" name="Picture 2"/>
          <p:cNvPicPr>
            <a:picLocks noChangeAspect="1" noChangeArrowheads="1"/>
          </p:cNvPicPr>
          <p:nvPr/>
        </p:nvPicPr>
        <p:blipFill>
          <a:blip r:embed="rId2"/>
          <a:srcRect/>
          <a:stretch>
            <a:fillRect/>
          </a:stretch>
        </p:blipFill>
        <p:spPr bwMode="auto">
          <a:xfrm rot="5400000">
            <a:off x="5486399" y="2743200"/>
            <a:ext cx="5486401" cy="18288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9144000" cy="762000"/>
          </a:xfrm>
          <a:prstGeom prst="rect">
            <a:avLst/>
          </a:prstGeom>
          <a:solidFill>
            <a:srgbClr val="FFFF00"/>
          </a:solidFill>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pPr algn="ctr"/>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PART 2: PRESENTATION </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表达</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53602" name="Picture 2"/>
          <p:cNvPicPr>
            <a:picLocks noChangeAspect="1" noChangeArrowheads="1"/>
          </p:cNvPicPr>
          <p:nvPr/>
        </p:nvPicPr>
        <p:blipFill>
          <a:blip r:embed="rId2"/>
          <a:srcRect/>
          <a:stretch>
            <a:fillRect/>
          </a:stretch>
        </p:blipFill>
        <p:spPr bwMode="auto">
          <a:xfrm>
            <a:off x="0" y="1143000"/>
            <a:ext cx="9144000" cy="4419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PRESENTATION</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表达</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p:nvSpPr>
        <p:spPr>
          <a:xfrm>
            <a:off x="0" y="914400"/>
            <a:ext cx="7391400" cy="553998"/>
          </a:xfrm>
          <a:prstGeom prst="rect">
            <a:avLst/>
          </a:prstGeom>
          <a:solidFill>
            <a:srgbClr val="FFC000"/>
          </a:solidFill>
        </p:spPr>
        <p:txBody>
          <a:bodyPr wrap="square" rtlCol="0">
            <a:spAutoFit/>
          </a:bodyPr>
          <a:lstStyle/>
          <a:p>
            <a:r>
              <a:rPr lang="en-US" sz="3000" b="1" dirty="0" smtClean="0">
                <a:solidFill>
                  <a:srgbClr val="002060"/>
                </a:solidFill>
                <a:latin typeface="Shruti" pitchFamily="34" charset="0"/>
                <a:cs typeface="Shruti" pitchFamily="34" charset="0"/>
              </a:rPr>
              <a:t>Before Interview.</a:t>
            </a:r>
            <a:endParaRPr lang="en-US" sz="3000" b="1" dirty="0">
              <a:solidFill>
                <a:srgbClr val="002060"/>
              </a:solidFill>
              <a:latin typeface="Shruti" pitchFamily="34" charset="0"/>
              <a:cs typeface="Shruti" pitchFamily="34" charset="0"/>
            </a:endParaRPr>
          </a:p>
        </p:txBody>
      </p:sp>
      <p:sp>
        <p:nvSpPr>
          <p:cNvPr id="10" name="TextBox 9"/>
          <p:cNvSpPr txBox="1"/>
          <p:nvPr/>
        </p:nvSpPr>
        <p:spPr>
          <a:xfrm>
            <a:off x="0" y="1905000"/>
            <a:ext cx="9144000" cy="3539430"/>
          </a:xfrm>
          <a:prstGeom prst="rect">
            <a:avLst/>
          </a:prstGeom>
          <a:noFill/>
        </p:spPr>
        <p:txBody>
          <a:bodyPr wrap="square" rtlCol="0">
            <a:spAutoFit/>
          </a:bodyPr>
          <a:lstStyle/>
          <a:p>
            <a:pPr marL="514350" indent="-514350" algn="just">
              <a:buAutoNum type="arabicPeriod"/>
            </a:pPr>
            <a:r>
              <a:rPr lang="en-US" sz="2800" dirty="0" smtClean="0">
                <a:solidFill>
                  <a:srgbClr val="002060"/>
                </a:solidFill>
              </a:rPr>
              <a:t>Print your resume in English and Chinese both.</a:t>
            </a:r>
          </a:p>
          <a:p>
            <a:pPr marL="514350" indent="-514350" algn="just">
              <a:buAutoNum type="arabicPeriod"/>
            </a:pPr>
            <a:r>
              <a:rPr lang="en-US" sz="2800" dirty="0" smtClean="0">
                <a:solidFill>
                  <a:srgbClr val="002060"/>
                </a:solidFill>
              </a:rPr>
              <a:t>Carry your computer, you will look sincere and professional. </a:t>
            </a:r>
          </a:p>
          <a:p>
            <a:pPr marL="514350" indent="-514350" algn="just">
              <a:buAutoNum type="arabicPeriod"/>
            </a:pPr>
            <a:r>
              <a:rPr lang="en-US" sz="2800" dirty="0" smtClean="0">
                <a:solidFill>
                  <a:srgbClr val="002060"/>
                </a:solidFill>
              </a:rPr>
              <a:t>Don’t force self to relax. Having stress is OKAY. If you allow yourself to accept stress, </a:t>
            </a:r>
            <a:r>
              <a:rPr lang="zh-CN" altLang="en-US" sz="2800" dirty="0">
                <a:solidFill>
                  <a:srgbClr val="002060"/>
                </a:solidFill>
              </a:rPr>
              <a:t>终</a:t>
            </a:r>
            <a:r>
              <a:rPr lang="zh-CN" altLang="en-US" sz="2800" dirty="0" smtClean="0">
                <a:solidFill>
                  <a:srgbClr val="002060"/>
                </a:solidFill>
              </a:rPr>
              <a:t>于</a:t>
            </a:r>
            <a:r>
              <a:rPr lang="en-US" altLang="zh-CN" sz="2800" dirty="0" smtClean="0">
                <a:solidFill>
                  <a:srgbClr val="002060"/>
                </a:solidFill>
              </a:rPr>
              <a:t> you will start feeling relax and normal.</a:t>
            </a:r>
          </a:p>
          <a:p>
            <a:pPr marL="514350" indent="-514350" algn="just">
              <a:buAutoNum type="arabicPeriod"/>
            </a:pPr>
            <a:r>
              <a:rPr lang="en-US" sz="2800" dirty="0" smtClean="0">
                <a:solidFill>
                  <a:srgbClr val="002060"/>
                </a:solidFill>
              </a:rPr>
              <a:t>Take blank paper, pen and notes you prepare or print during planning stage</a:t>
            </a:r>
            <a:r>
              <a:rPr lang="zh-CN" altLang="en-US" sz="2800" dirty="0" smtClean="0">
                <a:solidFill>
                  <a:srgbClr val="002060"/>
                </a:solidFill>
              </a:rPr>
              <a:t>计划阶段</a:t>
            </a:r>
            <a:r>
              <a:rPr lang="en-US" altLang="zh-CN" sz="2800" dirty="0" smtClean="0">
                <a:solidFill>
                  <a:srgbClr val="002060"/>
                </a:solidFill>
              </a:rPr>
              <a:t>.</a:t>
            </a:r>
            <a:endParaRPr lang="en-US" sz="2800" dirty="0" smtClean="0">
              <a:solidFill>
                <a:srgbClr val="002060"/>
              </a:solidFill>
            </a:endParaRPr>
          </a:p>
        </p:txBody>
      </p:sp>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p:nvPr/>
        </p:nvSpPr>
        <p:spPr>
          <a:xfrm>
            <a:off x="0" y="6396335"/>
            <a:ext cx="9144000" cy="461665"/>
          </a:xfrm>
          <a:prstGeom prst="rect">
            <a:avLst/>
          </a:prstGeom>
          <a:solidFill>
            <a:srgbClr val="FFFF00"/>
          </a:solidFill>
        </p:spPr>
        <p:txBody>
          <a:bodyPr wrap="square" rtlCol="0">
            <a:spAutoFit/>
          </a:bodyPr>
          <a:lstStyle/>
          <a:p>
            <a:pPr algn="ctr"/>
            <a:r>
              <a:rPr lang="en-US" altLang="zh-CN"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Every Legend Has a Beginning. </a:t>
            </a:r>
            <a:r>
              <a:rPr lang="zh-CN" altLang="en-US"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每个转起有起点。</a:t>
            </a:r>
            <a:endParaRPr lang="zh-CN" altLang="en-US" sz="14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标题 1"/>
          <p:cNvSpPr txBox="1">
            <a:spLocks/>
          </p:cNvSpPr>
          <p:nvPr/>
        </p:nvSpPr>
        <p:spPr>
          <a:xfrm>
            <a:off x="0" y="0"/>
            <a:ext cx="6609342" cy="600891"/>
          </a:xfrm>
          <a:prstGeom prst="rect">
            <a:avLst/>
          </a:prstGeom>
        </p:spPr>
        <p:txBody>
          <a:bodyPr>
            <a:no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PRESENTATION</a:t>
            </a:r>
            <a:r>
              <a:rPr lang="zh-CN" sz="4000" b="1" dirty="0" smtClean="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表达</a:t>
            </a:r>
            <a:endParaRPr lang="zh-CN" altLang="en-US" sz="40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p:nvSpPr>
        <p:spPr>
          <a:xfrm>
            <a:off x="0" y="914400"/>
            <a:ext cx="7391400" cy="553998"/>
          </a:xfrm>
          <a:prstGeom prst="rect">
            <a:avLst/>
          </a:prstGeom>
          <a:solidFill>
            <a:srgbClr val="FFC000"/>
          </a:solidFill>
        </p:spPr>
        <p:txBody>
          <a:bodyPr wrap="square" rtlCol="0">
            <a:spAutoFit/>
          </a:bodyPr>
          <a:lstStyle/>
          <a:p>
            <a:r>
              <a:rPr lang="en-US" sz="3000" b="1" dirty="0" smtClean="0">
                <a:solidFill>
                  <a:srgbClr val="002060"/>
                </a:solidFill>
                <a:latin typeface="Shruti" pitchFamily="34" charset="0"/>
                <a:cs typeface="Shruti" pitchFamily="34" charset="0"/>
              </a:rPr>
              <a:t>During Interview</a:t>
            </a:r>
            <a:endParaRPr lang="en-US" sz="3000" b="1" dirty="0">
              <a:solidFill>
                <a:srgbClr val="002060"/>
              </a:solidFill>
              <a:latin typeface="Shruti" pitchFamily="34" charset="0"/>
              <a:cs typeface="Shruti" pitchFamily="34" charset="0"/>
            </a:endParaRPr>
          </a:p>
        </p:txBody>
      </p:sp>
      <p:sp>
        <p:nvSpPr>
          <p:cNvPr id="10" name="TextBox 9"/>
          <p:cNvSpPr txBox="1"/>
          <p:nvPr/>
        </p:nvSpPr>
        <p:spPr>
          <a:xfrm>
            <a:off x="0" y="1905000"/>
            <a:ext cx="7315200" cy="3970318"/>
          </a:xfrm>
          <a:prstGeom prst="rect">
            <a:avLst/>
          </a:prstGeom>
          <a:noFill/>
        </p:spPr>
        <p:txBody>
          <a:bodyPr wrap="square" rtlCol="0">
            <a:spAutoFit/>
          </a:bodyPr>
          <a:lstStyle/>
          <a:p>
            <a:pPr marL="514350" indent="-514350" algn="just"/>
            <a:r>
              <a:rPr lang="en-US" sz="2800" dirty="0" err="1" smtClean="0">
                <a:solidFill>
                  <a:srgbClr val="002060"/>
                </a:solidFill>
              </a:rPr>
              <a:t>Ques</a:t>
            </a:r>
            <a:r>
              <a:rPr lang="en-US" sz="2800" dirty="0" smtClean="0">
                <a:solidFill>
                  <a:srgbClr val="002060"/>
                </a:solidFill>
              </a:rPr>
              <a:t> 1: Tell me about yourself..</a:t>
            </a:r>
          </a:p>
          <a:p>
            <a:pPr marL="514350" indent="-514350" algn="just"/>
            <a:r>
              <a:rPr lang="en-US" sz="2800" dirty="0" err="1" smtClean="0">
                <a:solidFill>
                  <a:srgbClr val="002060"/>
                </a:solidFill>
              </a:rPr>
              <a:t>Ans</a:t>
            </a:r>
            <a:r>
              <a:rPr lang="en-US" sz="2800" dirty="0" smtClean="0">
                <a:solidFill>
                  <a:srgbClr val="002060"/>
                </a:solidFill>
              </a:rPr>
              <a:t>: It is not imp question. Don’t be nervous to answer it. Give short reply..</a:t>
            </a:r>
          </a:p>
          <a:p>
            <a:pPr marL="514350" indent="-514350" algn="just"/>
            <a:r>
              <a:rPr lang="en-US" sz="2800" dirty="0">
                <a:solidFill>
                  <a:srgbClr val="002060"/>
                </a:solidFill>
              </a:rPr>
              <a:t>	</a:t>
            </a:r>
            <a:r>
              <a:rPr lang="en-US" sz="2800" dirty="0" smtClean="0">
                <a:solidFill>
                  <a:srgbClr val="002060"/>
                </a:solidFill>
              </a:rPr>
              <a:t>Hi my name is </a:t>
            </a:r>
            <a:r>
              <a:rPr lang="zh-CN" altLang="en-US" sz="2800" dirty="0" smtClean="0">
                <a:solidFill>
                  <a:srgbClr val="002060"/>
                </a:solidFill>
              </a:rPr>
              <a:t>陈薪羽，英文名字：</a:t>
            </a:r>
            <a:r>
              <a:rPr lang="en-US" altLang="zh-CN" sz="2800" dirty="0" smtClean="0">
                <a:solidFill>
                  <a:srgbClr val="002060"/>
                </a:solidFill>
              </a:rPr>
              <a:t>Katrina. </a:t>
            </a:r>
            <a:r>
              <a:rPr lang="zh-CN" altLang="en-US" sz="2800" dirty="0" smtClean="0">
                <a:solidFill>
                  <a:srgbClr val="002060"/>
                </a:solidFill>
              </a:rPr>
              <a:t>我来自张家港，苏州市。我在</a:t>
            </a:r>
            <a:r>
              <a:rPr lang="en-US" altLang="zh-CN" sz="2800" dirty="0" smtClean="0">
                <a:solidFill>
                  <a:srgbClr val="002060"/>
                </a:solidFill>
              </a:rPr>
              <a:t>2012</a:t>
            </a:r>
            <a:r>
              <a:rPr lang="zh-CN" altLang="en-US" sz="2800" dirty="0" smtClean="0">
                <a:solidFill>
                  <a:srgbClr val="002060"/>
                </a:solidFill>
              </a:rPr>
              <a:t>年华业了从南京铁道。我的专业是计算机工程师。然后我在同程工作了一年， 在张家港</a:t>
            </a:r>
            <a:r>
              <a:rPr lang="en-US" altLang="zh-CN" sz="2800" dirty="0" smtClean="0">
                <a:solidFill>
                  <a:srgbClr val="002060"/>
                </a:solidFill>
              </a:rPr>
              <a:t>3</a:t>
            </a:r>
            <a:r>
              <a:rPr lang="zh-CN" altLang="en-US" sz="2800" dirty="0" smtClean="0">
                <a:solidFill>
                  <a:srgbClr val="002060"/>
                </a:solidFill>
              </a:rPr>
              <a:t>年在</a:t>
            </a:r>
            <a:r>
              <a:rPr lang="en-US" altLang="zh-CN" sz="2800" dirty="0" smtClean="0">
                <a:solidFill>
                  <a:srgbClr val="002060"/>
                </a:solidFill>
              </a:rPr>
              <a:t>XYZ</a:t>
            </a:r>
            <a:r>
              <a:rPr lang="zh-CN" altLang="en-US" sz="2800" dirty="0" smtClean="0">
                <a:solidFill>
                  <a:srgbClr val="002060"/>
                </a:solidFill>
              </a:rPr>
              <a:t>公司，</a:t>
            </a:r>
            <a:r>
              <a:rPr lang="en-US" altLang="zh-CN" sz="2800" dirty="0" smtClean="0">
                <a:solidFill>
                  <a:srgbClr val="002060"/>
                </a:solidFill>
              </a:rPr>
              <a:t>2</a:t>
            </a:r>
            <a:r>
              <a:rPr lang="zh-CN" altLang="en-US" sz="2800" dirty="0" smtClean="0">
                <a:solidFill>
                  <a:srgbClr val="002060"/>
                </a:solidFill>
              </a:rPr>
              <a:t>年再次同程。</a:t>
            </a:r>
            <a:endParaRPr lang="en-US" altLang="zh-CN" sz="2800" dirty="0" smtClean="0">
              <a:solidFill>
                <a:srgbClr val="002060"/>
              </a:solidFill>
            </a:endParaRPr>
          </a:p>
          <a:p>
            <a:pPr marL="514350" indent="-514350" algn="just"/>
            <a:r>
              <a:rPr lang="en-US" altLang="zh-CN" sz="2800" dirty="0">
                <a:solidFill>
                  <a:srgbClr val="002060"/>
                </a:solidFill>
              </a:rPr>
              <a:t>	</a:t>
            </a:r>
            <a:r>
              <a:rPr lang="zh-CN" altLang="en-US" sz="2800" dirty="0" smtClean="0">
                <a:solidFill>
                  <a:srgbClr val="002060"/>
                </a:solidFill>
              </a:rPr>
              <a:t>我的爱好听歌与玩羽毛球。谢谢你。</a:t>
            </a:r>
            <a:endParaRPr lang="en-US" sz="2800" dirty="0" smtClean="0">
              <a:solidFill>
                <a:srgbClr val="002060"/>
              </a:solidFill>
            </a:endParaRPr>
          </a:p>
        </p:txBody>
      </p:sp>
      <p:pic>
        <p:nvPicPr>
          <p:cNvPr id="151554" name="Picture 2"/>
          <p:cNvPicPr>
            <a:picLocks noChangeAspect="1" noChangeArrowheads="1"/>
          </p:cNvPicPr>
          <p:nvPr/>
        </p:nvPicPr>
        <p:blipFill>
          <a:blip r:embed="rId2"/>
          <a:stretch>
            <a:fillRect/>
          </a:stretch>
        </p:blipFill>
        <p:spPr bwMode="auto">
          <a:xfrm rot="5400000">
            <a:off x="5691185" y="2947988"/>
            <a:ext cx="5410201" cy="149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20100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731</TotalTime>
  <Words>1596</Words>
  <Application>Microsoft PowerPoint</Application>
  <PresentationFormat>On-screen Show (4:3)</PresentationFormat>
  <Paragraphs>148</Paragraphs>
  <Slides>24</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24</vt:i4>
      </vt:variant>
      <vt:variant>
        <vt:lpstr>Custom Shows</vt:lpstr>
      </vt:variant>
      <vt:variant>
        <vt:i4>1</vt:i4>
      </vt:variant>
    </vt:vector>
  </HeadingPairs>
  <TitlesOfParts>
    <vt:vector size="30" baseType="lpstr">
      <vt:lpstr>Times New Roman</vt:lpstr>
      <vt:lpstr>Arial</vt:lpstr>
      <vt:lpstr>Wingdings</vt:lpstr>
      <vt:lpstr>Arial Black</vt:lpstr>
      <vt:lpstr>Soaring</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through a glass darkly</vt:lpstr>
      <vt:lpstr>The Big Three……</vt:lpstr>
      <vt:lpstr>“That which doesn’t kill us makes us stronger.”</vt:lpstr>
      <vt:lpstr>Who are you…you, you, you, you?</vt:lpstr>
      <vt:lpstr>if the going gets tough</vt:lpstr>
      <vt:lpstr>Follow-Up</vt:lpstr>
      <vt:lpstr>Slide 23</vt:lpstr>
      <vt:lpstr>success</vt:lpstr>
      <vt:lpstr>Custom Show 1</vt:lpstr>
    </vt:vector>
  </TitlesOfParts>
  <Company>Indiana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Hired:  How to Ace the Interview</dc:title>
  <dc:creator>Ully Morrison</dc:creator>
  <cp:lastModifiedBy>lenovo</cp:lastModifiedBy>
  <cp:revision>83</cp:revision>
  <cp:lastPrinted>1601-01-01T00:00:00Z</cp:lastPrinted>
  <dcterms:created xsi:type="dcterms:W3CDTF">2003-06-23T17:20:57Z</dcterms:created>
  <dcterms:modified xsi:type="dcterms:W3CDTF">2019-03-28T11:08:56Z</dcterms:modified>
</cp:coreProperties>
</file>