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0783E-2211-46FA-A6A8-B756DF942792}" type="doc">
      <dgm:prSet loTypeId="urn:microsoft.com/office/officeart/2005/8/layout/process4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1C257E7C-E09F-4297-8885-FF421CCAA788}">
      <dgm:prSet phldrT="[文本]" custT="1"/>
      <dgm:spPr/>
      <dgm:t>
        <a:bodyPr/>
        <a:lstStyle/>
        <a:p>
          <a:r>
            <a:rPr lang="en-US" altLang="zh-CN" sz="2800" b="1" dirty="0" smtClean="0">
              <a:solidFill>
                <a:srgbClr val="002060"/>
              </a:solidFill>
            </a:rPr>
            <a:t>PRESENTATION</a:t>
          </a:r>
          <a:r>
            <a:rPr lang="zh-CN" altLang="en-US" sz="2800" b="1" dirty="0" smtClean="0">
              <a:solidFill>
                <a:srgbClr val="002060"/>
              </a:solidFill>
            </a:rPr>
            <a:t>表达</a:t>
          </a:r>
          <a:endParaRPr lang="zh-CN" altLang="en-US" sz="2800" b="1" dirty="0">
            <a:solidFill>
              <a:srgbClr val="002060"/>
            </a:solidFill>
          </a:endParaRPr>
        </a:p>
      </dgm:t>
    </dgm:pt>
    <dgm:pt modelId="{007366A2-541B-4351-AD8F-01B92B342EE1}" type="parTrans" cxnId="{71F180EB-B22D-46A2-96B4-6E4C8DFA248F}">
      <dgm:prSet/>
      <dgm:spPr/>
      <dgm:t>
        <a:bodyPr/>
        <a:lstStyle/>
        <a:p>
          <a:endParaRPr lang="zh-CN" altLang="en-US">
            <a:solidFill>
              <a:srgbClr val="002060"/>
            </a:solidFill>
          </a:endParaRPr>
        </a:p>
      </dgm:t>
    </dgm:pt>
    <dgm:pt modelId="{FBFEAE41-6C27-47CE-9AD7-1FDDCBA2D490}" type="sibTrans" cxnId="{71F180EB-B22D-46A2-96B4-6E4C8DFA248F}">
      <dgm:prSet/>
      <dgm:spPr/>
      <dgm:t>
        <a:bodyPr/>
        <a:lstStyle/>
        <a:p>
          <a:endParaRPr lang="zh-CN" altLang="en-US">
            <a:solidFill>
              <a:srgbClr val="002060"/>
            </a:solidFill>
          </a:endParaRPr>
        </a:p>
      </dgm:t>
    </dgm:pt>
    <dgm:pt modelId="{7A434B65-6286-4077-A043-5EAABEC3D361}">
      <dgm:prSet phldrT="[文本]" custT="1"/>
      <dgm:spPr/>
      <dgm:t>
        <a:bodyPr/>
        <a:lstStyle/>
        <a:p>
          <a:r>
            <a:rPr lang="en-US" altLang="zh-CN" sz="2800" b="1" dirty="0" smtClean="0">
              <a:solidFill>
                <a:srgbClr val="002060"/>
              </a:solidFill>
            </a:rPr>
            <a:t>PLANNING</a:t>
          </a:r>
          <a:br>
            <a:rPr lang="en-US" altLang="zh-CN" sz="2800" b="1" dirty="0" smtClean="0">
              <a:solidFill>
                <a:srgbClr val="002060"/>
              </a:solidFill>
            </a:rPr>
          </a:br>
          <a:r>
            <a:rPr lang="zh-CN" altLang="en-US" sz="2800" b="1" dirty="0" smtClean="0">
              <a:solidFill>
                <a:srgbClr val="002060"/>
              </a:solidFill>
            </a:rPr>
            <a:t>计划</a:t>
          </a:r>
          <a:endParaRPr lang="zh-CN" altLang="en-US" sz="2800" b="1" dirty="0">
            <a:solidFill>
              <a:srgbClr val="002060"/>
            </a:solidFill>
          </a:endParaRPr>
        </a:p>
      </dgm:t>
    </dgm:pt>
    <dgm:pt modelId="{08409D76-0F89-41AE-92AB-1A24354F3654}" type="parTrans" cxnId="{63CCF462-F831-4B90-AA5F-A8CE9999D94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74E493C5-DAA3-4E57-B814-94BA5E615169}" type="sibTrans" cxnId="{63CCF462-F831-4B90-AA5F-A8CE9999D94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31075EF-DFCA-4499-A694-5B24AC063641}" type="pres">
      <dgm:prSet presAssocID="{6A90783E-2211-46FA-A6A8-B756DF94279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F0C220-23E4-49EB-99C5-2A5FF9865E26}" type="pres">
      <dgm:prSet presAssocID="{1C257E7C-E09F-4297-8885-FF421CCAA788}" presName="boxAndChildren" presStyleCnt="0"/>
      <dgm:spPr/>
    </dgm:pt>
    <dgm:pt modelId="{A15065B0-27DA-4505-8FB0-160BF749F933}" type="pres">
      <dgm:prSet presAssocID="{1C257E7C-E09F-4297-8885-FF421CCAA788}" presName="parentTextBox" presStyleLbl="node1" presStyleIdx="0" presStyleCnt="2"/>
      <dgm:spPr/>
      <dgm:t>
        <a:bodyPr/>
        <a:lstStyle/>
        <a:p>
          <a:endParaRPr lang="en-US"/>
        </a:p>
      </dgm:t>
    </dgm:pt>
    <dgm:pt modelId="{59DCF6F6-8AD0-4C2F-B5B3-CF73DCFAFE02}" type="pres">
      <dgm:prSet presAssocID="{74E493C5-DAA3-4E57-B814-94BA5E615169}" presName="sp" presStyleCnt="0"/>
      <dgm:spPr/>
    </dgm:pt>
    <dgm:pt modelId="{0B6A665E-6D2E-4A59-AC5F-0B8F0B482D08}" type="pres">
      <dgm:prSet presAssocID="{7A434B65-6286-4077-A043-5EAABEC3D361}" presName="arrowAndChildren" presStyleCnt="0"/>
      <dgm:spPr/>
    </dgm:pt>
    <dgm:pt modelId="{1E5A94F9-C834-4141-9E4C-C2E7DBE143E1}" type="pres">
      <dgm:prSet presAssocID="{7A434B65-6286-4077-A043-5EAABEC3D361}" presName="parentTextArrow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684EC49D-0B2D-4D1F-ADAE-02F56D7A4A1A}" type="presOf" srcId="{1C257E7C-E09F-4297-8885-FF421CCAA788}" destId="{A15065B0-27DA-4505-8FB0-160BF749F933}" srcOrd="0" destOrd="0" presId="urn:microsoft.com/office/officeart/2005/8/layout/process4"/>
    <dgm:cxn modelId="{63CCF462-F831-4B90-AA5F-A8CE9999D947}" srcId="{6A90783E-2211-46FA-A6A8-B756DF942792}" destId="{7A434B65-6286-4077-A043-5EAABEC3D361}" srcOrd="0" destOrd="0" parTransId="{08409D76-0F89-41AE-92AB-1A24354F3654}" sibTransId="{74E493C5-DAA3-4E57-B814-94BA5E615169}"/>
    <dgm:cxn modelId="{59980BCC-FD88-463D-A26D-568490BF6BFD}" type="presOf" srcId="{7A434B65-6286-4077-A043-5EAABEC3D361}" destId="{1E5A94F9-C834-4141-9E4C-C2E7DBE143E1}" srcOrd="0" destOrd="0" presId="urn:microsoft.com/office/officeart/2005/8/layout/process4"/>
    <dgm:cxn modelId="{71F180EB-B22D-46A2-96B4-6E4C8DFA248F}" srcId="{6A90783E-2211-46FA-A6A8-B756DF942792}" destId="{1C257E7C-E09F-4297-8885-FF421CCAA788}" srcOrd="1" destOrd="0" parTransId="{007366A2-541B-4351-AD8F-01B92B342EE1}" sibTransId="{FBFEAE41-6C27-47CE-9AD7-1FDDCBA2D490}"/>
    <dgm:cxn modelId="{2DF19703-DC9E-4A45-A7F7-EABE95FB95B8}" type="presOf" srcId="{6A90783E-2211-46FA-A6A8-B756DF942792}" destId="{531075EF-DFCA-4499-A694-5B24AC063641}" srcOrd="0" destOrd="0" presId="urn:microsoft.com/office/officeart/2005/8/layout/process4"/>
    <dgm:cxn modelId="{C5E416DB-BF89-4FBE-8807-58DD95B3F946}" type="presParOf" srcId="{531075EF-DFCA-4499-A694-5B24AC063641}" destId="{DFF0C220-23E4-49EB-99C5-2A5FF9865E26}" srcOrd="0" destOrd="0" presId="urn:microsoft.com/office/officeart/2005/8/layout/process4"/>
    <dgm:cxn modelId="{56BF2D26-06EC-499D-8DB7-BAF969905491}" type="presParOf" srcId="{DFF0C220-23E4-49EB-99C5-2A5FF9865E26}" destId="{A15065B0-27DA-4505-8FB0-160BF749F933}" srcOrd="0" destOrd="0" presId="urn:microsoft.com/office/officeart/2005/8/layout/process4"/>
    <dgm:cxn modelId="{BB81869C-B2F3-461D-86D0-D579CD0F9F92}" type="presParOf" srcId="{531075EF-DFCA-4499-A694-5B24AC063641}" destId="{59DCF6F6-8AD0-4C2F-B5B3-CF73DCFAFE02}" srcOrd="1" destOrd="0" presId="urn:microsoft.com/office/officeart/2005/8/layout/process4"/>
    <dgm:cxn modelId="{DC4AC6F4-0198-4ADA-A295-3FD8472655A6}" type="presParOf" srcId="{531075EF-DFCA-4499-A694-5B24AC063641}" destId="{0B6A665E-6D2E-4A59-AC5F-0B8F0B482D08}" srcOrd="2" destOrd="0" presId="urn:microsoft.com/office/officeart/2005/8/layout/process4"/>
    <dgm:cxn modelId="{50A06972-2DAE-4BD2-BABA-87BFD5F01DBC}" type="presParOf" srcId="{0B6A665E-6D2E-4A59-AC5F-0B8F0B482D08}" destId="{1E5A94F9-C834-4141-9E4C-C2E7DBE143E1}" srcOrd="0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6F0-6EC5-4599-99F4-6819D3DC3A9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9F38-5CEB-4AB6-97F5-BE755D12A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6F0-6EC5-4599-99F4-6819D3DC3A9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9F38-5CEB-4AB6-97F5-BE755D12A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6F0-6EC5-4599-99F4-6819D3DC3A9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9F38-5CEB-4AB6-97F5-BE755D12A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pic>
        <p:nvPicPr>
          <p:cNvPr id="4" name="Picture 3" descr="logo1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67575" y="0"/>
            <a:ext cx="1876425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 userDrawn="1"/>
        </p:nvSpPr>
        <p:spPr bwMode="auto">
          <a:xfrm>
            <a:off x="0" y="0"/>
            <a:ext cx="72390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9888232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6F0-6EC5-4599-99F4-6819D3DC3A9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9F38-5CEB-4AB6-97F5-BE755D12A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6F0-6EC5-4599-99F4-6819D3DC3A9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9F38-5CEB-4AB6-97F5-BE755D12A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6F0-6EC5-4599-99F4-6819D3DC3A9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9F38-5CEB-4AB6-97F5-BE755D12A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6F0-6EC5-4599-99F4-6819D3DC3A9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9F38-5CEB-4AB6-97F5-BE755D12A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6F0-6EC5-4599-99F4-6819D3DC3A9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9F38-5CEB-4AB6-97F5-BE755D12A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6F0-6EC5-4599-99F4-6819D3DC3A9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9F38-5CEB-4AB6-97F5-BE755D12A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6F0-6EC5-4599-99F4-6819D3DC3A9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9F38-5CEB-4AB6-97F5-BE755D12A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6F0-6EC5-4599-99F4-6819D3DC3A9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9F38-5CEB-4AB6-97F5-BE755D12A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2D6F0-6EC5-4599-99F4-6819D3DC3A9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89F38-5CEB-4AB6-97F5-BE755D12A2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493348601-38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3384683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00200" y="3810000"/>
          <a:ext cx="5791200" cy="1447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91200"/>
              </a:tblGrid>
              <a:tr h="14478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2060"/>
                          </a:solidFill>
                        </a:rPr>
                        <a:t>EFFECTIVE INTERVIEWS</a:t>
                      </a:r>
                      <a:br>
                        <a:rPr lang="en-US" sz="2800" b="1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zh-CN" altLang="en-US" sz="2800" b="1" dirty="0" smtClean="0">
                          <a:solidFill>
                            <a:srgbClr val="002060"/>
                          </a:solidFill>
                        </a:rPr>
                        <a:t>优秀的面试</a:t>
                      </a:r>
                      <a:endParaRPr 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 marL="84406" marR="84406" anchor="ctr" anchorCtr="1"/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52400"/>
            <a:ext cx="5761973" cy="350520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xmlns="" val="1857262454"/>
              </p:ext>
            </p:extLst>
          </p:nvPr>
        </p:nvGraphicFramePr>
        <p:xfrm>
          <a:off x="0" y="1371600"/>
          <a:ext cx="3383151" cy="2973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23"/>
          <p:cNvSpPr txBox="1"/>
          <p:nvPr/>
        </p:nvSpPr>
        <p:spPr>
          <a:xfrm>
            <a:off x="0" y="6396335"/>
            <a:ext cx="9144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Every Legend Has a Beginning. </a:t>
            </a:r>
            <a:r>
              <a:rPr lang="zh-CN" alt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每个转起有起点。</a:t>
            </a:r>
            <a:endParaRPr lang="zh-CN" altLang="en-US" sz="1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6609342" cy="6008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133" rtl="0" eaLnBrk="1" latinLnBrk="0" hangingPunct="1">
              <a:spcBef>
                <a:spcPct val="0"/>
              </a:spcBef>
              <a:buNone/>
              <a:defRPr kumimoji="1" lang="ja-JP" altLang="en-US" sz="2000" kern="1200" baseline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en-US" altLang="zh-CN" sz="4000" b="1" dirty="0" smtClean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PARTS OF INTERVIEW</a:t>
            </a:r>
            <a:endParaRPr lang="zh-CN" altLang="en-US" sz="4000" b="1" dirty="0">
              <a:solidFill>
                <a:srgbClr val="00206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9000" y="914400"/>
            <a:ext cx="5562600" cy="502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2010048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/>
          <p:nvPr/>
        </p:nvSpPr>
        <p:spPr>
          <a:xfrm>
            <a:off x="0" y="6396335"/>
            <a:ext cx="9144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Every Legend Has a Beginning. </a:t>
            </a:r>
            <a:r>
              <a:rPr lang="zh-CN" alt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每个转起有起点。</a:t>
            </a:r>
            <a:endParaRPr lang="zh-CN" altLang="en-US" sz="1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6609342" cy="6008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133" rtl="0" eaLnBrk="1" latinLnBrk="0" hangingPunct="1">
              <a:spcBef>
                <a:spcPct val="0"/>
              </a:spcBef>
              <a:buNone/>
              <a:defRPr kumimoji="1" lang="ja-JP" altLang="en-US" sz="2000" kern="1200" baseline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en-US" altLang="zh-CN" sz="4000" b="1" dirty="0" smtClean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PLANNING</a:t>
            </a:r>
            <a:r>
              <a:rPr lang="zh-CN" sz="4000" b="1" dirty="0" smtClean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计划</a:t>
            </a:r>
            <a:endParaRPr lang="zh-CN" altLang="en-US" sz="4000" b="1" dirty="0">
              <a:solidFill>
                <a:srgbClr val="00206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914400"/>
            <a:ext cx="7391400" cy="101566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2060"/>
                </a:solidFill>
                <a:latin typeface="Shruti" pitchFamily="34" charset="0"/>
                <a:cs typeface="Shruti" pitchFamily="34" charset="0"/>
              </a:rPr>
              <a:t>Step1: Surf Company Website</a:t>
            </a:r>
          </a:p>
          <a:p>
            <a:r>
              <a:rPr lang="en-US" sz="3000" b="1" dirty="0" smtClean="0">
                <a:solidFill>
                  <a:srgbClr val="002060"/>
                </a:solidFill>
                <a:latin typeface="Shruti" pitchFamily="34" charset="0"/>
                <a:cs typeface="Shruti" pitchFamily="34" charset="0"/>
              </a:rPr>
              <a:t>Time Required: 1~2 hours.</a:t>
            </a:r>
            <a:endParaRPr lang="en-US" sz="3000" b="1" dirty="0">
              <a:solidFill>
                <a:srgbClr val="002060"/>
              </a:solidFill>
              <a:latin typeface="Shruti" pitchFamily="34" charset="0"/>
              <a:cs typeface="Shrut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905000"/>
            <a:ext cx="6477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What</a:t>
            </a:r>
            <a:r>
              <a:rPr lang="en-US" dirty="0" smtClean="0">
                <a:solidFill>
                  <a:srgbClr val="002060"/>
                </a:solidFill>
              </a:rPr>
              <a:t> to search for..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 Get to know company history, clients, work culture.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 Better to print some useful information about company operations. </a:t>
            </a:r>
            <a:r>
              <a:rPr lang="en-US" dirty="0" err="1" smtClean="0">
                <a:solidFill>
                  <a:srgbClr val="002060"/>
                </a:solidFill>
              </a:rPr>
              <a:t>IMPORTANT</a:t>
            </a:r>
            <a:r>
              <a:rPr lang="en-US" dirty="0" err="1" smtClean="0">
                <a:solidFill>
                  <a:srgbClr val="002060"/>
                </a:solidFill>
                <a:sym typeface="Wingdings" pitchFamily="2" charset="2"/>
              </a:rPr>
              <a:t></a:t>
            </a:r>
            <a:r>
              <a:rPr lang="en-US" dirty="0" err="1" smtClean="0">
                <a:solidFill>
                  <a:srgbClr val="002060"/>
                </a:solidFill>
              </a:rPr>
              <a:t>Simply</a:t>
            </a:r>
            <a:r>
              <a:rPr lang="en-US" dirty="0" smtClean="0">
                <a:solidFill>
                  <a:srgbClr val="002060"/>
                </a:solidFill>
              </a:rPr>
              <a:t> means </a:t>
            </a:r>
            <a:r>
              <a:rPr lang="en-US" b="1" u="sng" dirty="0" smtClean="0">
                <a:solidFill>
                  <a:srgbClr val="002060"/>
                </a:solidFill>
              </a:rPr>
              <a:t>you need to know what company actually does.</a:t>
            </a:r>
          </a:p>
          <a:p>
            <a:r>
              <a:rPr lang="en-US" sz="2800" b="1" dirty="0" smtClean="0">
                <a:solidFill>
                  <a:srgbClr val="002060"/>
                </a:solidFill>
              </a:rPr>
              <a:t>Why</a:t>
            </a:r>
            <a:r>
              <a:rPr lang="en-US" dirty="0" smtClean="0">
                <a:solidFill>
                  <a:srgbClr val="002060"/>
                </a:solidFill>
              </a:rPr>
              <a:t> is it Important?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5300662" y="2481263"/>
            <a:ext cx="5334001" cy="235267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2010048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/>
          <p:nvPr/>
        </p:nvSpPr>
        <p:spPr>
          <a:xfrm>
            <a:off x="0" y="6396335"/>
            <a:ext cx="9144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Every Legend Has a Beginning. </a:t>
            </a:r>
            <a:r>
              <a:rPr lang="zh-CN" alt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每个转起有起点。</a:t>
            </a:r>
            <a:endParaRPr lang="zh-CN" altLang="en-US" sz="1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6609342" cy="6008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133" rtl="0" eaLnBrk="1" latinLnBrk="0" hangingPunct="1">
              <a:spcBef>
                <a:spcPct val="0"/>
              </a:spcBef>
              <a:buNone/>
              <a:defRPr kumimoji="1" lang="ja-JP" altLang="en-US" sz="2000" kern="1200" baseline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en-US" altLang="zh-CN" sz="4000" b="1" dirty="0" smtClean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PLANNING</a:t>
            </a:r>
            <a:r>
              <a:rPr lang="zh-CN" sz="4000" b="1" dirty="0" smtClean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计划</a:t>
            </a:r>
            <a:endParaRPr lang="zh-CN" altLang="en-US" sz="4000" b="1" dirty="0">
              <a:solidFill>
                <a:srgbClr val="00206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905000"/>
            <a:ext cx="6477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Why</a:t>
            </a:r>
            <a:r>
              <a:rPr lang="en-US" dirty="0" smtClean="0">
                <a:solidFill>
                  <a:srgbClr val="002060"/>
                </a:solidFill>
              </a:rPr>
              <a:t> is it Important to know about company?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Interviewer will ask question such as..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What do you know about our organization?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Why do you want to work with us?</a:t>
            </a:r>
          </a:p>
          <a:p>
            <a:pPr marL="457200" indent="-457200">
              <a:buAutoNum type="arabicPeriod"/>
            </a:pPr>
            <a:endParaRPr lang="en-US" dirty="0">
              <a:solidFill>
                <a:srgbClr val="002060"/>
              </a:solidFill>
            </a:endParaRP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You need to have good answer in advance.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10048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/>
          <p:nvPr/>
        </p:nvSpPr>
        <p:spPr>
          <a:xfrm>
            <a:off x="0" y="6396335"/>
            <a:ext cx="9144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Every Legend Has a Beginning. </a:t>
            </a:r>
            <a:r>
              <a:rPr lang="zh-CN" alt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每个转起有起点。</a:t>
            </a:r>
            <a:endParaRPr lang="zh-CN" altLang="en-US" sz="1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6609342" cy="6008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133" rtl="0" eaLnBrk="1" latinLnBrk="0" hangingPunct="1">
              <a:spcBef>
                <a:spcPct val="0"/>
              </a:spcBef>
              <a:buNone/>
              <a:defRPr kumimoji="1" lang="ja-JP" altLang="en-US" sz="2000" kern="1200" baseline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en-US" altLang="zh-CN" sz="4000" b="1" dirty="0" smtClean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PLANNING</a:t>
            </a:r>
            <a:r>
              <a:rPr lang="zh-CN" sz="4000" b="1" dirty="0" smtClean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计划</a:t>
            </a:r>
            <a:endParaRPr lang="zh-CN" altLang="en-US" sz="4000" b="1" dirty="0">
              <a:solidFill>
                <a:srgbClr val="00206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914400"/>
            <a:ext cx="7391400" cy="101566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2060"/>
                </a:solidFill>
                <a:latin typeface="Shruti" pitchFamily="34" charset="0"/>
                <a:cs typeface="Shruti" pitchFamily="34" charset="0"/>
              </a:rPr>
              <a:t>Step 2: Search Position and skill set needed for this post. 1~2 Hours</a:t>
            </a:r>
            <a:endParaRPr lang="en-US" sz="3000" b="1" dirty="0">
              <a:solidFill>
                <a:srgbClr val="002060"/>
              </a:solidFill>
              <a:latin typeface="Shruti" pitchFamily="34" charset="0"/>
              <a:cs typeface="Shrut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905000"/>
            <a:ext cx="7315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Make a list of technologies the job needs.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Please see you are good or poor in which technologies. IMP</a:t>
            </a: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 During interview they will ask you are good in which platform or technology?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IMP:</a:t>
            </a: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</a:t>
            </a:r>
            <a:r>
              <a:rPr lang="en-US" sz="2800" dirty="0" smtClean="0">
                <a:solidFill>
                  <a:srgbClr val="002060"/>
                </a:solidFill>
              </a:rPr>
              <a:t>Focus only on the topic which you are good at. </a:t>
            </a:r>
            <a:r>
              <a:rPr lang="zh-CN" altLang="en-US" sz="2800" dirty="0" smtClean="0">
                <a:solidFill>
                  <a:srgbClr val="002060"/>
                </a:solidFill>
                <a:sym typeface="Wingdings" pitchFamily="2" charset="2"/>
              </a:rPr>
              <a:t>准备</a:t>
            </a:r>
            <a:r>
              <a:rPr lang="en-US" altLang="zh-CN" sz="2800" dirty="0" smtClean="0">
                <a:solidFill>
                  <a:srgbClr val="002060"/>
                </a:solidFill>
                <a:sym typeface="Wingdings" pitchFamily="2" charset="2"/>
              </a:rPr>
              <a:t>arrange these topics on paper. Search or revise</a:t>
            </a:r>
            <a:r>
              <a:rPr lang="zh-CN" altLang="en-US" sz="2800" dirty="0" smtClean="0">
                <a:solidFill>
                  <a:srgbClr val="002060"/>
                </a:solidFill>
                <a:sym typeface="Wingdings" pitchFamily="2" charset="2"/>
              </a:rPr>
              <a:t>复习</a:t>
            </a:r>
            <a:r>
              <a:rPr lang="en-US" altLang="zh-CN" sz="2800" dirty="0" smtClean="0">
                <a:solidFill>
                  <a:srgbClr val="002060"/>
                </a:solidFill>
                <a:sym typeface="Wingdings" pitchFamily="2" charset="2"/>
              </a:rPr>
              <a:t> more info about these topics. Keep this paper with you during interview.</a:t>
            </a:r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5734050" y="2828925"/>
            <a:ext cx="53244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10048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/>
          <p:nvPr/>
        </p:nvSpPr>
        <p:spPr>
          <a:xfrm>
            <a:off x="0" y="6396335"/>
            <a:ext cx="9144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Every Legend Has a Beginning. </a:t>
            </a:r>
            <a:r>
              <a:rPr lang="zh-CN" alt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每个转起有起点。</a:t>
            </a:r>
            <a:endParaRPr lang="zh-CN" altLang="en-US" sz="1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6609342" cy="6008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133" rtl="0" eaLnBrk="1" latinLnBrk="0" hangingPunct="1">
              <a:spcBef>
                <a:spcPct val="0"/>
              </a:spcBef>
              <a:buNone/>
              <a:defRPr kumimoji="1" lang="ja-JP" altLang="en-US" sz="2000" kern="1200" baseline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en-US" altLang="zh-CN" sz="4000" b="1" dirty="0" smtClean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PLANNING</a:t>
            </a:r>
            <a:r>
              <a:rPr lang="zh-CN" sz="4000" b="1" dirty="0" smtClean="0">
                <a:solidFill>
                  <a:srgbClr val="00206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计划</a:t>
            </a:r>
            <a:endParaRPr lang="zh-CN" altLang="en-US" sz="4000" b="1" dirty="0">
              <a:solidFill>
                <a:srgbClr val="00206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914400"/>
            <a:ext cx="7391400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2060"/>
                </a:solidFill>
                <a:latin typeface="Shruti" pitchFamily="34" charset="0"/>
                <a:cs typeface="Shruti" pitchFamily="34" charset="0"/>
              </a:rPr>
              <a:t>Step 3: Your Work History. </a:t>
            </a:r>
          </a:p>
          <a:p>
            <a:r>
              <a:rPr lang="en-US" sz="3000" b="1" dirty="0" smtClean="0">
                <a:solidFill>
                  <a:srgbClr val="002060"/>
                </a:solidFill>
                <a:latin typeface="Shruti" pitchFamily="34" charset="0"/>
                <a:cs typeface="Shruti" pitchFamily="34" charset="0"/>
              </a:rPr>
              <a:t>Time required: 30 Minutes</a:t>
            </a:r>
            <a:endParaRPr lang="en-US" sz="3000" b="1" dirty="0">
              <a:solidFill>
                <a:srgbClr val="002060"/>
              </a:solidFill>
              <a:latin typeface="Shruti" pitchFamily="34" charset="0"/>
              <a:cs typeface="Shrut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905000"/>
            <a:ext cx="7315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n-US" sz="2800" dirty="0" smtClean="0">
                <a:solidFill>
                  <a:srgbClr val="002060"/>
                </a:solidFill>
              </a:rPr>
              <a:t>Take another paper.. 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Note down the projects you did in past companies. 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What was your role in those projects.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Who were the clients? 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Any challenges you face in recent projects?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IMP</a:t>
            </a: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 Make point </a:t>
            </a:r>
            <a:r>
              <a:rPr lang="zh-CN" altLang="en-US" sz="2800" dirty="0" smtClean="0">
                <a:solidFill>
                  <a:srgbClr val="002060"/>
                </a:solidFill>
                <a:sym typeface="Wingdings" pitchFamily="2" charset="2"/>
              </a:rPr>
              <a:t>观点</a:t>
            </a: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on paper is important because these are very normal question and candidates are not able to answer these question well during interview.</a:t>
            </a:r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5486399" y="2743200"/>
            <a:ext cx="5486401" cy="1828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2010048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358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</cp:revision>
  <dcterms:created xsi:type="dcterms:W3CDTF">2019-03-28T09:38:07Z</dcterms:created>
  <dcterms:modified xsi:type="dcterms:W3CDTF">2019-03-28T09:40:00Z</dcterms:modified>
</cp:coreProperties>
</file>