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Bold" panose="020B0803030202020304" pitchFamily="34" charset="0"/>
      <p:regular r:id="rId18"/>
      <p:bold r:id="rId19"/>
    </p:embeddedFont>
    <p:embeddedFont>
      <p:font typeface="Clear Sans Regular" panose="020B0503030202020304" pitchFamily="34" charset="0"/>
      <p:regular r:id="rId20"/>
    </p:embeddedFont>
    <p:embeddedFont>
      <p:font typeface="Crimson Pro Bold" pitchFamily="2" charset="77"/>
      <p:regular r:id="rId21"/>
      <p:bold r:id="rId22"/>
    </p:embeddedFont>
    <p:embeddedFont>
      <p:font typeface="Open Sans Light" panose="020B0306030504020204" pitchFamily="3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62" autoAdjust="0"/>
  </p:normalViewPr>
  <p:slideViewPr>
    <p:cSldViewPr>
      <p:cViewPr varScale="1">
        <p:scale>
          <a:sx n="60" d="100"/>
          <a:sy n="60" d="100"/>
        </p:scale>
        <p:origin x="86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22.11.2020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22.11.2020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For the purpose of this dataset:</a:t>
            </a:r>
          </a:p>
          <a:p>
            <a:pPr lvl="0"/>
            <a:endParaRPr lang="en-US"/>
          </a:p>
          <a:p>
            <a:pPr lvl="0"/>
            <a:r>
              <a:rPr lang="en-US"/>
              <a:t>Median household income means....</a:t>
            </a:r>
          </a:p>
          <a:p>
            <a:pPr lvl="0"/>
            <a:r>
              <a:rPr lang="en-US"/>
              <a:t>Exercise opportunities means...</a:t>
            </a:r>
          </a:p>
          <a:p>
            <a:pPr lvl="0"/>
            <a:r>
              <a:rPr lang="en-US"/>
              <a:t>Physical inactivity means...</a:t>
            </a:r>
          </a:p>
          <a:p>
            <a:pPr lvl="0"/>
            <a:r>
              <a:rPr lang="en-US"/>
              <a:t>Access to primary care physicians means...</a:t>
            </a:r>
          </a:p>
          <a:p>
            <a:pPr lvl="0"/>
            <a:r>
              <a:rPr lang="en-US"/>
              <a:t>High school unemployment rate means...</a:t>
            </a:r>
          </a:p>
          <a:p>
            <a:pPr lvl="0"/>
            <a:r>
              <a:rPr lang="en-US"/>
              <a:t>Unemployed rate means ...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4962" y="8691235"/>
            <a:ext cx="15960762" cy="1595765"/>
          </a:xfrm>
          <a:prstGeom prst="rect">
            <a:avLst/>
          </a:prstGeom>
          <a:solidFill>
            <a:srgbClr val="97D7CE"/>
          </a:solidFill>
        </p:spPr>
      </p:sp>
      <p:grpSp>
        <p:nvGrpSpPr>
          <p:cNvPr id="3" name="Group 3"/>
          <p:cNvGrpSpPr/>
          <p:nvPr/>
        </p:nvGrpSpPr>
        <p:grpSpPr>
          <a:xfrm>
            <a:off x="857250" y="1709264"/>
            <a:ext cx="9707898" cy="4472760"/>
            <a:chOff x="0" y="0"/>
            <a:chExt cx="12943864" cy="5963679"/>
          </a:xfrm>
        </p:grpSpPr>
        <p:sp>
          <p:nvSpPr>
            <p:cNvPr id="4" name="TextBox 4"/>
            <p:cNvSpPr txBox="1"/>
            <p:nvPr/>
          </p:nvSpPr>
          <p:spPr>
            <a:xfrm>
              <a:off x="0" y="66675"/>
              <a:ext cx="12943864" cy="4605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951"/>
                </a:lnSpc>
              </a:pPr>
              <a:endParaRPr/>
            </a:p>
            <a:p>
              <a:pPr>
                <a:lnSpc>
                  <a:spcPts val="8951"/>
                </a:lnSpc>
              </a:pPr>
              <a:r>
                <a:rPr lang="en-US" sz="8137">
                  <a:solidFill>
                    <a:srgbClr val="2E4052"/>
                  </a:solidFill>
                  <a:latin typeface="Crimson Pro Bold"/>
                </a:rPr>
                <a:t>Working with Notoriously BIG Data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5197381"/>
              <a:ext cx="476976" cy="476976"/>
            </a:xfrm>
            <a:prstGeom prst="rect">
              <a:avLst/>
            </a:prstGeom>
            <a:solidFill>
              <a:srgbClr val="FFC857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974689" y="4761043"/>
              <a:ext cx="9604649" cy="12026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4"/>
                </a:lnSpc>
                <a:spcBef>
                  <a:spcPct val="0"/>
                </a:spcBef>
              </a:pPr>
              <a:r>
                <a:rPr lang="en-US" sz="2653">
                  <a:solidFill>
                    <a:srgbClr val="2E4052"/>
                  </a:solidFill>
                  <a:latin typeface="Clear Sans Bold"/>
                </a:rPr>
                <a:t>The guide to understanding the social factors that may contribute to diabetes</a:t>
              </a: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36598" y="854044"/>
            <a:ext cx="7235842" cy="701876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886269" y="7449056"/>
            <a:ext cx="4244355" cy="4244355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-679731" y="9132356"/>
            <a:ext cx="12209239" cy="527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62"/>
              </a:lnSpc>
            </a:pPr>
            <a:r>
              <a:rPr lang="en-US" sz="3116">
                <a:solidFill>
                  <a:srgbClr val="000000"/>
                </a:solidFill>
                <a:latin typeface="Clear Sans Regular"/>
              </a:rPr>
              <a:t>Presenters: Alexei Flores, Leonard Zhao, Katrina Nguyen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690231"/>
            <a:ext cx="15856996" cy="1596769"/>
          </a:xfrm>
          <a:prstGeom prst="rect">
            <a:avLst/>
          </a:prstGeom>
          <a:solidFill>
            <a:srgbClr val="97D7CE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86269" y="7449056"/>
            <a:ext cx="4244355" cy="424435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623171"/>
            <a:ext cx="12879976" cy="1742072"/>
            <a:chOff x="0" y="0"/>
            <a:chExt cx="17173301" cy="2322763"/>
          </a:xfrm>
        </p:grpSpPr>
        <p:sp>
          <p:nvSpPr>
            <p:cNvPr id="5" name="TextBox 5"/>
            <p:cNvSpPr txBox="1"/>
            <p:nvPr/>
          </p:nvSpPr>
          <p:spPr>
            <a:xfrm>
              <a:off x="0" y="66675"/>
              <a:ext cx="17173301" cy="1582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951"/>
                </a:lnSpc>
              </a:pPr>
              <a:r>
                <a:rPr lang="en-US" sz="8137">
                  <a:solidFill>
                    <a:srgbClr val="2E4052"/>
                  </a:solidFill>
                  <a:latin typeface="Crimson Pro Bold"/>
                </a:rPr>
                <a:t>Limitations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293171" y="1737802"/>
              <a:ext cx="12742990" cy="584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4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12665" y="3447269"/>
            <a:ext cx="6069497" cy="2020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20"/>
              </a:lnSpc>
              <a:spcBef>
                <a:spcPct val="0"/>
              </a:spcBef>
            </a:pPr>
            <a:r>
              <a:rPr lang="en-US" sz="7200">
                <a:solidFill>
                  <a:srgbClr val="2E4052"/>
                </a:solidFill>
                <a:latin typeface="Crimson Pro Bold"/>
              </a:rPr>
              <a:t>Tak</a:t>
            </a:r>
            <a:r>
              <a:rPr lang="en-US" sz="7200" u="none">
                <a:solidFill>
                  <a:srgbClr val="2E4052"/>
                </a:solidFill>
                <a:latin typeface="Crimson Pro Bold"/>
              </a:rPr>
              <a:t>e care </a:t>
            </a:r>
          </a:p>
          <a:p>
            <a:pPr marL="0" lvl="0" indent="0" algn="l">
              <a:lnSpc>
                <a:spcPts val="7920"/>
              </a:lnSpc>
              <a:spcBef>
                <a:spcPct val="0"/>
              </a:spcBef>
            </a:pPr>
            <a:r>
              <a:rPr lang="en-US" sz="7200" u="none">
                <a:solidFill>
                  <a:srgbClr val="2E4052"/>
                </a:solidFill>
                <a:latin typeface="Crimson Pro Bold"/>
              </a:rPr>
              <a:t>of your body.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879532" y="1572706"/>
            <a:ext cx="7147903" cy="1184910"/>
            <a:chOff x="0" y="0"/>
            <a:chExt cx="9530538" cy="1579880"/>
          </a:xfrm>
        </p:grpSpPr>
        <p:sp>
          <p:nvSpPr>
            <p:cNvPr id="4" name="TextBox 4"/>
            <p:cNvSpPr txBox="1"/>
            <p:nvPr/>
          </p:nvSpPr>
          <p:spPr>
            <a:xfrm>
              <a:off x="1437874" y="-76200"/>
              <a:ext cx="8092663" cy="1656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039"/>
                </a:lnSpc>
                <a:spcBef>
                  <a:spcPct val="0"/>
                </a:spcBef>
              </a:pPr>
              <a:r>
                <a:rPr lang="en-US" sz="3599">
                  <a:solidFill>
                    <a:srgbClr val="2E4052"/>
                  </a:solidFill>
                  <a:latin typeface="Clear Sans Regular"/>
                </a:rPr>
                <a:t>Eat well-balanced, healthy meals</a:t>
              </a:r>
            </a:p>
          </p:txBody>
        </p:sp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>
              <a:off x="0" y="437316"/>
              <a:ext cx="705248" cy="705248"/>
              <a:chOff x="6705600" y="1371600"/>
              <a:chExt cx="10972800" cy="1097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FFC857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8879532" y="4506479"/>
            <a:ext cx="7147903" cy="546735"/>
            <a:chOff x="0" y="0"/>
            <a:chExt cx="9530538" cy="728980"/>
          </a:xfrm>
        </p:grpSpPr>
        <p:sp>
          <p:nvSpPr>
            <p:cNvPr id="8" name="TextBox 8"/>
            <p:cNvSpPr txBox="1"/>
            <p:nvPr/>
          </p:nvSpPr>
          <p:spPr>
            <a:xfrm>
              <a:off x="1437874" y="-76200"/>
              <a:ext cx="8092663" cy="805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039"/>
                </a:lnSpc>
                <a:spcBef>
                  <a:spcPct val="0"/>
                </a:spcBef>
              </a:pPr>
              <a:r>
                <a:rPr lang="en-US" sz="3599">
                  <a:solidFill>
                    <a:srgbClr val="2E4052"/>
                  </a:solidFill>
                  <a:latin typeface="Clear Sans Regular"/>
                </a:rPr>
                <a:t>Exercise regularly</a:t>
              </a:r>
            </a:p>
          </p:txBody>
        </p: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0" y="11866"/>
              <a:ext cx="705248" cy="705248"/>
              <a:chOff x="6705600" y="1371600"/>
              <a:chExt cx="10972800" cy="1097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FFC857"/>
              </a:solidFill>
            </p:spPr>
          </p:sp>
        </p:grpSp>
      </p:grpSp>
      <p:grpSp>
        <p:nvGrpSpPr>
          <p:cNvPr id="11" name="Group 11"/>
          <p:cNvGrpSpPr/>
          <p:nvPr/>
        </p:nvGrpSpPr>
        <p:grpSpPr>
          <a:xfrm>
            <a:off x="8879532" y="7021079"/>
            <a:ext cx="7147903" cy="1184910"/>
            <a:chOff x="0" y="0"/>
            <a:chExt cx="9530538" cy="1579880"/>
          </a:xfrm>
        </p:grpSpPr>
        <p:sp>
          <p:nvSpPr>
            <p:cNvPr id="12" name="TextBox 12"/>
            <p:cNvSpPr txBox="1"/>
            <p:nvPr/>
          </p:nvSpPr>
          <p:spPr>
            <a:xfrm>
              <a:off x="1437874" y="-76200"/>
              <a:ext cx="8092663" cy="1656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039"/>
                </a:lnSpc>
                <a:spcBef>
                  <a:spcPct val="0"/>
                </a:spcBef>
              </a:pPr>
              <a:r>
                <a:rPr lang="en-US" sz="3599">
                  <a:solidFill>
                    <a:srgbClr val="2E4052"/>
                  </a:solidFill>
                  <a:latin typeface="Clear Sans Regular"/>
                </a:rPr>
                <a:t>Stress less, m</a:t>
              </a:r>
              <a:r>
                <a:rPr lang="en-US" sz="3599" u="none">
                  <a:solidFill>
                    <a:srgbClr val="2E4052"/>
                  </a:solidFill>
                  <a:latin typeface="Clear Sans Regular"/>
                </a:rPr>
                <a:t>editate, and take deep breaths</a:t>
              </a:r>
            </a:p>
          </p:txBody>
        </p:sp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437316"/>
              <a:ext cx="705248" cy="705248"/>
              <a:chOff x="6705600" y="1371600"/>
              <a:chExt cx="10972800" cy="1097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FFC857"/>
              </a:solidFill>
            </p:spPr>
          </p:sp>
        </p:grpSp>
      </p:grpSp>
      <p:sp>
        <p:nvSpPr>
          <p:cNvPr id="15" name="AutoShape 15"/>
          <p:cNvSpPr/>
          <p:nvPr/>
        </p:nvSpPr>
        <p:spPr>
          <a:xfrm>
            <a:off x="0" y="8690231"/>
            <a:ext cx="15856996" cy="1596769"/>
          </a:xfrm>
          <a:prstGeom prst="rect">
            <a:avLst/>
          </a:prstGeom>
          <a:solidFill>
            <a:srgbClr val="97D7CE"/>
          </a:solidFill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86269" y="7449056"/>
            <a:ext cx="4244355" cy="42443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258" y="8648700"/>
            <a:ext cx="16147142" cy="1596769"/>
          </a:xfrm>
          <a:prstGeom prst="rect">
            <a:avLst/>
          </a:prstGeom>
          <a:solidFill>
            <a:srgbClr val="97D7CE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623171"/>
            <a:ext cx="9707898" cy="1742072"/>
            <a:chOff x="0" y="0"/>
            <a:chExt cx="12943864" cy="2322763"/>
          </a:xfrm>
        </p:grpSpPr>
        <p:sp>
          <p:nvSpPr>
            <p:cNvPr id="4" name="TextBox 4"/>
            <p:cNvSpPr txBox="1"/>
            <p:nvPr/>
          </p:nvSpPr>
          <p:spPr>
            <a:xfrm>
              <a:off x="0" y="66675"/>
              <a:ext cx="12943864" cy="1582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951"/>
                </a:lnSpc>
              </a:pPr>
              <a:r>
                <a:rPr lang="en-US" sz="8137">
                  <a:solidFill>
                    <a:srgbClr val="2E4052"/>
                  </a:solidFill>
                  <a:latin typeface="Crimson Pro Bold"/>
                </a:rPr>
                <a:t>Objective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74689" y="1737802"/>
              <a:ext cx="9604649" cy="584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2003293"/>
            <a:ext cx="15734604" cy="6448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48"/>
              </a:lnSpc>
            </a:pPr>
            <a:r>
              <a:rPr lang="en-US" sz="4005">
                <a:solidFill>
                  <a:srgbClr val="000000"/>
                </a:solidFill>
                <a:latin typeface="Crimson Pro Bold"/>
              </a:rPr>
              <a:t>The objective is to find if there is correlation between obesity rate and the following social factors in California, Ohio and South Carolina:</a:t>
            </a:r>
          </a:p>
          <a:p>
            <a:pPr marL="864791" lvl="1" indent="-432395">
              <a:lnSpc>
                <a:spcPts val="6448"/>
              </a:lnSpc>
              <a:buFont typeface="Arial"/>
              <a:buChar char="•"/>
            </a:pPr>
            <a:r>
              <a:rPr lang="en-US" sz="4005">
                <a:solidFill>
                  <a:srgbClr val="000000"/>
                </a:solidFill>
                <a:latin typeface="Crimson Pro Bold"/>
              </a:rPr>
              <a:t>Median household income</a:t>
            </a:r>
          </a:p>
          <a:p>
            <a:pPr marL="864791" lvl="1" indent="-432395">
              <a:lnSpc>
                <a:spcPts val="6448"/>
              </a:lnSpc>
              <a:buFont typeface="Arial"/>
              <a:buChar char="•"/>
            </a:pPr>
            <a:r>
              <a:rPr lang="en-US" sz="4005">
                <a:solidFill>
                  <a:srgbClr val="000000"/>
                </a:solidFill>
                <a:latin typeface="Crimson Pro Bold"/>
              </a:rPr>
              <a:t>% Exercise opportunities</a:t>
            </a:r>
          </a:p>
          <a:p>
            <a:pPr marL="864791" lvl="1" indent="-432395">
              <a:lnSpc>
                <a:spcPts val="6448"/>
              </a:lnSpc>
              <a:buFont typeface="Arial"/>
              <a:buChar char="•"/>
            </a:pPr>
            <a:r>
              <a:rPr lang="en-US" sz="4005">
                <a:solidFill>
                  <a:srgbClr val="000000"/>
                </a:solidFill>
                <a:latin typeface="Crimson Pro Bold"/>
              </a:rPr>
              <a:t>% Physically inactive</a:t>
            </a:r>
          </a:p>
          <a:p>
            <a:pPr marL="864791" lvl="1" indent="-432395">
              <a:lnSpc>
                <a:spcPts val="6448"/>
              </a:lnSpc>
              <a:buFont typeface="Arial"/>
              <a:buChar char="•"/>
            </a:pPr>
            <a:r>
              <a:rPr lang="en-US" sz="4005">
                <a:solidFill>
                  <a:srgbClr val="000000"/>
                </a:solidFill>
                <a:latin typeface="Crimson Pro Bold"/>
              </a:rPr>
              <a:t>% Access to primary care physicians</a:t>
            </a:r>
          </a:p>
          <a:p>
            <a:pPr marL="864791" lvl="1" indent="-432395">
              <a:lnSpc>
                <a:spcPts val="6448"/>
              </a:lnSpc>
              <a:buFont typeface="Arial"/>
              <a:buChar char="•"/>
            </a:pPr>
            <a:r>
              <a:rPr lang="en-US" sz="4005">
                <a:solidFill>
                  <a:srgbClr val="000000"/>
                </a:solidFill>
                <a:latin typeface="Crimson Pro Bold"/>
              </a:rPr>
              <a:t>High school graduation</a:t>
            </a:r>
          </a:p>
          <a:p>
            <a:pPr marL="864791" lvl="1" indent="-432395">
              <a:lnSpc>
                <a:spcPts val="6448"/>
              </a:lnSpc>
              <a:buFont typeface="Arial"/>
              <a:buChar char="•"/>
            </a:pPr>
            <a:r>
              <a:rPr lang="en-US" sz="4005">
                <a:solidFill>
                  <a:srgbClr val="000000"/>
                </a:solidFill>
                <a:latin typeface="Crimson Pro Bold"/>
              </a:rPr>
              <a:t>% Unemployed 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163800" y="7581900"/>
            <a:ext cx="4111511" cy="41115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690231"/>
            <a:ext cx="15856996" cy="1596769"/>
          </a:xfrm>
          <a:prstGeom prst="rect">
            <a:avLst/>
          </a:prstGeom>
          <a:solidFill>
            <a:srgbClr val="97D7CE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86269" y="7449056"/>
            <a:ext cx="4244355" cy="424435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28638" y="670201"/>
            <a:ext cx="17500851" cy="1648012"/>
            <a:chOff x="0" y="0"/>
            <a:chExt cx="23334468" cy="2197350"/>
          </a:xfrm>
        </p:grpSpPr>
        <p:sp>
          <p:nvSpPr>
            <p:cNvPr id="5" name="TextBox 5"/>
            <p:cNvSpPr txBox="1"/>
            <p:nvPr/>
          </p:nvSpPr>
          <p:spPr>
            <a:xfrm>
              <a:off x="0" y="66675"/>
              <a:ext cx="23334468" cy="1457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250"/>
                </a:lnSpc>
              </a:pPr>
              <a:r>
                <a:rPr lang="en-US" sz="7500">
                  <a:solidFill>
                    <a:srgbClr val="2E4052"/>
                  </a:solidFill>
                  <a:latin typeface="Crimson Pro Bold"/>
                </a:rPr>
                <a:t>Obesity Rate vs. % Unemployed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757115" y="1612389"/>
              <a:ext cx="17314720" cy="584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2691766"/>
            <a:ext cx="4839250" cy="4903468"/>
            <a:chOff x="0" y="0"/>
            <a:chExt cx="6452334" cy="6537958"/>
          </a:xfrm>
        </p:grpSpPr>
        <p:sp>
          <p:nvSpPr>
            <p:cNvPr id="8" name="TextBox 8"/>
            <p:cNvSpPr txBox="1"/>
            <p:nvPr/>
          </p:nvSpPr>
          <p:spPr>
            <a:xfrm>
              <a:off x="450809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001203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551597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101991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450809" y="139295"/>
              <a:ext cx="6001525" cy="6001525"/>
              <a:chOff x="0" y="0"/>
              <a:chExt cx="10287000" cy="10287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0" y="-28575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471806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972187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4472569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35335" y="5972950"/>
              <a:ext cx="196925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450809" y="139295"/>
              <a:ext cx="6001525" cy="6001525"/>
              <a:chOff x="0" y="0"/>
              <a:chExt cx="10287000" cy="10287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</p:grpSp>
      </p:grpSp>
      <p:grpSp>
        <p:nvGrpSpPr>
          <p:cNvPr id="28" name="Group 28"/>
          <p:cNvGrpSpPr/>
          <p:nvPr/>
        </p:nvGrpSpPr>
        <p:grpSpPr>
          <a:xfrm>
            <a:off x="6826752" y="2555186"/>
            <a:ext cx="4974042" cy="5040048"/>
            <a:chOff x="0" y="0"/>
            <a:chExt cx="6632056" cy="6720064"/>
          </a:xfrm>
        </p:grpSpPr>
        <p:sp>
          <p:nvSpPr>
            <p:cNvPr id="29" name="TextBox 29"/>
            <p:cNvSpPr txBox="1"/>
            <p:nvPr/>
          </p:nvSpPr>
          <p:spPr>
            <a:xfrm>
              <a:off x="463366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2056944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3650522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5244100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33" name="Group 33"/>
            <p:cNvGrpSpPr>
              <a:grpSpLocks noChangeAspect="1"/>
            </p:cNvGrpSpPr>
            <p:nvPr/>
          </p:nvGrpSpPr>
          <p:grpSpPr>
            <a:xfrm>
              <a:off x="463366" y="143175"/>
              <a:ext cx="6168690" cy="6168690"/>
              <a:chOff x="0" y="0"/>
              <a:chExt cx="10287000" cy="10287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5" name="Freeform 35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7" name="Freeform 37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8" name="Freeform 38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9" name="TextBox 39"/>
            <p:cNvSpPr txBox="1"/>
            <p:nvPr/>
          </p:nvSpPr>
          <p:spPr>
            <a:xfrm>
              <a:off x="0" y="-28575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1513597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3055770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4597942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139105" y="6140115"/>
              <a:ext cx="202410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44" name="Group 44"/>
            <p:cNvGrpSpPr>
              <a:grpSpLocks noChangeAspect="1"/>
            </p:cNvGrpSpPr>
            <p:nvPr/>
          </p:nvGrpSpPr>
          <p:grpSpPr>
            <a:xfrm>
              <a:off x="463366" y="143175"/>
              <a:ext cx="6168690" cy="6168690"/>
              <a:chOff x="0" y="0"/>
              <a:chExt cx="10287000" cy="102870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6" name="Freeform 46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7" name="Freeform 47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8" name="Freeform 48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</p:grpSp>
      </p:grpSp>
      <p:grpSp>
        <p:nvGrpSpPr>
          <p:cNvPr id="49" name="Group 49"/>
          <p:cNvGrpSpPr/>
          <p:nvPr/>
        </p:nvGrpSpPr>
        <p:grpSpPr>
          <a:xfrm>
            <a:off x="12675608" y="2555186"/>
            <a:ext cx="4916561" cy="4981805"/>
            <a:chOff x="0" y="0"/>
            <a:chExt cx="6555415" cy="6642406"/>
          </a:xfrm>
        </p:grpSpPr>
        <p:sp>
          <p:nvSpPr>
            <p:cNvPr id="50" name="TextBox 50"/>
            <p:cNvSpPr txBox="1"/>
            <p:nvPr/>
          </p:nvSpPr>
          <p:spPr>
            <a:xfrm>
              <a:off x="458011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2033174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3608336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5183499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54" name="Group 54"/>
            <p:cNvGrpSpPr>
              <a:grpSpLocks noChangeAspect="1"/>
            </p:cNvGrpSpPr>
            <p:nvPr/>
          </p:nvGrpSpPr>
          <p:grpSpPr>
            <a:xfrm>
              <a:off x="458011" y="141520"/>
              <a:ext cx="6097404" cy="6097404"/>
              <a:chOff x="0" y="0"/>
              <a:chExt cx="10287000" cy="10287000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6" name="Freeform 56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7" name="Freeform 57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8" name="Freeform 58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9" name="Freeform 59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60" name="TextBox 60"/>
            <p:cNvSpPr txBox="1"/>
            <p:nvPr/>
          </p:nvSpPr>
          <p:spPr>
            <a:xfrm>
              <a:off x="0" y="-19050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1505301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62" name="TextBox 62"/>
            <p:cNvSpPr txBox="1"/>
            <p:nvPr/>
          </p:nvSpPr>
          <p:spPr>
            <a:xfrm>
              <a:off x="0" y="3029652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0" y="4554003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137497" y="6078354"/>
              <a:ext cx="200071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65" name="Group 65"/>
            <p:cNvGrpSpPr>
              <a:grpSpLocks noChangeAspect="1"/>
            </p:cNvGrpSpPr>
            <p:nvPr/>
          </p:nvGrpSpPr>
          <p:grpSpPr>
            <a:xfrm>
              <a:off x="458011" y="141520"/>
              <a:ext cx="6097404" cy="6097404"/>
              <a:chOff x="0" y="0"/>
              <a:chExt cx="10287000" cy="1028700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7" name="Freeform 67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8" name="Freeform 68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9" name="Freeform 69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690231"/>
            <a:ext cx="15856996" cy="1596769"/>
          </a:xfrm>
          <a:prstGeom prst="rect">
            <a:avLst/>
          </a:prstGeom>
          <a:solidFill>
            <a:srgbClr val="97D7CE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86269" y="7449056"/>
            <a:ext cx="4244355" cy="424435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28638" y="670201"/>
            <a:ext cx="17500851" cy="1648012"/>
            <a:chOff x="0" y="0"/>
            <a:chExt cx="23334468" cy="2197350"/>
          </a:xfrm>
        </p:grpSpPr>
        <p:sp>
          <p:nvSpPr>
            <p:cNvPr id="5" name="TextBox 5"/>
            <p:cNvSpPr txBox="1"/>
            <p:nvPr/>
          </p:nvSpPr>
          <p:spPr>
            <a:xfrm>
              <a:off x="0" y="66675"/>
              <a:ext cx="23334468" cy="1457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250"/>
                </a:lnSpc>
              </a:pPr>
              <a:r>
                <a:rPr lang="en-US" sz="7500">
                  <a:solidFill>
                    <a:srgbClr val="2E4052"/>
                  </a:solidFill>
                  <a:latin typeface="Crimson Pro Bold"/>
                </a:rPr>
                <a:t>Obesity Rate vs. % High School Graduation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757115" y="1612389"/>
              <a:ext cx="17314720" cy="584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2691766"/>
            <a:ext cx="4839250" cy="4903468"/>
            <a:chOff x="0" y="0"/>
            <a:chExt cx="6452334" cy="6537958"/>
          </a:xfrm>
        </p:grpSpPr>
        <p:sp>
          <p:nvSpPr>
            <p:cNvPr id="8" name="TextBox 8"/>
            <p:cNvSpPr txBox="1"/>
            <p:nvPr/>
          </p:nvSpPr>
          <p:spPr>
            <a:xfrm>
              <a:off x="450809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001203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551597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101991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450809" y="139295"/>
              <a:ext cx="6001525" cy="6001525"/>
              <a:chOff x="0" y="0"/>
              <a:chExt cx="10287000" cy="10287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0" y="-28575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471806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972187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4472569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35335" y="5972950"/>
              <a:ext cx="196925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450809" y="139295"/>
              <a:ext cx="6001525" cy="6001525"/>
              <a:chOff x="0" y="0"/>
              <a:chExt cx="10287000" cy="10287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</p:grpSp>
      </p:grpSp>
      <p:grpSp>
        <p:nvGrpSpPr>
          <p:cNvPr id="28" name="Group 28"/>
          <p:cNvGrpSpPr/>
          <p:nvPr/>
        </p:nvGrpSpPr>
        <p:grpSpPr>
          <a:xfrm>
            <a:off x="6826752" y="2555186"/>
            <a:ext cx="4974042" cy="5040048"/>
            <a:chOff x="0" y="0"/>
            <a:chExt cx="6632056" cy="6720064"/>
          </a:xfrm>
        </p:grpSpPr>
        <p:sp>
          <p:nvSpPr>
            <p:cNvPr id="29" name="TextBox 29"/>
            <p:cNvSpPr txBox="1"/>
            <p:nvPr/>
          </p:nvSpPr>
          <p:spPr>
            <a:xfrm>
              <a:off x="463366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2056944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3650522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5244100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33" name="Group 33"/>
            <p:cNvGrpSpPr>
              <a:grpSpLocks noChangeAspect="1"/>
            </p:cNvGrpSpPr>
            <p:nvPr/>
          </p:nvGrpSpPr>
          <p:grpSpPr>
            <a:xfrm>
              <a:off x="463366" y="143175"/>
              <a:ext cx="6168690" cy="6168690"/>
              <a:chOff x="0" y="0"/>
              <a:chExt cx="10287000" cy="10287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5" name="Freeform 35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7" name="Freeform 37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8" name="Freeform 38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9" name="TextBox 39"/>
            <p:cNvSpPr txBox="1"/>
            <p:nvPr/>
          </p:nvSpPr>
          <p:spPr>
            <a:xfrm>
              <a:off x="0" y="-28575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1513597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3055770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4597942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139105" y="6140115"/>
              <a:ext cx="202410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44" name="Group 44"/>
            <p:cNvGrpSpPr>
              <a:grpSpLocks noChangeAspect="1"/>
            </p:cNvGrpSpPr>
            <p:nvPr/>
          </p:nvGrpSpPr>
          <p:grpSpPr>
            <a:xfrm>
              <a:off x="463366" y="143175"/>
              <a:ext cx="6168690" cy="6168690"/>
              <a:chOff x="0" y="0"/>
              <a:chExt cx="10287000" cy="102870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6" name="Freeform 46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7" name="Freeform 47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8" name="Freeform 48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</p:grpSp>
      </p:grpSp>
      <p:grpSp>
        <p:nvGrpSpPr>
          <p:cNvPr id="49" name="Group 49"/>
          <p:cNvGrpSpPr/>
          <p:nvPr/>
        </p:nvGrpSpPr>
        <p:grpSpPr>
          <a:xfrm>
            <a:off x="12675608" y="2555186"/>
            <a:ext cx="4916561" cy="4981805"/>
            <a:chOff x="0" y="0"/>
            <a:chExt cx="6555415" cy="6642406"/>
          </a:xfrm>
        </p:grpSpPr>
        <p:sp>
          <p:nvSpPr>
            <p:cNvPr id="50" name="TextBox 50"/>
            <p:cNvSpPr txBox="1"/>
            <p:nvPr/>
          </p:nvSpPr>
          <p:spPr>
            <a:xfrm>
              <a:off x="458011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2033174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3608336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5183499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54" name="Group 54"/>
            <p:cNvGrpSpPr>
              <a:grpSpLocks noChangeAspect="1"/>
            </p:cNvGrpSpPr>
            <p:nvPr/>
          </p:nvGrpSpPr>
          <p:grpSpPr>
            <a:xfrm>
              <a:off x="458011" y="141520"/>
              <a:ext cx="6097404" cy="6097404"/>
              <a:chOff x="0" y="0"/>
              <a:chExt cx="10287000" cy="10287000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6" name="Freeform 56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7" name="Freeform 57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8" name="Freeform 58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9" name="Freeform 59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60" name="TextBox 60"/>
            <p:cNvSpPr txBox="1"/>
            <p:nvPr/>
          </p:nvSpPr>
          <p:spPr>
            <a:xfrm>
              <a:off x="0" y="-19050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1505301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62" name="TextBox 62"/>
            <p:cNvSpPr txBox="1"/>
            <p:nvPr/>
          </p:nvSpPr>
          <p:spPr>
            <a:xfrm>
              <a:off x="0" y="3029652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0" y="4554003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137497" y="6078354"/>
              <a:ext cx="200071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65" name="Group 65"/>
            <p:cNvGrpSpPr>
              <a:grpSpLocks noChangeAspect="1"/>
            </p:cNvGrpSpPr>
            <p:nvPr/>
          </p:nvGrpSpPr>
          <p:grpSpPr>
            <a:xfrm>
              <a:off x="458011" y="141520"/>
              <a:ext cx="6097404" cy="6097404"/>
              <a:chOff x="0" y="0"/>
              <a:chExt cx="10287000" cy="1028700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7" name="Freeform 67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8" name="Freeform 68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9" name="Freeform 69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690231"/>
            <a:ext cx="15856996" cy="1596769"/>
          </a:xfrm>
          <a:prstGeom prst="rect">
            <a:avLst/>
          </a:prstGeom>
          <a:solidFill>
            <a:srgbClr val="97D7CE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86269" y="7449056"/>
            <a:ext cx="4244355" cy="424435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146326"/>
            <a:ext cx="17000789" cy="2695762"/>
            <a:chOff x="0" y="0"/>
            <a:chExt cx="22667718" cy="3594350"/>
          </a:xfrm>
        </p:grpSpPr>
        <p:sp>
          <p:nvSpPr>
            <p:cNvPr id="5" name="TextBox 5"/>
            <p:cNvSpPr txBox="1"/>
            <p:nvPr/>
          </p:nvSpPr>
          <p:spPr>
            <a:xfrm>
              <a:off x="0" y="66675"/>
              <a:ext cx="22667718" cy="2854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250"/>
                </a:lnSpc>
              </a:pPr>
              <a:r>
                <a:rPr lang="en-US" sz="7500">
                  <a:solidFill>
                    <a:srgbClr val="2E4052"/>
                  </a:solidFill>
                  <a:latin typeface="Crimson Pro Bold"/>
                </a:rPr>
                <a:t>Obesity Rate vs. % Access to Primary Care Physicians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706908" y="3009389"/>
              <a:ext cx="16819976" cy="584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2691766"/>
            <a:ext cx="4839250" cy="4903468"/>
            <a:chOff x="0" y="0"/>
            <a:chExt cx="6452334" cy="6537958"/>
          </a:xfrm>
        </p:grpSpPr>
        <p:sp>
          <p:nvSpPr>
            <p:cNvPr id="8" name="TextBox 8"/>
            <p:cNvSpPr txBox="1"/>
            <p:nvPr/>
          </p:nvSpPr>
          <p:spPr>
            <a:xfrm>
              <a:off x="450809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001203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551597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101991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450809" y="139295"/>
              <a:ext cx="6001525" cy="6001525"/>
              <a:chOff x="0" y="0"/>
              <a:chExt cx="10287000" cy="10287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0" y="-28575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471806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972187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4472569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35335" y="5972950"/>
              <a:ext cx="196925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450809" y="139295"/>
              <a:ext cx="6001525" cy="6001525"/>
              <a:chOff x="0" y="0"/>
              <a:chExt cx="10287000" cy="10287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</p:grpSp>
      </p:grpSp>
      <p:grpSp>
        <p:nvGrpSpPr>
          <p:cNvPr id="28" name="Group 28"/>
          <p:cNvGrpSpPr/>
          <p:nvPr/>
        </p:nvGrpSpPr>
        <p:grpSpPr>
          <a:xfrm>
            <a:off x="6826752" y="2555186"/>
            <a:ext cx="4974042" cy="5040048"/>
            <a:chOff x="0" y="0"/>
            <a:chExt cx="6632056" cy="6720064"/>
          </a:xfrm>
        </p:grpSpPr>
        <p:sp>
          <p:nvSpPr>
            <p:cNvPr id="29" name="TextBox 29"/>
            <p:cNvSpPr txBox="1"/>
            <p:nvPr/>
          </p:nvSpPr>
          <p:spPr>
            <a:xfrm>
              <a:off x="463366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2056944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3650522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5244100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33" name="Group 33"/>
            <p:cNvGrpSpPr>
              <a:grpSpLocks noChangeAspect="1"/>
            </p:cNvGrpSpPr>
            <p:nvPr/>
          </p:nvGrpSpPr>
          <p:grpSpPr>
            <a:xfrm>
              <a:off x="463366" y="143175"/>
              <a:ext cx="6168690" cy="6168690"/>
              <a:chOff x="0" y="0"/>
              <a:chExt cx="10287000" cy="10287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5" name="Freeform 35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7" name="Freeform 37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8" name="Freeform 38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9" name="TextBox 39"/>
            <p:cNvSpPr txBox="1"/>
            <p:nvPr/>
          </p:nvSpPr>
          <p:spPr>
            <a:xfrm>
              <a:off x="0" y="-28575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1513597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3055770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4597942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139105" y="6140115"/>
              <a:ext cx="202410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44" name="Group 44"/>
            <p:cNvGrpSpPr>
              <a:grpSpLocks noChangeAspect="1"/>
            </p:cNvGrpSpPr>
            <p:nvPr/>
          </p:nvGrpSpPr>
          <p:grpSpPr>
            <a:xfrm>
              <a:off x="463366" y="143175"/>
              <a:ext cx="6168690" cy="6168690"/>
              <a:chOff x="0" y="0"/>
              <a:chExt cx="10287000" cy="102870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6" name="Freeform 46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7" name="Freeform 47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8" name="Freeform 48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</p:grpSp>
      </p:grpSp>
      <p:grpSp>
        <p:nvGrpSpPr>
          <p:cNvPr id="49" name="Group 49"/>
          <p:cNvGrpSpPr/>
          <p:nvPr/>
        </p:nvGrpSpPr>
        <p:grpSpPr>
          <a:xfrm>
            <a:off x="12675608" y="2555186"/>
            <a:ext cx="4916561" cy="4981805"/>
            <a:chOff x="0" y="0"/>
            <a:chExt cx="6555415" cy="6642406"/>
          </a:xfrm>
        </p:grpSpPr>
        <p:sp>
          <p:nvSpPr>
            <p:cNvPr id="50" name="TextBox 50"/>
            <p:cNvSpPr txBox="1"/>
            <p:nvPr/>
          </p:nvSpPr>
          <p:spPr>
            <a:xfrm>
              <a:off x="458011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2033174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3608336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5183499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54" name="Group 54"/>
            <p:cNvGrpSpPr>
              <a:grpSpLocks noChangeAspect="1"/>
            </p:cNvGrpSpPr>
            <p:nvPr/>
          </p:nvGrpSpPr>
          <p:grpSpPr>
            <a:xfrm>
              <a:off x="458011" y="141520"/>
              <a:ext cx="6097404" cy="6097404"/>
              <a:chOff x="0" y="0"/>
              <a:chExt cx="10287000" cy="10287000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6" name="Freeform 56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7" name="Freeform 57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8" name="Freeform 58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9" name="Freeform 59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60" name="TextBox 60"/>
            <p:cNvSpPr txBox="1"/>
            <p:nvPr/>
          </p:nvSpPr>
          <p:spPr>
            <a:xfrm>
              <a:off x="0" y="-19050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1505301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62" name="TextBox 62"/>
            <p:cNvSpPr txBox="1"/>
            <p:nvPr/>
          </p:nvSpPr>
          <p:spPr>
            <a:xfrm>
              <a:off x="0" y="3029652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0" y="4554003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137497" y="6078354"/>
              <a:ext cx="200071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65" name="Group 65"/>
            <p:cNvGrpSpPr>
              <a:grpSpLocks noChangeAspect="1"/>
            </p:cNvGrpSpPr>
            <p:nvPr/>
          </p:nvGrpSpPr>
          <p:grpSpPr>
            <a:xfrm>
              <a:off x="458011" y="141520"/>
              <a:ext cx="6097404" cy="6097404"/>
              <a:chOff x="0" y="0"/>
              <a:chExt cx="10287000" cy="1028700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7" name="Freeform 67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8" name="Freeform 68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9" name="Freeform 69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690231"/>
            <a:ext cx="15856996" cy="1596769"/>
          </a:xfrm>
          <a:prstGeom prst="rect">
            <a:avLst/>
          </a:prstGeom>
          <a:solidFill>
            <a:srgbClr val="97D7CE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86269" y="7449056"/>
            <a:ext cx="4244355" cy="424435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670201"/>
            <a:ext cx="14143289" cy="1648012"/>
            <a:chOff x="0" y="0"/>
            <a:chExt cx="18857718" cy="2197350"/>
          </a:xfrm>
        </p:grpSpPr>
        <p:sp>
          <p:nvSpPr>
            <p:cNvPr id="5" name="TextBox 5"/>
            <p:cNvSpPr txBox="1"/>
            <p:nvPr/>
          </p:nvSpPr>
          <p:spPr>
            <a:xfrm>
              <a:off x="0" y="66675"/>
              <a:ext cx="18857718" cy="1457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250"/>
                </a:lnSpc>
              </a:pPr>
              <a:r>
                <a:rPr lang="en-US" sz="7500">
                  <a:solidFill>
                    <a:srgbClr val="2E4052"/>
                  </a:solidFill>
                  <a:latin typeface="Crimson Pro Bold"/>
                </a:rPr>
                <a:t>Obesity Rate vs. Median Income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420010" y="1612389"/>
              <a:ext cx="13992867" cy="584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2691766"/>
            <a:ext cx="4839250" cy="4903468"/>
            <a:chOff x="0" y="0"/>
            <a:chExt cx="6452334" cy="6537958"/>
          </a:xfrm>
        </p:grpSpPr>
        <p:sp>
          <p:nvSpPr>
            <p:cNvPr id="8" name="TextBox 8"/>
            <p:cNvSpPr txBox="1"/>
            <p:nvPr/>
          </p:nvSpPr>
          <p:spPr>
            <a:xfrm>
              <a:off x="450809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001203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551597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101991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450809" y="139295"/>
              <a:ext cx="6001525" cy="6001525"/>
              <a:chOff x="0" y="0"/>
              <a:chExt cx="10287000" cy="10287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0" y="-28575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471806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972187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4472569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35335" y="5972950"/>
              <a:ext cx="196925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450809" y="139295"/>
              <a:ext cx="6001525" cy="6001525"/>
              <a:chOff x="0" y="0"/>
              <a:chExt cx="10287000" cy="10287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</p:grpSp>
      </p:grpSp>
      <p:grpSp>
        <p:nvGrpSpPr>
          <p:cNvPr id="28" name="Group 28"/>
          <p:cNvGrpSpPr/>
          <p:nvPr/>
        </p:nvGrpSpPr>
        <p:grpSpPr>
          <a:xfrm>
            <a:off x="6826752" y="2555186"/>
            <a:ext cx="4974042" cy="5040048"/>
            <a:chOff x="0" y="0"/>
            <a:chExt cx="6632056" cy="6720064"/>
          </a:xfrm>
        </p:grpSpPr>
        <p:sp>
          <p:nvSpPr>
            <p:cNvPr id="29" name="TextBox 29"/>
            <p:cNvSpPr txBox="1"/>
            <p:nvPr/>
          </p:nvSpPr>
          <p:spPr>
            <a:xfrm>
              <a:off x="463366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2056944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3650522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5244100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33" name="Group 33"/>
            <p:cNvGrpSpPr>
              <a:grpSpLocks noChangeAspect="1"/>
            </p:cNvGrpSpPr>
            <p:nvPr/>
          </p:nvGrpSpPr>
          <p:grpSpPr>
            <a:xfrm>
              <a:off x="463366" y="143175"/>
              <a:ext cx="6168690" cy="6168690"/>
              <a:chOff x="0" y="0"/>
              <a:chExt cx="10287000" cy="10287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5" name="Freeform 35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7" name="Freeform 37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8" name="Freeform 38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9" name="TextBox 39"/>
            <p:cNvSpPr txBox="1"/>
            <p:nvPr/>
          </p:nvSpPr>
          <p:spPr>
            <a:xfrm>
              <a:off x="0" y="-28575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1513597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3055770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4597942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139105" y="6140115"/>
              <a:ext cx="202410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44" name="Group 44"/>
            <p:cNvGrpSpPr>
              <a:grpSpLocks noChangeAspect="1"/>
            </p:cNvGrpSpPr>
            <p:nvPr/>
          </p:nvGrpSpPr>
          <p:grpSpPr>
            <a:xfrm>
              <a:off x="463366" y="143175"/>
              <a:ext cx="6168690" cy="6168690"/>
              <a:chOff x="0" y="0"/>
              <a:chExt cx="10287000" cy="102870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6" name="Freeform 46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7" name="Freeform 47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8" name="Freeform 48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</p:grpSp>
      </p:grpSp>
      <p:grpSp>
        <p:nvGrpSpPr>
          <p:cNvPr id="49" name="Group 49"/>
          <p:cNvGrpSpPr/>
          <p:nvPr/>
        </p:nvGrpSpPr>
        <p:grpSpPr>
          <a:xfrm>
            <a:off x="12675608" y="2555186"/>
            <a:ext cx="4916561" cy="4981805"/>
            <a:chOff x="0" y="0"/>
            <a:chExt cx="6555415" cy="6642406"/>
          </a:xfrm>
        </p:grpSpPr>
        <p:sp>
          <p:nvSpPr>
            <p:cNvPr id="50" name="TextBox 50"/>
            <p:cNvSpPr txBox="1"/>
            <p:nvPr/>
          </p:nvSpPr>
          <p:spPr>
            <a:xfrm>
              <a:off x="458011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2033174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3608336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5183499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54" name="Group 54"/>
            <p:cNvGrpSpPr>
              <a:grpSpLocks noChangeAspect="1"/>
            </p:cNvGrpSpPr>
            <p:nvPr/>
          </p:nvGrpSpPr>
          <p:grpSpPr>
            <a:xfrm>
              <a:off x="458011" y="141520"/>
              <a:ext cx="6097404" cy="6097404"/>
              <a:chOff x="0" y="0"/>
              <a:chExt cx="10287000" cy="10287000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6" name="Freeform 56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7" name="Freeform 57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8" name="Freeform 58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9" name="Freeform 59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60" name="TextBox 60"/>
            <p:cNvSpPr txBox="1"/>
            <p:nvPr/>
          </p:nvSpPr>
          <p:spPr>
            <a:xfrm>
              <a:off x="0" y="-19050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1505301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62" name="TextBox 62"/>
            <p:cNvSpPr txBox="1"/>
            <p:nvPr/>
          </p:nvSpPr>
          <p:spPr>
            <a:xfrm>
              <a:off x="0" y="3029652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0" y="4554003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137497" y="6078354"/>
              <a:ext cx="200071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65" name="Group 65"/>
            <p:cNvGrpSpPr>
              <a:grpSpLocks noChangeAspect="1"/>
            </p:cNvGrpSpPr>
            <p:nvPr/>
          </p:nvGrpSpPr>
          <p:grpSpPr>
            <a:xfrm>
              <a:off x="458011" y="141520"/>
              <a:ext cx="6097404" cy="6097404"/>
              <a:chOff x="0" y="0"/>
              <a:chExt cx="10287000" cy="1028700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7" name="Freeform 67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8" name="Freeform 68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9" name="Freeform 69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690231"/>
            <a:ext cx="15856996" cy="1596769"/>
          </a:xfrm>
          <a:prstGeom prst="rect">
            <a:avLst/>
          </a:prstGeom>
          <a:solidFill>
            <a:srgbClr val="97D7CE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86269" y="7449056"/>
            <a:ext cx="4244355" cy="424435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670201"/>
            <a:ext cx="17259300" cy="1648012"/>
            <a:chOff x="0" y="0"/>
            <a:chExt cx="23012400" cy="2197350"/>
          </a:xfrm>
        </p:grpSpPr>
        <p:sp>
          <p:nvSpPr>
            <p:cNvPr id="5" name="TextBox 5"/>
            <p:cNvSpPr txBox="1"/>
            <p:nvPr/>
          </p:nvSpPr>
          <p:spPr>
            <a:xfrm>
              <a:off x="0" y="66675"/>
              <a:ext cx="23012400" cy="1457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249"/>
                </a:lnSpc>
              </a:pPr>
              <a:r>
                <a:rPr lang="en-US" sz="7499">
                  <a:solidFill>
                    <a:srgbClr val="2E4052"/>
                  </a:solidFill>
                  <a:latin typeface="Crimson Pro Bold"/>
                </a:rPr>
                <a:t>Obesity Rate vs. % Exercise Opportunities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732863" y="1612389"/>
              <a:ext cx="17075738" cy="584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2691766"/>
            <a:ext cx="4839250" cy="4903468"/>
            <a:chOff x="0" y="0"/>
            <a:chExt cx="6452334" cy="6537958"/>
          </a:xfrm>
        </p:grpSpPr>
        <p:sp>
          <p:nvSpPr>
            <p:cNvPr id="8" name="TextBox 8"/>
            <p:cNvSpPr txBox="1"/>
            <p:nvPr/>
          </p:nvSpPr>
          <p:spPr>
            <a:xfrm>
              <a:off x="450809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001203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551597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101991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450809" y="139295"/>
              <a:ext cx="6001525" cy="6001525"/>
              <a:chOff x="0" y="0"/>
              <a:chExt cx="10287000" cy="10287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0" y="-28575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471806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972187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4472569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35335" y="5972950"/>
              <a:ext cx="196925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450809" y="139295"/>
              <a:ext cx="6001525" cy="6001525"/>
              <a:chOff x="0" y="0"/>
              <a:chExt cx="10287000" cy="10287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</p:grpSp>
      </p:grpSp>
      <p:grpSp>
        <p:nvGrpSpPr>
          <p:cNvPr id="28" name="Group 28"/>
          <p:cNvGrpSpPr/>
          <p:nvPr/>
        </p:nvGrpSpPr>
        <p:grpSpPr>
          <a:xfrm>
            <a:off x="6826752" y="2555186"/>
            <a:ext cx="4974042" cy="5040048"/>
            <a:chOff x="0" y="0"/>
            <a:chExt cx="6632056" cy="6720064"/>
          </a:xfrm>
        </p:grpSpPr>
        <p:sp>
          <p:nvSpPr>
            <p:cNvPr id="29" name="TextBox 29"/>
            <p:cNvSpPr txBox="1"/>
            <p:nvPr/>
          </p:nvSpPr>
          <p:spPr>
            <a:xfrm>
              <a:off x="463366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2056944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3650522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5244100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33" name="Group 33"/>
            <p:cNvGrpSpPr>
              <a:grpSpLocks noChangeAspect="1"/>
            </p:cNvGrpSpPr>
            <p:nvPr/>
          </p:nvGrpSpPr>
          <p:grpSpPr>
            <a:xfrm>
              <a:off x="463366" y="143175"/>
              <a:ext cx="6168690" cy="6168690"/>
              <a:chOff x="0" y="0"/>
              <a:chExt cx="10287000" cy="10287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5" name="Freeform 35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7" name="Freeform 37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8" name="Freeform 38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9" name="TextBox 39"/>
            <p:cNvSpPr txBox="1"/>
            <p:nvPr/>
          </p:nvSpPr>
          <p:spPr>
            <a:xfrm>
              <a:off x="0" y="-28575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1513597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3055770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4597942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139105" y="6140115"/>
              <a:ext cx="202410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44" name="Group 44"/>
            <p:cNvGrpSpPr>
              <a:grpSpLocks noChangeAspect="1"/>
            </p:cNvGrpSpPr>
            <p:nvPr/>
          </p:nvGrpSpPr>
          <p:grpSpPr>
            <a:xfrm>
              <a:off x="463366" y="143175"/>
              <a:ext cx="6168690" cy="6168690"/>
              <a:chOff x="0" y="0"/>
              <a:chExt cx="10287000" cy="102870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6" name="Freeform 46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7" name="Freeform 47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8" name="Freeform 48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</p:grpSp>
      </p:grpSp>
      <p:grpSp>
        <p:nvGrpSpPr>
          <p:cNvPr id="49" name="Group 49"/>
          <p:cNvGrpSpPr/>
          <p:nvPr/>
        </p:nvGrpSpPr>
        <p:grpSpPr>
          <a:xfrm>
            <a:off x="12675608" y="2555186"/>
            <a:ext cx="4916561" cy="4981805"/>
            <a:chOff x="0" y="0"/>
            <a:chExt cx="6555415" cy="6642406"/>
          </a:xfrm>
        </p:grpSpPr>
        <p:sp>
          <p:nvSpPr>
            <p:cNvPr id="50" name="TextBox 50"/>
            <p:cNvSpPr txBox="1"/>
            <p:nvPr/>
          </p:nvSpPr>
          <p:spPr>
            <a:xfrm>
              <a:off x="458011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2033174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3608336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5183499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54" name="Group 54"/>
            <p:cNvGrpSpPr>
              <a:grpSpLocks noChangeAspect="1"/>
            </p:cNvGrpSpPr>
            <p:nvPr/>
          </p:nvGrpSpPr>
          <p:grpSpPr>
            <a:xfrm>
              <a:off x="458011" y="141520"/>
              <a:ext cx="6097404" cy="6097404"/>
              <a:chOff x="0" y="0"/>
              <a:chExt cx="10287000" cy="10287000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6" name="Freeform 56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7" name="Freeform 57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8" name="Freeform 58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9" name="Freeform 59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60" name="TextBox 60"/>
            <p:cNvSpPr txBox="1"/>
            <p:nvPr/>
          </p:nvSpPr>
          <p:spPr>
            <a:xfrm>
              <a:off x="0" y="-19050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1505301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62" name="TextBox 62"/>
            <p:cNvSpPr txBox="1"/>
            <p:nvPr/>
          </p:nvSpPr>
          <p:spPr>
            <a:xfrm>
              <a:off x="0" y="3029652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0" y="4554003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137497" y="6078354"/>
              <a:ext cx="200071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65" name="Group 65"/>
            <p:cNvGrpSpPr>
              <a:grpSpLocks noChangeAspect="1"/>
            </p:cNvGrpSpPr>
            <p:nvPr/>
          </p:nvGrpSpPr>
          <p:grpSpPr>
            <a:xfrm>
              <a:off x="458011" y="141520"/>
              <a:ext cx="6097404" cy="6097404"/>
              <a:chOff x="0" y="0"/>
              <a:chExt cx="10287000" cy="1028700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7" name="Freeform 67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8" name="Freeform 68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9" name="Freeform 69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690231"/>
            <a:ext cx="15856996" cy="1596769"/>
          </a:xfrm>
          <a:prstGeom prst="rect">
            <a:avLst/>
          </a:prstGeom>
          <a:solidFill>
            <a:srgbClr val="97D7CE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86269" y="7449056"/>
            <a:ext cx="4244355" cy="424435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670201"/>
            <a:ext cx="17259300" cy="1648012"/>
            <a:chOff x="0" y="0"/>
            <a:chExt cx="23012400" cy="2197350"/>
          </a:xfrm>
        </p:grpSpPr>
        <p:sp>
          <p:nvSpPr>
            <p:cNvPr id="5" name="TextBox 5"/>
            <p:cNvSpPr txBox="1"/>
            <p:nvPr/>
          </p:nvSpPr>
          <p:spPr>
            <a:xfrm>
              <a:off x="0" y="66675"/>
              <a:ext cx="23012400" cy="1457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249"/>
                </a:lnSpc>
              </a:pPr>
              <a:r>
                <a:rPr lang="en-US" sz="7499">
                  <a:solidFill>
                    <a:srgbClr val="2E4052"/>
                  </a:solidFill>
                  <a:latin typeface="Crimson Pro Bold"/>
                </a:rPr>
                <a:t>Obesity Rate vs. % Of Physically Inactive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732863" y="1612389"/>
              <a:ext cx="17075738" cy="584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2691766"/>
            <a:ext cx="4839250" cy="4903468"/>
            <a:chOff x="0" y="0"/>
            <a:chExt cx="6452334" cy="6537958"/>
          </a:xfrm>
        </p:grpSpPr>
        <p:sp>
          <p:nvSpPr>
            <p:cNvPr id="8" name="TextBox 8"/>
            <p:cNvSpPr txBox="1"/>
            <p:nvPr/>
          </p:nvSpPr>
          <p:spPr>
            <a:xfrm>
              <a:off x="450809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001203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551597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101991" y="6230793"/>
              <a:ext cx="1350343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450809" y="139295"/>
              <a:ext cx="6001525" cy="6001525"/>
              <a:chOff x="0" y="0"/>
              <a:chExt cx="10287000" cy="10287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0" y="-28575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471806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972187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4472569"/>
              <a:ext cx="332260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35335" y="5972950"/>
              <a:ext cx="196925" cy="307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450809" y="139295"/>
              <a:ext cx="6001525" cy="6001525"/>
              <a:chOff x="0" y="0"/>
              <a:chExt cx="10287000" cy="10287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436EBE"/>
              </a:solidFill>
            </p:spPr>
          </p:sp>
        </p:grpSp>
      </p:grpSp>
      <p:grpSp>
        <p:nvGrpSpPr>
          <p:cNvPr id="28" name="Group 28"/>
          <p:cNvGrpSpPr/>
          <p:nvPr/>
        </p:nvGrpSpPr>
        <p:grpSpPr>
          <a:xfrm>
            <a:off x="6826752" y="2555186"/>
            <a:ext cx="4974042" cy="5040048"/>
            <a:chOff x="0" y="0"/>
            <a:chExt cx="6632056" cy="6720064"/>
          </a:xfrm>
        </p:grpSpPr>
        <p:sp>
          <p:nvSpPr>
            <p:cNvPr id="29" name="TextBox 29"/>
            <p:cNvSpPr txBox="1"/>
            <p:nvPr/>
          </p:nvSpPr>
          <p:spPr>
            <a:xfrm>
              <a:off x="463366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2056944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3650522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5244100" y="6405140"/>
              <a:ext cx="138795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33" name="Group 33"/>
            <p:cNvGrpSpPr>
              <a:grpSpLocks noChangeAspect="1"/>
            </p:cNvGrpSpPr>
            <p:nvPr/>
          </p:nvGrpSpPr>
          <p:grpSpPr>
            <a:xfrm>
              <a:off x="463366" y="143175"/>
              <a:ext cx="6168690" cy="6168690"/>
              <a:chOff x="0" y="0"/>
              <a:chExt cx="10287000" cy="10287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5" name="Freeform 35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7" name="Freeform 37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8" name="Freeform 38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9" name="TextBox 39"/>
            <p:cNvSpPr txBox="1"/>
            <p:nvPr/>
          </p:nvSpPr>
          <p:spPr>
            <a:xfrm>
              <a:off x="0" y="-28575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1513597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3055770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4597942"/>
              <a:ext cx="341515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139105" y="6140115"/>
              <a:ext cx="202410" cy="314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014"/>
                </a:lnSpc>
              </a:pPr>
              <a:r>
                <a:rPr lang="en-US" sz="1439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44" name="Group 44"/>
            <p:cNvGrpSpPr>
              <a:grpSpLocks noChangeAspect="1"/>
            </p:cNvGrpSpPr>
            <p:nvPr/>
          </p:nvGrpSpPr>
          <p:grpSpPr>
            <a:xfrm>
              <a:off x="463366" y="143175"/>
              <a:ext cx="6168690" cy="6168690"/>
              <a:chOff x="0" y="0"/>
              <a:chExt cx="10287000" cy="102870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6" name="Freeform 46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7" name="Freeform 47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  <p:sp>
            <p:nvSpPr>
              <p:cNvPr id="48" name="Freeform 48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00ADA9"/>
              </a:solidFill>
            </p:spPr>
          </p:sp>
        </p:grpSp>
      </p:grpSp>
      <p:grpSp>
        <p:nvGrpSpPr>
          <p:cNvPr id="49" name="Group 49"/>
          <p:cNvGrpSpPr/>
          <p:nvPr/>
        </p:nvGrpSpPr>
        <p:grpSpPr>
          <a:xfrm>
            <a:off x="12675608" y="2555186"/>
            <a:ext cx="4916561" cy="4981805"/>
            <a:chOff x="0" y="0"/>
            <a:chExt cx="6555415" cy="6642406"/>
          </a:xfrm>
        </p:grpSpPr>
        <p:sp>
          <p:nvSpPr>
            <p:cNvPr id="50" name="TextBox 50"/>
            <p:cNvSpPr txBox="1"/>
            <p:nvPr/>
          </p:nvSpPr>
          <p:spPr>
            <a:xfrm>
              <a:off x="458011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2033174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3608336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5183499" y="6340316"/>
              <a:ext cx="1371916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grpSp>
          <p:nvGrpSpPr>
            <p:cNvPr id="54" name="Group 54"/>
            <p:cNvGrpSpPr>
              <a:grpSpLocks noChangeAspect="1"/>
            </p:cNvGrpSpPr>
            <p:nvPr/>
          </p:nvGrpSpPr>
          <p:grpSpPr>
            <a:xfrm>
              <a:off x="458011" y="141520"/>
              <a:ext cx="6097404" cy="6097404"/>
              <a:chOff x="0" y="0"/>
              <a:chExt cx="10287000" cy="10287000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6" name="Freeform 56"/>
              <p:cNvSpPr/>
              <p:nvPr/>
            </p:nvSpPr>
            <p:spPr>
              <a:xfrm>
                <a:off x="0" y="25654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7" name="Freeform 57"/>
              <p:cNvSpPr/>
              <p:nvPr/>
            </p:nvSpPr>
            <p:spPr>
              <a:xfrm>
                <a:off x="0" y="51371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8" name="Freeform 58"/>
              <p:cNvSpPr/>
              <p:nvPr/>
            </p:nvSpPr>
            <p:spPr>
              <a:xfrm>
                <a:off x="0" y="770890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9" name="Freeform 59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60" name="TextBox 60"/>
            <p:cNvSpPr txBox="1"/>
            <p:nvPr/>
          </p:nvSpPr>
          <p:spPr>
            <a:xfrm>
              <a:off x="0" y="-19050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40 </a:t>
              </a:r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1505301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30 </a:t>
              </a:r>
            </a:p>
          </p:txBody>
        </p:sp>
        <p:sp>
          <p:nvSpPr>
            <p:cNvPr id="62" name="TextBox 62"/>
            <p:cNvSpPr txBox="1"/>
            <p:nvPr/>
          </p:nvSpPr>
          <p:spPr>
            <a:xfrm>
              <a:off x="0" y="3029652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0" y="4554003"/>
              <a:ext cx="337568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137497" y="6078354"/>
              <a:ext cx="200071" cy="302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991"/>
                </a:lnSpc>
              </a:pPr>
              <a:r>
                <a:rPr lang="en-US" sz="1422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id="65" name="Group 65"/>
            <p:cNvGrpSpPr>
              <a:grpSpLocks noChangeAspect="1"/>
            </p:cNvGrpSpPr>
            <p:nvPr/>
          </p:nvGrpSpPr>
          <p:grpSpPr>
            <a:xfrm>
              <a:off x="458011" y="141520"/>
              <a:ext cx="6097404" cy="6097404"/>
              <a:chOff x="0" y="0"/>
              <a:chExt cx="10287000" cy="1028700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7708900"/>
                <a:ext cx="2314575" cy="25781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2578100">
                    <a:moveTo>
                      <a:pt x="0" y="2578100"/>
                    </a:moveTo>
                    <a:lnTo>
                      <a:pt x="0" y="185166"/>
                    </a:lnTo>
                    <a:cubicBezTo>
                      <a:pt x="0" y="136057"/>
                      <a:pt x="19508" y="88960"/>
                      <a:pt x="54234" y="54234"/>
                    </a:cubicBezTo>
                    <a:cubicBezTo>
                      <a:pt x="88959" y="19509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6" y="19509"/>
                      <a:pt x="2260341" y="54234"/>
                    </a:cubicBezTo>
                    <a:cubicBezTo>
                      <a:pt x="2295067" y="88960"/>
                      <a:pt x="2314575" y="136057"/>
                      <a:pt x="2314575" y="185166"/>
                    </a:cubicBezTo>
                    <a:lnTo>
                      <a:pt x="2314575" y="257810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7" name="Freeform 67"/>
              <p:cNvSpPr/>
              <p:nvPr/>
            </p:nvSpPr>
            <p:spPr>
              <a:xfrm>
                <a:off x="2657475" y="5137150"/>
                <a:ext cx="2314575" cy="51498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5149850">
                    <a:moveTo>
                      <a:pt x="0" y="514985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231673" y="0"/>
                      <a:pt x="2314575" y="82902"/>
                      <a:pt x="2314575" y="185166"/>
                    </a:cubicBezTo>
                    <a:lnTo>
                      <a:pt x="2314575" y="514985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8" name="Freeform 68"/>
              <p:cNvSpPr/>
              <p:nvPr/>
            </p:nvSpPr>
            <p:spPr>
              <a:xfrm>
                <a:off x="5314950" y="2565400"/>
                <a:ext cx="2314575" cy="772160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7721600">
                    <a:moveTo>
                      <a:pt x="0" y="7721600"/>
                    </a:moveTo>
                    <a:lnTo>
                      <a:pt x="0" y="185166"/>
                    </a:lnTo>
                    <a:cubicBezTo>
                      <a:pt x="0" y="82902"/>
                      <a:pt x="82902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772160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  <p:sp>
            <p:nvSpPr>
              <p:cNvPr id="69" name="Freeform 69"/>
              <p:cNvSpPr/>
              <p:nvPr/>
            </p:nvSpPr>
            <p:spPr>
              <a:xfrm>
                <a:off x="7972425" y="-6350"/>
                <a:ext cx="2314575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2314575" h="10293350">
                    <a:moveTo>
                      <a:pt x="0" y="10293350"/>
                    </a:moveTo>
                    <a:lnTo>
                      <a:pt x="0" y="185166"/>
                    </a:lnTo>
                    <a:cubicBezTo>
                      <a:pt x="0" y="136057"/>
                      <a:pt x="19509" y="88959"/>
                      <a:pt x="54234" y="54234"/>
                    </a:cubicBezTo>
                    <a:cubicBezTo>
                      <a:pt x="88960" y="19508"/>
                      <a:pt x="136057" y="0"/>
                      <a:pt x="185166" y="0"/>
                    </a:cubicBezTo>
                    <a:lnTo>
                      <a:pt x="2129409" y="0"/>
                    </a:lnTo>
                    <a:cubicBezTo>
                      <a:pt x="2178518" y="0"/>
                      <a:pt x="2225615" y="19508"/>
                      <a:pt x="2260341" y="54234"/>
                    </a:cubicBezTo>
                    <a:cubicBezTo>
                      <a:pt x="2295066" y="88959"/>
                      <a:pt x="2314575" y="136057"/>
                      <a:pt x="2314575" y="185166"/>
                    </a:cubicBezTo>
                    <a:lnTo>
                      <a:pt x="2314575" y="10293350"/>
                    </a:lnTo>
                    <a:close/>
                  </a:path>
                </a:pathLst>
              </a:custGeom>
              <a:solidFill>
                <a:srgbClr val="684092"/>
              </a:solidFill>
            </p:spPr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690231"/>
            <a:ext cx="15856996" cy="1596769"/>
          </a:xfrm>
          <a:prstGeom prst="rect">
            <a:avLst/>
          </a:prstGeom>
          <a:solidFill>
            <a:srgbClr val="97D7CE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86269" y="7449056"/>
            <a:ext cx="4244355" cy="424435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623171"/>
            <a:ext cx="12879976" cy="1742072"/>
            <a:chOff x="0" y="0"/>
            <a:chExt cx="17173301" cy="2322763"/>
          </a:xfrm>
        </p:grpSpPr>
        <p:sp>
          <p:nvSpPr>
            <p:cNvPr id="5" name="TextBox 5"/>
            <p:cNvSpPr txBox="1"/>
            <p:nvPr/>
          </p:nvSpPr>
          <p:spPr>
            <a:xfrm>
              <a:off x="0" y="66675"/>
              <a:ext cx="17173301" cy="1582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951"/>
                </a:lnSpc>
              </a:pPr>
              <a:r>
                <a:rPr lang="en-US" sz="8137">
                  <a:solidFill>
                    <a:srgbClr val="2E4052"/>
                  </a:solidFill>
                  <a:latin typeface="Crimson Pro Bold"/>
                </a:rPr>
                <a:t>Findings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293171" y="1737802"/>
              <a:ext cx="12742990" cy="584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14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415</Words>
  <Application>Microsoft Macintosh PowerPoint</Application>
  <PresentationFormat>Custom</PresentationFormat>
  <Paragraphs>197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Crimson Pro Bold</vt:lpstr>
      <vt:lpstr>Clear Sans Bold</vt:lpstr>
      <vt:lpstr>Clear Sans Regular</vt:lpstr>
      <vt:lpstr>Open Sans Light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and Cream Managing Yourself and COVID-19 Stress Events and Special Interest Presentation</dc:title>
  <cp:lastModifiedBy>Katrina Nguyen</cp:lastModifiedBy>
  <cp:revision>2</cp:revision>
  <dcterms:created xsi:type="dcterms:W3CDTF">2006-08-16T00:00:00Z</dcterms:created>
  <dcterms:modified xsi:type="dcterms:W3CDTF">2020-11-23T06:21:17Z</dcterms:modified>
  <dc:identifier>DAEOTWXwVlM</dc:identifier>
</cp:coreProperties>
</file>