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lear Sans Bold" panose="020B0803030202020304" pitchFamily="34" charset="0"/>
      <p:regular r:id="rId21"/>
      <p:bold r:id="rId22"/>
    </p:embeddedFont>
    <p:embeddedFont>
      <p:font typeface="Clear Sans Regular" panose="020B0503030202020304" pitchFamily="34" charset="0"/>
      <p:regular r:id="rId23"/>
    </p:embeddedFont>
    <p:embeddedFont>
      <p:font typeface="Crimson Pro Bold" pitchFamily="2" charset="77"/>
      <p:regular r:id="rId24"/>
      <p:bold r:id="rId25"/>
    </p:embeddedFont>
    <p:embeddedFont>
      <p:font typeface="Open Sans Light" panose="020B0306030504020204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 autoAdjust="0"/>
    <p:restoredTop sz="94673" autoAdjust="0"/>
  </p:normalViewPr>
  <p:slideViewPr>
    <p:cSldViewPr>
      <p:cViewPr varScale="1">
        <p:scale>
          <a:sx n="91" d="100"/>
          <a:sy n="91" d="100"/>
        </p:scale>
        <p:origin x="1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the purpose of this dataset:</a:t>
            </a:r>
          </a:p>
          <a:p>
            <a:pPr lvl="0"/>
            <a:endParaRPr lang="en-US"/>
          </a:p>
          <a:p>
            <a:pPr lvl="0"/>
            <a:r>
              <a:rPr lang="en-US"/>
              <a:t>Median household income means....</a:t>
            </a:r>
          </a:p>
          <a:p>
            <a:pPr lvl="0"/>
            <a:r>
              <a:rPr lang="en-US"/>
              <a:t>Exercise opportunities means...</a:t>
            </a:r>
          </a:p>
          <a:p>
            <a:pPr lvl="0"/>
            <a:r>
              <a:rPr lang="en-US"/>
              <a:t>Physical inactivity means...</a:t>
            </a:r>
          </a:p>
          <a:p>
            <a:pPr lvl="0"/>
            <a:r>
              <a:rPr lang="en-US"/>
              <a:t>Access to primary care physicians means...</a:t>
            </a:r>
          </a:p>
          <a:p>
            <a:pPr lvl="0"/>
            <a:r>
              <a:rPr lang="en-US"/>
              <a:t>High school unemployment rate means...</a:t>
            </a:r>
          </a:p>
          <a:p>
            <a:pPr lvl="0"/>
            <a:r>
              <a:rPr lang="en-US"/>
              <a:t>Unemployed rate means 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the purpose of this dataset:</a:t>
            </a:r>
          </a:p>
          <a:p>
            <a:pPr lvl="0"/>
            <a:endParaRPr lang="en-US"/>
          </a:p>
          <a:p>
            <a:pPr lvl="0"/>
            <a:r>
              <a:rPr lang="en-US"/>
              <a:t>Median household income means....</a:t>
            </a:r>
          </a:p>
          <a:p>
            <a:pPr lvl="0"/>
            <a:r>
              <a:rPr lang="en-US"/>
              <a:t>Exercise opportunities means...</a:t>
            </a:r>
          </a:p>
          <a:p>
            <a:pPr lvl="0"/>
            <a:r>
              <a:rPr lang="en-US"/>
              <a:t>Physical inactivity means...</a:t>
            </a:r>
          </a:p>
          <a:p>
            <a:pPr lvl="0"/>
            <a:r>
              <a:rPr lang="en-US"/>
              <a:t>Access to primary care physicians means...</a:t>
            </a:r>
          </a:p>
          <a:p>
            <a:pPr lvl="0"/>
            <a:r>
              <a:rPr lang="en-US"/>
              <a:t>High school unemployment rate means...</a:t>
            </a:r>
          </a:p>
          <a:p>
            <a:pPr lvl="0"/>
            <a:r>
              <a:rPr lang="en-US"/>
              <a:t>Unemployed rate means 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40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the purpose of this dataset:</a:t>
            </a:r>
          </a:p>
          <a:p>
            <a:pPr lvl="0"/>
            <a:endParaRPr lang="en-US"/>
          </a:p>
          <a:p>
            <a:pPr lvl="0"/>
            <a:r>
              <a:rPr lang="en-US"/>
              <a:t>Median household income means....</a:t>
            </a:r>
          </a:p>
          <a:p>
            <a:pPr lvl="0"/>
            <a:r>
              <a:rPr lang="en-US"/>
              <a:t>Exercise opportunities means...</a:t>
            </a:r>
          </a:p>
          <a:p>
            <a:pPr lvl="0"/>
            <a:r>
              <a:rPr lang="en-US"/>
              <a:t>Physical inactivity means...</a:t>
            </a:r>
          </a:p>
          <a:p>
            <a:pPr lvl="0"/>
            <a:r>
              <a:rPr lang="en-US"/>
              <a:t>Access to primary care physicians means...</a:t>
            </a:r>
          </a:p>
          <a:p>
            <a:pPr lvl="0"/>
            <a:r>
              <a:rPr lang="en-US"/>
              <a:t>High school unemployment rate means...</a:t>
            </a:r>
          </a:p>
          <a:p>
            <a:pPr lvl="0"/>
            <a:r>
              <a:rPr lang="en-US"/>
              <a:t>Unemployed rate means 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8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962" y="8691235"/>
            <a:ext cx="15960762" cy="1595765"/>
          </a:xfrm>
          <a:prstGeom prst="rect">
            <a:avLst/>
          </a:prstGeom>
          <a:solidFill>
            <a:srgbClr val="97D7CE"/>
          </a:solidFill>
        </p:spPr>
      </p:sp>
      <p:grpSp>
        <p:nvGrpSpPr>
          <p:cNvPr id="3" name="Group 3"/>
          <p:cNvGrpSpPr/>
          <p:nvPr/>
        </p:nvGrpSpPr>
        <p:grpSpPr>
          <a:xfrm>
            <a:off x="857250" y="1759270"/>
            <a:ext cx="9707898" cy="4434169"/>
            <a:chOff x="0" y="66675"/>
            <a:chExt cx="12943864" cy="591222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2943864" cy="4605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endParaRPr dirty="0"/>
            </a:p>
            <a:p>
              <a:pPr>
                <a:lnSpc>
                  <a:spcPts val="8951"/>
                </a:lnSpc>
              </a:pPr>
              <a:r>
                <a:rPr lang="en-US" sz="8137" dirty="0">
                  <a:solidFill>
                    <a:srgbClr val="2E4052"/>
                  </a:solidFill>
                  <a:latin typeface="Crimson Pro Bold"/>
                </a:rPr>
                <a:t>Working with Notoriously BIG Data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5197381"/>
              <a:ext cx="476976" cy="476976"/>
            </a:xfrm>
            <a:prstGeom prst="rect">
              <a:avLst/>
            </a:prstGeom>
            <a:solidFill>
              <a:srgbClr val="FFC85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4689" y="4761043"/>
              <a:ext cx="9604649" cy="12178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r>
                <a:rPr lang="en-US" sz="2653" dirty="0">
                  <a:solidFill>
                    <a:srgbClr val="2E4052"/>
                  </a:solidFill>
                  <a:latin typeface="Clear Sans Bold"/>
                </a:rPr>
                <a:t>The guide to understanding the social factors that may contribute to obesity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36598" y="854044"/>
            <a:ext cx="7235842" cy="70187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-679731" y="9132356"/>
            <a:ext cx="12209239" cy="52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sz="3116">
                <a:solidFill>
                  <a:srgbClr val="000000"/>
                </a:solidFill>
                <a:latin typeface="Clear Sans Regular"/>
              </a:rPr>
              <a:t>Presenters: Alexei Flores, Leonard Zhao, Katrina Nguyen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7259300" cy="1648012"/>
            <a:chOff x="0" y="0"/>
            <a:chExt cx="23012400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012400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9"/>
                </a:lnSpc>
              </a:pPr>
              <a:r>
                <a:rPr lang="en-US" sz="7499">
                  <a:solidFill>
                    <a:srgbClr val="2E4052"/>
                  </a:solidFill>
                  <a:latin typeface="Crimson Pro Bold"/>
                </a:rPr>
                <a:t>Obesity Rate vs. % Of Physically Inactive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2863" y="1612389"/>
              <a:ext cx="17075738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7259300" cy="1648012"/>
            <a:chOff x="0" y="0"/>
            <a:chExt cx="23012400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012400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9"/>
                </a:lnSpc>
              </a:pPr>
              <a:r>
                <a:rPr lang="en-US" sz="7499" dirty="0">
                  <a:solidFill>
                    <a:srgbClr val="2E4052"/>
                  </a:solidFill>
                  <a:latin typeface="Crimson Pro Bold"/>
                </a:rPr>
                <a:t>Obesity Rate Heatmap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2863" y="1612389"/>
              <a:ext cx="17075738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48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23171"/>
            <a:ext cx="12879976" cy="1742072"/>
            <a:chOff x="0" y="0"/>
            <a:chExt cx="17173301" cy="2322763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7173301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Findings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93171" y="1737802"/>
              <a:ext cx="1274299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23171"/>
            <a:ext cx="12879976" cy="1742072"/>
            <a:chOff x="0" y="0"/>
            <a:chExt cx="17173301" cy="2322763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7173301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Limitations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93171" y="1737802"/>
              <a:ext cx="1274299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2665" y="3447269"/>
            <a:ext cx="6069497" cy="202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>
                <a:solidFill>
                  <a:srgbClr val="2E4052"/>
                </a:solidFill>
                <a:latin typeface="Crimson Pro Bold"/>
              </a:rPr>
              <a:t>Tak</a:t>
            </a:r>
            <a:r>
              <a:rPr lang="en-US" sz="7200" u="none">
                <a:solidFill>
                  <a:srgbClr val="2E4052"/>
                </a:solidFill>
                <a:latin typeface="Crimson Pro Bold"/>
              </a:rPr>
              <a:t>e care </a:t>
            </a:r>
          </a:p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u="none">
                <a:solidFill>
                  <a:srgbClr val="2E4052"/>
                </a:solidFill>
                <a:latin typeface="Crimson Pro Bold"/>
              </a:rPr>
              <a:t>of your body.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79532" y="1572706"/>
            <a:ext cx="7147903" cy="1184910"/>
            <a:chOff x="0" y="0"/>
            <a:chExt cx="9530538" cy="1579880"/>
          </a:xfrm>
        </p:grpSpPr>
        <p:sp>
          <p:nvSpPr>
            <p:cNvPr id="4" name="TextBox 4"/>
            <p:cNvSpPr txBox="1"/>
            <p:nvPr/>
          </p:nvSpPr>
          <p:spPr>
            <a:xfrm>
              <a:off x="1437874" y="-76200"/>
              <a:ext cx="809266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Eat well-balanced, healthy meals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437316"/>
              <a:ext cx="705248" cy="705248"/>
              <a:chOff x="6705600" y="1371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879532" y="4506479"/>
            <a:ext cx="7147903" cy="546735"/>
            <a:chOff x="0" y="0"/>
            <a:chExt cx="9530538" cy="728980"/>
          </a:xfrm>
        </p:grpSpPr>
        <p:sp>
          <p:nvSpPr>
            <p:cNvPr id="8" name="TextBox 8"/>
            <p:cNvSpPr txBox="1"/>
            <p:nvPr/>
          </p:nvSpPr>
          <p:spPr>
            <a:xfrm>
              <a:off x="1437874" y="-76200"/>
              <a:ext cx="809266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Exercise regularly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11866"/>
              <a:ext cx="705248" cy="705248"/>
              <a:chOff x="6705600" y="1371600"/>
              <a:chExt cx="10972800" cy="1097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8879532" y="7021079"/>
            <a:ext cx="7147903" cy="1184910"/>
            <a:chOff x="0" y="0"/>
            <a:chExt cx="9530538" cy="1579880"/>
          </a:xfrm>
        </p:grpSpPr>
        <p:sp>
          <p:nvSpPr>
            <p:cNvPr id="12" name="TextBox 12"/>
            <p:cNvSpPr txBox="1"/>
            <p:nvPr/>
          </p:nvSpPr>
          <p:spPr>
            <a:xfrm>
              <a:off x="1437874" y="-76200"/>
              <a:ext cx="809266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Stress less, m</a:t>
              </a:r>
              <a:r>
                <a:rPr lang="en-US" sz="3599" u="none">
                  <a:solidFill>
                    <a:srgbClr val="2E4052"/>
                  </a:solidFill>
                  <a:latin typeface="Clear Sans Regular"/>
                </a:rPr>
                <a:t>editate, and take deep breaths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437316"/>
              <a:ext cx="705248" cy="705248"/>
              <a:chOff x="6705600" y="1371600"/>
              <a:chExt cx="10972800" cy="1097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sp>
        <p:nvSpPr>
          <p:cNvPr id="15" name="AutoShape 15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58" y="8648700"/>
            <a:ext cx="16147142" cy="1596769"/>
          </a:xfrm>
          <a:prstGeom prst="rect">
            <a:avLst/>
          </a:prstGeom>
          <a:solidFill>
            <a:srgbClr val="97D7CE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23171"/>
            <a:ext cx="9707898" cy="1742072"/>
            <a:chOff x="0" y="0"/>
            <a:chExt cx="12943864" cy="2322763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2943864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Objective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74689" y="1737802"/>
              <a:ext cx="9604649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003293"/>
            <a:ext cx="15734604" cy="64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The objective is to find if there is correlation between obesity rate and the following social factors: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Median household income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% Exercise opportunities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% Physically inactive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% Access to primary care physicians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High school graduation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 dirty="0">
                <a:solidFill>
                  <a:srgbClr val="000000"/>
                </a:solidFill>
                <a:latin typeface="Crimson Pro Bold"/>
              </a:rPr>
              <a:t>% Unemployed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63800" y="7581900"/>
            <a:ext cx="4111511" cy="4111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58" y="8648700"/>
            <a:ext cx="16147142" cy="1596769"/>
          </a:xfrm>
          <a:prstGeom prst="rect">
            <a:avLst/>
          </a:prstGeom>
          <a:solidFill>
            <a:srgbClr val="97D7CE"/>
          </a:solidFill>
        </p:spPr>
      </p:sp>
      <p:sp>
        <p:nvSpPr>
          <p:cNvPr id="6" name="TextBox 6"/>
          <p:cNvSpPr txBox="1"/>
          <p:nvPr/>
        </p:nvSpPr>
        <p:spPr>
          <a:xfrm>
            <a:off x="1031045" y="495300"/>
            <a:ext cx="15734604" cy="809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endParaRPr lang="en-US" sz="4005" dirty="0">
              <a:solidFill>
                <a:srgbClr val="000000"/>
              </a:solidFill>
              <a:latin typeface="Crimson Pro Bold"/>
            </a:endParaRP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% Obesity rate – Percentage of adults that report BMI &gt;=30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Median household income – The income of the householder and all other individuals 15 years old and over in the household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% Exercise opportunities – Percentage of the population with access to places for physical activity 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% Physically inactive – Percentage of adults that report no leisure-time physical activity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Primary care physicians rate – Primary care physicians per 100,000 population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High school graduation – graduation rate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% Unemployed – Percentage of population ages 16+ unemployed and looking for work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66700"/>
            <a:ext cx="9707898" cy="2098543"/>
            <a:chOff x="0" y="-475295"/>
            <a:chExt cx="12943864" cy="2798058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5295"/>
              <a:ext cx="12943864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 dirty="0">
                  <a:solidFill>
                    <a:srgbClr val="2E4052"/>
                  </a:solidFill>
                  <a:latin typeface="Crimson Pro Bold"/>
                </a:rPr>
                <a:t>Definitions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74689" y="1737802"/>
              <a:ext cx="9604649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63800" y="7581900"/>
            <a:ext cx="4111511" cy="41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58" y="8648700"/>
            <a:ext cx="16147142" cy="1596769"/>
          </a:xfrm>
          <a:prstGeom prst="rect">
            <a:avLst/>
          </a:prstGeom>
          <a:solidFill>
            <a:srgbClr val="97D7CE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1384342"/>
            <a:ext cx="15734604" cy="3987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endParaRPr lang="en-US" sz="4005" dirty="0">
              <a:solidFill>
                <a:srgbClr val="000000"/>
              </a:solidFill>
              <a:latin typeface="Crimson Pro Bold"/>
            </a:endParaRP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US Census for median household income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County Health Rankings for obesity rate and other social factors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Socrata open data source for latitude and longitudes per county 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rimson Pro Bold"/>
              </a:rPr>
              <a:t>Google maps API to produce heatmap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777776"/>
            <a:ext cx="17106900" cy="2308324"/>
            <a:chOff x="0" y="206140"/>
            <a:chExt cx="12943864" cy="3077766"/>
          </a:xfrm>
        </p:grpSpPr>
        <p:sp>
          <p:nvSpPr>
            <p:cNvPr id="4" name="TextBox 4"/>
            <p:cNvSpPr txBox="1"/>
            <p:nvPr/>
          </p:nvSpPr>
          <p:spPr>
            <a:xfrm>
              <a:off x="0" y="206140"/>
              <a:ext cx="12943864" cy="3077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 dirty="0">
                  <a:solidFill>
                    <a:srgbClr val="2E4052"/>
                  </a:solidFill>
                  <a:latin typeface="Crimson Pro Bold"/>
                </a:rPr>
                <a:t>Data Collection and Sanitation Process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74689" y="1737802"/>
              <a:ext cx="9604649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63800" y="7581900"/>
            <a:ext cx="4111511" cy="41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8638" y="670201"/>
            <a:ext cx="17500851" cy="1648012"/>
            <a:chOff x="0" y="0"/>
            <a:chExt cx="2333446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33446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 dirty="0">
                  <a:solidFill>
                    <a:srgbClr val="2E4052"/>
                  </a:solidFill>
                  <a:latin typeface="Crimson Pro Bold"/>
                </a:rPr>
                <a:t>Obesity Rate vs. % Unemployed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57115" y="1612389"/>
              <a:ext cx="1731472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8638" y="670201"/>
            <a:ext cx="17500851" cy="1648012"/>
            <a:chOff x="0" y="0"/>
            <a:chExt cx="2333446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33446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% High School Graduation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57115" y="1612389"/>
              <a:ext cx="1731472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46326"/>
            <a:ext cx="17000789" cy="2695762"/>
            <a:chOff x="0" y="0"/>
            <a:chExt cx="22667718" cy="3594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2667718" cy="285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% Access to Primary Care Physicians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06908" y="3009389"/>
              <a:ext cx="16819976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4143289" cy="1648012"/>
            <a:chOff x="0" y="0"/>
            <a:chExt cx="1885771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885771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Median Income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20010" y="1612389"/>
              <a:ext cx="13992867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7259300" cy="1648012"/>
            <a:chOff x="0" y="0"/>
            <a:chExt cx="23012400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012400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9"/>
                </a:lnSpc>
              </a:pPr>
              <a:r>
                <a:rPr lang="en-US" sz="7499">
                  <a:solidFill>
                    <a:srgbClr val="2E4052"/>
                  </a:solidFill>
                  <a:latin typeface="Crimson Pro Bold"/>
                </a:rPr>
                <a:t>Obesity Rate vs. % Exercise Opportunities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2863" y="1612389"/>
              <a:ext cx="17075738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619</Words>
  <Application>Microsoft Macintosh PowerPoint</Application>
  <PresentationFormat>Custom</PresentationFormat>
  <Paragraphs>233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Crimson Pro Bold</vt:lpstr>
      <vt:lpstr>Clear Sans Regular</vt:lpstr>
      <vt:lpstr>Clear Sans Bold</vt:lpstr>
      <vt:lpstr>Open Sans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Cream Managing Yourself and COVID-19 Stress Events and Special Interest Presentation</dc:title>
  <cp:lastModifiedBy>Katrina Nguyen</cp:lastModifiedBy>
  <cp:revision>7</cp:revision>
  <dcterms:created xsi:type="dcterms:W3CDTF">2006-08-16T00:00:00Z</dcterms:created>
  <dcterms:modified xsi:type="dcterms:W3CDTF">2020-11-26T08:24:24Z</dcterms:modified>
  <dc:identifier>DAEOTWXwVlM</dc:identifier>
</cp:coreProperties>
</file>