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8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  <p15:guide id="29" orient="horz" pos="232">
          <p15:clr>
            <a:srgbClr val="A4A3A4"/>
          </p15:clr>
        </p15:guide>
        <p15:guide id="30" orient="horz" pos="526">
          <p15:clr>
            <a:srgbClr val="A4A3A4"/>
          </p15:clr>
        </p15:guide>
        <p15:guide id="31" orient="horz" pos="582">
          <p15:clr>
            <a:srgbClr val="A4A3A4"/>
          </p15:clr>
        </p15:guide>
        <p15:guide id="32" orient="horz" pos="4225">
          <p15:clr>
            <a:srgbClr val="A4A3A4"/>
          </p15:clr>
        </p15:guide>
        <p15:guide id="33" orient="horz" pos="707">
          <p15:clr>
            <a:srgbClr val="A4A3A4"/>
          </p15:clr>
        </p15:guide>
        <p15:guide id="34" orient="horz" pos="3990">
          <p15:clr>
            <a:srgbClr val="A4A3A4"/>
          </p15:clr>
        </p15:guide>
        <p15:guide id="35" orient="horz" pos="2335">
          <p15:clr>
            <a:srgbClr val="A4A3A4"/>
          </p15:clr>
        </p15:guide>
        <p15:guide id="36" orient="horz" pos="1133">
          <p15:clr>
            <a:srgbClr val="A4A3A4"/>
          </p15:clr>
        </p15:guide>
        <p15:guide id="37" orient="horz" pos="1002">
          <p15:clr>
            <a:srgbClr val="A4A3A4"/>
          </p15:clr>
        </p15:guide>
        <p15:guide id="38" orient="horz" pos="1643">
          <p15:clr>
            <a:srgbClr val="A4A3A4"/>
          </p15:clr>
        </p15:guide>
        <p15:guide id="39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C0EA"/>
    <a:srgbClr val="E0A0E0"/>
    <a:srgbClr val="FF0000"/>
    <a:srgbClr val="CBCCCC"/>
    <a:srgbClr val="FF9900"/>
    <a:srgbClr val="002200"/>
    <a:srgbClr val="003200"/>
    <a:srgbClr val="FFFFFF"/>
    <a:srgbClr val="551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5206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2178" y="96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741"/>
        <p:guide orient="horz" pos="4065"/>
        <p:guide orient="horz" pos="2441"/>
        <p:guide pos="2813"/>
        <p:guide pos="2948"/>
        <p:guide pos="2061"/>
        <p:guide pos="3699"/>
        <p:guide pos="1925"/>
        <p:guide pos="3835"/>
        <p:guide orient="horz" pos="232"/>
        <p:guide orient="horz" pos="526"/>
        <p:guide orient="horz" pos="582"/>
        <p:guide orient="horz" pos="4225"/>
        <p:guide orient="horz" pos="707"/>
        <p:guide orient="horz" pos="3990"/>
        <p:guide orient="horz" pos="2335"/>
        <p:guide orient="horz" pos="1133"/>
        <p:guide orient="horz" pos="1002"/>
        <p:guide orient="horz" pos="1643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06-Oct-20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06-Oct-20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Code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Agreement</a:t>
            </a: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CODE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UNIT 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LINK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ASSEMBLY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BUSINESS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FUNC.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TECH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HLD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40" dirty="0">
                <a:solidFill>
                  <a:schemeClr val="accent5"/>
                </a:solidFill>
              </a:rPr>
              <a:t>USER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ACCEPTANCE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TEST</a:t>
            </a:r>
            <a:endParaRPr lang="en-GB" altLang="en-US" sz="1100" i="0" spc="-40" dirty="0">
              <a:solidFill>
                <a:schemeClr val="accent5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SCOPE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6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  <p:sldLayoutId id="2147483730" r:id="rId12"/>
    <p:sldLayoutId id="2147483746" r:id="rId13"/>
    <p:sldLayoutId id="2147483749" r:id="rId14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petclin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katrinazvaigzne/devops-vea2020/tree/master/homework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0CBDC3A-D49F-4631-A8C7-55D59B33E5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December homework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v-LV" dirty="0">
                <a:solidFill>
                  <a:schemeClr val="accent4"/>
                </a:solidFill>
              </a:rPr>
              <a:t>Choose one of two: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5613" y="1695046"/>
            <a:ext cx="4010025" cy="602912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>
                <a:solidFill>
                  <a:schemeClr val="accent2"/>
                </a:solidFill>
              </a:rPr>
              <a:t>DevOps (max 5p)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79950" y="1695046"/>
            <a:ext cx="4291931" cy="2651513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>
                <a:solidFill>
                  <a:schemeClr val="accent2"/>
                </a:solidFill>
              </a:rPr>
              <a:t>Dev (max 5p)</a:t>
            </a: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Build the </a:t>
            </a:r>
            <a:r>
              <a:rPr lang="en-US" sz="1600" dirty="0" err="1">
                <a:solidFill>
                  <a:schemeClr val="bg1"/>
                </a:solidFill>
              </a:rPr>
              <a:t>PetClinic</a:t>
            </a:r>
            <a:r>
              <a:rPr lang="en-US" sz="1600" dirty="0">
                <a:solidFill>
                  <a:schemeClr val="bg1"/>
                </a:solidFill>
              </a:rPr>
              <a:t> application</a:t>
            </a:r>
            <a:r>
              <a:rPr lang="lv-LV" sz="1600" dirty="0">
                <a:solidFill>
                  <a:schemeClr val="bg1"/>
                </a:solidFill>
                <a:sym typeface="Wingdings" panose="05000000000000000000" pitchFamily="2" charset="2"/>
              </a:rPr>
              <a:t>: (2p)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hlinkClick r:id="rId3"/>
              </a:rPr>
              <a:t>https://github.com/spring-projects/spring-petclinic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Make the </a:t>
            </a:r>
            <a:r>
              <a:rPr lang="en-US" sz="1600" dirty="0" err="1">
                <a:solidFill>
                  <a:schemeClr val="bg1"/>
                </a:solidFill>
              </a:rPr>
              <a:t>PetClinic</a:t>
            </a:r>
            <a:r>
              <a:rPr lang="en-US" sz="1600" dirty="0">
                <a:solidFill>
                  <a:schemeClr val="bg1"/>
                </a:solidFill>
              </a:rPr>
              <a:t> site run in a docker container</a:t>
            </a:r>
            <a:r>
              <a:rPr lang="lv-LV" sz="1600" dirty="0">
                <a:solidFill>
                  <a:schemeClr val="bg1"/>
                </a:solidFill>
              </a:rPr>
              <a:t> (3p)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06347" y="2100676"/>
            <a:ext cx="4010025" cy="2843283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Install Docker and Docker compose</a:t>
            </a:r>
            <a:r>
              <a:rPr lang="lv-LV" sz="1600" dirty="0">
                <a:solidFill>
                  <a:schemeClr val="bg1"/>
                </a:solidFill>
              </a:rPr>
              <a:t> (2p)</a:t>
            </a:r>
            <a:endParaRPr lang="en-US" sz="1600" dirty="0">
              <a:solidFill>
                <a:schemeClr val="bg1"/>
              </a:solidFill>
            </a:endParaRP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Write your own Docker compose file to build and spin up:</a:t>
            </a:r>
            <a:r>
              <a:rPr lang="lv-LV" sz="1600" dirty="0">
                <a:solidFill>
                  <a:schemeClr val="bg1"/>
                </a:solidFill>
              </a:rPr>
              <a:t> (max 2p)</a:t>
            </a:r>
            <a:endParaRPr lang="en-US" sz="1600" dirty="0">
              <a:solidFill>
                <a:schemeClr val="bg1"/>
              </a:solidFill>
            </a:endParaRPr>
          </a:p>
          <a:p>
            <a:pPr marL="277813" lvl="1" indent="-182563"/>
            <a:r>
              <a:rPr lang="en-US" sz="1400" dirty="0">
                <a:solidFill>
                  <a:schemeClr val="bg1"/>
                </a:solidFill>
              </a:rPr>
              <a:t>	Jenkins container</a:t>
            </a:r>
            <a:r>
              <a:rPr lang="lv-LV" sz="1400" dirty="0">
                <a:solidFill>
                  <a:schemeClr val="bg1"/>
                </a:solidFill>
              </a:rPr>
              <a:t> (1p)</a:t>
            </a:r>
            <a:endParaRPr lang="en-US" sz="1400" dirty="0">
              <a:solidFill>
                <a:schemeClr val="bg1"/>
              </a:solidFill>
            </a:endParaRPr>
          </a:p>
          <a:p>
            <a:pPr marL="277813" lvl="1" indent="-182563"/>
            <a:r>
              <a:rPr lang="en-US" sz="1400" dirty="0">
                <a:solidFill>
                  <a:schemeClr val="bg1"/>
                </a:solidFill>
              </a:rPr>
              <a:t>	Sonar container</a:t>
            </a:r>
            <a:r>
              <a:rPr lang="lv-LV" sz="1400" dirty="0">
                <a:solidFill>
                  <a:schemeClr val="bg1"/>
                </a:solidFill>
              </a:rPr>
              <a:t> (1p)</a:t>
            </a:r>
            <a:endParaRPr lang="en-US" sz="1400" dirty="0">
              <a:solidFill>
                <a:schemeClr val="bg1"/>
              </a:solidFill>
            </a:endParaRPr>
          </a:p>
          <a:p>
            <a:pPr marL="38100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Connect Jenkins with Sonar</a:t>
            </a:r>
            <a:r>
              <a:rPr lang="lv-LV" dirty="0">
                <a:solidFill>
                  <a:schemeClr val="bg1"/>
                </a:solidFill>
              </a:rPr>
              <a:t> (1p)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3AA18-50B4-4815-9A4B-68B10ABBFD53}"/>
              </a:ext>
            </a:extLst>
          </p:cNvPr>
          <p:cNvSpPr/>
          <p:nvPr/>
        </p:nvSpPr>
        <p:spPr>
          <a:xfrm>
            <a:off x="455613" y="5055771"/>
            <a:ext cx="8232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 all files</a:t>
            </a:r>
            <a:r>
              <a:rPr lang="lv-LV" dirty="0">
                <a:solidFill>
                  <a:schemeClr val="bg1"/>
                </a:solidFill>
              </a:rPr>
              <a:t>(Dockerfile, docker-compose), </a:t>
            </a:r>
            <a:r>
              <a:rPr lang="en-US" dirty="0">
                <a:solidFill>
                  <a:schemeClr val="bg1"/>
                </a:solidFill>
              </a:rPr>
              <a:t>executed list of commands</a:t>
            </a:r>
            <a:r>
              <a:rPr lang="lv-LV" dirty="0">
                <a:solidFill>
                  <a:schemeClr val="bg1"/>
                </a:solidFill>
              </a:rPr>
              <a:t> and results (printscreen of docker ps)</a:t>
            </a:r>
            <a:r>
              <a:rPr lang="en-US" dirty="0">
                <a:solidFill>
                  <a:schemeClr val="bg1"/>
                </a:solidFill>
              </a:rPr>
              <a:t> to git repo</a:t>
            </a:r>
            <a:r>
              <a:rPr lang="lv-LV" dirty="0">
                <a:solidFill>
                  <a:schemeClr val="bg1"/>
                </a:solidFill>
              </a:rPr>
              <a:t>:</a:t>
            </a:r>
          </a:p>
          <a:p>
            <a:pPr marL="95250" lvl="1" indent="0">
              <a:spcBef>
                <a:spcPts val="0"/>
              </a:spcBef>
              <a:buNone/>
            </a:pPr>
            <a:r>
              <a:rPr lang="lv-LV" dirty="0">
                <a:solidFill>
                  <a:schemeClr val="bg1"/>
                </a:solidFill>
                <a:hlinkClick r:id="rId4"/>
              </a:rPr>
              <a:t>https://github.com/katrinazvaigzne/devops-vea2020/tree/master/homework3</a:t>
            </a:r>
            <a:endParaRPr lang="lv-LV" dirty="0">
              <a:solidFill>
                <a:schemeClr val="bg1"/>
              </a:solidFill>
            </a:endParaRPr>
          </a:p>
          <a:p>
            <a:pPr marL="95250" lvl="1" indent="0">
              <a:spcBef>
                <a:spcPts val="0"/>
              </a:spcBef>
              <a:buNone/>
            </a:pPr>
            <a:endParaRPr lang="lv-L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E91B2DE958F4F9211A65068FA25C3" ma:contentTypeVersion="2" ma:contentTypeDescription="Create a new document." ma:contentTypeScope="" ma:versionID="1d77186cc3d32b655c885c2efbfdfe14">
  <xsd:schema xmlns:xsd="http://www.w3.org/2001/XMLSchema" xmlns:xs="http://www.w3.org/2001/XMLSchema" xmlns:p="http://schemas.microsoft.com/office/2006/metadata/properties" xmlns:ns2="728cf644-7184-48a5-99a2-fffa6161b7cb" targetNamespace="http://schemas.microsoft.com/office/2006/metadata/properties" ma:root="true" ma:fieldsID="e491d1e96765a2d2a8dd2af1a59a0c2a" ns2:_="">
    <xsd:import namespace="728cf644-7184-48a5-99a2-fffa6161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cf644-7184-48a5-99a2-fffa6161b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1B02FC-FC52-4FDE-8127-FAAD0D558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8cf644-7184-48a5-99a2-fffa6161b7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F8FF39-A5D2-4C20-89CA-E0BB61C0992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728cf644-7184-48a5-99a2-fffa6161b7c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8791</TotalTime>
  <Words>139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15-1066 DevOps Academy</vt:lpstr>
      <vt:lpstr>December homework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Zvaigzne, Katrina</cp:lastModifiedBy>
  <cp:revision>1262</cp:revision>
  <cp:lastPrinted>2009-05-13T12:37:25Z</cp:lastPrinted>
  <dcterms:created xsi:type="dcterms:W3CDTF">2012-01-18T22:44:04Z</dcterms:created>
  <dcterms:modified xsi:type="dcterms:W3CDTF">2020-10-06T20:32:52Z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0x010100007E91B2DE958F4F9211A65068FA25C3</vt:lpwstr>
  </property>
  <property fmtid="{D5CDD505-2E9C-101B-9397-08002B2CF9AE}" pid="3" name="UserName">
    <vt:lpwstr>dpallos</vt:lpwstr>
  </property>
  <property fmtid="{D5CDD505-2E9C-101B-9397-08002B2CF9AE}" pid="4" name="ComputerName">
    <vt:lpwstr>ACN008369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