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79" r:id="rId3"/>
    <p:sldId id="277" r:id="rId4"/>
    <p:sldId id="262" r:id="rId5"/>
    <p:sldId id="284" r:id="rId6"/>
    <p:sldId id="278" r:id="rId7"/>
    <p:sldId id="273" r:id="rId8"/>
    <p:sldId id="274" r:id="rId9"/>
    <p:sldId id="280" r:id="rId10"/>
    <p:sldId id="281" r:id="rId11"/>
    <p:sldId id="285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86" autoAdjust="0"/>
  </p:normalViewPr>
  <p:slideViewPr>
    <p:cSldViewPr snapToGrid="0" snapToObjects="1">
      <p:cViewPr varScale="1">
        <p:scale>
          <a:sx n="135" d="100"/>
          <a:sy n="13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A362-5327-1B4A-AF50-411D27F178CA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78055-D2BA-5545-8F73-DA192FDA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9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2D08-45D4-A74A-9BF9-1FB99B56A1FD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2405-84FA-0948-9737-EDCBF2EB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30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30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בחירה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בין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שני חטיפים</a:t>
            </a:r>
            <a:endParaRPr lang="he-IL" sz="30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בחר/י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בחטיף שאת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/ה מעדיף/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</a:t>
            </a:r>
            <a:endParaRPr lang="he-IL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באמצעות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לחיצה על הלחצן הכחול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או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הצהוב</a:t>
            </a:r>
          </a:p>
          <a:p>
            <a:pPr marL="0" indent="0" algn="ctr">
              <a:buNone/>
            </a:pPr>
            <a:endParaRPr lang="he-IL" sz="2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b="1" u="sng" dirty="0">
                <a:solidFill>
                  <a:schemeClr val="bg1"/>
                </a:solidFill>
                <a:cs typeface="Arial"/>
              </a:rPr>
              <a:t>בסוף הניסוי תקבל/י את אחד החטיפים שבחר/ת!</a:t>
            </a:r>
          </a:p>
          <a:p>
            <a:pPr marL="0" indent="0" algn="ctr">
              <a:buNone/>
            </a:pPr>
            <a:endParaRPr lang="he-IL" sz="2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/י על אחד המקשים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59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28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28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28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28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עכשיו עליך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להסתכל על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החטיפים, </a:t>
            </a: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ולספור כמה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מהם מכילים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400" b="1" u="sng" dirty="0" smtClean="0">
                <a:solidFill>
                  <a:schemeClr val="bg1"/>
                </a:solidFill>
                <a:latin typeface="Arial"/>
                <a:cs typeface="Arial"/>
              </a:rPr>
              <a:t>פריט </a:t>
            </a:r>
            <a:r>
              <a:rPr lang="he-IL" sz="2400" b="1" u="sng" dirty="0" smtClean="0">
                <a:solidFill>
                  <a:schemeClr val="bg1"/>
                </a:solidFill>
                <a:latin typeface="Arial"/>
                <a:cs typeface="Arial"/>
              </a:rPr>
              <a:t>בודד</a:t>
            </a: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)one(</a:t>
            </a: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he-IL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י על אחד הכפתורים כשאת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מוכן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להתחיל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83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2800" b="1" dirty="0">
                <a:solidFill>
                  <a:schemeClr val="bg1"/>
                </a:solidFill>
              </a:rPr>
              <a:t>מספר פריטים (</a:t>
            </a:r>
            <a:r>
              <a:rPr lang="en-US" sz="2800" b="1" dirty="0">
                <a:solidFill>
                  <a:schemeClr val="bg1"/>
                </a:solidFill>
              </a:rPr>
              <a:t>several</a:t>
            </a:r>
            <a:r>
              <a:rPr lang="he-IL" sz="2800" b="1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עכשיו עליך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להסתכל על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החטיפים, </a:t>
            </a: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ולספור כמה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מהם מכילים </a:t>
            </a:r>
            <a:r>
              <a:rPr lang="he-IL" sz="2400" b="1" u="sng" dirty="0" smtClean="0">
                <a:solidFill>
                  <a:schemeClr val="bg1"/>
                </a:solidFill>
                <a:cs typeface="Arial"/>
              </a:rPr>
              <a:t>מספר </a:t>
            </a:r>
            <a:r>
              <a:rPr lang="he-IL" sz="2400" b="1" u="sng" dirty="0">
                <a:solidFill>
                  <a:schemeClr val="bg1"/>
                </a:solidFill>
                <a:cs typeface="Arial"/>
              </a:rPr>
              <a:t>פריטים</a:t>
            </a:r>
            <a:r>
              <a:rPr lang="he-IL" sz="2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)several(</a:t>
            </a:r>
            <a:r>
              <a:rPr lang="he-IL" sz="2400" b="1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 marL="0" indent="0" algn="ctr" rtl="1">
              <a:buNone/>
            </a:pPr>
            <a:endParaRPr lang="he-IL" sz="2400" b="1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י על אחד הכפתורים כשאת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מוכן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להתחיל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22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3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3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3600" dirty="0">
              <a:solidFill>
                <a:schemeClr val="bg1"/>
              </a:solidFill>
              <a:cs typeface="Arial"/>
            </a:endParaRPr>
          </a:p>
          <a:p>
            <a:pPr marL="0" indent="0" algn="ctr">
              <a:buNone/>
            </a:pPr>
            <a:endParaRPr lang="he-IL" sz="3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36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he-IL" sz="3600" dirty="0" smtClean="0">
                <a:solidFill>
                  <a:schemeClr val="bg1"/>
                </a:solidFill>
                <a:latin typeface="Arial"/>
                <a:cs typeface="Arial"/>
              </a:rPr>
              <a:t>/י על אחד המקשים </a:t>
            </a:r>
            <a:r>
              <a:rPr lang="he-IL" sz="3600" dirty="0" smtClean="0">
                <a:solidFill>
                  <a:schemeClr val="bg1"/>
                </a:solidFill>
                <a:latin typeface="Arial"/>
                <a:cs typeface="Arial"/>
              </a:rPr>
              <a:t>כשאת/ה מוכן/ה להמשיך</a:t>
            </a:r>
            <a:endParaRPr lang="he-IL"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3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20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בחירה בין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שני חטיפים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הדגמה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בחלק זה יופיעו על המסך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שתי תמונות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 בכל פעם. בכל צעד תתבקש/י לבחור את הפריט שאת/ה מעדיף/ה, באמצעות לחיצה על המקשים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”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”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או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”u”</a:t>
            </a: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לבחירה בפריט בימני או השמאלי, בהתאמה. נבקש ממך ללחוץ על המקשים באמצעות האצבע המורה והאצבע הימנית של יד ימין.</a:t>
            </a:r>
          </a:p>
          <a:p>
            <a:pPr marL="0" indent="0" algn="ctr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לרשותך </a:t>
            </a: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1.5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 שניות בלבד לבצע את הבחירה בכל פעם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;</a:t>
            </a: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אנא בחר/י במהירות.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u="sng" dirty="0" smtClean="0">
                <a:solidFill>
                  <a:schemeClr val="bg1"/>
                </a:solidFill>
                <a:latin typeface="Arial"/>
                <a:cs typeface="Arial"/>
              </a:rPr>
              <a:t>בסוף הניסוי נבחר צעד אחד באופן אקראי וניתן לך את הפריט שבחרת מבין השניים שהוצגו לך בצעד זה.</a:t>
            </a:r>
          </a:p>
          <a:p>
            <a:pPr marL="0" indent="0" algn="ctr">
              <a:buNone/>
            </a:pPr>
            <a:endParaRPr lang="he-IL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הגב/י באמצעות לחיצה על המקש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’I’</a:t>
            </a: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 או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’u’</a:t>
            </a: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 במקלדת בכדי לבחור בתמונה הימנית או השמאלית בהתאמה.</a:t>
            </a:r>
          </a:p>
          <a:p>
            <a:pPr marL="0" indent="0" algn="ctr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rgbClr val="CCFFCC"/>
                </a:solidFill>
                <a:latin typeface="Arial"/>
                <a:cs typeface="Arial"/>
              </a:rPr>
              <a:t>זהו שלב ההדגמה.</a:t>
            </a: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לחץ/י על מקש הרווח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30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תגובה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לאות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cs typeface="Arial"/>
              </a:rPr>
              <a:t>עכשיו יופיעו חטיפים אחד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אחרי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השני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cs typeface="Arial"/>
              </a:rPr>
              <a:t>מדי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פעם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יופיע סכום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כסף במרכז החטיף</a:t>
            </a:r>
            <a:endParaRPr lang="he-IL" sz="2400" dirty="0" smtClean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b="1" u="sng" dirty="0" smtClean="0">
                <a:solidFill>
                  <a:schemeClr val="bg1"/>
                </a:solidFill>
                <a:cs typeface="Arial"/>
              </a:rPr>
              <a:t>בסוף </a:t>
            </a:r>
            <a:r>
              <a:rPr lang="he-IL" sz="2400" b="1" u="sng" dirty="0">
                <a:solidFill>
                  <a:schemeClr val="bg1"/>
                </a:solidFill>
                <a:cs typeface="Arial"/>
              </a:rPr>
              <a:t>הניסוי, </a:t>
            </a:r>
            <a:r>
              <a:rPr lang="he-IL" sz="2400" b="1" u="sng" dirty="0" smtClean="0">
                <a:solidFill>
                  <a:schemeClr val="bg1"/>
                </a:solidFill>
                <a:cs typeface="Arial"/>
              </a:rPr>
              <a:t>תקבל/י את אחד מהפרסים שהופיעו!</a:t>
            </a:r>
            <a:endParaRPr lang="he-IL" sz="2400" b="1" u="sng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לחץ/י </a:t>
            </a:r>
            <a:r>
              <a:rPr lang="he-IL" sz="2400" b="1" u="sng" dirty="0">
                <a:solidFill>
                  <a:schemeClr val="bg1"/>
                </a:solidFill>
                <a:cs typeface="Arial"/>
              </a:rPr>
              <a:t>מהר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 ברגע שאת/ה רואה את הפרס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/י על אחד המקשים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84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תגובה לאות - הדגמה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בחלק זה תופיע על המסך תמונה אחת בכל פעם.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מדי פעם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יופיע סכום כסף במרכז התמונה. מטרת החלק הזה היא ללחוץ כמה שיותר מהר על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המקש "</a:t>
            </a:r>
            <a:r>
              <a:rPr lang="en-GB" sz="2400" dirty="0" smtClean="0">
                <a:solidFill>
                  <a:schemeClr val="bg1"/>
                </a:solidFill>
                <a:cs typeface="Arial"/>
              </a:rPr>
              <a:t>b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" לאחר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הופעת הסכום, לפני שהתמונה נעלמת.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u="sng" dirty="0">
                <a:solidFill>
                  <a:schemeClr val="bg1"/>
                </a:solidFill>
                <a:cs typeface="Arial"/>
              </a:rPr>
              <a:t>בסוף הניסוי, תקבל כפרס בונוס את אחד הסכומים שהופיעו על המסך.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הנך מתבקש/ת להתרכז בתמונה המופיעה על המסך וללחוץ על המקש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”b”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 עם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האצבע המורה של יד ימין בכל פעם שמופיע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הפרס.</a:t>
            </a: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אנא לחץ/י כמה שיותר מהר על המקש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”b”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 לאחר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הופעת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הפרס.</a:t>
            </a: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rgbClr val="CCFFCC"/>
                </a:solidFill>
                <a:latin typeface="Arial"/>
                <a:cs typeface="Arial"/>
              </a:rPr>
              <a:t>זהו שלב ההדגמה.</a:t>
            </a: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לחץ/י על מקש הרווח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5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30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תגובה </a:t>
            </a: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לאות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cs typeface="Arial"/>
              </a:rPr>
              <a:t>עכשיו יופיעו חטיפים אחד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אחרי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השני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cs typeface="Arial"/>
              </a:rPr>
              <a:t>מדי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פעם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יופיע הסימן ** במרכז החטיף</a:t>
            </a:r>
            <a:endParaRPr lang="he-IL" sz="2400" dirty="0" smtClean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לחץ/י </a:t>
            </a:r>
            <a:r>
              <a:rPr lang="he-IL" sz="2400" b="1" u="sng" dirty="0">
                <a:solidFill>
                  <a:schemeClr val="bg1"/>
                </a:solidFill>
                <a:cs typeface="Arial"/>
              </a:rPr>
              <a:t>מהר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 ברגע שאת/ה רואה את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הסימן **</a:t>
            </a: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/י על אחד המקשים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2"/>
            <a:ext cx="8229600" cy="57690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he-IL" sz="3000" b="1" dirty="0" smtClean="0">
                <a:solidFill>
                  <a:schemeClr val="bg1"/>
                </a:solidFill>
                <a:latin typeface="Arial"/>
                <a:cs typeface="Arial"/>
              </a:rPr>
              <a:t>תגובה לאות - הדגמה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בחלק זה תופיע על המסך תמונה אחת בכל פעם.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מדי פעם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יופיע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האות ** במרכז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התמונה. מטרת החלק הזה היא ללחוץ כמה שיותר מהר על המקש "</a:t>
            </a:r>
            <a:r>
              <a:rPr lang="en-GB" sz="2400" dirty="0">
                <a:solidFill>
                  <a:schemeClr val="bg1"/>
                </a:solidFill>
                <a:cs typeface="Arial"/>
              </a:rPr>
              <a:t>b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" לאחר הופעת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האות, 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לפני שהתמונה נעלמת.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הנך מתבקש/ת להתרכז בתמונה המופיעה על המסך וללחוץ על המקש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”b”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 עם האצבע המורה של יד ימין בכל פעם שמופיע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האות.</a:t>
            </a: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cs typeface="Arial"/>
              </a:rPr>
              <a:t>אנא לחץ/י כמה שיותר מהר על המקש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”b”</a:t>
            </a:r>
            <a:r>
              <a:rPr lang="he-IL" sz="2400" dirty="0">
                <a:solidFill>
                  <a:schemeClr val="bg1"/>
                </a:solidFill>
                <a:cs typeface="Arial"/>
              </a:rPr>
              <a:t> לאחר הופעת </a:t>
            </a:r>
            <a:r>
              <a:rPr lang="he-IL" sz="2400" dirty="0" smtClean="0">
                <a:solidFill>
                  <a:schemeClr val="bg1"/>
                </a:solidFill>
                <a:cs typeface="Arial"/>
              </a:rPr>
              <a:t>האות.</a:t>
            </a:r>
            <a:endParaRPr lang="he-IL" sz="2400" dirty="0">
              <a:solidFill>
                <a:schemeClr val="bg1"/>
              </a:solidFill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rgbClr val="CCFFCC"/>
                </a:solidFill>
                <a:latin typeface="Arial"/>
                <a:cs typeface="Arial"/>
              </a:rPr>
              <a:t>זהו שלב ההדגמה.</a:t>
            </a: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לחץ/י על מקש הרווח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6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74"/>
            <a:ext cx="8229600" cy="5769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sz="2800" b="1" dirty="0" smtClean="0">
                <a:solidFill>
                  <a:schemeClr val="bg1"/>
                </a:solidFill>
                <a:latin typeface="Arial"/>
                <a:cs typeface="Arial"/>
              </a:rPr>
              <a:t>זכרון</a:t>
            </a:r>
            <a:endParaRPr lang="he-IL" sz="2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בחלק זה, בכל פעם תופיע לפניך תמונה בודדת.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חלק מהתמונות יהיו תמונות מוכרות שהופיעו בחלקים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הקודמים של הניסוי, וחלקן תמונות חדשות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שלא הופיעו בחלקים הקודמים של הניסוי.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נבקש ממך להיזכר האם התמונה הופיעה במטלה,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והאם היא צומדה לאות במהלך הניסוי.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הגב/י באמצעות לחיצה על המקשים 1 עד 5 בכדי לציין את תשובתך, בהתאם לכתוב מטה.</a:t>
            </a:r>
            <a:endParaRPr lang="he-IL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e-IL" sz="2400" dirty="0" smtClean="0">
                <a:solidFill>
                  <a:srgbClr val="CCFFCC"/>
                </a:solidFill>
                <a:latin typeface="Arial"/>
                <a:cs typeface="Arial"/>
              </a:rPr>
              <a:t>זהו החלק המלא.</a:t>
            </a: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לחץ/י על מקש הרווח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74"/>
            <a:ext cx="8229600" cy="5769001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  <a:latin typeface="Arial"/>
                <a:cs typeface="Arial"/>
              </a:rPr>
              <a:t>זכרון- הדגמה</a:t>
            </a: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בחלק זה, בכל פעם תופיע לפניך תמונה בודדת.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חלק מהתמונות יהיו תמונות מוכרות שהופיעו בחלקים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הקודמים של הניסוי, וחלקן תמונות חדשות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שלא הופיעו בחלקים הקודמים של הניסוי.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נבקש ממך להיזכר האם התמונה הופיעה במטלה, 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והאם היא צומדה לאות במהלך הניסוי.</a:t>
            </a: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b="1" dirty="0" smtClean="0">
                <a:solidFill>
                  <a:schemeClr val="bg1"/>
                </a:solidFill>
                <a:latin typeface="Arial"/>
                <a:cs typeface="Arial"/>
              </a:rPr>
              <a:t>הגב/י באמצעות לחיצה על המקשים 1 עד 5 בכדי לציין את תשובתך, בהתאם לכתוב מטה.</a:t>
            </a:r>
            <a:endParaRPr lang="he-IL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CCFFCC"/>
                </a:solidFill>
                <a:latin typeface="Arial"/>
                <a:cs typeface="Arial"/>
              </a:rPr>
              <a:t>זהו שלב ההדגמה ולאחריו יחל החלק המלא.</a:t>
            </a:r>
          </a:p>
          <a:p>
            <a:pPr marL="0" indent="0" algn="ctr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לחץ/י על מקש הרווח כדי להתחיל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35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2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32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3200" b="1" dirty="0" smtClean="0">
                <a:solidFill>
                  <a:schemeClr val="bg1"/>
                </a:solidFill>
                <a:cs typeface="+mn-cs"/>
              </a:rPr>
              <a:t>) </a:t>
            </a:r>
            <a:r>
              <a:rPr lang="en-US" sz="32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3200" b="1" dirty="0" smtClean="0">
                <a:solidFill>
                  <a:schemeClr val="bg1"/>
                </a:solidFill>
                <a:cs typeface="+mn-cs"/>
              </a:rPr>
              <a:t> מספר פריטים (</a:t>
            </a:r>
            <a:r>
              <a:rPr lang="en-US" sz="3200" b="1" dirty="0" smtClean="0">
                <a:solidFill>
                  <a:schemeClr val="bg1"/>
                </a:solidFill>
                <a:cs typeface="+mn-cs"/>
              </a:rPr>
              <a:t>several</a:t>
            </a:r>
            <a:r>
              <a:rPr lang="he-IL" sz="32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בחלק זה, אנו מבקשים ממך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להסתכל על התמונות שעל המסך,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ולספור כמה מהתמונות הן של חטיפים שמכילים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בתוך אריזה חדשה וסגורה פריט בודד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)one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u="sng" dirty="0" smtClean="0">
                <a:solidFill>
                  <a:schemeClr val="bg1"/>
                </a:solidFill>
                <a:latin typeface="Arial"/>
                <a:cs typeface="Arial"/>
              </a:rPr>
              <a:t>או</a:t>
            </a:r>
            <a:endParaRPr lang="he-IL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כמה מהתמונות הן של </a:t>
            </a: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חטיפים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שמכילים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בתוך </a:t>
            </a: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אריזה חדשה וסגורה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מספר פריטים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)several(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0" indent="0" algn="ctr" rtl="1">
              <a:buNone/>
            </a:pP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לפני כל חלק נאמר לך מה עליך לספור.</a:t>
            </a: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בסוף כל ריצה נבקש ממך לומר לנו</a:t>
            </a: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כמה פריטים ספרת בריצה זו.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rgbClr val="92D050"/>
                </a:solidFill>
                <a:latin typeface="Arial"/>
                <a:cs typeface="Arial"/>
              </a:rPr>
              <a:t>במהלך ההדגמה, את</a:t>
            </a:r>
            <a:r>
              <a:rPr lang="en-US" sz="2400" dirty="0" smtClean="0">
                <a:solidFill>
                  <a:srgbClr val="92D050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rgbClr val="92D050"/>
                </a:solidFill>
                <a:latin typeface="Arial"/>
                <a:cs typeface="Arial"/>
              </a:rPr>
              <a:t>ה מתבקש</a:t>
            </a:r>
            <a:r>
              <a:rPr lang="en-US" sz="2400" dirty="0" smtClean="0">
                <a:solidFill>
                  <a:srgbClr val="92D050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rgbClr val="92D050"/>
                </a:solidFill>
                <a:latin typeface="Arial"/>
                <a:cs typeface="Arial"/>
              </a:rPr>
              <a:t>ת לספור כמה חטיפים מכילים פריט בודד</a:t>
            </a:r>
            <a:endParaRPr lang="he-IL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rtl="1">
              <a:buNone/>
            </a:pP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לחץ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י על אחד הכפתורים כשאת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מוכן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he-IL" sz="2400" dirty="0" smtClean="0">
                <a:solidFill>
                  <a:schemeClr val="bg1"/>
                </a:solidFill>
                <a:latin typeface="Arial"/>
                <a:cs typeface="Arial"/>
              </a:rPr>
              <a:t>ה להתחיל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16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708</Words>
  <Application>Microsoft Macintosh PowerPoint</Application>
  <PresentationFormat>On-screen Show (4:3)</PresentationFormat>
  <Paragraphs>138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פריט בודד (one) / מספר פריטים (several)</vt:lpstr>
      <vt:lpstr>פריט בודד (one)</vt:lpstr>
      <vt:lpstr>מספר פריטים (several)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</dc:creator>
  <cp:lastModifiedBy>shiran</cp:lastModifiedBy>
  <cp:revision>39</cp:revision>
  <dcterms:created xsi:type="dcterms:W3CDTF">2015-12-08T15:16:52Z</dcterms:created>
  <dcterms:modified xsi:type="dcterms:W3CDTF">2017-05-24T14:55:14Z</dcterms:modified>
</cp:coreProperties>
</file>