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71" r:id="rId4"/>
    <p:sldId id="274" r:id="rId5"/>
    <p:sldId id="273" r:id="rId6"/>
    <p:sldId id="260" r:id="rId7"/>
    <p:sldId id="261" r:id="rId8"/>
    <p:sldId id="275" r:id="rId9"/>
    <p:sldId id="276" r:id="rId10"/>
    <p:sldId id="277" r:id="rId11"/>
    <p:sldId id="270" r:id="rId12"/>
    <p:sldId id="262" r:id="rId13"/>
    <p:sldId id="287" r:id="rId14"/>
    <p:sldId id="293" r:id="rId15"/>
    <p:sldId id="278" r:id="rId16"/>
    <p:sldId id="266" r:id="rId17"/>
    <p:sldId id="279" r:id="rId18"/>
    <p:sldId id="281" r:id="rId19"/>
    <p:sldId id="282" r:id="rId20"/>
    <p:sldId id="283" r:id="rId21"/>
    <p:sldId id="286" r:id="rId22"/>
    <p:sldId id="285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5" autoAdjust="0"/>
    <p:restoredTop sz="96433" autoAdjust="0"/>
  </p:normalViewPr>
  <p:slideViewPr>
    <p:cSldViewPr>
      <p:cViewPr varScale="1">
        <p:scale>
          <a:sx n="139" d="100"/>
          <a:sy n="139" d="100"/>
        </p:scale>
        <p:origin x="-24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6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53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5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56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8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6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2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1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4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16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5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4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41A5-B638-43F9-9543-337A49B0B0C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8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pPr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u="sng" dirty="0" smtClean="0">
                <a:solidFill>
                  <a:schemeClr val="bg1"/>
                </a:solidFill>
                <a:cs typeface="+mn-cs"/>
              </a:rPr>
              <a:t>הוראות המחקר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610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מטרת הניסוי היא </a:t>
            </a:r>
            <a:r>
              <a:rPr lang="he-IL" sz="2800" dirty="0" smtClean="0">
                <a:solidFill>
                  <a:schemeClr val="bg1"/>
                </a:solidFill>
              </a:rPr>
              <a:t>ללמוד את העדפות המזון שלך. 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he-IL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>
                <a:solidFill>
                  <a:schemeClr val="bg1"/>
                </a:solidFill>
              </a:rPr>
              <a:t>הניסוי מחולק למספר חלקים.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הנחיות </a:t>
            </a:r>
            <a:r>
              <a:rPr lang="he-IL" sz="2800" dirty="0">
                <a:solidFill>
                  <a:schemeClr val="bg1"/>
                </a:solidFill>
              </a:rPr>
              <a:t>מפורטות יינתנו לך לפני תחילת כל חלק.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בנוסף</a:t>
            </a:r>
            <a:r>
              <a:rPr lang="he-IL" sz="2800" dirty="0">
                <a:solidFill>
                  <a:schemeClr val="bg1"/>
                </a:solidFill>
              </a:rPr>
              <a:t>, </a:t>
            </a:r>
            <a:r>
              <a:rPr lang="he-IL" sz="2800" dirty="0" smtClean="0">
                <a:solidFill>
                  <a:schemeClr val="bg1"/>
                </a:solidFill>
              </a:rPr>
              <a:t>כדי לעזור בהבנת ההנחיות </a:t>
            </a:r>
            <a:r>
              <a:rPr lang="he-IL" sz="2800" dirty="0">
                <a:solidFill>
                  <a:schemeClr val="bg1"/>
                </a:solidFill>
              </a:rPr>
              <a:t>– לפני כל חלק יהיה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שלב הדגמה קצר</a:t>
            </a:r>
            <a:r>
              <a:rPr lang="he-IL" sz="2800" dirty="0">
                <a:solidFill>
                  <a:schemeClr val="bg1"/>
                </a:solidFill>
              </a:rPr>
              <a:t> </a:t>
            </a:r>
            <a:r>
              <a:rPr lang="he-IL" sz="2800" dirty="0" smtClean="0">
                <a:solidFill>
                  <a:schemeClr val="bg1"/>
                </a:solidFill>
              </a:rPr>
              <a:t>(דמו). </a:t>
            </a:r>
          </a:p>
          <a:p>
            <a:pPr marL="0" indent="0" algn="ctr" rtl="1">
              <a:buNone/>
            </a:pPr>
            <a:endParaRPr lang="he-IL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אם </a:t>
            </a:r>
            <a:r>
              <a:rPr lang="he-IL" sz="2800" dirty="0">
                <a:solidFill>
                  <a:schemeClr val="bg1"/>
                </a:solidFill>
              </a:rPr>
              <a:t>אינך מבין/ה את ההנחיות לפני חלק כלשהו בניסוי,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אל </a:t>
            </a:r>
            <a:r>
              <a:rPr lang="he-IL" sz="2800" dirty="0">
                <a:solidFill>
                  <a:schemeClr val="bg1"/>
                </a:solidFill>
              </a:rPr>
              <a:t>תהסס/י לפנות אל הנסיין/</a:t>
            </a:r>
            <a:r>
              <a:rPr lang="he-IL" sz="2800" dirty="0" err="1">
                <a:solidFill>
                  <a:schemeClr val="bg1"/>
                </a:solidFill>
              </a:rPr>
              <a:t>ית</a:t>
            </a:r>
            <a:r>
              <a:rPr lang="he-IL" sz="2800" dirty="0">
                <a:solidFill>
                  <a:schemeClr val="bg1"/>
                </a:solidFill>
              </a:rPr>
              <a:t> ולשאול אותו/ה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כל </a:t>
            </a:r>
            <a:r>
              <a:rPr lang="he-IL" sz="2800" dirty="0">
                <a:solidFill>
                  <a:schemeClr val="bg1"/>
                </a:solidFill>
              </a:rPr>
              <a:t>שאלה שתרצה/י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4: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תמונות יופיעו על המסך בכל פעם. בכל צעד תתבקש/י לבחור את הפריט 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מעדיף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ה, באמצעות לחיצה על המקשים "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he-IL" dirty="0" smtClean="0">
                <a:solidFill>
                  <a:schemeClr val="bg1"/>
                </a:solidFill>
              </a:rPr>
              <a:t>" או </a:t>
            </a:r>
            <a:r>
              <a:rPr lang="en-US" dirty="0" smtClean="0">
                <a:solidFill>
                  <a:schemeClr val="bg1"/>
                </a:solidFill>
              </a:rPr>
              <a:t>“u”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האצבע המורה והאצבע האמצעית של יד ימין.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 smtClean="0">
                <a:solidFill>
                  <a:schemeClr val="bg1"/>
                </a:solidFill>
              </a:rPr>
              <a:t>1.5</a:t>
            </a:r>
            <a:r>
              <a:rPr lang="he-IL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את הפריט שבחרת מבין השניים שהוצגו בצעד זה.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 </a:t>
            </a:r>
            <a:r>
              <a:rPr lang="en-US" b="1" dirty="0" smtClean="0">
                <a:solidFill>
                  <a:schemeClr val="bg1"/>
                </a:solidFill>
              </a:rPr>
              <a:t>‘</a:t>
            </a:r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’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6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3: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בחירה 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חלק זה דומה לחלק הראשון של הניסוי.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המקלדת, בתמונה שמוצאת </a:t>
            </a:r>
            <a:r>
              <a:rPr lang="he-IL" dirty="0">
                <a:solidFill>
                  <a:schemeClr val="bg1"/>
                </a:solidFill>
              </a:rPr>
              <a:t>חן בעיניך </a:t>
            </a:r>
            <a:r>
              <a:rPr lang="he-IL" dirty="0" smtClean="0">
                <a:solidFill>
                  <a:schemeClr val="bg1"/>
                </a:solidFill>
              </a:rPr>
              <a:t>יותר.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הפעם, לרשותך </a:t>
            </a:r>
            <a:r>
              <a:rPr lang="he-IL" dirty="0">
                <a:solidFill>
                  <a:schemeClr val="bg1"/>
                </a:solidFill>
              </a:rPr>
              <a:t>1.5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פעם, אנא </a:t>
            </a:r>
            <a:r>
              <a:rPr lang="he-IL" dirty="0">
                <a:solidFill>
                  <a:schemeClr val="bg1"/>
                </a:solidFill>
              </a:rPr>
              <a:t>בחר/י במהירות.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‘U'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במקלדת בכדי 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u="sng" dirty="0" smtClean="0">
                <a:solidFill>
                  <a:schemeClr val="bg1"/>
                </a:solidFill>
              </a:rPr>
              <a:t>שים/י </a:t>
            </a:r>
            <a:r>
              <a:rPr lang="he-IL" u="sng" dirty="0">
                <a:solidFill>
                  <a:schemeClr val="bg1"/>
                </a:solidFill>
              </a:rPr>
              <a:t>לב שמידי פעם התוכנה נעצרת ומאתחלת את עצמה. </a:t>
            </a:r>
            <a:r>
              <a:rPr lang="en-US" u="sng" dirty="0">
                <a:solidFill>
                  <a:schemeClr val="bg1"/>
                </a:solidFill>
              </a:rPr>
              <a:t/>
            </a:r>
            <a:br>
              <a:rPr lang="en-US" u="sng" dirty="0">
                <a:solidFill>
                  <a:schemeClr val="bg1"/>
                </a:solidFill>
              </a:rPr>
            </a:br>
            <a:r>
              <a:rPr lang="he-IL" u="sng" dirty="0">
                <a:solidFill>
                  <a:schemeClr val="bg1"/>
                </a:solidFill>
              </a:rPr>
              <a:t>בזמן זה, אנא המתן/י בסבלנות להמשך הניסוי</a:t>
            </a:r>
            <a:r>
              <a:rPr lang="he-IL" u="sng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4: זיכרון,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 הקודמים של הניסוי, וחלקן תמונות חדשות 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במטלה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 הימני והשמאלי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לציין האם התמונה הוצגה (</a:t>
            </a:r>
            <a:r>
              <a:rPr lang="en-US" b="1" dirty="0" smtClean="0">
                <a:solidFill>
                  <a:schemeClr val="bg1"/>
                </a:solidFill>
              </a:rPr>
              <a:t>Yes</a:t>
            </a:r>
            <a:r>
              <a:rPr lang="he-IL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he-IL" b="1" dirty="0" smtClean="0">
                <a:solidFill>
                  <a:schemeClr val="bg1"/>
                </a:solidFill>
              </a:rPr>
              <a:t>) קודם לכן,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 smtClean="0">
                <a:solidFill>
                  <a:srgbClr val="92D050"/>
                </a:solidFill>
              </a:rPr>
              <a:t>אין הדגמה</a:t>
            </a:r>
            <a:r>
              <a:rPr lang="he-IL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8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הקודמים של הניסוי, וחלקן תמונות חדשות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במטלה,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והאם היא </a:t>
            </a:r>
            <a:r>
              <a:rPr lang="he-IL" dirty="0" err="1" smtClean="0">
                <a:solidFill>
                  <a:schemeClr val="bg1"/>
                </a:solidFill>
              </a:rPr>
              <a:t>צומדה</a:t>
            </a:r>
            <a:r>
              <a:rPr lang="he-IL" dirty="0" smtClean="0">
                <a:solidFill>
                  <a:schemeClr val="bg1"/>
                </a:solidFill>
              </a:rPr>
              <a:t> לצליל במהלך האימון.</a:t>
            </a: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sz="2800" dirty="0">
                <a:solidFill>
                  <a:schemeClr val="bg1"/>
                </a:solidFill>
              </a:rPr>
              <a:t>(בטוח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שכן,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שכן, אינני יודע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שלא, 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שלא)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1 עד 5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לציין את תשובתך,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6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הקודמים של הניסוי, וחלקן תמונות חדשות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במטלה,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והאם היא </a:t>
            </a:r>
            <a:r>
              <a:rPr lang="he-IL" dirty="0" err="1" smtClean="0">
                <a:solidFill>
                  <a:schemeClr val="bg1"/>
                </a:solidFill>
              </a:rPr>
              <a:t>צומדה</a:t>
            </a:r>
            <a:r>
              <a:rPr lang="he-IL" dirty="0" smtClean="0">
                <a:solidFill>
                  <a:schemeClr val="bg1"/>
                </a:solidFill>
              </a:rPr>
              <a:t> לצליל במהלך האימון.</a:t>
            </a:r>
          </a:p>
          <a:p>
            <a:pPr marL="0" indent="0" algn="ctr" rtl="1">
              <a:lnSpc>
                <a:spcPct val="120000"/>
              </a:lnSpc>
              <a:buNone/>
            </a:pPr>
            <a:r>
              <a:rPr lang="he-IL" sz="2800" dirty="0">
                <a:solidFill>
                  <a:schemeClr val="bg1"/>
                </a:solidFill>
              </a:rPr>
              <a:t>(בטוח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שכן,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שכן, אינני יודע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ת, חושב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ת שלא, בטוח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he-IL" sz="2800" dirty="0">
                <a:solidFill>
                  <a:schemeClr val="bg1"/>
                </a:solidFill>
              </a:rPr>
              <a:t>ה שלא)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1 עד 5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לציין את תשובתך,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זהו שלב הדגמה ולאחריו יחל החלק המלא.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5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5: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זיכרון,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היה/לא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בחלק זה, בכל פעם תופיע לפניך תמונה בודדת.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חלק מהתמונות יהיו תמונות מוכרות שהופיעו בחלקים הקודמים של הניסוי, וחלקן תמונות חדשות שלא הופיעו בחלקים הקודמים של הניסוי.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נבקש ממך להיזכר האם התמונה הופיעה (</a:t>
            </a:r>
            <a:r>
              <a:rPr lang="en-US" dirty="0" smtClean="0">
                <a:solidFill>
                  <a:schemeClr val="bg1"/>
                </a:solidFill>
              </a:rPr>
              <a:t>Yes</a:t>
            </a:r>
            <a:r>
              <a:rPr lang="he-IL" dirty="0" smtClean="0">
                <a:solidFill>
                  <a:schemeClr val="bg1"/>
                </a:solidFill>
              </a:rPr>
              <a:t>) במטלה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או לא (</a:t>
            </a:r>
            <a:r>
              <a:rPr lang="en-US" dirty="0" smtClean="0">
                <a:solidFill>
                  <a:schemeClr val="bg1"/>
                </a:solidFill>
              </a:rPr>
              <a:t>No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‘I'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‘U' </a:t>
            </a:r>
            <a:r>
              <a:rPr lang="he-IL" b="1" dirty="0" smtClean="0">
                <a:solidFill>
                  <a:schemeClr val="bg1"/>
                </a:solidFill>
              </a:rPr>
              <a:t> במקלדת בכדי לציין האם התמונה הוצגה (</a:t>
            </a:r>
            <a:r>
              <a:rPr lang="en-US" b="1" dirty="0" smtClean="0">
                <a:solidFill>
                  <a:schemeClr val="bg1"/>
                </a:solidFill>
              </a:rPr>
              <a:t>Yes</a:t>
            </a:r>
            <a:r>
              <a:rPr lang="he-IL" b="1" dirty="0" smtClean="0">
                <a:solidFill>
                  <a:schemeClr val="bg1"/>
                </a:solidFill>
              </a:rPr>
              <a:t>) או לא הוצגה (</a:t>
            </a:r>
            <a:r>
              <a:rPr lang="en-US" b="1" dirty="0" smtClean="0">
                <a:solidFill>
                  <a:schemeClr val="bg1"/>
                </a:solidFill>
              </a:rPr>
              <a:t>No</a:t>
            </a:r>
            <a:r>
              <a:rPr lang="he-IL" b="1" dirty="0" smtClean="0">
                <a:solidFill>
                  <a:schemeClr val="bg1"/>
                </a:solidFill>
              </a:rPr>
              <a:t>) קודם לכן, בהתאם לכתוב מטה.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 smtClean="0">
                <a:solidFill>
                  <a:srgbClr val="92D050"/>
                </a:solidFill>
              </a:rPr>
              <a:t>אין הדגמה</a:t>
            </a:r>
            <a:r>
              <a:rPr lang="he-IL" dirty="0" smtClean="0">
                <a:solidFill>
                  <a:srgbClr val="92D050"/>
                </a:solidFill>
              </a:rPr>
              <a:t>. זהו החלק 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49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5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זיכרון: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קודם עם 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</a:t>
            </a:r>
            <a:r>
              <a:rPr lang="he-IL" b="1" dirty="0" smtClean="0">
                <a:solidFill>
                  <a:schemeClr val="bg1"/>
                </a:solidFill>
              </a:rPr>
              <a:t>המקש הימני והשמאלי בכדי </a:t>
            </a:r>
            <a:r>
              <a:rPr lang="he-IL" b="1" dirty="0">
                <a:solidFill>
                  <a:schemeClr val="bg1"/>
                </a:solidFill>
              </a:rPr>
              <a:t>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להתחיל</a:t>
            </a:r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29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6 זיכרון: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היה צליל/לא היה צליל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להיזכר במטלה שביצעת קודם עם הצלילים.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 נציג </a:t>
            </a:r>
            <a:r>
              <a:rPr lang="he-IL" dirty="0">
                <a:solidFill>
                  <a:schemeClr val="bg1"/>
                </a:solidFill>
              </a:rPr>
              <a:t>לך את </a:t>
            </a:r>
            <a:r>
              <a:rPr lang="he-IL" dirty="0" smtClean="0">
                <a:solidFill>
                  <a:schemeClr val="bg1"/>
                </a:solidFill>
              </a:rPr>
              <a:t>אותן </a:t>
            </a:r>
            <a:r>
              <a:rPr lang="he-IL" dirty="0">
                <a:solidFill>
                  <a:schemeClr val="bg1"/>
                </a:solidFill>
              </a:rPr>
              <a:t>התמונות, אחת אחרי השנייה,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ונבקש </a:t>
            </a:r>
            <a:r>
              <a:rPr lang="he-IL" dirty="0">
                <a:solidFill>
                  <a:schemeClr val="bg1"/>
                </a:solidFill>
              </a:rPr>
              <a:t>ממך </a:t>
            </a:r>
            <a:r>
              <a:rPr lang="he-IL" dirty="0" smtClean="0">
                <a:solidFill>
                  <a:schemeClr val="bg1"/>
                </a:solidFill>
              </a:rPr>
              <a:t>להיזכר האם </a:t>
            </a:r>
            <a:r>
              <a:rPr lang="he-IL" dirty="0">
                <a:solidFill>
                  <a:schemeClr val="bg1"/>
                </a:solidFill>
              </a:rPr>
              <a:t>שמעת צליל </a:t>
            </a:r>
            <a:r>
              <a:rPr lang="he-IL" dirty="0" smtClean="0">
                <a:solidFill>
                  <a:schemeClr val="bg1"/>
                </a:solidFill>
              </a:rPr>
              <a:t>בצמוד להצגת התמונה </a:t>
            </a:r>
            <a:r>
              <a:rPr lang="he-IL" dirty="0">
                <a:solidFill>
                  <a:schemeClr val="bg1"/>
                </a:solidFill>
              </a:rPr>
              <a:t>במטלת </a:t>
            </a:r>
            <a:r>
              <a:rPr lang="he-IL" dirty="0" smtClean="0">
                <a:solidFill>
                  <a:schemeClr val="bg1"/>
                </a:solidFill>
              </a:rPr>
              <a:t>הצלילים (</a:t>
            </a:r>
            <a:r>
              <a:rPr lang="en-US" dirty="0" smtClean="0">
                <a:solidFill>
                  <a:schemeClr val="bg1"/>
                </a:solidFill>
              </a:rPr>
              <a:t>Beep</a:t>
            </a:r>
            <a:r>
              <a:rPr lang="he-IL" dirty="0" smtClean="0">
                <a:solidFill>
                  <a:schemeClr val="bg1"/>
                </a:solidFill>
              </a:rPr>
              <a:t>) או לא (</a:t>
            </a:r>
            <a:r>
              <a:rPr lang="en-US" dirty="0" smtClean="0">
                <a:solidFill>
                  <a:schemeClr val="bg1"/>
                </a:solidFill>
              </a:rPr>
              <a:t>No Beep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המקשים </a:t>
            </a:r>
            <a:r>
              <a:rPr lang="en-US" b="1" dirty="0" smtClean="0">
                <a:solidFill>
                  <a:schemeClr val="bg1"/>
                </a:solidFill>
              </a:rPr>
              <a:t>‘I’</a:t>
            </a:r>
            <a:r>
              <a:rPr lang="he-IL" b="1" dirty="0" smtClean="0">
                <a:solidFill>
                  <a:schemeClr val="bg1"/>
                </a:solidFill>
              </a:rPr>
              <a:t> </a:t>
            </a:r>
            <a:r>
              <a:rPr lang="he-IL" b="1" dirty="0">
                <a:solidFill>
                  <a:schemeClr val="bg1"/>
                </a:solidFill>
              </a:rPr>
              <a:t>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 </a:t>
            </a:r>
            <a:r>
              <a:rPr lang="he-IL" b="1" dirty="0">
                <a:solidFill>
                  <a:schemeClr val="bg1"/>
                </a:solidFill>
              </a:rPr>
              <a:t>בכדי לציין האם הפריט המוצג </a:t>
            </a:r>
            <a:r>
              <a:rPr lang="he-IL" b="1" dirty="0" smtClean="0">
                <a:solidFill>
                  <a:schemeClr val="bg1"/>
                </a:solidFill>
              </a:rPr>
              <a:t>היה </a:t>
            </a:r>
            <a:r>
              <a:rPr lang="he-IL" b="1" dirty="0">
                <a:solidFill>
                  <a:schemeClr val="bg1"/>
                </a:solidFill>
              </a:rPr>
              <a:t>קודם לכן </a:t>
            </a:r>
            <a:r>
              <a:rPr lang="he-IL" b="1" dirty="0" smtClean="0">
                <a:solidFill>
                  <a:schemeClr val="bg1"/>
                </a:solidFill>
              </a:rPr>
              <a:t>בצמוד לצליל (</a:t>
            </a:r>
            <a:r>
              <a:rPr lang="en-US" b="1" dirty="0" smtClean="0">
                <a:solidFill>
                  <a:schemeClr val="bg1"/>
                </a:solidFill>
              </a:rPr>
              <a:t>Beep</a:t>
            </a:r>
            <a:r>
              <a:rPr lang="he-IL" b="1" dirty="0" smtClean="0">
                <a:solidFill>
                  <a:schemeClr val="bg1"/>
                </a:solidFill>
              </a:rPr>
              <a:t>) או לא (</a:t>
            </a:r>
            <a:r>
              <a:rPr lang="en-US" b="1" dirty="0" smtClean="0">
                <a:solidFill>
                  <a:schemeClr val="bg1"/>
                </a:solidFill>
              </a:rPr>
              <a:t>No Beep</a:t>
            </a:r>
            <a:r>
              <a:rPr lang="he-IL" b="1" dirty="0" smtClean="0">
                <a:solidFill>
                  <a:schemeClr val="bg1"/>
                </a:solidFill>
              </a:rPr>
              <a:t>), בהתאם לכתוב מטה.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855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שוקולד </a:t>
            </a:r>
            <a:r>
              <a:rPr lang="en-US" sz="4000" b="1" dirty="0" smtClean="0">
                <a:solidFill>
                  <a:schemeClr val="bg1"/>
                </a:solidFill>
                <a:cs typeface="+mn-cs"/>
              </a:rPr>
              <a:t>/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 לא שוקולד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</a:t>
            </a:r>
            <a:r>
              <a:rPr lang="he-IL" dirty="0" smtClean="0">
                <a:solidFill>
                  <a:schemeClr val="bg1"/>
                </a:solidFill>
              </a:rPr>
              <a:t>להסתכל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על התמונות שעל המסך,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ולספור כמה מהתמונות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הן של </a:t>
            </a:r>
            <a:r>
              <a:rPr lang="he-IL" b="1" dirty="0" smtClean="0">
                <a:solidFill>
                  <a:schemeClr val="bg1"/>
                </a:solidFill>
              </a:rPr>
              <a:t>פריטים שמכילים שוקולד.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</a:t>
            </a:r>
            <a:r>
              <a:rPr lang="he-IL" dirty="0">
                <a:solidFill>
                  <a:schemeClr val="bg1"/>
                </a:solidFill>
              </a:rPr>
              <a:t>ה</a:t>
            </a:r>
            <a:r>
              <a:rPr lang="he-IL" dirty="0" smtClean="0">
                <a:solidFill>
                  <a:schemeClr val="bg1"/>
                </a:solidFill>
              </a:rPr>
              <a:t>ריצה נבקש ממך לומר לנו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כמה פריטים כאלו הופיעו בריצה זו.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</a:t>
            </a:r>
            <a:r>
              <a:rPr lang="he-IL" u="sng" dirty="0" smtClean="0">
                <a:solidFill>
                  <a:srgbClr val="92D050"/>
                </a:solidFill>
              </a:rPr>
              <a:t>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מוכן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שוקולד </a:t>
            </a:r>
            <a:r>
              <a:rPr lang="en-US" sz="4000" b="1" dirty="0" smtClean="0">
                <a:solidFill>
                  <a:schemeClr val="bg1"/>
                </a:solidFill>
                <a:cs typeface="+mn-cs"/>
              </a:rPr>
              <a:t>/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 לא שוקולד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</a:t>
            </a:r>
            <a:r>
              <a:rPr lang="he-IL" dirty="0" smtClean="0">
                <a:solidFill>
                  <a:schemeClr val="bg1"/>
                </a:solidFill>
              </a:rPr>
              <a:t>להסתכל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על התמונות שעל המסך,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ולספור כמה מהתמונות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הן של </a:t>
            </a:r>
            <a:r>
              <a:rPr lang="he-IL" b="1" dirty="0" smtClean="0">
                <a:solidFill>
                  <a:schemeClr val="bg1"/>
                </a:solidFill>
              </a:rPr>
              <a:t>פריטים </a:t>
            </a:r>
            <a:r>
              <a:rPr lang="he-IL" b="1" u="sng" dirty="0" smtClean="0">
                <a:solidFill>
                  <a:schemeClr val="bg1"/>
                </a:solidFill>
              </a:rPr>
              <a:t>שאינם</a:t>
            </a:r>
            <a:r>
              <a:rPr lang="he-IL" b="1" dirty="0" smtClean="0">
                <a:solidFill>
                  <a:schemeClr val="bg1"/>
                </a:solidFill>
              </a:rPr>
              <a:t> מכילים שוקולד.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</a:t>
            </a:r>
            <a:r>
              <a:rPr lang="he-IL" dirty="0">
                <a:solidFill>
                  <a:schemeClr val="bg1"/>
                </a:solidFill>
              </a:rPr>
              <a:t>ה</a:t>
            </a:r>
            <a:r>
              <a:rPr lang="he-IL" dirty="0" smtClean="0">
                <a:solidFill>
                  <a:schemeClr val="bg1"/>
                </a:solidFill>
              </a:rPr>
              <a:t>ריצה נבקש ממך לומר לנו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כמה פריטים כאלו הופיעו בריצה זו.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rgbClr val="92D050"/>
                </a:solidFill>
              </a:rPr>
              <a:t>שים/י לב כי בחלק זה </a:t>
            </a:r>
            <a:r>
              <a:rPr lang="he-IL" u="sng" dirty="0">
                <a:solidFill>
                  <a:srgbClr val="92D050"/>
                </a:solidFill>
              </a:rPr>
              <a:t>אין </a:t>
            </a:r>
            <a:r>
              <a:rPr lang="he-IL" u="sng" dirty="0" smtClean="0">
                <a:solidFill>
                  <a:srgbClr val="92D050"/>
                </a:solidFill>
              </a:rPr>
              <a:t>הדגמה</a:t>
            </a:r>
            <a:r>
              <a:rPr lang="he-IL" dirty="0">
                <a:solidFill>
                  <a:srgbClr val="92D050"/>
                </a:solidFill>
              </a:rPr>
              <a:t>. זהו החלק </a:t>
            </a:r>
            <a:r>
              <a:rPr lang="he-IL" dirty="0" smtClean="0">
                <a:solidFill>
                  <a:srgbClr val="92D050"/>
                </a:solidFill>
              </a:rPr>
              <a:t>המלא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מוכן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9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הכפתור הכחול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הכפתור הכחול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</a:t>
            </a:r>
            <a:r>
              <a:rPr lang="he-IL" sz="2800" b="1" dirty="0">
                <a:solidFill>
                  <a:schemeClr val="bg1"/>
                </a:solidFill>
              </a:rPr>
              <a:t>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פריט בודד (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one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) 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/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 מספר פריטים (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several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)</a:t>
            </a:r>
            <a:endParaRPr lang="en-US"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0000" lnSpcReduction="20000"/>
          </a:bodyPr>
          <a:lstStyle/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בחלק זה, אנו מבקשים ממך </a:t>
            </a:r>
            <a:r>
              <a:rPr lang="he-IL" dirty="0" smtClean="0">
                <a:solidFill>
                  <a:schemeClr val="bg1"/>
                </a:solidFill>
              </a:rPr>
              <a:t>להסתכל על התמונות שעל המסך,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ולספור כמה מהתמונות הן של חטיפים שמכילים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בתוך אריזה חדשה וסגורה פריט בודד (</a:t>
            </a:r>
            <a:r>
              <a:rPr lang="en-US" dirty="0" smtClean="0">
                <a:solidFill>
                  <a:schemeClr val="bg1"/>
                </a:solidFill>
              </a:rPr>
              <a:t>one</a:t>
            </a:r>
            <a:r>
              <a:rPr lang="he-IL" dirty="0" smtClean="0">
                <a:solidFill>
                  <a:schemeClr val="bg1"/>
                </a:solidFill>
              </a:rPr>
              <a:t>)</a:t>
            </a:r>
          </a:p>
          <a:p>
            <a:pPr marL="0" indent="0" algn="ctr" rtl="1">
              <a:buNone/>
            </a:pPr>
            <a:r>
              <a:rPr lang="he-IL" b="1" u="sng" dirty="0" smtClean="0">
                <a:solidFill>
                  <a:schemeClr val="bg1"/>
                </a:solidFill>
              </a:rPr>
              <a:t>או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כמה מהתמונות הן של </a:t>
            </a:r>
            <a:r>
              <a:rPr lang="he-IL" dirty="0">
                <a:solidFill>
                  <a:schemeClr val="bg1"/>
                </a:solidFill>
              </a:rPr>
              <a:t>חטיפים </a:t>
            </a:r>
            <a:r>
              <a:rPr lang="he-IL" dirty="0" smtClean="0">
                <a:solidFill>
                  <a:schemeClr val="bg1"/>
                </a:solidFill>
              </a:rPr>
              <a:t>שמכילים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בתוך </a:t>
            </a:r>
            <a:r>
              <a:rPr lang="he-IL" dirty="0">
                <a:solidFill>
                  <a:schemeClr val="bg1"/>
                </a:solidFill>
              </a:rPr>
              <a:t>אריזה חדשה וסגורה </a:t>
            </a:r>
            <a:r>
              <a:rPr lang="he-IL" dirty="0" smtClean="0">
                <a:solidFill>
                  <a:schemeClr val="bg1"/>
                </a:solidFill>
              </a:rPr>
              <a:t>מספר פריטים (</a:t>
            </a:r>
            <a:r>
              <a:rPr lang="en-US" dirty="0" smtClean="0">
                <a:solidFill>
                  <a:schemeClr val="bg1"/>
                </a:solidFill>
              </a:rPr>
              <a:t>several</a:t>
            </a:r>
            <a:r>
              <a:rPr lang="he-IL" dirty="0" smtClean="0">
                <a:solidFill>
                  <a:schemeClr val="bg1"/>
                </a:solidFill>
              </a:rPr>
              <a:t>).</a:t>
            </a:r>
          </a:p>
          <a:p>
            <a:pPr marL="0" indent="0" algn="ctr" rtl="1">
              <a:buNone/>
            </a:pPr>
            <a:endParaRPr lang="he-IL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לפני כל ריצה נאמר לך מה עליך לספור.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כל ריצה נבקש ממך לומר לנו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כמה פריטים ספרת בריצה זו.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r>
              <a:rPr lang="he-IL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u="sng" dirty="0" smtClean="0">
                <a:solidFill>
                  <a:srgbClr val="92D050"/>
                </a:solidFill>
              </a:rPr>
              <a:t>זוהי הדגמה</a:t>
            </a:r>
            <a:r>
              <a:rPr lang="he-IL" b="1" dirty="0" smtClean="0">
                <a:solidFill>
                  <a:srgbClr val="92D050"/>
                </a:solidFill>
              </a:rPr>
              <a:t> </a:t>
            </a:r>
            <a:r>
              <a:rPr lang="he-IL" dirty="0" smtClean="0">
                <a:solidFill>
                  <a:srgbClr val="92D050"/>
                </a:solidFill>
              </a:rPr>
              <a:t>שבמהלכה יופיעו תמונות ונכתוב לך האם מדובר בחטיף</a:t>
            </a: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he-IL" dirty="0" smtClean="0">
                <a:solidFill>
                  <a:srgbClr val="92D050"/>
                </a:solidFill>
              </a:rPr>
              <a:t>שמכיל פריט בודד (</a:t>
            </a:r>
            <a:r>
              <a:rPr lang="en-US" dirty="0" smtClean="0">
                <a:solidFill>
                  <a:srgbClr val="92D050"/>
                </a:solidFill>
              </a:rPr>
              <a:t>one</a:t>
            </a:r>
            <a:r>
              <a:rPr lang="he-IL" dirty="0" smtClean="0">
                <a:solidFill>
                  <a:srgbClr val="92D050"/>
                </a:solidFill>
              </a:rPr>
              <a:t>) או מספר פריטים (</a:t>
            </a:r>
            <a:r>
              <a:rPr lang="en-US" dirty="0" smtClean="0">
                <a:solidFill>
                  <a:srgbClr val="92D050"/>
                </a:solidFill>
              </a:rPr>
              <a:t>several</a:t>
            </a:r>
            <a:r>
              <a:rPr lang="he-IL" dirty="0" smtClean="0">
                <a:solidFill>
                  <a:srgbClr val="92D050"/>
                </a:solidFill>
              </a:rPr>
              <a:t>).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במהלך ההדגמה, את</a:t>
            </a:r>
            <a:r>
              <a:rPr lang="en-US" dirty="0" smtClean="0">
                <a:solidFill>
                  <a:srgbClr val="92D050"/>
                </a:solidFill>
              </a:rPr>
              <a:t>/</a:t>
            </a:r>
            <a:r>
              <a:rPr lang="he-IL" dirty="0" smtClean="0">
                <a:solidFill>
                  <a:srgbClr val="92D050"/>
                </a:solidFill>
              </a:rPr>
              <a:t>ה מתבקש</a:t>
            </a:r>
            <a:r>
              <a:rPr lang="en-US" dirty="0" smtClean="0">
                <a:solidFill>
                  <a:srgbClr val="92D050"/>
                </a:solidFill>
              </a:rPr>
              <a:t>/</a:t>
            </a:r>
            <a:r>
              <a:rPr lang="he-IL" dirty="0" smtClean="0">
                <a:solidFill>
                  <a:srgbClr val="92D050"/>
                </a:solidFill>
              </a:rPr>
              <a:t>ת לספור כמה חטיפים מכילים פריט בודד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אם משהו לא ברור, אנא שאל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כעת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מוכן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להתחיל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6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פריט בודד (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one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)</a:t>
            </a:r>
            <a:endParaRPr lang="en-US"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בריצה זו, </a:t>
            </a:r>
            <a:r>
              <a:rPr lang="he-IL" sz="3000" dirty="0">
                <a:solidFill>
                  <a:schemeClr val="bg1"/>
                </a:solidFill>
              </a:rPr>
              <a:t>אנו מבקשים ממך </a:t>
            </a:r>
            <a:r>
              <a:rPr lang="he-IL" sz="3000" dirty="0" smtClean="0">
                <a:solidFill>
                  <a:schemeClr val="bg1"/>
                </a:solidFill>
              </a:rPr>
              <a:t>להסתכל על התמונות שעל המסך, </a:t>
            </a:r>
            <a:r>
              <a:rPr lang="he-IL" sz="3000" b="1" u="sng" dirty="0" smtClean="0">
                <a:solidFill>
                  <a:schemeClr val="bg1"/>
                </a:solidFill>
              </a:rPr>
              <a:t>ולספור כמה מהתמונות</a:t>
            </a:r>
            <a:r>
              <a:rPr lang="he-IL" sz="3000" b="1" dirty="0" smtClean="0">
                <a:solidFill>
                  <a:schemeClr val="bg1"/>
                </a:solidFill>
              </a:rPr>
              <a:t> </a:t>
            </a:r>
            <a:r>
              <a:rPr lang="he-IL" sz="3000" dirty="0" smtClean="0">
                <a:solidFill>
                  <a:schemeClr val="bg1"/>
                </a:solidFill>
              </a:rPr>
              <a:t>הן של חטיפים שמכילים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he-IL" sz="3000" dirty="0" smtClean="0">
                <a:solidFill>
                  <a:schemeClr val="bg1"/>
                </a:solidFill>
              </a:rPr>
              <a:t>בתוך אריזה חדשה </a:t>
            </a:r>
            <a:r>
              <a:rPr lang="he-IL" sz="3000" dirty="0">
                <a:solidFill>
                  <a:schemeClr val="bg1"/>
                </a:solidFill>
              </a:rPr>
              <a:t>וסגורה </a:t>
            </a:r>
            <a:r>
              <a:rPr lang="he-IL" sz="3000" b="1" u="sng" dirty="0" smtClean="0">
                <a:solidFill>
                  <a:schemeClr val="bg1"/>
                </a:solidFill>
              </a:rPr>
              <a:t>פריט בודד</a:t>
            </a:r>
            <a:r>
              <a:rPr lang="he-IL" sz="3000" b="1" dirty="0" smtClean="0">
                <a:solidFill>
                  <a:schemeClr val="bg1"/>
                </a:solidFill>
              </a:rPr>
              <a:t> (</a:t>
            </a:r>
            <a:r>
              <a:rPr lang="en-US" sz="3000" b="1" dirty="0" smtClean="0">
                <a:solidFill>
                  <a:schemeClr val="bg1"/>
                </a:solidFill>
              </a:rPr>
              <a:t>one</a:t>
            </a:r>
            <a:r>
              <a:rPr lang="he-IL" sz="3000" b="1" dirty="0" smtClean="0">
                <a:solidFill>
                  <a:schemeClr val="bg1"/>
                </a:solidFill>
              </a:rPr>
              <a:t>).</a:t>
            </a:r>
            <a:endParaRPr lang="he-IL" sz="30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בסוף ריצה זו נבקש ממך לומר לנו כמה פריטים ספרת.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לחץ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מוכן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להתחיל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6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מספר פריטים (</a:t>
            </a:r>
            <a:r>
              <a:rPr lang="en-US" sz="3600" b="1" dirty="0" smtClean="0">
                <a:solidFill>
                  <a:schemeClr val="bg1"/>
                </a:solidFill>
                <a:cs typeface="+mn-cs"/>
              </a:rPr>
              <a:t>several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)</a:t>
            </a:r>
            <a:endParaRPr lang="en-US" sz="36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בריצה זו, </a:t>
            </a:r>
            <a:r>
              <a:rPr lang="he-IL" sz="3000" dirty="0">
                <a:solidFill>
                  <a:schemeClr val="bg1"/>
                </a:solidFill>
              </a:rPr>
              <a:t>אנו מבקשים ממך </a:t>
            </a:r>
            <a:r>
              <a:rPr lang="he-IL" sz="3000" dirty="0" smtClean="0">
                <a:solidFill>
                  <a:schemeClr val="bg1"/>
                </a:solidFill>
              </a:rPr>
              <a:t>להסתכל על התמונות שעל המסך</a:t>
            </a:r>
            <a:r>
              <a:rPr lang="he-IL" sz="3000" b="1" dirty="0" smtClean="0">
                <a:solidFill>
                  <a:schemeClr val="bg1"/>
                </a:solidFill>
              </a:rPr>
              <a:t>, </a:t>
            </a:r>
            <a:r>
              <a:rPr lang="he-IL" sz="3000" b="1" u="sng" dirty="0" smtClean="0">
                <a:solidFill>
                  <a:schemeClr val="bg1"/>
                </a:solidFill>
              </a:rPr>
              <a:t>ולספור כמה מהתמונות</a:t>
            </a:r>
            <a:r>
              <a:rPr lang="he-IL" sz="3000" b="1" dirty="0" smtClean="0">
                <a:solidFill>
                  <a:schemeClr val="bg1"/>
                </a:solidFill>
              </a:rPr>
              <a:t> </a:t>
            </a:r>
            <a:r>
              <a:rPr lang="he-IL" sz="3000" dirty="0" smtClean="0">
                <a:solidFill>
                  <a:schemeClr val="bg1"/>
                </a:solidFill>
              </a:rPr>
              <a:t>הן של חטיפים שמכילים</a:t>
            </a:r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he-IL" sz="3000" dirty="0" smtClean="0">
                <a:solidFill>
                  <a:schemeClr val="bg1"/>
                </a:solidFill>
              </a:rPr>
              <a:t>בתוך אריזה חדשה </a:t>
            </a:r>
            <a:r>
              <a:rPr lang="he-IL" sz="3000" dirty="0">
                <a:solidFill>
                  <a:schemeClr val="bg1"/>
                </a:solidFill>
              </a:rPr>
              <a:t>וסגורה </a:t>
            </a:r>
            <a:r>
              <a:rPr lang="he-IL" sz="3000" b="1" u="sng" dirty="0">
                <a:solidFill>
                  <a:schemeClr val="bg1"/>
                </a:solidFill>
              </a:rPr>
              <a:t>מספר פריטים</a:t>
            </a:r>
            <a:r>
              <a:rPr lang="he-IL" sz="3000" b="1" dirty="0">
                <a:solidFill>
                  <a:schemeClr val="bg1"/>
                </a:solidFill>
              </a:rPr>
              <a:t> (</a:t>
            </a:r>
            <a:r>
              <a:rPr lang="en-US" sz="3000" b="1" dirty="0">
                <a:solidFill>
                  <a:schemeClr val="bg1"/>
                </a:solidFill>
              </a:rPr>
              <a:t>several</a:t>
            </a:r>
            <a:r>
              <a:rPr lang="he-IL" sz="3000" b="1" dirty="0">
                <a:solidFill>
                  <a:schemeClr val="bg1"/>
                </a:solidFill>
              </a:rPr>
              <a:t>).</a:t>
            </a:r>
          </a:p>
          <a:p>
            <a:pPr marL="0" indent="0" algn="ctr" rtl="1">
              <a:buNone/>
            </a:pPr>
            <a:endParaRPr lang="he-IL" sz="3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בסוף ריצה זו נבקש ממך לומר לנו כמה פריטים ספרת.</a:t>
            </a:r>
            <a:endParaRPr lang="en-US" sz="30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dirty="0" smtClean="0">
                <a:solidFill>
                  <a:schemeClr val="bg1"/>
                </a:solidFill>
              </a:rPr>
              <a:t>אין צורך ללחוץ על אף כפתור במהלך חלק זה.</a:t>
            </a: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000" b="1" dirty="0" smtClean="0">
                <a:solidFill>
                  <a:srgbClr val="92D050"/>
                </a:solidFill>
              </a:rPr>
              <a:t>זהו החלק המלא</a:t>
            </a:r>
          </a:p>
          <a:p>
            <a:pPr marL="0" indent="0" algn="ctr" rtl="1">
              <a:buNone/>
            </a:pPr>
            <a:r>
              <a:rPr lang="he-IL" sz="3000" dirty="0" smtClean="0">
                <a:solidFill>
                  <a:schemeClr val="bg1"/>
                </a:solidFill>
              </a:rPr>
              <a:t>לחץ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י על אחד הכפתורים כשאת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מוכן</a:t>
            </a:r>
            <a:r>
              <a:rPr lang="en-US" sz="3000" dirty="0" smtClean="0">
                <a:solidFill>
                  <a:schemeClr val="bg1"/>
                </a:solidFill>
              </a:rPr>
              <a:t>/</a:t>
            </a:r>
            <a:r>
              <a:rPr lang="he-IL" sz="3000" dirty="0" smtClean="0">
                <a:solidFill>
                  <a:schemeClr val="bg1"/>
                </a:solidFill>
              </a:rPr>
              <a:t>ה להתחיל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5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72"/>
              </p:ext>
            </p:extLst>
          </p:nvPr>
        </p:nvGraphicFramePr>
        <p:xfrm>
          <a:off x="800100" y="12954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47700" y="26670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61761"/>
              </p:ext>
            </p:extLst>
          </p:nvPr>
        </p:nvGraphicFramePr>
        <p:xfrm>
          <a:off x="838200" y="27432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rgbClr val="00CC00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85800" y="41148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76551"/>
              </p:ext>
            </p:extLst>
          </p:nvPr>
        </p:nvGraphicFramePr>
        <p:xfrm>
          <a:off x="876300" y="41910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34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69649"/>
              </p:ext>
            </p:extLst>
          </p:nvPr>
        </p:nvGraphicFramePr>
        <p:xfrm>
          <a:off x="800100" y="12954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ה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47700" y="26670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87465"/>
              </p:ext>
            </p:extLst>
          </p:nvPr>
        </p:nvGraphicFramePr>
        <p:xfrm>
          <a:off x="838200" y="27432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rgbClr val="00CC00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85800" y="4114800"/>
            <a:ext cx="81534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17479"/>
              </p:ext>
            </p:extLst>
          </p:nvPr>
        </p:nvGraphicFramePr>
        <p:xfrm>
          <a:off x="876300" y="4191000"/>
          <a:ext cx="7848600" cy="74676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 שכן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אינני בטוח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ה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חושב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chemeClr val="bg1"/>
                          </a:solidFill>
                        </a:rPr>
                        <a:t>ת</a:t>
                      </a:r>
                      <a:r>
                        <a:rPr lang="he-IL" b="1" baseline="0" dirty="0" smtClean="0">
                          <a:solidFill>
                            <a:schemeClr val="bg1"/>
                          </a:solidFill>
                        </a:rPr>
                        <a:t> שלא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בטוח</a:t>
                      </a:r>
                      <a:r>
                        <a:rPr lang="en-US" b="1" dirty="0" smtClean="0">
                          <a:solidFill>
                            <a:srgbClr val="00CC00"/>
                          </a:solidFill>
                        </a:rPr>
                        <a:t>/</a:t>
                      </a:r>
                      <a:r>
                        <a:rPr lang="he-IL" b="1" dirty="0" smtClean="0">
                          <a:solidFill>
                            <a:srgbClr val="00CC00"/>
                          </a:solidFill>
                        </a:rPr>
                        <a:t>ה שלא</a:t>
                      </a:r>
                      <a:endParaRPr lang="en-US" b="1" dirty="0">
                        <a:solidFill>
                          <a:srgbClr val="00CC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0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62001" y="1905000"/>
            <a:ext cx="6934200" cy="1219200"/>
            <a:chOff x="632687" y="4267200"/>
            <a:chExt cx="6815318" cy="1219200"/>
          </a:xfrm>
        </p:grpSpPr>
        <p:sp>
          <p:nvSpPr>
            <p:cNvPr id="16" name="Rectangle 15"/>
            <p:cNvSpPr/>
            <p:nvPr/>
          </p:nvSpPr>
          <p:spPr>
            <a:xfrm>
              <a:off x="632687" y="4267200"/>
              <a:ext cx="6815318" cy="121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7580" y="4605635"/>
              <a:ext cx="6740424" cy="6463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3600" b="1" dirty="0">
                  <a:solidFill>
                    <a:schemeClr val="bg1"/>
                  </a:solidFill>
                </a:rPr>
                <a:t>האם התמונה </a:t>
              </a:r>
              <a:r>
                <a:rPr lang="he-IL" sz="3600" b="1" u="sng" dirty="0">
                  <a:solidFill>
                    <a:schemeClr val="bg1"/>
                  </a:solidFill>
                </a:rPr>
                <a:t>הופיעה במטלה</a:t>
              </a:r>
              <a:r>
                <a:rPr lang="he-IL" sz="3600" b="1" dirty="0" smtClean="0">
                  <a:solidFill>
                    <a:schemeClr val="bg1"/>
                  </a:solidFill>
                </a:rPr>
                <a:t>?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1" y="4038600"/>
            <a:ext cx="6934200" cy="1219200"/>
            <a:chOff x="632687" y="4267200"/>
            <a:chExt cx="6815318" cy="1219200"/>
          </a:xfrm>
        </p:grpSpPr>
        <p:sp>
          <p:nvSpPr>
            <p:cNvPr id="29" name="Rectangle 28"/>
            <p:cNvSpPr/>
            <p:nvPr/>
          </p:nvSpPr>
          <p:spPr>
            <a:xfrm>
              <a:off x="632687" y="4267200"/>
              <a:ext cx="6815318" cy="1219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7580" y="4605635"/>
              <a:ext cx="6740424" cy="6463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3600" b="1" dirty="0">
                  <a:solidFill>
                    <a:schemeClr val="bg1"/>
                  </a:solidFill>
                </a:rPr>
                <a:t>האם התמונה </a:t>
              </a:r>
              <a:r>
                <a:rPr lang="he-IL" sz="3600" b="1" u="sng" dirty="0" err="1" smtClean="0">
                  <a:solidFill>
                    <a:schemeClr val="bg1"/>
                  </a:solidFill>
                </a:rPr>
                <a:t>צומדה</a:t>
              </a:r>
              <a:r>
                <a:rPr lang="he-IL" sz="3600" b="1" u="sng" dirty="0" smtClean="0">
                  <a:solidFill>
                    <a:schemeClr val="bg1"/>
                  </a:solidFill>
                </a:rPr>
                <a:t> לצליל</a:t>
              </a:r>
              <a:r>
                <a:rPr lang="he-IL" sz="3600" b="1" dirty="0" smtClean="0">
                  <a:solidFill>
                    <a:schemeClr val="bg1"/>
                  </a:solidFill>
                </a:rPr>
                <a:t>?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53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3600" b="1" dirty="0">
                <a:solidFill>
                  <a:schemeClr val="bg1"/>
                </a:solidFill>
                <a:cs typeface="+mn-cs"/>
              </a:rPr>
              <a:t>חלק 2: לחיצה על כפתור בהישמע </a:t>
            </a:r>
            <a:r>
              <a:rPr lang="he-IL" sz="3600" b="1" dirty="0" smtClean="0">
                <a:solidFill>
                  <a:schemeClr val="bg1"/>
                </a:solidFill>
                <a:cs typeface="+mn-cs"/>
              </a:rPr>
              <a:t>צליל - הדגמה </a:t>
            </a:r>
            <a:endParaRPr lang="en-US" sz="28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המקש </a:t>
            </a:r>
            <a:r>
              <a:rPr lang="en-US" sz="2800" b="1" dirty="0" smtClean="0">
                <a:solidFill>
                  <a:schemeClr val="bg1"/>
                </a:solidFill>
              </a:rPr>
              <a:t>‘B’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מהר </a:t>
            </a:r>
            <a:r>
              <a:rPr lang="he-IL" sz="2800" b="1" dirty="0">
                <a:solidFill>
                  <a:schemeClr val="bg1"/>
                </a:solidFill>
              </a:rPr>
              <a:t>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51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2: לחיצה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הכפתור הכחול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הכפתור הכחול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</a:t>
            </a:r>
            <a:r>
              <a:rPr lang="he-IL" sz="2800" b="1" dirty="0">
                <a:solidFill>
                  <a:schemeClr val="bg1"/>
                </a:solidFill>
              </a:rPr>
              <a:t>מהר 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rtl="1"/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2: לחיצה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על כפתור בהישמע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צליל</a:t>
            </a:r>
            <a:endParaRPr lang="en-US"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בחלק זה תוצג תמונה אחת </a:t>
            </a:r>
            <a:r>
              <a:rPr lang="he-IL" sz="2800" dirty="0">
                <a:solidFill>
                  <a:schemeClr val="bg1"/>
                </a:solidFill>
              </a:rPr>
              <a:t>בכל צעד. בחלק מהצעדים יישמע צליל. 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משימתך </a:t>
            </a:r>
            <a:r>
              <a:rPr lang="he-IL" sz="2800" dirty="0">
                <a:solidFill>
                  <a:schemeClr val="bg1"/>
                </a:solidFill>
              </a:rPr>
              <a:t>היא ללחוץ </a:t>
            </a:r>
            <a:r>
              <a:rPr lang="he-IL" sz="2800" dirty="0" smtClean="0">
                <a:solidFill>
                  <a:schemeClr val="bg1"/>
                </a:solidFill>
              </a:rPr>
              <a:t>על המקש '</a:t>
            </a:r>
            <a:r>
              <a:rPr lang="en-US" sz="2800" b="1" dirty="0" smtClean="0">
                <a:solidFill>
                  <a:schemeClr val="bg1"/>
                </a:solidFill>
              </a:rPr>
              <a:t>B</a:t>
            </a:r>
            <a:r>
              <a:rPr lang="he-IL" sz="2800" dirty="0" smtClean="0">
                <a:solidFill>
                  <a:schemeClr val="bg1"/>
                </a:solidFill>
              </a:rPr>
              <a:t>' בהישמע הצליל, במהירות האפשרית, </a:t>
            </a:r>
            <a:r>
              <a:rPr lang="he-IL" sz="2800" b="1" u="sng" dirty="0">
                <a:solidFill>
                  <a:schemeClr val="bg1"/>
                </a:solidFill>
              </a:rPr>
              <a:t>לפני</a:t>
            </a:r>
            <a:r>
              <a:rPr lang="he-IL" sz="2800" u="sng" dirty="0">
                <a:solidFill>
                  <a:schemeClr val="bg1"/>
                </a:solidFill>
              </a:rPr>
              <a:t> </a:t>
            </a:r>
            <a:r>
              <a:rPr lang="he-IL" sz="2800" u="sng" dirty="0" smtClean="0">
                <a:solidFill>
                  <a:schemeClr val="bg1"/>
                </a:solidFill>
              </a:rPr>
              <a:t>שהתמונה נעלמת </a:t>
            </a:r>
            <a:r>
              <a:rPr lang="he-IL" sz="2800" u="sng" dirty="0">
                <a:solidFill>
                  <a:schemeClr val="bg1"/>
                </a:solidFill>
              </a:rPr>
              <a:t>מהמסך</a:t>
            </a:r>
            <a:r>
              <a:rPr lang="he-IL" sz="2800" dirty="0" smtClean="0">
                <a:solidFill>
                  <a:schemeClr val="bg1"/>
                </a:solidFill>
              </a:rPr>
              <a:t>.</a:t>
            </a:r>
            <a:endParaRPr lang="en-US" sz="4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מטלה זו </a:t>
            </a:r>
            <a:r>
              <a:rPr lang="he-IL" sz="2800" dirty="0">
                <a:solidFill>
                  <a:schemeClr val="bg1"/>
                </a:solidFill>
              </a:rPr>
              <a:t>נבנתה כך שתהיה </a:t>
            </a:r>
            <a:r>
              <a:rPr lang="he-IL" sz="2800" dirty="0" smtClean="0">
                <a:solidFill>
                  <a:schemeClr val="bg1"/>
                </a:solidFill>
              </a:rPr>
              <a:t>קשה, לכן, </a:t>
            </a:r>
            <a:r>
              <a:rPr lang="he-IL" sz="2800" dirty="0">
                <a:solidFill>
                  <a:schemeClr val="bg1"/>
                </a:solidFill>
              </a:rPr>
              <a:t>אל תהיה/י מתוסכל/ת אם קשה </a:t>
            </a:r>
            <a:r>
              <a:rPr lang="he-IL" sz="2800" dirty="0" smtClean="0">
                <a:solidFill>
                  <a:schemeClr val="bg1"/>
                </a:solidFill>
              </a:rPr>
              <a:t>לך – פשוט עשה/י ככל יכולתך. 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he-IL" sz="2800" dirty="0" smtClean="0">
                <a:solidFill>
                  <a:schemeClr val="bg1"/>
                </a:solidFill>
              </a:rPr>
              <a:t>כדי למקסם את ההצלחה במשימה, </a:t>
            </a:r>
            <a:r>
              <a:rPr lang="he-IL" sz="2800" u="sng" dirty="0" smtClean="0">
                <a:solidFill>
                  <a:schemeClr val="bg1"/>
                </a:solidFill>
              </a:rPr>
              <a:t>יש להתרכז בתמונות</a:t>
            </a:r>
            <a:r>
              <a:rPr lang="he-IL" sz="2800" dirty="0" smtClean="0">
                <a:solidFill>
                  <a:schemeClr val="bg1"/>
                </a:solidFill>
              </a:rPr>
              <a:t> תוך הקשבה והמתנה לצליל.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10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b="1" u="sng" dirty="0" smtClean="0">
                <a:solidFill>
                  <a:schemeClr val="bg1"/>
                </a:solidFill>
              </a:rPr>
              <a:t>רק</a:t>
            </a:r>
            <a:r>
              <a:rPr lang="he-IL" sz="2800" b="1" dirty="0" smtClean="0">
                <a:solidFill>
                  <a:schemeClr val="bg1"/>
                </a:solidFill>
              </a:rPr>
              <a:t> </a:t>
            </a:r>
            <a:r>
              <a:rPr lang="he-IL" sz="2800" b="1" dirty="0">
                <a:solidFill>
                  <a:schemeClr val="bg1"/>
                </a:solidFill>
              </a:rPr>
              <a:t>כשאת/ה שומע/ת את </a:t>
            </a:r>
            <a:r>
              <a:rPr lang="he-IL" sz="2800" b="1" dirty="0" smtClean="0">
                <a:solidFill>
                  <a:schemeClr val="bg1"/>
                </a:solidFill>
              </a:rPr>
              <a:t>הצליל, לחץ/י </a:t>
            </a:r>
            <a:r>
              <a:rPr lang="he-IL" sz="2800" b="1" dirty="0">
                <a:solidFill>
                  <a:schemeClr val="bg1"/>
                </a:solidFill>
              </a:rPr>
              <a:t>על </a:t>
            </a:r>
            <a:r>
              <a:rPr lang="he-IL" sz="2800" b="1" dirty="0" smtClean="0">
                <a:solidFill>
                  <a:schemeClr val="bg1"/>
                </a:solidFill>
              </a:rPr>
              <a:t>המקש </a:t>
            </a:r>
            <a:r>
              <a:rPr lang="en-US" sz="2800" b="1" dirty="0" smtClean="0">
                <a:solidFill>
                  <a:schemeClr val="bg1"/>
                </a:solidFill>
              </a:rPr>
              <a:t>‘B’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he-IL" sz="2800" b="1" dirty="0" smtClean="0">
                <a:solidFill>
                  <a:schemeClr val="bg1"/>
                </a:solidFill>
              </a:rPr>
              <a:t>עם האצבע המורה של יד ימין מהר </a:t>
            </a:r>
            <a:r>
              <a:rPr lang="he-IL" sz="2800" b="1" dirty="0">
                <a:solidFill>
                  <a:schemeClr val="bg1"/>
                </a:solidFill>
              </a:rPr>
              <a:t>ככל </a:t>
            </a:r>
            <a:r>
              <a:rPr lang="he-IL" sz="2800" b="1" dirty="0" smtClean="0">
                <a:solidFill>
                  <a:schemeClr val="bg1"/>
                </a:solidFill>
              </a:rPr>
              <a:t>הניתן.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sz="300" b="1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he-IL" sz="300" b="1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rgbClr val="92D050"/>
                </a:solidFill>
              </a:rPr>
              <a:t>זהו החלק </a:t>
            </a:r>
            <a:r>
              <a:rPr lang="he-IL" sz="2800" dirty="0">
                <a:solidFill>
                  <a:srgbClr val="92D050"/>
                </a:solidFill>
              </a:rPr>
              <a:t>המלא</a:t>
            </a:r>
            <a:r>
              <a:rPr lang="he-IL" sz="2800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sz="2800" dirty="0" smtClean="0">
                <a:solidFill>
                  <a:schemeClr val="bg1"/>
                </a:solidFill>
              </a:rPr>
              <a:t>לחץ</a:t>
            </a:r>
            <a:r>
              <a:rPr lang="en-US" sz="2800" dirty="0" smtClean="0">
                <a:solidFill>
                  <a:schemeClr val="bg1"/>
                </a:solidFill>
              </a:rPr>
              <a:t>/</a:t>
            </a:r>
            <a:r>
              <a:rPr lang="he-IL" sz="2800" dirty="0" smtClean="0">
                <a:solidFill>
                  <a:schemeClr val="bg1"/>
                </a:solidFill>
              </a:rPr>
              <a:t>י על מקש הרווח כדי להתחיל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9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Autofit/>
          </a:bodyPr>
          <a:lstStyle/>
          <a:p>
            <a:r>
              <a:rPr lang="he-IL" sz="4000" b="1" dirty="0">
                <a:solidFill>
                  <a:schemeClr val="bg1"/>
                </a:solidFill>
                <a:cs typeface="+mn-cs"/>
              </a:rPr>
              <a:t>חלק 3: הפסקה ומילוי שאלון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קצר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כעת</a:t>
            </a:r>
            <a:r>
              <a:rPr lang="he-IL" dirty="0">
                <a:solidFill>
                  <a:schemeClr val="bg1"/>
                </a:solidFill>
              </a:rPr>
              <a:t>, ניתן לך הפסקה קצרה לנוח.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בזמן </a:t>
            </a:r>
            <a:r>
              <a:rPr lang="he-IL" dirty="0">
                <a:solidFill>
                  <a:schemeClr val="bg1"/>
                </a:solidFill>
              </a:rPr>
              <a:t>זה נבקש ממך למלא שאלון קצר.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3: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שתי </a:t>
            </a:r>
            <a:r>
              <a:rPr lang="he-IL" dirty="0">
                <a:solidFill>
                  <a:schemeClr val="bg1"/>
                </a:solidFill>
              </a:rPr>
              <a:t>תמונות יופיעו על המסך בכל פעם. </a:t>
            </a:r>
            <a:r>
              <a:rPr lang="he-IL" dirty="0" smtClean="0">
                <a:solidFill>
                  <a:schemeClr val="bg1"/>
                </a:solidFill>
              </a:rPr>
              <a:t>בכל </a:t>
            </a:r>
            <a:r>
              <a:rPr lang="he-IL" dirty="0">
                <a:solidFill>
                  <a:schemeClr val="bg1"/>
                </a:solidFill>
              </a:rPr>
              <a:t>צעד תתבקש/י </a:t>
            </a:r>
            <a:r>
              <a:rPr lang="he-IL" dirty="0" smtClean="0">
                <a:solidFill>
                  <a:schemeClr val="bg1"/>
                </a:solidFill>
              </a:rPr>
              <a:t>לבחור את הפריט 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מעדיף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ה, באמצעות </a:t>
            </a:r>
            <a:r>
              <a:rPr lang="he-IL" dirty="0">
                <a:solidFill>
                  <a:schemeClr val="bg1"/>
                </a:solidFill>
              </a:rPr>
              <a:t>לחיצה על </a:t>
            </a:r>
            <a:r>
              <a:rPr lang="he-IL" dirty="0" smtClean="0">
                <a:solidFill>
                  <a:schemeClr val="bg1"/>
                </a:solidFill>
              </a:rPr>
              <a:t>המקש הימני או השמאלי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האצבע המורה והאצבע </a:t>
            </a:r>
            <a:r>
              <a:rPr lang="en-US" dirty="0" err="1" smtClean="0">
                <a:solidFill>
                  <a:schemeClr val="bg1"/>
                </a:solidFill>
              </a:rPr>
              <a:t>ה</a:t>
            </a:r>
            <a:r>
              <a:rPr lang="he-IL" dirty="0" smtClean="0">
                <a:solidFill>
                  <a:schemeClr val="bg1"/>
                </a:solidFill>
              </a:rPr>
              <a:t>אמצעית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של יד ימין.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>
                <a:solidFill>
                  <a:schemeClr val="bg1"/>
                </a:solidFill>
              </a:rPr>
              <a:t>1.5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שניות בלבד </a:t>
            </a:r>
            <a:r>
              <a:rPr lang="he-IL" dirty="0">
                <a:solidFill>
                  <a:schemeClr val="bg1"/>
                </a:solidFill>
              </a:rPr>
              <a:t>לבצע את הבחירה בכל </a:t>
            </a:r>
            <a:r>
              <a:rPr lang="he-IL" dirty="0" smtClean="0">
                <a:solidFill>
                  <a:schemeClr val="bg1"/>
                </a:solidFill>
              </a:rPr>
              <a:t>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sz="3100" dirty="0" smtClean="0">
                <a:solidFill>
                  <a:schemeClr val="bg1"/>
                </a:solidFill>
              </a:rPr>
              <a:t>אנא </a:t>
            </a:r>
            <a:r>
              <a:rPr lang="he-IL" sz="3100" dirty="0">
                <a:solidFill>
                  <a:schemeClr val="bg1"/>
                </a:solidFill>
              </a:rPr>
              <a:t>בחר/י במהירות</a:t>
            </a:r>
            <a:r>
              <a:rPr lang="he-IL" sz="3100" dirty="0" smtClean="0">
                <a:solidFill>
                  <a:schemeClr val="bg1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את הפריט שבחרת מבין השניים שהוצגו בצעד זה.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100" dirty="0">
                <a:solidFill>
                  <a:schemeClr val="bg1"/>
                </a:solidFill>
              </a:rPr>
              <a:t> </a:t>
            </a:r>
            <a:endParaRPr lang="en-US" sz="3100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</a:t>
            </a:r>
            <a:r>
              <a:rPr lang="he-IL" b="1" dirty="0" smtClean="0">
                <a:solidFill>
                  <a:schemeClr val="bg1"/>
                </a:solidFill>
              </a:rPr>
              <a:t>המקשים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</a:t>
            </a:r>
            <a:r>
              <a:rPr lang="he-IL" b="1" dirty="0">
                <a:solidFill>
                  <a:schemeClr val="bg1"/>
                </a:solidFill>
              </a:rPr>
              <a:t>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</a:t>
            </a:r>
            <a:r>
              <a:rPr lang="he-IL" dirty="0" smtClean="0">
                <a:solidFill>
                  <a:schemeClr val="bg1"/>
                </a:solidFill>
              </a:rPr>
              <a:t>אחד הכפתורים כשאת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מוכן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ה 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9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4: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 - הדגמה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7500" lnSpcReduction="20000"/>
          </a:bodyPr>
          <a:lstStyle/>
          <a:p>
            <a:pPr marL="0" indent="0" algn="ctr" rtl="1">
              <a:buNone/>
            </a:pPr>
            <a:r>
              <a:rPr lang="he-IL" sz="3100" dirty="0" smtClean="0">
                <a:solidFill>
                  <a:schemeClr val="bg1"/>
                </a:solidFill>
              </a:rPr>
              <a:t>שתי תמונות יופיעו על המסך בכל פעם. בכל צעד תתבקש/י לבחור את הפריט שאת</a:t>
            </a:r>
            <a:r>
              <a:rPr lang="en-US" sz="3100" dirty="0" smtClean="0">
                <a:solidFill>
                  <a:schemeClr val="bg1"/>
                </a:solidFill>
              </a:rPr>
              <a:t>/</a:t>
            </a:r>
            <a:r>
              <a:rPr lang="he-IL" sz="3100" dirty="0" smtClean="0">
                <a:solidFill>
                  <a:schemeClr val="bg1"/>
                </a:solidFill>
              </a:rPr>
              <a:t>ה מעדיף</a:t>
            </a:r>
            <a:r>
              <a:rPr lang="en-US" sz="3100" dirty="0" smtClean="0">
                <a:solidFill>
                  <a:schemeClr val="bg1"/>
                </a:solidFill>
              </a:rPr>
              <a:t>/</a:t>
            </a:r>
            <a:r>
              <a:rPr lang="he-IL" sz="3100" dirty="0" smtClean="0">
                <a:solidFill>
                  <a:schemeClr val="bg1"/>
                </a:solidFill>
              </a:rPr>
              <a:t>ה, באמצעות לחיצה על המקשים "</a:t>
            </a:r>
            <a:r>
              <a:rPr lang="en-US" sz="3100" dirty="0" err="1" smtClean="0">
                <a:solidFill>
                  <a:schemeClr val="bg1"/>
                </a:solidFill>
              </a:rPr>
              <a:t>i</a:t>
            </a:r>
            <a:r>
              <a:rPr lang="he-IL" sz="3100" dirty="0" smtClean="0">
                <a:solidFill>
                  <a:schemeClr val="bg1"/>
                </a:solidFill>
              </a:rPr>
              <a:t>" או </a:t>
            </a:r>
            <a:r>
              <a:rPr lang="en-US" sz="3100" dirty="0" smtClean="0">
                <a:solidFill>
                  <a:schemeClr val="bg1"/>
                </a:solidFill>
              </a:rPr>
              <a:t>“u”</a:t>
            </a:r>
            <a:br>
              <a:rPr lang="en-US" sz="3100" dirty="0" smtClean="0">
                <a:solidFill>
                  <a:schemeClr val="bg1"/>
                </a:solidFill>
              </a:rPr>
            </a:br>
            <a:r>
              <a:rPr lang="he-IL" sz="3100" dirty="0" smtClean="0">
                <a:solidFill>
                  <a:schemeClr val="bg1"/>
                </a:solidFill>
              </a:rPr>
              <a:t>לבחירה בפריט הימני או השמאלי, בהתאמה. נבקש ממך ללחוץ על המקשים באמצעות</a:t>
            </a:r>
            <a:r>
              <a:rPr lang="en-US" sz="3100" dirty="0" smtClean="0">
                <a:solidFill>
                  <a:schemeClr val="bg1"/>
                </a:solidFill>
              </a:rPr>
              <a:t> </a:t>
            </a:r>
            <a:r>
              <a:rPr lang="he-IL" sz="3100" dirty="0" smtClean="0">
                <a:solidFill>
                  <a:schemeClr val="bg1"/>
                </a:solidFill>
              </a:rPr>
              <a:t>האצבע המורה והאצבע האמצעית של יד ימין.</a:t>
            </a:r>
          </a:p>
          <a:p>
            <a:pPr marL="0" indent="0" algn="ctr" rtl="1">
              <a:buNone/>
            </a:pP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לרשותך </a:t>
            </a:r>
            <a:r>
              <a:rPr lang="he-IL" b="1" dirty="0" smtClean="0">
                <a:solidFill>
                  <a:schemeClr val="bg1"/>
                </a:solidFill>
              </a:rPr>
              <a:t>1.5</a:t>
            </a:r>
            <a:r>
              <a:rPr lang="he-IL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sz="3100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he-IL" dirty="0" smtClean="0">
                <a:solidFill>
                  <a:schemeClr val="bg1"/>
                </a:solidFill>
              </a:rPr>
              <a:t>את הפריט שבחרת מבין השניים שהוצגו בצעד זה.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>
                <a:solidFill>
                  <a:schemeClr val="bg1"/>
                </a:solidFill>
              </a:rPr>
              <a:t>הגב/י באמצעות לחיצה על </a:t>
            </a:r>
            <a:r>
              <a:rPr lang="he-IL" b="1" dirty="0" smtClean="0">
                <a:solidFill>
                  <a:schemeClr val="bg1"/>
                </a:solidFill>
              </a:rPr>
              <a:t>המקש </a:t>
            </a:r>
            <a:r>
              <a:rPr lang="en-US" b="1" dirty="0" smtClean="0">
                <a:solidFill>
                  <a:schemeClr val="bg1"/>
                </a:solidFill>
              </a:rPr>
              <a:t>‘</a:t>
            </a:r>
            <a:r>
              <a:rPr lang="en-US" b="1" dirty="0" err="1" smtClean="0">
                <a:solidFill>
                  <a:schemeClr val="bg1"/>
                </a:solidFill>
              </a:rPr>
              <a:t>i</a:t>
            </a:r>
            <a:r>
              <a:rPr lang="en-US" b="1" dirty="0" smtClean="0">
                <a:solidFill>
                  <a:schemeClr val="bg1"/>
                </a:solidFill>
              </a:rPr>
              <a:t>’</a:t>
            </a:r>
            <a:r>
              <a:rPr lang="he-IL" b="1" dirty="0" smtClean="0">
                <a:solidFill>
                  <a:schemeClr val="bg1"/>
                </a:solidFill>
              </a:rPr>
              <a:t> או </a:t>
            </a:r>
            <a:r>
              <a:rPr lang="en-US" b="1" dirty="0" smtClean="0">
                <a:solidFill>
                  <a:schemeClr val="bg1"/>
                </a:solidFill>
              </a:rPr>
              <a:t>‘u’</a:t>
            </a:r>
            <a:r>
              <a:rPr lang="he-IL" b="1" dirty="0" smtClean="0">
                <a:solidFill>
                  <a:schemeClr val="bg1"/>
                </a:solidFill>
              </a:rPr>
              <a:t> במקלדת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</a:t>
            </a:r>
            <a:r>
              <a:rPr lang="he-IL" b="1" dirty="0">
                <a:solidFill>
                  <a:schemeClr val="bg1"/>
                </a:solidFill>
              </a:rPr>
              <a:t>לבחור בתמונה הימנית או השמאלית, בהתאמה.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שלב הדגמה ולאחריו יחל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מקש הרווח כדי </a:t>
            </a:r>
            <a:r>
              <a:rPr lang="he-IL" dirty="0" smtClean="0">
                <a:solidFill>
                  <a:schemeClr val="bg1"/>
                </a:solidFill>
              </a:rPr>
              <a:t>להתחיל</a:t>
            </a:r>
            <a:endParaRPr lang="he-IL" dirty="0" smtClean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חלק 3: בחירה </a:t>
            </a:r>
            <a:r>
              <a:rPr lang="he-IL" sz="4000" b="1" dirty="0">
                <a:solidFill>
                  <a:schemeClr val="bg1"/>
                </a:solidFill>
                <a:cs typeface="+mn-cs"/>
              </a:rPr>
              <a:t>בין שתי </a:t>
            </a:r>
            <a:r>
              <a:rPr lang="he-IL" sz="4000" b="1" dirty="0" smtClean="0">
                <a:solidFill>
                  <a:schemeClr val="bg1"/>
                </a:solidFill>
                <a:cs typeface="+mn-cs"/>
              </a:rPr>
              <a:t>תמונות</a:t>
            </a:r>
            <a:endParaRPr lang="en-US" sz="40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220200" cy="5791200"/>
          </a:xfrm>
        </p:spPr>
        <p:txBody>
          <a:bodyPr>
            <a:normAutofit fontScale="70000" lnSpcReduction="20000"/>
          </a:bodyPr>
          <a:lstStyle/>
          <a:p>
            <a:pPr marL="0" indent="0" algn="ctr" rtl="1">
              <a:buNone/>
            </a:pPr>
            <a:r>
              <a:rPr lang="he-IL" sz="3500" dirty="0" smtClean="0">
                <a:solidFill>
                  <a:schemeClr val="bg1"/>
                </a:solidFill>
              </a:rPr>
              <a:t>שתי תמונות יופיעו על המסך בכל פעם. בכל צעד תתבקש/י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לבחור את הפריט שאת</a:t>
            </a:r>
            <a:r>
              <a:rPr lang="en-US" sz="3500" dirty="0" smtClean="0">
                <a:solidFill>
                  <a:schemeClr val="bg1"/>
                </a:solidFill>
              </a:rPr>
              <a:t>/</a:t>
            </a:r>
            <a:r>
              <a:rPr lang="he-IL" sz="3500" dirty="0" smtClean="0">
                <a:solidFill>
                  <a:schemeClr val="bg1"/>
                </a:solidFill>
              </a:rPr>
              <a:t>ה מעדיף</a:t>
            </a:r>
            <a:r>
              <a:rPr lang="en-US" sz="3500" dirty="0" smtClean="0">
                <a:solidFill>
                  <a:schemeClr val="bg1"/>
                </a:solidFill>
              </a:rPr>
              <a:t>/</a:t>
            </a:r>
            <a:r>
              <a:rPr lang="he-IL" sz="3500" dirty="0" smtClean="0">
                <a:solidFill>
                  <a:schemeClr val="bg1"/>
                </a:solidFill>
              </a:rPr>
              <a:t>ה, באמצעות לחיצה על המקש הימני או השמאלי</a:t>
            </a: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he-IL" sz="3500" dirty="0" smtClean="0">
                <a:solidFill>
                  <a:schemeClr val="bg1"/>
                </a:solidFill>
              </a:rPr>
              <a:t>לבחירה בפריט הימני או השמאלי, בהתאמה.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נבקש ממך ללחוץ על המקשים באמצעות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en-US" sz="3500" dirty="0" smtClean="0">
                <a:solidFill>
                  <a:schemeClr val="bg1"/>
                </a:solidFill>
              </a:rPr>
              <a:t> </a:t>
            </a:r>
            <a:r>
              <a:rPr lang="he-IL" sz="3500" dirty="0" smtClean="0">
                <a:solidFill>
                  <a:schemeClr val="bg1"/>
                </a:solidFill>
              </a:rPr>
              <a:t>האצבע המורה </a:t>
            </a:r>
            <a:r>
              <a:rPr lang="he-IL" sz="3500" smtClean="0">
                <a:solidFill>
                  <a:schemeClr val="bg1"/>
                </a:solidFill>
              </a:rPr>
              <a:t>והאצבע האמצעית </a:t>
            </a:r>
            <a:r>
              <a:rPr lang="he-IL" sz="3500" dirty="0" smtClean="0">
                <a:solidFill>
                  <a:schemeClr val="bg1"/>
                </a:solidFill>
              </a:rPr>
              <a:t>של יד ימין.</a:t>
            </a:r>
          </a:p>
          <a:p>
            <a:pPr marL="0" indent="0" algn="ctr" rtl="1">
              <a:buNone/>
            </a:pP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לרשותך </a:t>
            </a:r>
            <a:r>
              <a:rPr lang="he-IL" sz="3500" b="1" dirty="0" smtClean="0">
                <a:solidFill>
                  <a:schemeClr val="bg1"/>
                </a:solidFill>
              </a:rPr>
              <a:t>1.5</a:t>
            </a:r>
            <a:r>
              <a:rPr lang="he-IL" sz="3500" dirty="0" smtClean="0">
                <a:solidFill>
                  <a:schemeClr val="bg1"/>
                </a:solidFill>
              </a:rPr>
              <a:t> שניות בלבד לבצע את הבחירה בכל פעם;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אנא בחר/י במהירות.</a:t>
            </a:r>
          </a:p>
          <a:p>
            <a:pPr marL="0" indent="0" algn="ctr" rtl="1">
              <a:buNone/>
            </a:pPr>
            <a:r>
              <a:rPr lang="he-IL" sz="3500" dirty="0" smtClean="0">
                <a:solidFill>
                  <a:schemeClr val="bg1"/>
                </a:solidFill>
              </a:rPr>
              <a:t>בסוף הניסוי נבחר צעד אחד באופן אקראי וניתן לך</a:t>
            </a:r>
            <a:r>
              <a:rPr lang="en-US" sz="3500" dirty="0" smtClean="0">
                <a:solidFill>
                  <a:schemeClr val="bg1"/>
                </a:solidFill>
              </a:rPr>
              <a:t/>
            </a:r>
            <a:br>
              <a:rPr lang="en-US" sz="3500" dirty="0" smtClean="0">
                <a:solidFill>
                  <a:schemeClr val="bg1"/>
                </a:solidFill>
              </a:rPr>
            </a:br>
            <a:r>
              <a:rPr lang="he-IL" sz="3500" dirty="0" smtClean="0">
                <a:solidFill>
                  <a:schemeClr val="bg1"/>
                </a:solidFill>
              </a:rPr>
              <a:t>את הפריט שבחרת מבין השניים שהוצגו בצעד זה.</a:t>
            </a:r>
            <a:endParaRPr lang="en-US" sz="35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sz="3100" dirty="0" smtClean="0">
                <a:solidFill>
                  <a:schemeClr val="bg1"/>
                </a:solidFill>
              </a:rPr>
              <a:t> </a:t>
            </a:r>
            <a:endParaRPr lang="en-US" sz="31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b="1" dirty="0" smtClean="0">
                <a:solidFill>
                  <a:schemeClr val="bg1"/>
                </a:solidFill>
              </a:rPr>
              <a:t>הגב/י באמצעות לחיצה על המקשים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he-IL" b="1" dirty="0" smtClean="0">
                <a:solidFill>
                  <a:schemeClr val="bg1"/>
                </a:solidFill>
              </a:rPr>
              <a:t>בכדי לבחור בתמונה הימנית או השמאלית, בהתאמה.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>
                <a:solidFill>
                  <a:schemeClr val="bg1"/>
                </a:solidFill>
              </a:rPr>
              <a:t> 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he-IL" dirty="0" smtClean="0">
                <a:solidFill>
                  <a:srgbClr val="92D050"/>
                </a:solidFill>
              </a:rPr>
              <a:t>זהו החלק </a:t>
            </a:r>
            <a:r>
              <a:rPr lang="he-IL" dirty="0">
                <a:solidFill>
                  <a:srgbClr val="92D050"/>
                </a:solidFill>
              </a:rPr>
              <a:t>המלא</a:t>
            </a:r>
            <a:r>
              <a:rPr lang="he-IL" dirty="0" smtClean="0">
                <a:solidFill>
                  <a:srgbClr val="92D050"/>
                </a:solidFill>
              </a:rPr>
              <a:t>.</a:t>
            </a:r>
          </a:p>
          <a:p>
            <a:pPr marL="0" indent="0" algn="ctr" rtl="1">
              <a:buNone/>
            </a:pPr>
            <a:r>
              <a:rPr lang="he-IL" dirty="0" smtClean="0">
                <a:solidFill>
                  <a:schemeClr val="bg1"/>
                </a:solidFill>
              </a:rPr>
              <a:t>לחץ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he-IL" dirty="0" smtClean="0">
                <a:solidFill>
                  <a:schemeClr val="bg1"/>
                </a:solidFill>
              </a:rPr>
              <a:t>י </a:t>
            </a:r>
            <a:r>
              <a:rPr lang="he-IL" dirty="0">
                <a:solidFill>
                  <a:schemeClr val="bg1"/>
                </a:solidFill>
              </a:rPr>
              <a:t>על אחד הכפתורים כשאת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מוכן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he-IL" dirty="0">
                <a:solidFill>
                  <a:schemeClr val="bg1"/>
                </a:solidFill>
              </a:rPr>
              <a:t>ה להתחיל</a:t>
            </a:r>
            <a:endParaRPr lang="he-IL" dirty="0">
              <a:solidFill>
                <a:srgbClr val="92D050"/>
              </a:solidFill>
            </a:endParaRPr>
          </a:p>
          <a:p>
            <a:pPr marL="0" indent="0" algn="ctr" rtl="1">
              <a:buNone/>
            </a:pPr>
            <a:endParaRPr lang="he-IL" dirty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18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15531</TotalTime>
  <Words>722</Words>
  <Application>Microsoft Macintosh PowerPoint</Application>
  <PresentationFormat>On-screen Show (4:3)</PresentationFormat>
  <Paragraphs>282</Paragraphs>
  <Slides>25</Slides>
  <Notes>23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הוראות המחקר</vt:lpstr>
      <vt:lpstr>חלק 2: לחיצה על כפתור בהישמע צליל - הדגמה </vt:lpstr>
      <vt:lpstr>חלק 2: לחיצה על כפתור בהישמע צליל - הדגמה </vt:lpstr>
      <vt:lpstr>חלק 2: לחיצה על כפתור בהישמע צליל</vt:lpstr>
      <vt:lpstr>חלק 2: לחיצה על כפתור בהישמע צליל</vt:lpstr>
      <vt:lpstr>חלק 3: הפסקה ומילוי שאלון קצר</vt:lpstr>
      <vt:lpstr>חלק 3: בחירה בין שתי תמונות - הדגמה</vt:lpstr>
      <vt:lpstr>חלק 4: בחירה בין שתי תמונות - הדגמה</vt:lpstr>
      <vt:lpstr>חלק 3: בחירה בין שתי תמונות</vt:lpstr>
      <vt:lpstr>חלק 4: בחירה בין שתי תמונות</vt:lpstr>
      <vt:lpstr>חלק 3: בחירה בין שתי תמונות</vt:lpstr>
      <vt:lpstr>חלק 4: זיכרון, היה/לא היה</vt:lpstr>
      <vt:lpstr>זיכרון</vt:lpstr>
      <vt:lpstr>זיכרון - הדגמה</vt:lpstr>
      <vt:lpstr>חלק 5: זיכרון, היה/לא היה</vt:lpstr>
      <vt:lpstr>חלק 5 זיכרון: היה צליל/לא היה צליל</vt:lpstr>
      <vt:lpstr>חלק 6 זיכרון: היה צליל/לא היה צליל</vt:lpstr>
      <vt:lpstr>שוקולד / לא שוקולד</vt:lpstr>
      <vt:lpstr>שוקולד / לא שוקולד</vt:lpstr>
      <vt:lpstr>פריט בודד (one) / מספר פריטים (several)</vt:lpstr>
      <vt:lpstr>פריט בודד (one)</vt:lpstr>
      <vt:lpstr>מספר פריטים (several)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shiran</cp:lastModifiedBy>
  <cp:revision>139</cp:revision>
  <dcterms:created xsi:type="dcterms:W3CDTF">2015-04-14T07:47:41Z</dcterms:created>
  <dcterms:modified xsi:type="dcterms:W3CDTF">2017-05-01T11:03:43Z</dcterms:modified>
</cp:coreProperties>
</file>