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7" r:id="rId3"/>
    <p:sldId id="297" r:id="rId4"/>
    <p:sldId id="298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Medium" panose="020B0604020202020204" charset="0"/>
      <p:regular r:id="rId19"/>
      <p:bold r:id="rId20"/>
      <p:italic r:id="rId21"/>
      <p:boldItalic r:id="rId22"/>
    </p:embeddedFont>
    <p:embeddedFont>
      <p:font typeface="Bebas Neue" panose="020B0604020202020204" charset="0"/>
      <p:regular r:id="rId23"/>
    </p:embeddedFont>
    <p:embeddedFont>
      <p:font typeface="Roboto Black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8B2545-6FA2-4067-9844-186FE8B65242}">
  <a:tblStyle styleId="{E18B2545-6FA2-4067-9844-186FE8B652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C47CEA-3FF6-4B29-8926-716B7B1EB1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c032c993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c032c993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99795" y="941100"/>
            <a:ext cx="4529100" cy="26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899775" y="3792925"/>
            <a:ext cx="4529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935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715100" y="565050"/>
            <a:ext cx="2679000" cy="4013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Google Shape;14;p2"/>
          <p:cNvSpPr/>
          <p:nvPr/>
        </p:nvSpPr>
        <p:spPr>
          <a:xfrm flipH="1">
            <a:off x="7027500" y="4442450"/>
            <a:ext cx="2116500" cy="71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6662513" y="256263"/>
            <a:ext cx="2205588" cy="299700"/>
            <a:chOff x="4463988" y="165125"/>
            <a:chExt cx="2205588" cy="299700"/>
          </a:xfrm>
        </p:grpSpPr>
        <p:sp>
          <p:nvSpPr>
            <p:cNvPr id="16" name="Google Shape;16;p2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/>
          <p:nvPr/>
        </p:nvSpPr>
        <p:spPr>
          <a:xfrm rot="-5400000">
            <a:off x="4352550" y="347250"/>
            <a:ext cx="438900" cy="91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"/>
          <p:cNvSpPr/>
          <p:nvPr/>
        </p:nvSpPr>
        <p:spPr>
          <a:xfrm rot="5400000">
            <a:off x="-798600" y="793800"/>
            <a:ext cx="2118300" cy="5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6"/>
          <p:cNvGrpSpPr/>
          <p:nvPr/>
        </p:nvGrpSpPr>
        <p:grpSpPr>
          <a:xfrm rot="5400000">
            <a:off x="7689713" y="3085588"/>
            <a:ext cx="2205588" cy="299700"/>
            <a:chOff x="4463988" y="165125"/>
            <a:chExt cx="2205588" cy="299700"/>
          </a:xfrm>
        </p:grpSpPr>
        <p:sp>
          <p:nvSpPr>
            <p:cNvPr id="469" name="Google Shape;469;p26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6"/>
          <p:cNvSpPr/>
          <p:nvPr/>
        </p:nvSpPr>
        <p:spPr>
          <a:xfrm>
            <a:off x="8532850" y="196225"/>
            <a:ext cx="409500" cy="40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6"/>
          <p:cNvGrpSpPr/>
          <p:nvPr/>
        </p:nvGrpSpPr>
        <p:grpSpPr>
          <a:xfrm>
            <a:off x="779663" y="251113"/>
            <a:ext cx="2205588" cy="299700"/>
            <a:chOff x="4463988" y="165125"/>
            <a:chExt cx="2205588" cy="299700"/>
          </a:xfrm>
        </p:grpSpPr>
        <p:sp>
          <p:nvSpPr>
            <p:cNvPr id="483" name="Google Shape;483;p26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15100" y="2571750"/>
            <a:ext cx="4049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824900" y="1729950"/>
            <a:ext cx="1829700" cy="8418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5509125" y="0"/>
            <a:ext cx="3635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4346100"/>
            <a:ext cx="2374500" cy="797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5400000">
            <a:off x="-74550" y="74550"/>
            <a:ext cx="946500" cy="797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>
            <a:spLocks noGrp="1"/>
          </p:cNvSpPr>
          <p:nvPr>
            <p:ph type="pic" idx="3"/>
          </p:nvPr>
        </p:nvSpPr>
        <p:spPr>
          <a:xfrm>
            <a:off x="5130475" y="565050"/>
            <a:ext cx="3298500" cy="4013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5" name="Google Shape;35;p3"/>
          <p:cNvGrpSpPr/>
          <p:nvPr/>
        </p:nvGrpSpPr>
        <p:grpSpPr>
          <a:xfrm>
            <a:off x="1319688" y="237813"/>
            <a:ext cx="2205588" cy="299700"/>
            <a:chOff x="4463988" y="165125"/>
            <a:chExt cx="2205588" cy="299700"/>
          </a:xfrm>
        </p:grpSpPr>
        <p:sp>
          <p:nvSpPr>
            <p:cNvPr id="36" name="Google Shape;36;p3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/>
          <p:nvPr/>
        </p:nvSpPr>
        <p:spPr>
          <a:xfrm rot="-5400000">
            <a:off x="7886850" y="3886350"/>
            <a:ext cx="1934700" cy="5796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10800000">
            <a:off x="8516475" y="-265150"/>
            <a:ext cx="978000" cy="978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 rot="10800000">
            <a:off x="270525" y="4719588"/>
            <a:ext cx="2205588" cy="299700"/>
            <a:chOff x="4463988" y="165125"/>
            <a:chExt cx="2205588" cy="299700"/>
          </a:xfrm>
        </p:grpSpPr>
        <p:sp>
          <p:nvSpPr>
            <p:cNvPr id="54" name="Google Shape;54;p4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 rot="-5400000">
            <a:off x="3555000" y="-3559800"/>
            <a:ext cx="438900" cy="75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/>
          <p:nvPr/>
        </p:nvSpPr>
        <p:spPr>
          <a:xfrm rot="-5400000">
            <a:off x="4352550" y="347250"/>
            <a:ext cx="438900" cy="91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 rot="5400000">
            <a:off x="-798600" y="793800"/>
            <a:ext cx="2118300" cy="5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6"/>
          <p:cNvGrpSpPr/>
          <p:nvPr/>
        </p:nvGrpSpPr>
        <p:grpSpPr>
          <a:xfrm rot="5400000">
            <a:off x="7689713" y="3085588"/>
            <a:ext cx="2205588" cy="299700"/>
            <a:chOff x="4463988" y="165125"/>
            <a:chExt cx="2205588" cy="299700"/>
          </a:xfrm>
        </p:grpSpPr>
        <p:sp>
          <p:nvSpPr>
            <p:cNvPr id="96" name="Google Shape;96;p6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6"/>
          <p:cNvSpPr/>
          <p:nvPr/>
        </p:nvSpPr>
        <p:spPr>
          <a:xfrm>
            <a:off x="8532850" y="196225"/>
            <a:ext cx="409500" cy="4095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79663" y="196213"/>
            <a:ext cx="2205588" cy="299700"/>
            <a:chOff x="4463988" y="165125"/>
            <a:chExt cx="2205588" cy="299700"/>
          </a:xfrm>
        </p:grpSpPr>
        <p:sp>
          <p:nvSpPr>
            <p:cNvPr id="110" name="Google Shape;110;p6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4" name="Google Shape;144;p8"/>
          <p:cNvSpPr/>
          <p:nvPr/>
        </p:nvSpPr>
        <p:spPr>
          <a:xfrm rot="10800000" flipH="1">
            <a:off x="0" y="-25"/>
            <a:ext cx="2116500" cy="4260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-350475" y="4430650"/>
            <a:ext cx="978000" cy="978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 rot="10800000">
            <a:off x="8519100" y="0"/>
            <a:ext cx="62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6137788" y="145313"/>
            <a:ext cx="2205588" cy="299700"/>
            <a:chOff x="4463988" y="165125"/>
            <a:chExt cx="2205588" cy="299700"/>
          </a:xfrm>
        </p:grpSpPr>
        <p:sp>
          <p:nvSpPr>
            <p:cNvPr id="148" name="Google Shape;148;p8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/>
          <p:nvPr/>
        </p:nvSpPr>
        <p:spPr>
          <a:xfrm rot="-5400000">
            <a:off x="4352550" y="347250"/>
            <a:ext cx="438900" cy="91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/>
          <p:nvPr/>
        </p:nvSpPr>
        <p:spPr>
          <a:xfrm rot="5400000">
            <a:off x="-798600" y="793800"/>
            <a:ext cx="2118300" cy="5307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9"/>
          <p:cNvGrpSpPr/>
          <p:nvPr/>
        </p:nvGrpSpPr>
        <p:grpSpPr>
          <a:xfrm rot="5400000">
            <a:off x="7689713" y="1149163"/>
            <a:ext cx="2205588" cy="299700"/>
            <a:chOff x="4463988" y="165125"/>
            <a:chExt cx="2205588" cy="299700"/>
          </a:xfrm>
        </p:grpSpPr>
        <p:sp>
          <p:nvSpPr>
            <p:cNvPr id="166" name="Google Shape;166;p9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9"/>
          <p:cNvSpPr/>
          <p:nvPr/>
        </p:nvSpPr>
        <p:spPr>
          <a:xfrm>
            <a:off x="8532850" y="4065500"/>
            <a:ext cx="409500" cy="4095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0"/>
          <p:cNvSpPr/>
          <p:nvPr/>
        </p:nvSpPr>
        <p:spPr>
          <a:xfrm rot="5400000">
            <a:off x="-74550" y="74550"/>
            <a:ext cx="946500" cy="7974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0"/>
          <p:cNvGrpSpPr/>
          <p:nvPr/>
        </p:nvGrpSpPr>
        <p:grpSpPr>
          <a:xfrm>
            <a:off x="1319688" y="237813"/>
            <a:ext cx="2205588" cy="299700"/>
            <a:chOff x="4463988" y="165125"/>
            <a:chExt cx="2205588" cy="299700"/>
          </a:xfrm>
        </p:grpSpPr>
        <p:sp>
          <p:nvSpPr>
            <p:cNvPr id="183" name="Google Shape;183;p10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0"/>
          <p:cNvSpPr/>
          <p:nvPr/>
        </p:nvSpPr>
        <p:spPr>
          <a:xfrm rot="10800000">
            <a:off x="8516475" y="-265150"/>
            <a:ext cx="978000" cy="978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"/>
          <p:cNvSpPr/>
          <p:nvPr/>
        </p:nvSpPr>
        <p:spPr>
          <a:xfrm rot="-5400000">
            <a:off x="4352550" y="347250"/>
            <a:ext cx="438900" cy="91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rot="-5400000">
            <a:off x="7886850" y="3886350"/>
            <a:ext cx="1934700" cy="57960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5"/>
          <p:cNvSpPr/>
          <p:nvPr/>
        </p:nvSpPr>
        <p:spPr>
          <a:xfrm rot="10800000">
            <a:off x="8516475" y="-265150"/>
            <a:ext cx="978000" cy="9780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25"/>
          <p:cNvGrpSpPr/>
          <p:nvPr/>
        </p:nvGrpSpPr>
        <p:grpSpPr>
          <a:xfrm rot="10800000">
            <a:off x="270525" y="4719588"/>
            <a:ext cx="2205588" cy="299700"/>
            <a:chOff x="4463988" y="165125"/>
            <a:chExt cx="2205588" cy="299700"/>
          </a:xfrm>
        </p:grpSpPr>
        <p:sp>
          <p:nvSpPr>
            <p:cNvPr id="452" name="Google Shape;452;p25"/>
            <p:cNvSpPr/>
            <p:nvPr/>
          </p:nvSpPr>
          <p:spPr>
            <a:xfrm>
              <a:off x="46582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50467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3530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82382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212350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6600875" y="165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44639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8525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524103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562956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6018088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6406613" y="396125"/>
              <a:ext cx="68700" cy="6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25"/>
          <p:cNvSpPr/>
          <p:nvPr/>
        </p:nvSpPr>
        <p:spPr>
          <a:xfrm rot="-5400000">
            <a:off x="3555000" y="-3559800"/>
            <a:ext cx="438900" cy="7558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Medium"/>
              <a:buNone/>
              <a:defRPr sz="3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ctrTitle"/>
          </p:nvPr>
        </p:nvSpPr>
        <p:spPr>
          <a:xfrm>
            <a:off x="4259764" y="624468"/>
            <a:ext cx="4884236" cy="3218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oboto Medium"/>
                <a:ea typeface="Roboto Medium"/>
                <a:cs typeface="Roboto Medium"/>
                <a:sym typeface="Roboto Medium"/>
              </a:rPr>
              <a:t>PID BALL BALANCING SYSTEM </a:t>
            </a:r>
            <a:r>
              <a:rPr lang="en-US" sz="4800" dirty="0">
                <a:latin typeface="Roboto Medium"/>
                <a:ea typeface="Roboto Medium"/>
                <a:cs typeface="Roboto Medium"/>
                <a:sym typeface="Roboto Medium"/>
              </a:rPr>
              <a:t/>
            </a:r>
            <a:br>
              <a:rPr lang="en-US" sz="4800" dirty="0"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2000" dirty="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rPr>
              <a:t>Embedded Systems Lab</a:t>
            </a:r>
            <a:r>
              <a:rPr lang="en-US" sz="2000" dirty="0">
                <a:solidFill>
                  <a:schemeClr val="accent3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lang="en-US" sz="4800" dirty="0">
              <a:solidFill>
                <a:schemeClr val="accent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08" name="Google Shape;508;p30"/>
          <p:cNvSpPr/>
          <p:nvPr/>
        </p:nvSpPr>
        <p:spPr>
          <a:xfrm>
            <a:off x="7763500" y="3913000"/>
            <a:ext cx="665400" cy="6654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3170875" y="535000"/>
            <a:ext cx="409500" cy="409500"/>
          </a:xfrm>
          <a:prstGeom prst="ellipse">
            <a:avLst/>
          </a:prstGeom>
          <a:solidFill>
            <a:schemeClr val="lt2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656C274-9F0E-BCD7-6287-CF077538144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2971" r="12971"/>
          <a:stretch>
            <a:fillRect/>
          </a:stretch>
        </p:blipFill>
        <p:spPr>
          <a:xfrm>
            <a:off x="0" y="1196577"/>
            <a:ext cx="4884235" cy="3946923"/>
          </a:xfrm>
          <a:prstGeom prst="round2DiagRect">
            <a:avLst>
              <a:gd name="adj1" fmla="val 0"/>
              <a:gd name="adj2" fmla="val 0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j-lt"/>
              </a:rPr>
              <a:t>Potentiometers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966"/>
          <a:stretch/>
        </p:blipFill>
        <p:spPr>
          <a:xfrm>
            <a:off x="720000" y="1163781"/>
            <a:ext cx="7381009" cy="3381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351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+mj-lt"/>
              </a:rPr>
              <a:t>Ultrasonic</a:t>
            </a:r>
            <a:endParaRPr lang="en-US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404205"/>
            <a:ext cx="6553636" cy="2767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170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745" y="1691564"/>
            <a:ext cx="4451591" cy="926945"/>
          </a:xfrm>
        </p:spPr>
        <p:txBody>
          <a:bodyPr/>
          <a:lstStyle/>
          <a:p>
            <a:r>
              <a:rPr lang="en-US" sz="3500" dirty="0" smtClean="0">
                <a:latin typeface="+mj-lt"/>
              </a:rPr>
              <a:t>THANK YOU</a:t>
            </a:r>
            <a:endParaRPr lang="en-US" sz="35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4438" y="2618509"/>
            <a:ext cx="489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By: Leen Bilto, Lujain Amro, Katrin</a:t>
            </a:r>
            <a:r>
              <a:rPr lang="ar-JO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Zagha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5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 smtClean="0">
                <a:latin typeface="+mj-lt"/>
              </a:rPr>
              <a:t>Project </a:t>
            </a:r>
            <a:r>
              <a:rPr lang="en-US" b="1" dirty="0">
                <a:latin typeface="+mj-lt"/>
              </a:rPr>
              <a:t>Overview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516" name="Google Shape;516;p31"/>
          <p:cNvSpPr txBox="1"/>
          <p:nvPr/>
        </p:nvSpPr>
        <p:spPr>
          <a:xfrm>
            <a:off x="715100" y="1243160"/>
            <a:ext cx="7708900" cy="326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 smtClean="0"/>
              <a:t>Objective</a:t>
            </a:r>
            <a:r>
              <a:rPr lang="en-US" sz="1500" b="1" dirty="0"/>
              <a:t>:</a:t>
            </a:r>
            <a:endParaRPr lang="en-US" sz="1500" dirty="0"/>
          </a:p>
          <a:p>
            <a:pPr lvl="1"/>
            <a:r>
              <a:rPr lang="en-US" dirty="0"/>
              <a:t>Implement a PID-controlled system to balance a ball on a track using Arduino, sensors, and servo motors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Key Components:</a:t>
            </a:r>
            <a:endParaRPr lang="en-US" sz="1500" dirty="0"/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Arduino microcontroller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Ultrasonic sensor (position feedback)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Servo motor (actuator)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Potentiometers (manual PID tuning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/>
              <a:t>Outcome:</a:t>
            </a:r>
            <a:endParaRPr lang="en-US" sz="1500" dirty="0"/>
          </a:p>
          <a:p>
            <a:pPr lvl="1"/>
            <a:r>
              <a:rPr lang="en-US" dirty="0"/>
              <a:t>Stabilize the ball at a </a:t>
            </a:r>
            <a:r>
              <a:rPr lang="en-US" dirty="0" smtClean="0"/>
              <a:t>set point </a:t>
            </a:r>
            <a:r>
              <a:rPr lang="en-US" dirty="0"/>
              <a:t>with minimal error and oscillation.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247E82-0223-3061-BBF0-38D3ECD49CE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1512" y="1573832"/>
            <a:ext cx="3654600" cy="1875611"/>
          </a:xfrm>
        </p:spPr>
        <p:txBody>
          <a:bodyPr/>
          <a:lstStyle/>
          <a:p>
            <a:r>
              <a:rPr lang="en-GB" dirty="0"/>
              <a:t>Hardware Design</a:t>
            </a:r>
            <a:endParaRPr lang="en-US" dirty="0"/>
          </a:p>
        </p:txBody>
      </p:sp>
      <p:pic>
        <p:nvPicPr>
          <p:cNvPr id="12" name="Picture 11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000633B6-6B09-7F78-860D-45B95390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159" y="0"/>
            <a:ext cx="5217841" cy="521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9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5"/>
          <a:stretch/>
        </p:blipFill>
        <p:spPr>
          <a:xfrm>
            <a:off x="1018311" y="577380"/>
            <a:ext cx="6774872" cy="41297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978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600" b="1" dirty="0" smtClean="0">
              <a:latin typeface="+mj-lt"/>
            </a:endParaRPr>
          </a:p>
          <a:p>
            <a:pPr marL="139700" indent="0">
              <a:buNone/>
            </a:pPr>
            <a:r>
              <a:rPr lang="en-US" sz="1600" b="1" dirty="0" smtClean="0">
                <a:latin typeface="+mj-lt"/>
              </a:rPr>
              <a:t>The </a:t>
            </a:r>
            <a:r>
              <a:rPr lang="en-US" sz="1600" b="1" dirty="0">
                <a:latin typeface="+mj-lt"/>
              </a:rPr>
              <a:t>system consists of </a:t>
            </a:r>
            <a:endParaRPr lang="en-US" dirty="0"/>
          </a:p>
          <a:p>
            <a:pPr marL="139700" indent="0">
              <a:buNone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track, a flexible holder, and a base. In addition to a servo </a:t>
            </a:r>
            <a:r>
              <a:rPr lang="en-US" dirty="0" smtClean="0">
                <a:latin typeface="+mj-lt"/>
              </a:rPr>
              <a:t>motor, </a:t>
            </a:r>
            <a:r>
              <a:rPr lang="en-US" dirty="0">
                <a:latin typeface="+mj-lt"/>
              </a:rPr>
              <a:t>an ultrasonic sensor, and three </a:t>
            </a:r>
            <a:r>
              <a:rPr lang="en-US" dirty="0" smtClean="0">
                <a:latin typeface="+mj-lt"/>
              </a:rPr>
              <a:t>potentiometers </a:t>
            </a:r>
            <a:endParaRPr lang="en-US" dirty="0">
              <a:latin typeface="+mj-lt"/>
            </a:endParaRPr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endParaRPr lang="en-US" dirty="0" smtClean="0"/>
          </a:p>
          <a:p>
            <a:pPr marL="139700" indent="0">
              <a:buNone/>
            </a:pPr>
            <a:r>
              <a:rPr lang="en-US" sz="1600" b="1" dirty="0" smtClean="0">
                <a:latin typeface="+mj-lt"/>
              </a:rPr>
              <a:t>The</a:t>
            </a:r>
            <a:r>
              <a:rPr lang="en-US" b="1" dirty="0" smtClean="0">
                <a:latin typeface="+mj-lt"/>
              </a:rPr>
              <a:t> </a:t>
            </a:r>
            <a:r>
              <a:rPr lang="en-US" sz="1600" b="1" dirty="0" smtClean="0">
                <a:latin typeface="+mj-lt"/>
              </a:rPr>
              <a:t>workflow</a:t>
            </a:r>
          </a:p>
          <a:p>
            <a:endParaRPr lang="en-US" dirty="0"/>
          </a:p>
          <a:p>
            <a:pPr marL="139700" indent="0" algn="ctr">
              <a:buNone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Sensor measures ball position → PID calculates error → Servo adjusts track angle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11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55416"/>
            <a:ext cx="7704000" cy="572700"/>
          </a:xfrm>
        </p:spPr>
        <p:txBody>
          <a:bodyPr/>
          <a:lstStyle/>
          <a:p>
            <a:pPr algn="l"/>
            <a:r>
              <a:rPr lang="en-US" dirty="0">
                <a:latin typeface="+mj-lt"/>
              </a:rPr>
              <a:t>Hardware Components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391466"/>
            <a:ext cx="7704000" cy="341640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002060"/>
                </a:solidFill>
                <a:latin typeface="+mj-lt"/>
              </a:rPr>
              <a:t>Arduino 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Board:</a:t>
            </a:r>
            <a:r>
              <a:rPr lang="en-US" sz="1600" dirty="0">
                <a:latin typeface="+mj-lt"/>
              </a:rPr>
              <a:t> Microcontroller platform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Ultrasonic Sensor:</a:t>
            </a:r>
            <a:r>
              <a:rPr lang="en-US" sz="1600" dirty="0">
                <a:latin typeface="+mj-lt"/>
              </a:rPr>
              <a:t> Measures ball position at the track’s start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Servo Motor:</a:t>
            </a:r>
            <a:r>
              <a:rPr lang="en-US" sz="1600" dirty="0">
                <a:latin typeface="+mj-lt"/>
              </a:rPr>
              <a:t> Moves the track up/down via a flexible joint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Potentiometers:</a:t>
            </a:r>
            <a:r>
              <a:rPr lang="en-US" sz="1600" dirty="0">
                <a:latin typeface="+mj-lt"/>
              </a:rPr>
              <a:t> Adjust PID gains (</a:t>
            </a:r>
            <a:r>
              <a:rPr lang="en-US" sz="1600" dirty="0" err="1">
                <a:latin typeface="+mj-lt"/>
              </a:rPr>
              <a:t>Kp</a:t>
            </a:r>
            <a:r>
              <a:rPr lang="en-US" sz="1600" dirty="0">
                <a:latin typeface="+mj-lt"/>
              </a:rPr>
              <a:t>, Ki, </a:t>
            </a:r>
            <a:r>
              <a:rPr lang="en-US" sz="1600" dirty="0" err="1">
                <a:latin typeface="+mj-lt"/>
              </a:rPr>
              <a:t>Kd</a:t>
            </a:r>
            <a:r>
              <a:rPr lang="en-US" sz="1600" dirty="0">
                <a:latin typeface="+mj-lt"/>
              </a:rPr>
              <a:t>) manually</a:t>
            </a:r>
            <a:r>
              <a:rPr lang="en-US" sz="1600" dirty="0" smtClean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3D-Printed Parts:</a:t>
            </a:r>
            <a:r>
              <a:rPr lang="en-US" sz="1600" dirty="0">
                <a:latin typeface="+mj-lt"/>
              </a:rPr>
              <a:t> Track, holder, and end-stop (prevents ball fall).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2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247E82-0223-3061-BBF0-38D3ECD49CE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11512" y="1573832"/>
            <a:ext cx="3654600" cy="1875611"/>
          </a:xfrm>
        </p:spPr>
        <p:txBody>
          <a:bodyPr/>
          <a:lstStyle/>
          <a:p>
            <a:r>
              <a:rPr lang="en-GB" sz="4000" b="1" dirty="0" smtClean="0">
                <a:latin typeface="Roboto" panose="020B0604020202020204" charset="0"/>
                <a:ea typeface="Roboto" panose="020B0604020202020204" charset="0"/>
              </a:rPr>
              <a:t>Software </a:t>
            </a:r>
            <a:r>
              <a:rPr lang="en-GB" sz="4000" b="1" dirty="0">
                <a:latin typeface="Roboto" panose="020B0604020202020204" charset="0"/>
                <a:ea typeface="Roboto" panose="020B0604020202020204" charset="0"/>
              </a:rPr>
              <a:t>Design (Simulink)</a:t>
            </a:r>
            <a:endParaRPr lang="en-US" sz="4000" b="1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0633B6-6B09-7F78-860D-45B953903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5"/>
          <a:stretch/>
        </p:blipFill>
        <p:spPr>
          <a:xfrm>
            <a:off x="5075004" y="-2494"/>
            <a:ext cx="4068996" cy="514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453428"/>
            <a:ext cx="8320591" cy="4139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977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j-lt"/>
              </a:rPr>
              <a:t>PID controller and servo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99945"/>
            <a:ext cx="6614247" cy="3612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5737173"/>
      </p:ext>
    </p:extLst>
  </p:cSld>
  <p:clrMapOvr>
    <a:masterClrMapping/>
  </p:clrMapOvr>
</p:sld>
</file>

<file path=ppt/theme/theme1.xml><?xml version="1.0" encoding="utf-8"?>
<a:theme xmlns:a="http://schemas.openxmlformats.org/drawingml/2006/main" name="MBA Admission Meeting by Slidesgo">
  <a:themeElements>
    <a:clrScheme name="Simple Light">
      <a:dk1>
        <a:srgbClr val="032F39"/>
      </a:dk1>
      <a:lt1>
        <a:srgbClr val="F6EEE8"/>
      </a:lt1>
      <a:dk2>
        <a:srgbClr val="C8D5BD"/>
      </a:dk2>
      <a:lt2>
        <a:srgbClr val="619F81"/>
      </a:lt2>
      <a:accent1>
        <a:srgbClr val="6994B3"/>
      </a:accent1>
      <a:accent2>
        <a:srgbClr val="191919"/>
      </a:accent2>
      <a:accent3>
        <a:srgbClr val="CDAD93"/>
      </a:accent3>
      <a:accent4>
        <a:srgbClr val="856042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140</Words>
  <Application>Microsoft Office PowerPoint</Application>
  <PresentationFormat>On-screen Show (16:9)</PresentationFormat>
  <Paragraphs>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</vt:lpstr>
      <vt:lpstr>Roboto Medium</vt:lpstr>
      <vt:lpstr>Arial</vt:lpstr>
      <vt:lpstr>Bebas Neue</vt:lpstr>
      <vt:lpstr>Roboto Black</vt:lpstr>
      <vt:lpstr>Wingdings</vt:lpstr>
      <vt:lpstr>MBA Admission Meeting by Slidesgo</vt:lpstr>
      <vt:lpstr>PID BALL BALANCING SYSTEM  Embedded Systems Lab </vt:lpstr>
      <vt:lpstr>Project Overview </vt:lpstr>
      <vt:lpstr>Hardware Design</vt:lpstr>
      <vt:lpstr>PowerPoint Presentation</vt:lpstr>
      <vt:lpstr>PowerPoint Presentation</vt:lpstr>
      <vt:lpstr>Hardware Components </vt:lpstr>
      <vt:lpstr>Software Design (Simulink)</vt:lpstr>
      <vt:lpstr>PowerPoint Presentation</vt:lpstr>
      <vt:lpstr>PID controller and servo</vt:lpstr>
      <vt:lpstr>Potentiometers</vt:lpstr>
      <vt:lpstr>Ultrasonic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BALL BALANCING SYSTEM  Embedded Systems Lab </dc:title>
  <cp:lastModifiedBy>HP</cp:lastModifiedBy>
  <cp:revision>14</cp:revision>
  <dcterms:modified xsi:type="dcterms:W3CDTF">2025-06-01T14:55:35Z</dcterms:modified>
</cp:coreProperties>
</file>