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2" r:id="rId1"/>
  </p:sldMasterIdLst>
  <p:notesMasterIdLst>
    <p:notesMasterId r:id="rId23"/>
  </p:notesMasterIdLst>
  <p:sldIdLst>
    <p:sldId id="264" r:id="rId2"/>
    <p:sldId id="257" r:id="rId3"/>
    <p:sldId id="261" r:id="rId4"/>
    <p:sldId id="258" r:id="rId5"/>
    <p:sldId id="274" r:id="rId6"/>
    <p:sldId id="286" r:id="rId7"/>
    <p:sldId id="287" r:id="rId8"/>
    <p:sldId id="275" r:id="rId9"/>
    <p:sldId id="280" r:id="rId10"/>
    <p:sldId id="276" r:id="rId11"/>
    <p:sldId id="277" r:id="rId12"/>
    <p:sldId id="278" r:id="rId13"/>
    <p:sldId id="279" r:id="rId14"/>
    <p:sldId id="281" r:id="rId15"/>
    <p:sldId id="284" r:id="rId16"/>
    <p:sldId id="283" r:id="rId17"/>
    <p:sldId id="265" r:id="rId18"/>
    <p:sldId id="260" r:id="rId19"/>
    <p:sldId id="267" r:id="rId20"/>
    <p:sldId id="268" r:id="rId21"/>
    <p:sldId id="26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CECA"/>
          </a:solidFill>
        </a:fill>
      </a:tcStyle>
    </a:wholeTbl>
    <a:band2H>
      <a:tcTxStyle/>
      <a:tcStyle>
        <a:tcBdr/>
        <a:fill>
          <a:solidFill>
            <a:srgbClr val="F7E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DAD3"/>
          </a:solidFill>
        </a:fill>
      </a:tcStyle>
    </a:wholeTbl>
    <a:band2H>
      <a:tcTxStyle/>
      <a:tcStyle>
        <a:tcBdr/>
        <a:fill>
          <a:solidFill>
            <a:srgbClr val="F0ED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1D1"/>
          </a:solidFill>
        </a:fill>
      </a:tcStyle>
    </a:wholeTbl>
    <a:band2H>
      <a:tcTxStyle/>
      <a:tcStyle>
        <a:tcBdr/>
        <a:fill>
          <a:solidFill>
            <a:srgbClr val="ED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0DD21B-CA4A-4094-A96B-A65A44371DF9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6D74DB6-4B11-456A-90CA-66CAE4A786F5}">
      <dgm:prSet custT="1"/>
      <dgm:spPr/>
      <dgm:t>
        <a:bodyPr/>
        <a:lstStyle/>
        <a:p>
          <a:pPr rtl="0"/>
          <a:r>
            <a:rPr lang="en-US" sz="3600" dirty="0"/>
            <a:t>Map</a:t>
          </a:r>
          <a:r>
            <a:rPr lang="en-US" sz="3600" dirty="0">
              <a:latin typeface="Garamond" panose="02020404030301010803"/>
            </a:rPr>
            <a:t> Loader</a:t>
          </a:r>
          <a:r>
            <a:rPr lang="en-US" sz="3600" dirty="0"/>
            <a:t> Phase</a:t>
          </a:r>
        </a:p>
      </dgm:t>
    </dgm:pt>
    <dgm:pt modelId="{7935C869-7AA2-4F22-B1E5-DEEF89195741}" type="parTrans" cxnId="{FFFA2C54-44F2-4503-9872-FB742F308389}">
      <dgm:prSet/>
      <dgm:spPr/>
      <dgm:t>
        <a:bodyPr/>
        <a:lstStyle/>
        <a:p>
          <a:endParaRPr lang="en-US"/>
        </a:p>
      </dgm:t>
    </dgm:pt>
    <dgm:pt modelId="{A64870A2-8322-4760-B638-83C336325BC9}" type="sibTrans" cxnId="{FFFA2C54-44F2-4503-9872-FB742F308389}">
      <dgm:prSet/>
      <dgm:spPr/>
      <dgm:t>
        <a:bodyPr/>
        <a:lstStyle/>
        <a:p>
          <a:endParaRPr lang="en-US"/>
        </a:p>
      </dgm:t>
    </dgm:pt>
    <dgm:pt modelId="{5B2F9F5B-45C6-479C-A792-4CE144B285C9}">
      <dgm:prSet custT="1"/>
      <dgm:spPr/>
      <dgm:t>
        <a:bodyPr/>
        <a:lstStyle/>
        <a:p>
          <a:r>
            <a:rPr lang="en-US" sz="3600" dirty="0"/>
            <a:t>Startup Phase</a:t>
          </a:r>
        </a:p>
      </dgm:t>
    </dgm:pt>
    <dgm:pt modelId="{6B88594E-DD35-44E8-8E73-55F53AF862B7}" type="parTrans" cxnId="{541F788A-E547-4639-B20A-E01004228F49}">
      <dgm:prSet/>
      <dgm:spPr/>
      <dgm:t>
        <a:bodyPr/>
        <a:lstStyle/>
        <a:p>
          <a:endParaRPr lang="en-US"/>
        </a:p>
      </dgm:t>
    </dgm:pt>
    <dgm:pt modelId="{9172575C-BB47-40B9-A746-509BFE194354}" type="sibTrans" cxnId="{541F788A-E547-4639-B20A-E01004228F49}">
      <dgm:prSet/>
      <dgm:spPr/>
      <dgm:t>
        <a:bodyPr/>
        <a:lstStyle/>
        <a:p>
          <a:endParaRPr lang="en-US"/>
        </a:p>
      </dgm:t>
    </dgm:pt>
    <dgm:pt modelId="{13DE5341-2812-4436-80A5-3D10E0F75E92}">
      <dgm:prSet custT="1"/>
      <dgm:spPr/>
      <dgm:t>
        <a:bodyPr/>
        <a:lstStyle/>
        <a:p>
          <a:r>
            <a:rPr lang="en-US" sz="3600" dirty="0"/>
            <a:t>Reinforcement Phase</a:t>
          </a:r>
        </a:p>
      </dgm:t>
    </dgm:pt>
    <dgm:pt modelId="{291AE821-3977-4780-83D0-7EE7C81AC84F}" type="parTrans" cxnId="{1C0654CE-7159-4BA6-A6E6-A6AB5C6A1F41}">
      <dgm:prSet/>
      <dgm:spPr/>
      <dgm:t>
        <a:bodyPr/>
        <a:lstStyle/>
        <a:p>
          <a:endParaRPr lang="en-US"/>
        </a:p>
      </dgm:t>
    </dgm:pt>
    <dgm:pt modelId="{A771B924-7016-4D03-8695-ABA4E6B2DC21}" type="sibTrans" cxnId="{1C0654CE-7159-4BA6-A6E6-A6AB5C6A1F41}">
      <dgm:prSet/>
      <dgm:spPr/>
      <dgm:t>
        <a:bodyPr/>
        <a:lstStyle/>
        <a:p>
          <a:endParaRPr lang="en-US"/>
        </a:p>
      </dgm:t>
    </dgm:pt>
    <dgm:pt modelId="{B7E54297-7DF6-45C5-A9F1-2C645B03D33C}">
      <dgm:prSet custT="1"/>
      <dgm:spPr/>
      <dgm:t>
        <a:bodyPr/>
        <a:lstStyle/>
        <a:p>
          <a:r>
            <a:rPr lang="en-US" sz="3600" dirty="0"/>
            <a:t>Issue Order Phase</a:t>
          </a:r>
        </a:p>
      </dgm:t>
    </dgm:pt>
    <dgm:pt modelId="{7905793D-6E98-41FD-AD79-8893F492DB9B}" type="parTrans" cxnId="{36AD4E0F-1F42-4DDD-85A6-127FAF6699FC}">
      <dgm:prSet/>
      <dgm:spPr/>
      <dgm:t>
        <a:bodyPr/>
        <a:lstStyle/>
        <a:p>
          <a:endParaRPr lang="en-US"/>
        </a:p>
      </dgm:t>
    </dgm:pt>
    <dgm:pt modelId="{0DEAC2EE-0879-478A-8D12-2269F87B4B06}" type="sibTrans" cxnId="{36AD4E0F-1F42-4DDD-85A6-127FAF6699FC}">
      <dgm:prSet/>
      <dgm:spPr/>
      <dgm:t>
        <a:bodyPr/>
        <a:lstStyle/>
        <a:p>
          <a:endParaRPr lang="en-US"/>
        </a:p>
      </dgm:t>
    </dgm:pt>
    <dgm:pt modelId="{5A6C4C63-FDDA-4652-91B5-B5B1F64BAB21}">
      <dgm:prSet custT="1"/>
      <dgm:spPr/>
      <dgm:t>
        <a:bodyPr/>
        <a:lstStyle/>
        <a:p>
          <a:r>
            <a:rPr lang="en-US" sz="3600" dirty="0"/>
            <a:t>Execute Order Phase</a:t>
          </a:r>
        </a:p>
      </dgm:t>
    </dgm:pt>
    <dgm:pt modelId="{63809416-59D4-425E-BD3D-301C2DB66AD3}" type="parTrans" cxnId="{A64C6C52-72DF-4439-AF03-6F81882E35DF}">
      <dgm:prSet/>
      <dgm:spPr/>
      <dgm:t>
        <a:bodyPr/>
        <a:lstStyle/>
        <a:p>
          <a:endParaRPr lang="en-US"/>
        </a:p>
      </dgm:t>
    </dgm:pt>
    <dgm:pt modelId="{A9C2BBC0-FE18-4362-8193-05CE6993E709}" type="sibTrans" cxnId="{A64C6C52-72DF-4439-AF03-6F81882E35DF}">
      <dgm:prSet/>
      <dgm:spPr/>
      <dgm:t>
        <a:bodyPr/>
        <a:lstStyle/>
        <a:p>
          <a:endParaRPr lang="en-US"/>
        </a:p>
      </dgm:t>
    </dgm:pt>
    <dgm:pt modelId="{6C4AAD83-EBA1-4EFF-90AA-23D0D81BB665}">
      <dgm:prSet phldr="0" custT="1"/>
      <dgm:spPr/>
      <dgm:t>
        <a:bodyPr/>
        <a:lstStyle/>
        <a:p>
          <a:pPr rtl="0"/>
          <a:r>
            <a:rPr lang="en-US" sz="3600" b="0" dirty="0">
              <a:latin typeface="+mn-lt"/>
              <a:ea typeface="Calibri"/>
              <a:cs typeface="Calibri"/>
            </a:rPr>
            <a:t>Map Editor Phase</a:t>
          </a:r>
          <a:endParaRPr lang="en-US" sz="3600" b="0" dirty="0">
            <a:latin typeface="+mn-lt"/>
          </a:endParaRPr>
        </a:p>
      </dgm:t>
    </dgm:pt>
    <dgm:pt modelId="{AD607C6D-C65E-4BC2-8821-6105F63F1436}" type="parTrans" cxnId="{D0517078-EE15-4C5F-AD1D-54089C8C03A9}">
      <dgm:prSet/>
      <dgm:spPr/>
      <dgm:t>
        <a:bodyPr/>
        <a:lstStyle/>
        <a:p>
          <a:endParaRPr lang="en-IN"/>
        </a:p>
      </dgm:t>
    </dgm:pt>
    <dgm:pt modelId="{AB4AC695-1DEB-4EE8-892D-7F203E8CE906}" type="sibTrans" cxnId="{D0517078-EE15-4C5F-AD1D-54089C8C03A9}">
      <dgm:prSet/>
      <dgm:spPr/>
      <dgm:t>
        <a:bodyPr/>
        <a:lstStyle/>
        <a:p>
          <a:endParaRPr lang="en-US"/>
        </a:p>
      </dgm:t>
    </dgm:pt>
    <dgm:pt modelId="{E4629D1B-A5B6-468E-88C7-632F62552557}" type="pres">
      <dgm:prSet presAssocID="{140DD21B-CA4A-4094-A96B-A65A44371DF9}" presName="vert0" presStyleCnt="0">
        <dgm:presLayoutVars>
          <dgm:dir/>
          <dgm:animOne val="branch"/>
          <dgm:animLvl val="lvl"/>
        </dgm:presLayoutVars>
      </dgm:prSet>
      <dgm:spPr/>
    </dgm:pt>
    <dgm:pt modelId="{26EE6793-927D-4D35-A5D4-7E4586F24D41}" type="pres">
      <dgm:prSet presAssocID="{6C4AAD83-EBA1-4EFF-90AA-23D0D81BB665}" presName="thickLine" presStyleLbl="alignNode1" presStyleIdx="0" presStyleCnt="6"/>
      <dgm:spPr/>
    </dgm:pt>
    <dgm:pt modelId="{F57BC7FE-55E2-4C21-B55C-8A50E47AC114}" type="pres">
      <dgm:prSet presAssocID="{6C4AAD83-EBA1-4EFF-90AA-23D0D81BB665}" presName="horz1" presStyleCnt="0"/>
      <dgm:spPr/>
    </dgm:pt>
    <dgm:pt modelId="{E900F3CF-0374-45A1-AFC4-74E6EA5DC804}" type="pres">
      <dgm:prSet presAssocID="{6C4AAD83-EBA1-4EFF-90AA-23D0D81BB665}" presName="tx1" presStyleLbl="revTx" presStyleIdx="0" presStyleCnt="6"/>
      <dgm:spPr/>
    </dgm:pt>
    <dgm:pt modelId="{C413D887-13C9-48B3-A346-3E530B1F49F3}" type="pres">
      <dgm:prSet presAssocID="{6C4AAD83-EBA1-4EFF-90AA-23D0D81BB665}" presName="vert1" presStyleCnt="0"/>
      <dgm:spPr/>
    </dgm:pt>
    <dgm:pt modelId="{1D201A5D-192C-4C46-85F4-BBE76877BD1C}" type="pres">
      <dgm:prSet presAssocID="{16D74DB6-4B11-456A-90CA-66CAE4A786F5}" presName="thickLine" presStyleLbl="alignNode1" presStyleIdx="1" presStyleCnt="6"/>
      <dgm:spPr/>
    </dgm:pt>
    <dgm:pt modelId="{B7D77DAC-1933-4F25-827A-DD235CF3135A}" type="pres">
      <dgm:prSet presAssocID="{16D74DB6-4B11-456A-90CA-66CAE4A786F5}" presName="horz1" presStyleCnt="0"/>
      <dgm:spPr/>
    </dgm:pt>
    <dgm:pt modelId="{4A86A6A0-48FE-45D1-B953-0D7E4C61D78F}" type="pres">
      <dgm:prSet presAssocID="{16D74DB6-4B11-456A-90CA-66CAE4A786F5}" presName="tx1" presStyleLbl="revTx" presStyleIdx="1" presStyleCnt="6"/>
      <dgm:spPr/>
    </dgm:pt>
    <dgm:pt modelId="{4DB22D79-2BB2-4C5B-8641-C96B7F6006AC}" type="pres">
      <dgm:prSet presAssocID="{16D74DB6-4B11-456A-90CA-66CAE4A786F5}" presName="vert1" presStyleCnt="0"/>
      <dgm:spPr/>
    </dgm:pt>
    <dgm:pt modelId="{C3691E01-083A-4BFA-8CC9-50DEF1D2A942}" type="pres">
      <dgm:prSet presAssocID="{5B2F9F5B-45C6-479C-A792-4CE144B285C9}" presName="thickLine" presStyleLbl="alignNode1" presStyleIdx="2" presStyleCnt="6"/>
      <dgm:spPr/>
    </dgm:pt>
    <dgm:pt modelId="{DF614357-36CD-411F-B2AD-7D5E9574A8E5}" type="pres">
      <dgm:prSet presAssocID="{5B2F9F5B-45C6-479C-A792-4CE144B285C9}" presName="horz1" presStyleCnt="0"/>
      <dgm:spPr/>
    </dgm:pt>
    <dgm:pt modelId="{B053FCFC-AB50-4DF5-863D-EFBAFBFE6797}" type="pres">
      <dgm:prSet presAssocID="{5B2F9F5B-45C6-479C-A792-4CE144B285C9}" presName="tx1" presStyleLbl="revTx" presStyleIdx="2" presStyleCnt="6"/>
      <dgm:spPr/>
    </dgm:pt>
    <dgm:pt modelId="{72624BD6-0149-4A88-BFC2-2C35AEAF8E4E}" type="pres">
      <dgm:prSet presAssocID="{5B2F9F5B-45C6-479C-A792-4CE144B285C9}" presName="vert1" presStyleCnt="0"/>
      <dgm:spPr/>
    </dgm:pt>
    <dgm:pt modelId="{9367738A-5C41-4D27-8486-0C10BA2368E4}" type="pres">
      <dgm:prSet presAssocID="{13DE5341-2812-4436-80A5-3D10E0F75E92}" presName="thickLine" presStyleLbl="alignNode1" presStyleIdx="3" presStyleCnt="6"/>
      <dgm:spPr/>
    </dgm:pt>
    <dgm:pt modelId="{8AB8F6C9-0886-4A98-895E-97FA08742B87}" type="pres">
      <dgm:prSet presAssocID="{13DE5341-2812-4436-80A5-3D10E0F75E92}" presName="horz1" presStyleCnt="0"/>
      <dgm:spPr/>
    </dgm:pt>
    <dgm:pt modelId="{27C3C75D-405B-4FAD-A44C-60EBEF50D46F}" type="pres">
      <dgm:prSet presAssocID="{13DE5341-2812-4436-80A5-3D10E0F75E92}" presName="tx1" presStyleLbl="revTx" presStyleIdx="3" presStyleCnt="6"/>
      <dgm:spPr/>
    </dgm:pt>
    <dgm:pt modelId="{4E5E8D23-99E0-40AD-A003-E636BDDBC583}" type="pres">
      <dgm:prSet presAssocID="{13DE5341-2812-4436-80A5-3D10E0F75E92}" presName="vert1" presStyleCnt="0"/>
      <dgm:spPr/>
    </dgm:pt>
    <dgm:pt modelId="{7DC47C86-1D93-41EB-ACE6-551A4D81F20C}" type="pres">
      <dgm:prSet presAssocID="{B7E54297-7DF6-45C5-A9F1-2C645B03D33C}" presName="thickLine" presStyleLbl="alignNode1" presStyleIdx="4" presStyleCnt="6"/>
      <dgm:spPr/>
    </dgm:pt>
    <dgm:pt modelId="{84D05C4D-3948-4A8F-AE43-360D8E26D5DE}" type="pres">
      <dgm:prSet presAssocID="{B7E54297-7DF6-45C5-A9F1-2C645B03D33C}" presName="horz1" presStyleCnt="0"/>
      <dgm:spPr/>
    </dgm:pt>
    <dgm:pt modelId="{84D8394F-7C3C-4569-9553-845F2D6C6109}" type="pres">
      <dgm:prSet presAssocID="{B7E54297-7DF6-45C5-A9F1-2C645B03D33C}" presName="tx1" presStyleLbl="revTx" presStyleIdx="4" presStyleCnt="6"/>
      <dgm:spPr/>
    </dgm:pt>
    <dgm:pt modelId="{AC487E3A-B305-439F-8B0A-01A9A19E0500}" type="pres">
      <dgm:prSet presAssocID="{B7E54297-7DF6-45C5-A9F1-2C645B03D33C}" presName="vert1" presStyleCnt="0"/>
      <dgm:spPr/>
    </dgm:pt>
    <dgm:pt modelId="{03E7FA85-AE19-40B8-AD89-1FB18BB362ED}" type="pres">
      <dgm:prSet presAssocID="{5A6C4C63-FDDA-4652-91B5-B5B1F64BAB21}" presName="thickLine" presStyleLbl="alignNode1" presStyleIdx="5" presStyleCnt="6"/>
      <dgm:spPr/>
    </dgm:pt>
    <dgm:pt modelId="{66C03F3F-BF1B-4320-9CB6-A8D1A5048915}" type="pres">
      <dgm:prSet presAssocID="{5A6C4C63-FDDA-4652-91B5-B5B1F64BAB21}" presName="horz1" presStyleCnt="0"/>
      <dgm:spPr/>
    </dgm:pt>
    <dgm:pt modelId="{FCDA8E00-86B6-4E06-BA5D-6733476AB97D}" type="pres">
      <dgm:prSet presAssocID="{5A6C4C63-FDDA-4652-91B5-B5B1F64BAB21}" presName="tx1" presStyleLbl="revTx" presStyleIdx="5" presStyleCnt="6"/>
      <dgm:spPr/>
    </dgm:pt>
    <dgm:pt modelId="{F1D92867-C1CA-4B49-8716-A73627763595}" type="pres">
      <dgm:prSet presAssocID="{5A6C4C63-FDDA-4652-91B5-B5B1F64BAB21}" presName="vert1" presStyleCnt="0"/>
      <dgm:spPr/>
    </dgm:pt>
  </dgm:ptLst>
  <dgm:cxnLst>
    <dgm:cxn modelId="{36AD4E0F-1F42-4DDD-85A6-127FAF6699FC}" srcId="{140DD21B-CA4A-4094-A96B-A65A44371DF9}" destId="{B7E54297-7DF6-45C5-A9F1-2C645B03D33C}" srcOrd="4" destOrd="0" parTransId="{7905793D-6E98-41FD-AD79-8893F492DB9B}" sibTransId="{0DEAC2EE-0879-478A-8D12-2269F87B4B06}"/>
    <dgm:cxn modelId="{B8831822-863D-47BD-868B-97C1FC4893BB}" type="presOf" srcId="{13DE5341-2812-4436-80A5-3D10E0F75E92}" destId="{27C3C75D-405B-4FAD-A44C-60EBEF50D46F}" srcOrd="0" destOrd="0" presId="urn:microsoft.com/office/officeart/2008/layout/LinedList"/>
    <dgm:cxn modelId="{2C8F0F37-5D14-44DF-A0B5-E1AD36006335}" type="presOf" srcId="{5A6C4C63-FDDA-4652-91B5-B5B1F64BAB21}" destId="{FCDA8E00-86B6-4E06-BA5D-6733476AB97D}" srcOrd="0" destOrd="0" presId="urn:microsoft.com/office/officeart/2008/layout/LinedList"/>
    <dgm:cxn modelId="{A64C6C52-72DF-4439-AF03-6F81882E35DF}" srcId="{140DD21B-CA4A-4094-A96B-A65A44371DF9}" destId="{5A6C4C63-FDDA-4652-91B5-B5B1F64BAB21}" srcOrd="5" destOrd="0" parTransId="{63809416-59D4-425E-BD3D-301C2DB66AD3}" sibTransId="{A9C2BBC0-FE18-4362-8193-05CE6993E709}"/>
    <dgm:cxn modelId="{FFFA2C54-44F2-4503-9872-FB742F308389}" srcId="{140DD21B-CA4A-4094-A96B-A65A44371DF9}" destId="{16D74DB6-4B11-456A-90CA-66CAE4A786F5}" srcOrd="1" destOrd="0" parTransId="{7935C869-7AA2-4F22-B1E5-DEEF89195741}" sibTransId="{A64870A2-8322-4760-B638-83C336325BC9}"/>
    <dgm:cxn modelId="{D0517078-EE15-4C5F-AD1D-54089C8C03A9}" srcId="{140DD21B-CA4A-4094-A96B-A65A44371DF9}" destId="{6C4AAD83-EBA1-4EFF-90AA-23D0D81BB665}" srcOrd="0" destOrd="0" parTransId="{AD607C6D-C65E-4BC2-8821-6105F63F1436}" sibTransId="{AB4AC695-1DEB-4EE8-892D-7F203E8CE906}"/>
    <dgm:cxn modelId="{541F788A-E547-4639-B20A-E01004228F49}" srcId="{140DD21B-CA4A-4094-A96B-A65A44371DF9}" destId="{5B2F9F5B-45C6-479C-A792-4CE144B285C9}" srcOrd="2" destOrd="0" parTransId="{6B88594E-DD35-44E8-8E73-55F53AF862B7}" sibTransId="{9172575C-BB47-40B9-A746-509BFE194354}"/>
    <dgm:cxn modelId="{11E24B8B-12BC-4B49-A56F-B5692C728BE7}" type="presOf" srcId="{6C4AAD83-EBA1-4EFF-90AA-23D0D81BB665}" destId="{E900F3CF-0374-45A1-AFC4-74E6EA5DC804}" srcOrd="0" destOrd="0" presId="urn:microsoft.com/office/officeart/2008/layout/LinedList"/>
    <dgm:cxn modelId="{96B761BA-B745-460D-BABE-CE357582111D}" type="presOf" srcId="{5B2F9F5B-45C6-479C-A792-4CE144B285C9}" destId="{B053FCFC-AB50-4DF5-863D-EFBAFBFE6797}" srcOrd="0" destOrd="0" presId="urn:microsoft.com/office/officeart/2008/layout/LinedList"/>
    <dgm:cxn modelId="{1C0654CE-7159-4BA6-A6E6-A6AB5C6A1F41}" srcId="{140DD21B-CA4A-4094-A96B-A65A44371DF9}" destId="{13DE5341-2812-4436-80A5-3D10E0F75E92}" srcOrd="3" destOrd="0" parTransId="{291AE821-3977-4780-83D0-7EE7C81AC84F}" sibTransId="{A771B924-7016-4D03-8695-ABA4E6B2DC21}"/>
    <dgm:cxn modelId="{50980DD5-381F-4B53-853B-47B1F45910B3}" type="presOf" srcId="{16D74DB6-4B11-456A-90CA-66CAE4A786F5}" destId="{4A86A6A0-48FE-45D1-B953-0D7E4C61D78F}" srcOrd="0" destOrd="0" presId="urn:microsoft.com/office/officeart/2008/layout/LinedList"/>
    <dgm:cxn modelId="{B10364E9-6AEA-4E7E-A6C7-9D2E5D8EB5BA}" type="presOf" srcId="{140DD21B-CA4A-4094-A96B-A65A44371DF9}" destId="{E4629D1B-A5B6-468E-88C7-632F62552557}" srcOrd="0" destOrd="0" presId="urn:microsoft.com/office/officeart/2008/layout/LinedList"/>
    <dgm:cxn modelId="{FDCD99FA-A00E-4221-9E9B-C771FA1C019E}" type="presOf" srcId="{B7E54297-7DF6-45C5-A9F1-2C645B03D33C}" destId="{84D8394F-7C3C-4569-9553-845F2D6C6109}" srcOrd="0" destOrd="0" presId="urn:microsoft.com/office/officeart/2008/layout/LinedList"/>
    <dgm:cxn modelId="{696FB491-6CAE-4B7F-96B7-E77B40C9CB6A}" type="presParOf" srcId="{E4629D1B-A5B6-468E-88C7-632F62552557}" destId="{26EE6793-927D-4D35-A5D4-7E4586F24D41}" srcOrd="0" destOrd="0" presId="urn:microsoft.com/office/officeart/2008/layout/LinedList"/>
    <dgm:cxn modelId="{4CCDEC48-75D4-42F2-ABBA-A0626BC134F3}" type="presParOf" srcId="{E4629D1B-A5B6-468E-88C7-632F62552557}" destId="{F57BC7FE-55E2-4C21-B55C-8A50E47AC114}" srcOrd="1" destOrd="0" presId="urn:microsoft.com/office/officeart/2008/layout/LinedList"/>
    <dgm:cxn modelId="{1DF8A5A7-7430-4FC4-A618-ABEA5DC35C40}" type="presParOf" srcId="{F57BC7FE-55E2-4C21-B55C-8A50E47AC114}" destId="{E900F3CF-0374-45A1-AFC4-74E6EA5DC804}" srcOrd="0" destOrd="0" presId="urn:microsoft.com/office/officeart/2008/layout/LinedList"/>
    <dgm:cxn modelId="{1A62EBAD-060F-4084-93C8-32C1BB945499}" type="presParOf" srcId="{F57BC7FE-55E2-4C21-B55C-8A50E47AC114}" destId="{C413D887-13C9-48B3-A346-3E530B1F49F3}" srcOrd="1" destOrd="0" presId="urn:microsoft.com/office/officeart/2008/layout/LinedList"/>
    <dgm:cxn modelId="{BE1A73FC-D140-43A8-AB57-D86310AC77FA}" type="presParOf" srcId="{E4629D1B-A5B6-468E-88C7-632F62552557}" destId="{1D201A5D-192C-4C46-85F4-BBE76877BD1C}" srcOrd="2" destOrd="0" presId="urn:microsoft.com/office/officeart/2008/layout/LinedList"/>
    <dgm:cxn modelId="{F8DB450C-2637-44B7-AB1F-F31D0DB654C2}" type="presParOf" srcId="{E4629D1B-A5B6-468E-88C7-632F62552557}" destId="{B7D77DAC-1933-4F25-827A-DD235CF3135A}" srcOrd="3" destOrd="0" presId="urn:microsoft.com/office/officeart/2008/layout/LinedList"/>
    <dgm:cxn modelId="{4FC7C8A6-D026-4941-B944-EE9BD3BD490A}" type="presParOf" srcId="{B7D77DAC-1933-4F25-827A-DD235CF3135A}" destId="{4A86A6A0-48FE-45D1-B953-0D7E4C61D78F}" srcOrd="0" destOrd="0" presId="urn:microsoft.com/office/officeart/2008/layout/LinedList"/>
    <dgm:cxn modelId="{BD8EAE1D-BA09-44AE-944D-B1D05D1F0805}" type="presParOf" srcId="{B7D77DAC-1933-4F25-827A-DD235CF3135A}" destId="{4DB22D79-2BB2-4C5B-8641-C96B7F6006AC}" srcOrd="1" destOrd="0" presId="urn:microsoft.com/office/officeart/2008/layout/LinedList"/>
    <dgm:cxn modelId="{1E6244F4-D65B-4AA5-A018-B12BEF8A64DD}" type="presParOf" srcId="{E4629D1B-A5B6-468E-88C7-632F62552557}" destId="{C3691E01-083A-4BFA-8CC9-50DEF1D2A942}" srcOrd="4" destOrd="0" presId="urn:microsoft.com/office/officeart/2008/layout/LinedList"/>
    <dgm:cxn modelId="{40E8545F-E1B4-4520-A07C-AF8AA19A6AA3}" type="presParOf" srcId="{E4629D1B-A5B6-468E-88C7-632F62552557}" destId="{DF614357-36CD-411F-B2AD-7D5E9574A8E5}" srcOrd="5" destOrd="0" presId="urn:microsoft.com/office/officeart/2008/layout/LinedList"/>
    <dgm:cxn modelId="{FDD02E7D-2956-4274-ACD0-3D6B79D4A780}" type="presParOf" srcId="{DF614357-36CD-411F-B2AD-7D5E9574A8E5}" destId="{B053FCFC-AB50-4DF5-863D-EFBAFBFE6797}" srcOrd="0" destOrd="0" presId="urn:microsoft.com/office/officeart/2008/layout/LinedList"/>
    <dgm:cxn modelId="{04956439-80D7-42F9-87A9-686476D44415}" type="presParOf" srcId="{DF614357-36CD-411F-B2AD-7D5E9574A8E5}" destId="{72624BD6-0149-4A88-BFC2-2C35AEAF8E4E}" srcOrd="1" destOrd="0" presId="urn:microsoft.com/office/officeart/2008/layout/LinedList"/>
    <dgm:cxn modelId="{124EFA5E-345F-4641-801E-BEC6EC8D58CE}" type="presParOf" srcId="{E4629D1B-A5B6-468E-88C7-632F62552557}" destId="{9367738A-5C41-4D27-8486-0C10BA2368E4}" srcOrd="6" destOrd="0" presId="urn:microsoft.com/office/officeart/2008/layout/LinedList"/>
    <dgm:cxn modelId="{3EC89EAC-55ED-4172-B367-F8A26693FB2E}" type="presParOf" srcId="{E4629D1B-A5B6-468E-88C7-632F62552557}" destId="{8AB8F6C9-0886-4A98-895E-97FA08742B87}" srcOrd="7" destOrd="0" presId="urn:microsoft.com/office/officeart/2008/layout/LinedList"/>
    <dgm:cxn modelId="{B9FB3FF8-1776-4B18-B703-9C72D5F65064}" type="presParOf" srcId="{8AB8F6C9-0886-4A98-895E-97FA08742B87}" destId="{27C3C75D-405B-4FAD-A44C-60EBEF50D46F}" srcOrd="0" destOrd="0" presId="urn:microsoft.com/office/officeart/2008/layout/LinedList"/>
    <dgm:cxn modelId="{2F6B69E7-0E96-4589-AABB-A28BD1FC7BC2}" type="presParOf" srcId="{8AB8F6C9-0886-4A98-895E-97FA08742B87}" destId="{4E5E8D23-99E0-40AD-A003-E636BDDBC583}" srcOrd="1" destOrd="0" presId="urn:microsoft.com/office/officeart/2008/layout/LinedList"/>
    <dgm:cxn modelId="{E83638B7-FE41-4798-9D16-A882B122485E}" type="presParOf" srcId="{E4629D1B-A5B6-468E-88C7-632F62552557}" destId="{7DC47C86-1D93-41EB-ACE6-551A4D81F20C}" srcOrd="8" destOrd="0" presId="urn:microsoft.com/office/officeart/2008/layout/LinedList"/>
    <dgm:cxn modelId="{62A76190-BD0A-4DD0-81D3-5790F1308CB2}" type="presParOf" srcId="{E4629D1B-A5B6-468E-88C7-632F62552557}" destId="{84D05C4D-3948-4A8F-AE43-360D8E26D5DE}" srcOrd="9" destOrd="0" presId="urn:microsoft.com/office/officeart/2008/layout/LinedList"/>
    <dgm:cxn modelId="{6DCD8205-F531-4739-8216-0409CE318A43}" type="presParOf" srcId="{84D05C4D-3948-4A8F-AE43-360D8E26D5DE}" destId="{84D8394F-7C3C-4569-9553-845F2D6C6109}" srcOrd="0" destOrd="0" presId="urn:microsoft.com/office/officeart/2008/layout/LinedList"/>
    <dgm:cxn modelId="{018E5A18-4F6B-459A-9C17-9A5633A05ECE}" type="presParOf" srcId="{84D05C4D-3948-4A8F-AE43-360D8E26D5DE}" destId="{AC487E3A-B305-439F-8B0A-01A9A19E0500}" srcOrd="1" destOrd="0" presId="urn:microsoft.com/office/officeart/2008/layout/LinedList"/>
    <dgm:cxn modelId="{6A8278A1-7A80-44E1-8C7A-EA57F39C94FA}" type="presParOf" srcId="{E4629D1B-A5B6-468E-88C7-632F62552557}" destId="{03E7FA85-AE19-40B8-AD89-1FB18BB362ED}" srcOrd="10" destOrd="0" presId="urn:microsoft.com/office/officeart/2008/layout/LinedList"/>
    <dgm:cxn modelId="{4FC88036-F51B-4A21-B1F2-4FE05FF8EEEC}" type="presParOf" srcId="{E4629D1B-A5B6-468E-88C7-632F62552557}" destId="{66C03F3F-BF1B-4320-9CB6-A8D1A5048915}" srcOrd="11" destOrd="0" presId="urn:microsoft.com/office/officeart/2008/layout/LinedList"/>
    <dgm:cxn modelId="{24E9FAA2-74A8-4694-AED2-9646C4063CFC}" type="presParOf" srcId="{66C03F3F-BF1B-4320-9CB6-A8D1A5048915}" destId="{FCDA8E00-86B6-4E06-BA5D-6733476AB97D}" srcOrd="0" destOrd="0" presId="urn:microsoft.com/office/officeart/2008/layout/LinedList"/>
    <dgm:cxn modelId="{EE56F6C4-8859-4AD5-969F-38464555CD37}" type="presParOf" srcId="{66C03F3F-BF1B-4320-9CB6-A8D1A5048915}" destId="{F1D92867-C1CA-4B49-8716-A736277635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EE6793-927D-4D35-A5D4-7E4586F24D41}">
      <dsp:nvSpPr>
        <dsp:cNvPr id="0" name=""/>
        <dsp:cNvSpPr/>
      </dsp:nvSpPr>
      <dsp:spPr>
        <a:xfrm>
          <a:off x="0" y="2639"/>
          <a:ext cx="5954713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00F3CF-0374-45A1-AFC4-74E6EA5DC804}">
      <dsp:nvSpPr>
        <dsp:cNvPr id="0" name=""/>
        <dsp:cNvSpPr/>
      </dsp:nvSpPr>
      <dsp:spPr>
        <a:xfrm>
          <a:off x="0" y="2639"/>
          <a:ext cx="5954713" cy="900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 dirty="0">
              <a:latin typeface="+mn-lt"/>
              <a:ea typeface="Calibri"/>
              <a:cs typeface="Calibri"/>
            </a:rPr>
            <a:t>Map Editor Phase</a:t>
          </a:r>
          <a:endParaRPr lang="en-US" sz="3600" b="0" kern="1200" dirty="0">
            <a:latin typeface="+mn-lt"/>
          </a:endParaRPr>
        </a:p>
      </dsp:txBody>
      <dsp:txXfrm>
        <a:off x="0" y="2639"/>
        <a:ext cx="5954713" cy="900026"/>
      </dsp:txXfrm>
    </dsp:sp>
    <dsp:sp modelId="{1D201A5D-192C-4C46-85F4-BBE76877BD1C}">
      <dsp:nvSpPr>
        <dsp:cNvPr id="0" name=""/>
        <dsp:cNvSpPr/>
      </dsp:nvSpPr>
      <dsp:spPr>
        <a:xfrm>
          <a:off x="0" y="902665"/>
          <a:ext cx="5954713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672631"/>
                <a:satOff val="-714"/>
                <a:lumOff val="549"/>
                <a:alphaOff val="0"/>
                <a:shade val="74000"/>
                <a:satMod val="130000"/>
                <a:lumMod val="90000"/>
              </a:schemeClr>
              <a:schemeClr val="accent2">
                <a:hueOff val="672631"/>
                <a:satOff val="-714"/>
                <a:lumOff val="549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672631"/>
              <a:satOff val="-714"/>
              <a:lumOff val="549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86A6A0-48FE-45D1-B953-0D7E4C61D78F}">
      <dsp:nvSpPr>
        <dsp:cNvPr id="0" name=""/>
        <dsp:cNvSpPr/>
      </dsp:nvSpPr>
      <dsp:spPr>
        <a:xfrm>
          <a:off x="0" y="902665"/>
          <a:ext cx="5954713" cy="900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Map</a:t>
          </a:r>
          <a:r>
            <a:rPr lang="en-US" sz="3600" kern="1200" dirty="0">
              <a:latin typeface="Garamond" panose="02020404030301010803"/>
            </a:rPr>
            <a:t> Loader</a:t>
          </a:r>
          <a:r>
            <a:rPr lang="en-US" sz="3600" kern="1200" dirty="0"/>
            <a:t> Phase</a:t>
          </a:r>
        </a:p>
      </dsp:txBody>
      <dsp:txXfrm>
        <a:off x="0" y="902665"/>
        <a:ext cx="5954713" cy="900026"/>
      </dsp:txXfrm>
    </dsp:sp>
    <dsp:sp modelId="{C3691E01-083A-4BFA-8CC9-50DEF1D2A942}">
      <dsp:nvSpPr>
        <dsp:cNvPr id="0" name=""/>
        <dsp:cNvSpPr/>
      </dsp:nvSpPr>
      <dsp:spPr>
        <a:xfrm>
          <a:off x="0" y="1802692"/>
          <a:ext cx="5954713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1345262"/>
                <a:satOff val="-1429"/>
                <a:lumOff val="1098"/>
                <a:alphaOff val="0"/>
                <a:shade val="74000"/>
                <a:satMod val="130000"/>
                <a:lumMod val="90000"/>
              </a:schemeClr>
              <a:schemeClr val="accent2">
                <a:hueOff val="1345262"/>
                <a:satOff val="-1429"/>
                <a:lumOff val="1098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1345262"/>
              <a:satOff val="-1429"/>
              <a:lumOff val="1098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53FCFC-AB50-4DF5-863D-EFBAFBFE6797}">
      <dsp:nvSpPr>
        <dsp:cNvPr id="0" name=""/>
        <dsp:cNvSpPr/>
      </dsp:nvSpPr>
      <dsp:spPr>
        <a:xfrm>
          <a:off x="0" y="1802692"/>
          <a:ext cx="5954713" cy="900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Startup Phase</a:t>
          </a:r>
        </a:p>
      </dsp:txBody>
      <dsp:txXfrm>
        <a:off x="0" y="1802692"/>
        <a:ext cx="5954713" cy="900026"/>
      </dsp:txXfrm>
    </dsp:sp>
    <dsp:sp modelId="{9367738A-5C41-4D27-8486-0C10BA2368E4}">
      <dsp:nvSpPr>
        <dsp:cNvPr id="0" name=""/>
        <dsp:cNvSpPr/>
      </dsp:nvSpPr>
      <dsp:spPr>
        <a:xfrm>
          <a:off x="0" y="2702719"/>
          <a:ext cx="5954713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2017893"/>
                <a:satOff val="-2143"/>
                <a:lumOff val="1647"/>
                <a:alphaOff val="0"/>
                <a:shade val="74000"/>
                <a:satMod val="130000"/>
                <a:lumMod val="90000"/>
              </a:schemeClr>
              <a:schemeClr val="accent2">
                <a:hueOff val="2017893"/>
                <a:satOff val="-2143"/>
                <a:lumOff val="1647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2017893"/>
              <a:satOff val="-2143"/>
              <a:lumOff val="1647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C3C75D-405B-4FAD-A44C-60EBEF50D46F}">
      <dsp:nvSpPr>
        <dsp:cNvPr id="0" name=""/>
        <dsp:cNvSpPr/>
      </dsp:nvSpPr>
      <dsp:spPr>
        <a:xfrm>
          <a:off x="0" y="2702719"/>
          <a:ext cx="5954713" cy="900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Reinforcement Phase</a:t>
          </a:r>
        </a:p>
      </dsp:txBody>
      <dsp:txXfrm>
        <a:off x="0" y="2702719"/>
        <a:ext cx="5954713" cy="900026"/>
      </dsp:txXfrm>
    </dsp:sp>
    <dsp:sp modelId="{7DC47C86-1D93-41EB-ACE6-551A4D81F20C}">
      <dsp:nvSpPr>
        <dsp:cNvPr id="0" name=""/>
        <dsp:cNvSpPr/>
      </dsp:nvSpPr>
      <dsp:spPr>
        <a:xfrm>
          <a:off x="0" y="3602745"/>
          <a:ext cx="5954713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2690524"/>
                <a:satOff val="-2858"/>
                <a:lumOff val="2196"/>
                <a:alphaOff val="0"/>
                <a:shade val="74000"/>
                <a:satMod val="130000"/>
                <a:lumMod val="90000"/>
              </a:schemeClr>
              <a:schemeClr val="accent2">
                <a:hueOff val="2690524"/>
                <a:satOff val="-2858"/>
                <a:lumOff val="2196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2690524"/>
              <a:satOff val="-2858"/>
              <a:lumOff val="2196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D8394F-7C3C-4569-9553-845F2D6C6109}">
      <dsp:nvSpPr>
        <dsp:cNvPr id="0" name=""/>
        <dsp:cNvSpPr/>
      </dsp:nvSpPr>
      <dsp:spPr>
        <a:xfrm>
          <a:off x="0" y="3602745"/>
          <a:ext cx="5954713" cy="900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Issue Order Phase</a:t>
          </a:r>
        </a:p>
      </dsp:txBody>
      <dsp:txXfrm>
        <a:off x="0" y="3602745"/>
        <a:ext cx="5954713" cy="900026"/>
      </dsp:txXfrm>
    </dsp:sp>
    <dsp:sp modelId="{03E7FA85-AE19-40B8-AD89-1FB18BB362ED}">
      <dsp:nvSpPr>
        <dsp:cNvPr id="0" name=""/>
        <dsp:cNvSpPr/>
      </dsp:nvSpPr>
      <dsp:spPr>
        <a:xfrm>
          <a:off x="0" y="4502772"/>
          <a:ext cx="5954713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3363155"/>
                <a:satOff val="-3572"/>
                <a:lumOff val="2745"/>
                <a:alphaOff val="0"/>
                <a:shade val="74000"/>
                <a:satMod val="130000"/>
                <a:lumMod val="90000"/>
              </a:schemeClr>
              <a:schemeClr val="accent2">
                <a:hueOff val="3363155"/>
                <a:satOff val="-3572"/>
                <a:lumOff val="274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3363155"/>
              <a:satOff val="-3572"/>
              <a:lumOff val="2745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DA8E00-86B6-4E06-BA5D-6733476AB97D}">
      <dsp:nvSpPr>
        <dsp:cNvPr id="0" name=""/>
        <dsp:cNvSpPr/>
      </dsp:nvSpPr>
      <dsp:spPr>
        <a:xfrm>
          <a:off x="0" y="4502772"/>
          <a:ext cx="5954713" cy="900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Execute Order Phase</a:t>
          </a:r>
        </a:p>
      </dsp:txBody>
      <dsp:txXfrm>
        <a:off x="0" y="4502772"/>
        <a:ext cx="5954713" cy="900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881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4917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88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26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392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319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712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588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031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88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77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37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34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7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58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84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57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72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70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01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00226"/>
            <a:ext cx="6815669" cy="180551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RISK DOMINATION GAME </a:t>
            </a:r>
            <a:br>
              <a:rPr lang="en-US" sz="2400" dirty="0"/>
            </a:br>
            <a:r>
              <a:rPr lang="en-US" sz="2400" dirty="0"/>
              <a:t>BUILD 3</a:t>
            </a:r>
            <a:br>
              <a:rPr lang="en-US" sz="2200" dirty="0">
                <a:ea typeface="+mj-lt"/>
                <a:cs typeface="+mj-lt"/>
              </a:rPr>
            </a:br>
            <a:br>
              <a:rPr lang="en-US" sz="2200" dirty="0">
                <a:ea typeface="+mj-lt"/>
                <a:cs typeface="+mj-lt"/>
              </a:rPr>
            </a:br>
            <a:r>
              <a:rPr lang="en-US" sz="2200" dirty="0">
                <a:ea typeface="+mj-lt"/>
                <a:cs typeface="+mj-lt"/>
              </a:rPr>
              <a:t>SOEN 6441</a:t>
            </a:r>
            <a:br>
              <a:rPr lang="en-US" sz="2200" dirty="0">
                <a:ea typeface="+mj-lt"/>
                <a:cs typeface="+mj-lt"/>
              </a:rPr>
            </a:br>
            <a:r>
              <a:rPr lang="en-US" sz="2200" dirty="0">
                <a:ea typeface="+mj-lt"/>
                <a:cs typeface="+mj-lt"/>
              </a:rPr>
              <a:t> (Advance Programming Practices)</a:t>
            </a:r>
            <a:br>
              <a:rPr lang="en-US" sz="2200" dirty="0">
                <a:ea typeface="+mj-lt"/>
                <a:cs typeface="+mj-lt"/>
              </a:rPr>
            </a:br>
            <a:br>
              <a:rPr lang="en-IN" sz="2000" b="1" dirty="0"/>
            </a:br>
            <a:r>
              <a:rPr lang="en-IN" sz="2000" b="1" dirty="0"/>
              <a:t>Submitted to: Joey Paquet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956047"/>
            <a:ext cx="6815669" cy="1320802"/>
          </a:xfrm>
        </p:spPr>
        <p:txBody>
          <a:bodyPr>
            <a:normAutofit fontScale="92500"/>
          </a:bodyPr>
          <a:lstStyle/>
          <a:p>
            <a:pPr algn="l">
              <a:lnSpc>
                <a:spcPct val="120000"/>
              </a:lnSpc>
              <a:defRPr sz="1600" spc="-1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sz="1600" dirty="0"/>
              <a:t>40271170  - ANKUSH  DESAI                                                       40292874 – KRUPALI  DOBARIYA</a:t>
            </a:r>
          </a:p>
          <a:p>
            <a:pPr algn="l">
              <a:lnSpc>
                <a:spcPct val="120000"/>
              </a:lnSpc>
              <a:defRPr sz="1600" spc="-1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sz="1600" dirty="0"/>
              <a:t>40270119 - ARCHILKUMAR  KATRODIYA		         </a:t>
            </a:r>
            <a:r>
              <a:rPr lang="en-IN" dirty="0"/>
              <a:t>40280054 - HONGWU  LI</a:t>
            </a:r>
            <a:endParaRPr lang="en-IN" sz="1600" dirty="0"/>
          </a:p>
          <a:p>
            <a:pPr algn="l">
              <a:lnSpc>
                <a:spcPct val="120000"/>
              </a:lnSpc>
              <a:defRPr sz="1600" spc="-1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sz="1600" dirty="0"/>
              <a:t>40272399 - MIHIR  GEDIYA </a:t>
            </a:r>
          </a:p>
          <a:p>
            <a:pPr>
              <a:lnSpc>
                <a:spcPct val="90000"/>
              </a:lnSpc>
            </a:pPr>
            <a:endParaRPr lang="en-US" sz="500" dirty="0"/>
          </a:p>
        </p:txBody>
      </p:sp>
      <p:pic>
        <p:nvPicPr>
          <p:cNvPr id="19" name="Picture 2" descr="Picture 2">
            <a:extLst>
              <a:ext uri="{FF2B5EF4-FFF2-40B4-BE49-F238E27FC236}">
                <a16:creationId xmlns:a16="http://schemas.microsoft.com/office/drawing/2014/main" id="{88711D5A-9C0F-45A5-91F8-C13AA46CA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5556" y="6128757"/>
            <a:ext cx="2362514" cy="72745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86E5-3207-4BC1-92E4-1E9BE364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F6026B6-D26A-4C15-9FEC-D8AB317B85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5734907"/>
              </p:ext>
            </p:extLst>
          </p:nvPr>
        </p:nvGraphicFramePr>
        <p:xfrm>
          <a:off x="1295402" y="3014663"/>
          <a:ext cx="960119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6249">
                  <a:extLst>
                    <a:ext uri="{9D8B030D-6E8A-4147-A177-3AD203B41FA5}">
                      <a16:colId xmlns:a16="http://schemas.microsoft.com/office/drawing/2014/main" val="1752699795"/>
                    </a:ext>
                  </a:extLst>
                </a:gridCol>
                <a:gridCol w="6824947">
                  <a:extLst>
                    <a:ext uri="{9D8B030D-6E8A-4147-A177-3AD203B41FA5}">
                      <a16:colId xmlns:a16="http://schemas.microsoft.com/office/drawing/2014/main" val="3447077026"/>
                    </a:ext>
                  </a:extLst>
                </a:gridCol>
              </a:tblGrid>
              <a:tr h="363379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CommandPrompt.java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window interacts with the user and show feedback.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215215"/>
                  </a:ext>
                </a:extLst>
              </a:tr>
              <a:tr h="363379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StartGame.java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a driver class of the game.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039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988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86E5-3207-4BC1-92E4-1E9BE364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Controller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F6026B6-D26A-4C15-9FEC-D8AB317B85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048045"/>
              </p:ext>
            </p:extLst>
          </p:nvPr>
        </p:nvGraphicFramePr>
        <p:xfrm>
          <a:off x="1362077" y="2776538"/>
          <a:ext cx="9601196" cy="2272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8648">
                  <a:extLst>
                    <a:ext uri="{9D8B030D-6E8A-4147-A177-3AD203B41FA5}">
                      <a16:colId xmlns:a16="http://schemas.microsoft.com/office/drawing/2014/main" val="1752699795"/>
                    </a:ext>
                  </a:extLst>
                </a:gridCol>
                <a:gridCol w="7292548">
                  <a:extLst>
                    <a:ext uri="{9D8B030D-6E8A-4147-A177-3AD203B41FA5}">
                      <a16:colId xmlns:a16="http://schemas.microsoft.com/office/drawing/2014/main" val="3447077026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GameEngine.java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class serves as the main controller in the MVC model.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215215"/>
                  </a:ext>
                </a:extLst>
              </a:tr>
              <a:tr h="633413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MapContoller.java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class update the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MapModel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Also receives the acknowledgement for the update and pass it back to the parent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GameEngine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039444"/>
                  </a:ext>
                </a:extLst>
              </a:tr>
              <a:tr h="633413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PlayerController.java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Player Controller class controls the activities of all the players at once.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809376"/>
                  </a:ext>
                </a:extLst>
              </a:tr>
              <a:tr h="633413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ValidateMap.java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class checks the validity of the map by converting into a graph object.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940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450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86E5-3207-4BC1-92E4-1E9BE364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Observer pattern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F6026B6-D26A-4C15-9FEC-D8AB317B85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333419"/>
              </p:ext>
            </p:extLst>
          </p:nvPr>
        </p:nvGraphicFramePr>
        <p:xfrm>
          <a:off x="1381124" y="2781300"/>
          <a:ext cx="9439275" cy="2306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9428">
                  <a:extLst>
                    <a:ext uri="{9D8B030D-6E8A-4147-A177-3AD203B41FA5}">
                      <a16:colId xmlns:a16="http://schemas.microsoft.com/office/drawing/2014/main" val="1752699795"/>
                    </a:ext>
                  </a:extLst>
                </a:gridCol>
                <a:gridCol w="6709847">
                  <a:extLst>
                    <a:ext uri="{9D8B030D-6E8A-4147-A177-3AD203B41FA5}">
                      <a16:colId xmlns:a16="http://schemas.microsoft.com/office/drawing/2014/main" val="3447077026"/>
                    </a:ext>
                  </a:extLst>
                </a:gridCol>
              </a:tblGrid>
              <a:tr h="440854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LogEntryBuffer.java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 log any changes in file, we use the object of this class.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215215"/>
                  </a:ext>
                </a:extLst>
              </a:tr>
              <a:tr h="440854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Logger.java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is a concrete class which implements observer interface.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039444"/>
                  </a:ext>
                </a:extLst>
              </a:tr>
              <a:tr h="712148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Observable.java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Observable class which has methods to connect/disconnect with observers and notifies if there is any update.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219292"/>
                  </a:ext>
                </a:extLst>
              </a:tr>
              <a:tr h="712148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Observer.java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Interface observer which has one update method which is called when observable notifies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515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03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86E5-3207-4BC1-92E4-1E9BE364D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86882"/>
            <a:ext cx="9601196" cy="1303867"/>
          </a:xfrm>
        </p:spPr>
        <p:txBody>
          <a:bodyPr/>
          <a:lstStyle/>
          <a:p>
            <a:r>
              <a:rPr lang="en-IN" dirty="0"/>
              <a:t>State Pattern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725957-D0AF-4F97-80AF-2FFD2E2879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097453"/>
              </p:ext>
            </p:extLst>
          </p:nvPr>
        </p:nvGraphicFramePr>
        <p:xfrm>
          <a:off x="1409699" y="2585324"/>
          <a:ext cx="9820275" cy="3401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4602">
                  <a:extLst>
                    <a:ext uri="{9D8B030D-6E8A-4147-A177-3AD203B41FA5}">
                      <a16:colId xmlns:a16="http://schemas.microsoft.com/office/drawing/2014/main" val="882397635"/>
                    </a:ext>
                  </a:extLst>
                </a:gridCol>
                <a:gridCol w="7725673">
                  <a:extLst>
                    <a:ext uri="{9D8B030D-6E8A-4147-A177-3AD203B41FA5}">
                      <a16:colId xmlns:a16="http://schemas.microsoft.com/office/drawing/2014/main" val="188147448"/>
                    </a:ext>
                  </a:extLst>
                </a:gridCol>
              </a:tblGrid>
              <a:tr h="370364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Edit.java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Represents the Edit Phase, which extends the Phase class and implements</a:t>
                      </a:r>
                    </a:p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 specific to this phase.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663525"/>
                  </a:ext>
                </a:extLst>
              </a:tr>
              <a:tr h="370364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ExecuteOrder.java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ExecuteOrder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phase extends the Phase class and implements methods specific to this phase. It handles executing orders during gameplay.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552033"/>
                  </a:ext>
                </a:extLst>
              </a:tr>
              <a:tr h="370364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GameOver.java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handles the end of the game and provides relevant acknowledgements.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486823"/>
                  </a:ext>
                </a:extLst>
              </a:tr>
              <a:tr h="370364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IssueOrder.java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handles issuing orders during gameplay.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44141"/>
                  </a:ext>
                </a:extLst>
              </a:tr>
              <a:tr h="370364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Phase.java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Represents an abstract class for game phases, each phase extending this class</a:t>
                      </a:r>
                    </a:p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represents different game states.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867849"/>
                  </a:ext>
                </a:extLst>
              </a:tr>
              <a:tr h="370364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Reinforcement.java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handles reinforcing armies during gameplay.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688352"/>
                  </a:ext>
                </a:extLst>
              </a:tr>
              <a:tr h="370364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StartUp.java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 invalid command for others which are not compatible with this Phase.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240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74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86E5-3207-4BC1-92E4-1E9BE364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725957-D0AF-4F97-80AF-2FFD2E2879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413273"/>
              </p:ext>
            </p:extLst>
          </p:nvPr>
        </p:nvGraphicFramePr>
        <p:xfrm>
          <a:off x="1381125" y="2547224"/>
          <a:ext cx="9601200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7875">
                  <a:extLst>
                    <a:ext uri="{9D8B030D-6E8A-4147-A177-3AD203B41FA5}">
                      <a16:colId xmlns:a16="http://schemas.microsoft.com/office/drawing/2014/main" val="882397635"/>
                    </a:ext>
                  </a:extLst>
                </a:gridCol>
                <a:gridCol w="7553325">
                  <a:extLst>
                    <a:ext uri="{9D8B030D-6E8A-4147-A177-3AD203B41FA5}">
                      <a16:colId xmlns:a16="http://schemas.microsoft.com/office/drawing/2014/main" val="188147448"/>
                    </a:ext>
                  </a:extLst>
                </a:gridCol>
              </a:tblGrid>
              <a:tr h="370364">
                <a:tc>
                  <a:txBody>
                    <a:bodyPr/>
                    <a:lstStyle/>
                    <a:p>
                      <a:pPr algn="just"/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ConquestLoader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is the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ConquestLoader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class which has roadmap and save map functions for the conquest map type.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ConquestLoader’s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functionality is similar to the target, but it is used for another type of map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663525"/>
                  </a:ext>
                </a:extLst>
              </a:tr>
              <a:tr h="370364"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Adapter.java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Adapter class works as a bridge between the target and </a:t>
                      </a:r>
                      <a:r>
                        <a:rPr lang="en-US" sz="180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adaptee</a:t>
                      </a: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We can use the adapter to call the method of </a:t>
                      </a:r>
                      <a:r>
                        <a:rPr lang="en-US" sz="180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adaptee</a:t>
                      </a: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by calling the methods used in target.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552033"/>
                  </a:ext>
                </a:extLst>
              </a:tr>
              <a:tr h="370364"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MapLoader.java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is the target class for the adapter pattern. This class is used to call the existing implementation of </a:t>
                      </a:r>
                      <a:r>
                        <a:rPr lang="en-US" sz="180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loadmap</a:t>
                      </a: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180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savemap</a:t>
                      </a: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functionality of domination map type.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486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869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7022-1299-4300-A03F-CCB074AF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Strategy Pattern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1E4BF9B-EA47-41D7-B398-7465C73E98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052959"/>
              </p:ext>
            </p:extLst>
          </p:nvPr>
        </p:nvGraphicFramePr>
        <p:xfrm>
          <a:off x="1295399" y="2524125"/>
          <a:ext cx="9725025" cy="3643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76">
                  <a:extLst>
                    <a:ext uri="{9D8B030D-6E8A-4147-A177-3AD203B41FA5}">
                      <a16:colId xmlns:a16="http://schemas.microsoft.com/office/drawing/2014/main" val="1616831902"/>
                    </a:ext>
                  </a:extLst>
                </a:gridCol>
                <a:gridCol w="7372349">
                  <a:extLst>
                    <a:ext uri="{9D8B030D-6E8A-4147-A177-3AD203B41FA5}">
                      <a16:colId xmlns:a16="http://schemas.microsoft.com/office/drawing/2014/main" val="1523083709"/>
                    </a:ext>
                  </a:extLst>
                </a:gridCol>
              </a:tblGrid>
              <a:tr h="909637"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AggresivePlayerStrategy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is a class which creates orders from the </a:t>
                      </a:r>
                      <a:r>
                        <a:rPr lang="en-US" sz="180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AggresivePlayer</a:t>
                      </a: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according to</a:t>
                      </a:r>
                      <a:b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his strategy. This class extends the parent Strategy class which has </a:t>
                      </a:r>
                      <a:r>
                        <a:rPr lang="en-US" sz="180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createOrder</a:t>
                      </a: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method to be implemented here.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99862"/>
                  </a:ext>
                </a:extLst>
              </a:tr>
              <a:tr h="699721"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BenevolentPlayerStrategy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class implements the Strategy for the benevolent type of player. This type of player always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deloys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on its weak country and never attacks.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094321"/>
                  </a:ext>
                </a:extLst>
              </a:tr>
              <a:tr h="1329470"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CheaterPlayerStrategy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Strategy class belongs to the Cheater Player. It encapsulates the behavior of a Cheater Player. This strategic player only issues deploy and advance orders to attacks on neighboring countries and increases the number of armies on its countries that have enemy neighbors.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281105"/>
                  </a:ext>
                </a:extLst>
              </a:tr>
              <a:tr h="699721"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HumanPlayerStrategy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Strategy class belongs to the Human Player. It encapsulates the behavior</a:t>
                      </a:r>
                      <a:b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of a Human Player.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086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568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6164-B596-46CC-9364-E8F19A25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n>
                  <a:noFill/>
                </a:ln>
                <a:solidFill>
                  <a:schemeClr val="tx1"/>
                </a:solidFill>
                <a:latin typeface="Garamond (Body)"/>
              </a:rPr>
              <a:t>S</a:t>
            </a: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 (Body)"/>
              </a:rPr>
              <a:t>trategy Pattern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D76E138-22ED-4039-BE7B-A41960B106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7716358"/>
              </p:ext>
            </p:extLst>
          </p:nvPr>
        </p:nvGraphicFramePr>
        <p:xfrm>
          <a:off x="1295402" y="2528888"/>
          <a:ext cx="9505951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3959">
                  <a:extLst>
                    <a:ext uri="{9D8B030D-6E8A-4147-A177-3AD203B41FA5}">
                      <a16:colId xmlns:a16="http://schemas.microsoft.com/office/drawing/2014/main" val="138972947"/>
                    </a:ext>
                  </a:extLst>
                </a:gridCol>
                <a:gridCol w="6921992">
                  <a:extLst>
                    <a:ext uri="{9D8B030D-6E8A-4147-A177-3AD203B41FA5}">
                      <a16:colId xmlns:a16="http://schemas.microsoft.com/office/drawing/2014/main" val="1296075421"/>
                    </a:ext>
                  </a:extLst>
                </a:gridCol>
              </a:tblGrid>
              <a:tr h="605958"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RandomPlayerStrategy.java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Strategy class belongs to the Random Player. It encapsulates the</a:t>
                      </a:r>
                      <a:b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behavior of a Random Player.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82840"/>
                  </a:ext>
                </a:extLst>
              </a:tr>
              <a:tr h="763736"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Strategy.java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is a parent class for the strategy pattern. Each player has their different strategy and they extends this class and implements the methods accordingly.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300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266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DBBFE-F1F2-42DB-B735-673337A21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Phases of the game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6FED4E8D-3299-459F-A62E-F87C1C169E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0089465"/>
              </p:ext>
            </p:extLst>
          </p:nvPr>
        </p:nvGraphicFramePr>
        <p:xfrm>
          <a:off x="5140325" y="469900"/>
          <a:ext cx="5954713" cy="5405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2" descr="Picture 2">
            <a:extLst>
              <a:ext uri="{FF2B5EF4-FFF2-40B4-BE49-F238E27FC236}">
                <a16:creationId xmlns:a16="http://schemas.microsoft.com/office/drawing/2014/main" id="{3AB0C7CD-A2D8-49C3-B34F-4A2B016279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9486" y="6130543"/>
            <a:ext cx="2362514" cy="72745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43730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6" name="Rectangle 155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59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9" name="Title 1"/>
          <p:cNvSpPr txBox="1"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spc="-100"/>
            </a:lvl1pPr>
          </a:lstStyle>
          <a:p>
            <a:r>
              <a:rPr lang="en-US" sz="2800" dirty="0">
                <a:solidFill>
                  <a:srgbClr val="FFFFFF"/>
                </a:solidFill>
              </a:rPr>
              <a:t>CODING CONVENTIONS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Content Placeholder 2"/>
          <p:cNvSpPr txBox="1">
            <a:spLocks noGrp="1"/>
          </p:cNvSpPr>
          <p:nvPr>
            <p:ph idx="1"/>
          </p:nvPr>
        </p:nvSpPr>
        <p:spPr>
          <a:xfrm>
            <a:off x="5140934" y="469900"/>
            <a:ext cx="6411398" cy="575259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just">
              <a:lnSpc>
                <a:spcPct val="90000"/>
              </a:lnSpc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names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CamelCase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starts with a capital letter.</a:t>
            </a:r>
          </a:p>
          <a:p>
            <a:pPr algn="just">
              <a:lnSpc>
                <a:spcPct val="90000"/>
              </a:lnSpc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members start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d_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90000"/>
              </a:lnSpc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parameters start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p_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algn="just">
              <a:lnSpc>
                <a:spcPct val="90000"/>
              </a:lnSpc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Local variables start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l_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algn="just">
              <a:lnSpc>
                <a:spcPct val="90000"/>
              </a:lnSpc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Static members start with a capital letter, non-static members start with a lowercase letter.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2000" dirty="0"/>
          </a:p>
        </p:txBody>
      </p:sp>
      <p:pic>
        <p:nvPicPr>
          <p:cNvPr id="151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486" y="6135327"/>
            <a:ext cx="2362514" cy="7274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07616-6BC5-4A1E-A16D-B36D4818B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Tools Used	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3B64C-CE83-42D2-9ABB-2BC32CED8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 algn="just">
              <a:lnSpc>
                <a:spcPct val="90000"/>
              </a:lnSpc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version control we have used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90000"/>
              </a:lnSpc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documentation we have used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Javadoc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PlantUML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90000"/>
              </a:lnSpc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unit testing we have used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90000"/>
              </a:lnSpc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Continuous Integration we have used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45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pc="-100"/>
            </a:lvl1pPr>
          </a:lstStyle>
          <a:p>
            <a:r>
              <a:rPr lang="en-US" dirty="0"/>
              <a:t>Table of Contents</a:t>
            </a:r>
            <a:endParaRPr dirty="0"/>
          </a:p>
        </p:txBody>
      </p:sp>
      <p:sp>
        <p:nvSpPr>
          <p:cNvPr id="115" name="Content Placeholder 2"/>
          <p:cNvSpPr txBox="1">
            <a:spLocks noGrp="1"/>
          </p:cNvSpPr>
          <p:nvPr>
            <p:ph idx="1"/>
          </p:nvPr>
        </p:nvSpPr>
        <p:spPr>
          <a:xfrm>
            <a:off x="1097280" y="2562225"/>
            <a:ext cx="10058401" cy="330687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2800" dirty="0"/>
              <a:t>Architectural design of the Project.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Goal of MVC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Folder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Phases of the game</a:t>
            </a:r>
            <a:endParaRPr sz="2800" dirty="0"/>
          </a:p>
          <a:p>
            <a:pPr>
              <a:buFont typeface="Arial" panose="020B0604020202020204" pitchFamily="34" charset="0"/>
              <a:buChar char="•"/>
            </a:pPr>
            <a:r>
              <a:rPr sz="2800" dirty="0"/>
              <a:t>Class Diagram 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2800" dirty="0"/>
              <a:t>Coding Conventions 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T</a:t>
            </a:r>
            <a:r>
              <a:rPr sz="2800" dirty="0" err="1"/>
              <a:t>ools</a:t>
            </a:r>
            <a:r>
              <a:rPr sz="2800" dirty="0"/>
              <a:t> used.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Test Cases</a:t>
            </a:r>
            <a:endParaRPr sz="2800" dirty="0"/>
          </a:p>
        </p:txBody>
      </p:sp>
      <p:pic>
        <p:nvPicPr>
          <p:cNvPr id="116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486" y="6130543"/>
            <a:ext cx="2362514" cy="7274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C2A80-A896-470E-83E1-70BCA3F65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262626"/>
                </a:solidFill>
              </a:rPr>
              <a:t>Testing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CABAC1B-0F55-4C89-8A52-DF129251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600324"/>
            <a:ext cx="9601196" cy="3275543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SzPct val="114999"/>
            </a:pPr>
            <a:r>
              <a:rPr lang="en-US" sz="18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we are using JUnit version 4 for our testing purpose.</a:t>
            </a:r>
          </a:p>
          <a:p>
            <a:pPr algn="just">
              <a:lnSpc>
                <a:spcPct val="90000"/>
              </a:lnSpc>
              <a:buSzPct val="114999"/>
            </a:pPr>
            <a:r>
              <a:rPr lang="en-US" sz="18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tested few models such as country, continent, game map, player.</a:t>
            </a:r>
          </a:p>
          <a:p>
            <a:pPr algn="just">
              <a:lnSpc>
                <a:spcPct val="90000"/>
              </a:lnSpc>
              <a:buSzPct val="114999"/>
            </a:pPr>
            <a:r>
              <a:rPr lang="en-US" sz="18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also done test for the Card, </a:t>
            </a:r>
            <a:r>
              <a:rPr lang="en-US" sz="1800" dirty="0" err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GameCommands</a:t>
            </a:r>
            <a:r>
              <a:rPr lang="en-US" sz="18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for the Player.</a:t>
            </a:r>
          </a:p>
          <a:p>
            <a:pPr algn="just">
              <a:lnSpc>
                <a:spcPct val="90000"/>
              </a:lnSpc>
              <a:buSzPct val="114999"/>
            </a:pPr>
            <a:r>
              <a:rPr lang="en-US" sz="18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top of that, we have also tested controller such as IssueOrderController, </a:t>
            </a:r>
            <a:r>
              <a:rPr lang="en-US" sz="1800" dirty="0" err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MapEditorController</a:t>
            </a:r>
            <a:r>
              <a:rPr lang="en-US" sz="18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MapLoaderController</a:t>
            </a:r>
            <a:r>
              <a:rPr lang="en-US" sz="18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ReinforcementController, </a:t>
            </a:r>
            <a:r>
              <a:rPr lang="en-US" sz="1800" dirty="0" err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StartGameController</a:t>
            </a:r>
            <a:r>
              <a:rPr lang="en-US" sz="18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90000"/>
              </a:lnSpc>
              <a:buSzPct val="114999"/>
            </a:pPr>
            <a:r>
              <a:rPr lang="en-US" sz="18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build we have implemented test cases for various orders such as </a:t>
            </a:r>
            <a:r>
              <a:rPr lang="en-US" sz="1800" dirty="0" err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AdvanceOrder</a:t>
            </a:r>
            <a:r>
              <a:rPr lang="en-US" sz="18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AirliftOrder</a:t>
            </a:r>
            <a:r>
              <a:rPr lang="en-US" sz="18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BlockadeOrder</a:t>
            </a:r>
            <a:r>
              <a:rPr lang="en-US" sz="18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BombOrder</a:t>
            </a:r>
            <a:r>
              <a:rPr lang="en-US" sz="18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DeployOrder</a:t>
            </a:r>
            <a:r>
              <a:rPr lang="en-US" sz="18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NegotiateOrder</a:t>
            </a:r>
            <a:r>
              <a:rPr lang="en-US" sz="18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90000"/>
              </a:lnSpc>
              <a:buSzPct val="114999"/>
            </a:pPr>
            <a:r>
              <a:rPr lang="en-US" sz="18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also validated map with help of map validator test.</a:t>
            </a:r>
          </a:p>
          <a:p>
            <a:pPr algn="just">
              <a:lnSpc>
                <a:spcPct val="90000"/>
              </a:lnSpc>
            </a:pPr>
            <a:endParaRPr lang="en-IN" sz="15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241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32D30-5998-4099-BC85-F74230438F15}"/>
              </a:ext>
            </a:extLst>
          </p:cNvPr>
          <p:cNvSpPr txBox="1"/>
          <p:nvPr/>
        </p:nvSpPr>
        <p:spPr>
          <a:xfrm>
            <a:off x="3892994" y="2362200"/>
            <a:ext cx="4787014" cy="1323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8000" b="1" i="0" u="none" strike="noStrike" normalizeH="0" baseline="0" dirty="0">
                <a:ln/>
                <a:solidFill>
                  <a:schemeClr val="accent4"/>
                </a:solidFill>
                <a:uFillTx/>
                <a:latin typeface="+mj-lt"/>
                <a:ea typeface="+mj-ea"/>
                <a:cs typeface="+mj-cs"/>
                <a:sym typeface="Calibri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5449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B6B1-F969-4895-829C-15E430E3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45C73-5A0A-4FF7-B6B6-ED8D78151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604507"/>
            <a:ext cx="9772650" cy="3524250"/>
          </a:xfrm>
        </p:spPr>
        <p:txBody>
          <a:bodyPr>
            <a:normAutofit/>
          </a:bodyPr>
          <a:lstStyle/>
          <a:p>
            <a:pPr marL="478156" indent="-342900" algn="just">
              <a:spcBef>
                <a:spcPts val="0"/>
              </a:spcBef>
              <a:spcAft>
                <a:spcPts val="0"/>
              </a:spcAft>
              <a:tabLst>
                <a:tab pos="3200400" algn="l"/>
              </a:tabLst>
            </a:pPr>
            <a:r>
              <a:rPr lang="en-A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Warzone is a strategy game where each player tries to conquer all countries on a map based upon specific turns. </a:t>
            </a:r>
          </a:p>
          <a:p>
            <a:pPr marL="478156" indent="-342900" algn="just">
              <a:spcBef>
                <a:spcPts val="0"/>
              </a:spcBef>
              <a:spcAft>
                <a:spcPts val="0"/>
              </a:spcAft>
              <a:tabLst>
                <a:tab pos="32004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project, we are developing Warzone. The Warzone is developed using Extreme Programming approach by following its features such as collective ownership, pair programming, continuous integration, and testing. </a:t>
            </a:r>
          </a:p>
          <a:p>
            <a:pPr marL="478156" indent="-342900" algn="just">
              <a:spcBef>
                <a:spcPts val="0"/>
              </a:spcBef>
              <a:spcAft>
                <a:spcPts val="0"/>
              </a:spcAft>
              <a:tabLst>
                <a:tab pos="32004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Here, we are specifically following incremental development model and releasing build with small number of features in each iteration. </a:t>
            </a:r>
          </a:p>
          <a:p>
            <a:pPr marL="478156" indent="-342900" algn="just">
              <a:spcBef>
                <a:spcPts val="0"/>
              </a:spcBef>
              <a:spcAft>
                <a:spcPts val="0"/>
              </a:spcAft>
              <a:tabLst>
                <a:tab pos="32004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Furthermore, this game is developed using MVC (Model, View, Controller) architecture with State Pattern, Command Pattern and Observer Pattern.</a:t>
            </a:r>
            <a:endParaRPr lang="en-A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Picture 2">
            <a:extLst>
              <a:ext uri="{FF2B5EF4-FFF2-40B4-BE49-F238E27FC236}">
                <a16:creationId xmlns:a16="http://schemas.microsoft.com/office/drawing/2014/main" id="{563B7C63-4EAF-4AF5-B50D-113CDCD0F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5556" y="6128757"/>
            <a:ext cx="2362514" cy="72745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2072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pc="-100"/>
            </a:lvl1pPr>
          </a:lstStyle>
          <a:p>
            <a:r>
              <a:rPr lang="en-IN" sz="4400" dirty="0"/>
              <a:t>Architectural design</a:t>
            </a:r>
            <a:endParaRPr dirty="0"/>
          </a:p>
        </p:txBody>
      </p:sp>
      <p:sp>
        <p:nvSpPr>
          <p:cNvPr id="119" name="TextBox 6"/>
          <p:cNvSpPr txBox="1"/>
          <p:nvPr/>
        </p:nvSpPr>
        <p:spPr>
          <a:xfrm>
            <a:off x="1758609" y="2820472"/>
            <a:ext cx="1409165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r>
              <a:t>MODEL</a:t>
            </a:r>
          </a:p>
        </p:txBody>
      </p:sp>
      <p:sp>
        <p:nvSpPr>
          <p:cNvPr id="120" name="TextBox 7"/>
          <p:cNvSpPr txBox="1"/>
          <p:nvPr/>
        </p:nvSpPr>
        <p:spPr>
          <a:xfrm>
            <a:off x="7566981" y="2807593"/>
            <a:ext cx="1428268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r>
              <a:rPr dirty="0"/>
              <a:t>CONTROLLR</a:t>
            </a:r>
          </a:p>
        </p:txBody>
      </p:sp>
      <p:sp>
        <p:nvSpPr>
          <p:cNvPr id="121" name="TextBox 8"/>
          <p:cNvSpPr txBox="1"/>
          <p:nvPr/>
        </p:nvSpPr>
        <p:spPr>
          <a:xfrm>
            <a:off x="5416210" y="4777992"/>
            <a:ext cx="1557057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r>
              <a:t>VIEW</a:t>
            </a:r>
          </a:p>
        </p:txBody>
      </p:sp>
      <p:sp>
        <p:nvSpPr>
          <p:cNvPr id="122" name="Rectangle 11"/>
          <p:cNvSpPr/>
          <p:nvPr/>
        </p:nvSpPr>
        <p:spPr>
          <a:xfrm>
            <a:off x="6131005" y="2640238"/>
            <a:ext cx="1989123" cy="810342"/>
          </a:xfrm>
          <a:prstGeom prst="rect">
            <a:avLst/>
          </a:prstGeom>
          <a:solidFill>
            <a:schemeClr val="accent1"/>
          </a:solidFill>
          <a:ln w="15875">
            <a:solidFill>
              <a:srgbClr val="9A3511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" name="Rectangle 14"/>
          <p:cNvSpPr/>
          <p:nvPr/>
        </p:nvSpPr>
        <p:spPr>
          <a:xfrm>
            <a:off x="9176230" y="4411024"/>
            <a:ext cx="1443386" cy="796415"/>
          </a:xfrm>
          <a:prstGeom prst="rect">
            <a:avLst/>
          </a:prstGeom>
          <a:solidFill>
            <a:schemeClr val="accent1"/>
          </a:solidFill>
          <a:ln w="15875">
            <a:solidFill>
              <a:srgbClr val="9A3511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" name="Rectangle 15"/>
          <p:cNvSpPr/>
          <p:nvPr/>
        </p:nvSpPr>
        <p:spPr>
          <a:xfrm>
            <a:off x="3145774" y="4166244"/>
            <a:ext cx="2202288" cy="1223494"/>
          </a:xfrm>
          <a:prstGeom prst="rect">
            <a:avLst/>
          </a:prstGeom>
          <a:solidFill>
            <a:schemeClr val="accent1"/>
          </a:solidFill>
          <a:ln w="15875">
            <a:solidFill>
              <a:srgbClr val="9A3511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" name="Rectangle 16"/>
          <p:cNvSpPr/>
          <p:nvPr/>
        </p:nvSpPr>
        <p:spPr>
          <a:xfrm>
            <a:off x="1461659" y="2807593"/>
            <a:ext cx="2202289" cy="1223494"/>
          </a:xfrm>
          <a:prstGeom prst="rect">
            <a:avLst/>
          </a:prstGeom>
          <a:solidFill>
            <a:schemeClr val="accent1"/>
          </a:solidFill>
          <a:ln w="15875">
            <a:solidFill>
              <a:srgbClr val="9A3511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IN" dirty="0"/>
              <a:t>USER</a:t>
            </a:r>
            <a:endParaRPr dirty="0"/>
          </a:p>
        </p:txBody>
      </p:sp>
      <p:sp>
        <p:nvSpPr>
          <p:cNvPr id="126" name="Elbow Connector 17"/>
          <p:cNvSpPr/>
          <p:nvPr/>
        </p:nvSpPr>
        <p:spPr>
          <a:xfrm>
            <a:off x="8172361" y="3216789"/>
            <a:ext cx="1934409" cy="1358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12700">
            <a:solidFill>
              <a:schemeClr val="accent1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7" name="Elbow Connector 19"/>
          <p:cNvSpPr/>
          <p:nvPr/>
        </p:nvSpPr>
        <p:spPr>
          <a:xfrm rot="10800000">
            <a:off x="7817096" y="3450580"/>
            <a:ext cx="1934407" cy="1327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12700">
            <a:solidFill>
              <a:schemeClr val="accent1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9" name="TextBox 30"/>
          <p:cNvSpPr txBox="1"/>
          <p:nvPr/>
        </p:nvSpPr>
        <p:spPr>
          <a:xfrm>
            <a:off x="6256444" y="2789234"/>
            <a:ext cx="179048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r>
              <a:rPr dirty="0"/>
              <a:t>CONTROLLER</a:t>
            </a:r>
          </a:p>
        </p:txBody>
      </p:sp>
      <p:sp>
        <p:nvSpPr>
          <p:cNvPr id="130" name="TextBox 33"/>
          <p:cNvSpPr txBox="1"/>
          <p:nvPr/>
        </p:nvSpPr>
        <p:spPr>
          <a:xfrm>
            <a:off x="9259991" y="4593509"/>
            <a:ext cx="1530919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r>
              <a:rPr dirty="0"/>
              <a:t>MODEL</a:t>
            </a:r>
          </a:p>
        </p:txBody>
      </p:sp>
      <p:sp>
        <p:nvSpPr>
          <p:cNvPr id="131" name="TextBox 34"/>
          <p:cNvSpPr txBox="1"/>
          <p:nvPr/>
        </p:nvSpPr>
        <p:spPr>
          <a:xfrm>
            <a:off x="3394797" y="4593323"/>
            <a:ext cx="1530919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r>
              <a:t>VIEW</a:t>
            </a:r>
          </a:p>
        </p:txBody>
      </p:sp>
      <p:sp>
        <p:nvSpPr>
          <p:cNvPr id="132" name="TextBox 36"/>
          <p:cNvSpPr txBox="1"/>
          <p:nvPr/>
        </p:nvSpPr>
        <p:spPr>
          <a:xfrm>
            <a:off x="1035210" y="2934251"/>
            <a:ext cx="2751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endParaRPr dirty="0"/>
          </a:p>
        </p:txBody>
      </p:sp>
      <p:cxnSp>
        <p:nvCxnSpPr>
          <p:cNvPr id="133" name="Elbow Connector 39"/>
          <p:cNvCxnSpPr>
            <a:cxnSpLocks/>
          </p:cNvCxnSpPr>
          <p:nvPr/>
        </p:nvCxnSpPr>
        <p:spPr>
          <a:xfrm rot="16200000" flipH="1">
            <a:off x="2608760" y="2775173"/>
            <a:ext cx="1725322" cy="1783727"/>
          </a:xfrm>
          <a:prstGeom prst="bentConnector3">
            <a:avLst>
              <a:gd name="adj1" fmla="val -13250"/>
            </a:avLst>
          </a:prstGeom>
          <a:ln w="12700">
            <a:solidFill>
              <a:schemeClr val="accent1"/>
            </a:solidFill>
            <a:headEnd type="triangle"/>
            <a:tailEnd type="triangle"/>
          </a:ln>
        </p:spPr>
      </p:cxnSp>
      <p:sp>
        <p:nvSpPr>
          <p:cNvPr id="134" name="TextBox 40"/>
          <p:cNvSpPr txBox="1"/>
          <p:nvPr/>
        </p:nvSpPr>
        <p:spPr>
          <a:xfrm>
            <a:off x="8429032" y="2808146"/>
            <a:ext cx="1132434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r>
              <a:rPr dirty="0"/>
              <a:t>UPDATE</a:t>
            </a:r>
          </a:p>
        </p:txBody>
      </p:sp>
      <p:sp>
        <p:nvSpPr>
          <p:cNvPr id="135" name="TextBox 42"/>
          <p:cNvSpPr txBox="1"/>
          <p:nvPr/>
        </p:nvSpPr>
        <p:spPr>
          <a:xfrm>
            <a:off x="7392856" y="4854100"/>
            <a:ext cx="144338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b="1"/>
            </a:lvl1pPr>
          </a:lstStyle>
          <a:p>
            <a:r>
              <a:rPr dirty="0"/>
              <a:t>FEEDBACK</a:t>
            </a:r>
          </a:p>
        </p:txBody>
      </p:sp>
      <p:sp>
        <p:nvSpPr>
          <p:cNvPr id="136" name="TextBox 44"/>
          <p:cNvSpPr txBox="1"/>
          <p:nvPr/>
        </p:nvSpPr>
        <p:spPr>
          <a:xfrm>
            <a:off x="5462456" y="4854100"/>
            <a:ext cx="144338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b="1"/>
            </a:lvl1pPr>
          </a:lstStyle>
          <a:p>
            <a:r>
              <a:rPr dirty="0"/>
              <a:t>FEEDBACK</a:t>
            </a:r>
          </a:p>
        </p:txBody>
      </p:sp>
      <p:sp>
        <p:nvSpPr>
          <p:cNvPr id="137" name="TextBox 45"/>
          <p:cNvSpPr txBox="1"/>
          <p:nvPr/>
        </p:nvSpPr>
        <p:spPr>
          <a:xfrm>
            <a:off x="4454798" y="2435042"/>
            <a:ext cx="113243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endParaRPr dirty="0"/>
          </a:p>
        </p:txBody>
      </p:sp>
      <p:sp>
        <p:nvSpPr>
          <p:cNvPr id="138" name="TextBox 41"/>
          <p:cNvSpPr txBox="1"/>
          <p:nvPr/>
        </p:nvSpPr>
        <p:spPr>
          <a:xfrm>
            <a:off x="3777744" y="5743977"/>
            <a:ext cx="560438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dirty="0"/>
              <a:t>MODEL – VIEW – CONTROLLER ARCHITECTURE</a:t>
            </a:r>
          </a:p>
        </p:txBody>
      </p:sp>
      <p:pic>
        <p:nvPicPr>
          <p:cNvPr id="139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486" y="6130543"/>
            <a:ext cx="2362514" cy="72745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40" name="Elbow Connector 3"/>
          <p:cNvCxnSpPr>
            <a:cxnSpLocks/>
          </p:cNvCxnSpPr>
          <p:nvPr/>
        </p:nvCxnSpPr>
        <p:spPr>
          <a:xfrm rot="10800000" flipV="1">
            <a:off x="5263857" y="2646017"/>
            <a:ext cx="2128999" cy="177773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tailEnd type="triangle"/>
          </a:ln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E1D7374-270D-4DA7-AE49-BD5B66E57292}"/>
              </a:ext>
            </a:extLst>
          </p:cNvPr>
          <p:cNvSpPr txBox="1"/>
          <p:nvPr/>
        </p:nvSpPr>
        <p:spPr>
          <a:xfrm>
            <a:off x="4507777" y="3038165"/>
            <a:ext cx="1132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A1009-26EC-7D4D-EFC5-805F31A52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MVC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26A88-EDA9-0A2F-5D19-CF2CDDCAD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Separation: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MVC enforces a strong separation between data logic (Model), presentation (View), and interaction handling (Controller).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Focus: Data-driven development emphasizes the significance of data structures even more. Together, these strategies provide modular code that is problem specific.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Easier Modification: Views and controllers are less affected by changes to your data storage strategy, and vice versa. This greatly improves the smoothness of updating or adding new feature.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Development: Data-driven design combined with MVC makes it easier for teams to work on several project areas at once.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 Having distinct roles and duties promotes better team communication and understanding.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54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56E43D-507C-4437-AEDC-0B8CFB632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Folder Structure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4A829D-D71A-421D-92B7-32C87D09B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54296" y="0"/>
            <a:ext cx="7537704" cy="6858000"/>
          </a:xfrm>
        </p:spPr>
      </p:pic>
    </p:spTree>
    <p:extLst>
      <p:ext uri="{BB962C8B-B14F-4D97-AF65-F5344CB8AC3E}">
        <p14:creationId xmlns:p14="http://schemas.microsoft.com/office/powerpoint/2010/main" val="241489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A38E1-6DEA-48C3-813E-C8B3A3A31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Class Diagram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D664B6AC-5E25-4A23-A409-66BA9C47E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0"/>
            <a:ext cx="7537704" cy="6833179"/>
          </a:xfrm>
        </p:spPr>
      </p:pic>
    </p:spTree>
    <p:extLst>
      <p:ext uri="{BB962C8B-B14F-4D97-AF65-F5344CB8AC3E}">
        <p14:creationId xmlns:p14="http://schemas.microsoft.com/office/powerpoint/2010/main" val="1674608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86E5-3207-4BC1-92E4-1E9BE364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725957-D0AF-4F97-80AF-2FFD2E2879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9806492"/>
              </p:ext>
            </p:extLst>
          </p:nvPr>
        </p:nvGraphicFramePr>
        <p:xfrm>
          <a:off x="1362972" y="2525380"/>
          <a:ext cx="9466056" cy="31458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7375">
                  <a:extLst>
                    <a:ext uri="{9D8B030D-6E8A-4147-A177-3AD203B41FA5}">
                      <a16:colId xmlns:a16="http://schemas.microsoft.com/office/drawing/2014/main" val="882397635"/>
                    </a:ext>
                  </a:extLst>
                </a:gridCol>
                <a:gridCol w="7608681">
                  <a:extLst>
                    <a:ext uri="{9D8B030D-6E8A-4147-A177-3AD203B41FA5}">
                      <a16:colId xmlns:a16="http://schemas.microsoft.com/office/drawing/2014/main" val="188147448"/>
                    </a:ext>
                  </a:extLst>
                </a:gridCol>
              </a:tblGrid>
              <a:tr h="402605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Continent.java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Class is for all the Continents of the Map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663525"/>
                  </a:ext>
                </a:extLst>
              </a:tr>
              <a:tr h="35498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Country.java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is a class for all the countries/territories.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552033"/>
                  </a:ext>
                </a:extLst>
              </a:tr>
              <a:tr h="35498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GameModel.java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Represents the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GameModel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class which manages the game data and logic.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486823"/>
                  </a:ext>
                </a:extLst>
              </a:tr>
              <a:tr h="35498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class consists of all the data members and behavior associated with Map.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44141"/>
                  </a:ext>
                </a:extLst>
              </a:tr>
              <a:tr h="35498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Parent interface which is implemented by different Orders in the game.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867849"/>
                  </a:ext>
                </a:extLst>
              </a:tr>
              <a:tr h="35498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Player.java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Player class represents a player in the game.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688352"/>
                  </a:ext>
                </a:extLst>
              </a:tr>
              <a:tr h="887451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Advance.java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Advance class is a type of an Order issued by a Player. This Order provides the ability for a player to attack a territory belonging to some other player with some number of armies.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240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920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86E5-3207-4BC1-92E4-1E9BE364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725957-D0AF-4F97-80AF-2FFD2E2879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469888"/>
              </p:ext>
            </p:extLst>
          </p:nvPr>
        </p:nvGraphicFramePr>
        <p:xfrm>
          <a:off x="1373884" y="2543175"/>
          <a:ext cx="9522714" cy="2391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2214">
                  <a:extLst>
                    <a:ext uri="{9D8B030D-6E8A-4147-A177-3AD203B41FA5}">
                      <a16:colId xmlns:a16="http://schemas.microsoft.com/office/drawing/2014/main" val="882397635"/>
                    </a:ext>
                  </a:extLst>
                </a:gridCol>
                <a:gridCol w="7810500">
                  <a:extLst>
                    <a:ext uri="{9D8B030D-6E8A-4147-A177-3AD203B41FA5}">
                      <a16:colId xmlns:a16="http://schemas.microsoft.com/office/drawing/2014/main" val="188147448"/>
                    </a:ext>
                  </a:extLst>
                </a:gridCol>
              </a:tblGrid>
              <a:tr h="370364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Airlift.java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Airlift class implements the Order interface and overrides the execute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971501"/>
                  </a:ext>
                </a:extLst>
              </a:tr>
              <a:tr h="370364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Blockade.java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Blockade class represents a blockade order in the game.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790745"/>
                  </a:ext>
                </a:extLst>
              </a:tr>
              <a:tr h="370364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Represents a Deploy order, where a player deploys armies to a specific country.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663525"/>
                  </a:ext>
                </a:extLst>
              </a:tr>
              <a:tr h="370364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Bomb.java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Bomb class represents a bomb order in the game.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053195"/>
                  </a:ext>
                </a:extLst>
              </a:tr>
              <a:tr h="370364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Negotiate.java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Represents a Negotiate order, where a player initiates diplomacy with another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player.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552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125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000FF"/>
      </a:hlink>
      <a:folHlink>
        <a:srgbClr val="FF00FF"/>
      </a:folHlink>
    </a:clrScheme>
    <a:fontScheme name="Retrospec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blurRad="38100" dist="25400" dir="2700000" rotWithShape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257</TotalTime>
  <Words>1351</Words>
  <Application>Microsoft Office PowerPoint</Application>
  <PresentationFormat>Widescreen</PresentationFormat>
  <Paragraphs>157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Garamond</vt:lpstr>
      <vt:lpstr>Garamond (Body)</vt:lpstr>
      <vt:lpstr>Times New Roman</vt:lpstr>
      <vt:lpstr>Organic</vt:lpstr>
      <vt:lpstr>RISK DOMINATION GAME  BUILD 3  SOEN 6441  (Advance Programming Practices)  Submitted to: Joey Paquet</vt:lpstr>
      <vt:lpstr>Table of Contents</vt:lpstr>
      <vt:lpstr>Introduction</vt:lpstr>
      <vt:lpstr>Architectural design</vt:lpstr>
      <vt:lpstr>Goals of MVC Architecture</vt:lpstr>
      <vt:lpstr>Folder Structure</vt:lpstr>
      <vt:lpstr>Class Diagram</vt:lpstr>
      <vt:lpstr>Model</vt:lpstr>
      <vt:lpstr>Model</vt:lpstr>
      <vt:lpstr>View</vt:lpstr>
      <vt:lpstr>Controller</vt:lpstr>
      <vt:lpstr>Observer pattern</vt:lpstr>
      <vt:lpstr>State Pattern</vt:lpstr>
      <vt:lpstr>File</vt:lpstr>
      <vt:lpstr>Strategy Pattern</vt:lpstr>
      <vt:lpstr>Strategy Pattern</vt:lpstr>
      <vt:lpstr>Phases of the game</vt:lpstr>
      <vt:lpstr>CODING CONVENTIONS</vt:lpstr>
      <vt:lpstr>Tools Used </vt:lpstr>
      <vt:lpstr>Testing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DOMINATION GAME  BUILD 2  TEAM 10 SOEN 6441 WINTER 2024   Submitted to: Paquet Joey</dc:title>
  <dc:creator>Krupali Dobariya</dc:creator>
  <cp:lastModifiedBy>Mihir gediya</cp:lastModifiedBy>
  <cp:revision>26</cp:revision>
  <dcterms:modified xsi:type="dcterms:W3CDTF">2024-04-10T03:28:36Z</dcterms:modified>
</cp:coreProperties>
</file>