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 b="def" i="def"/>
      <a:tcStyle>
        <a:tcBdr/>
        <a:fill>
          <a:solidFill>
            <a:srgbClr val="F0ED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 b="def" i="def"/>
      <a:tcStyle>
        <a:tcBdr/>
        <a:fill>
          <a:solidFill>
            <a:srgbClr val="ED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696464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696464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696464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696464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696464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traight Connector 8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696464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696464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696464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696464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696464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traight Connector 8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1097277" y="1845734"/>
            <a:ext cx="493776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696464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696464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696464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696464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69646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/>
          <p:nvPr>
            <p:ph type="body" sz="quarter" idx="21"/>
          </p:nvPr>
        </p:nvSpPr>
        <p:spPr>
          <a:xfrm>
            <a:off x="6217920" y="1846052"/>
            <a:ext cx="4937761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696464"/>
                </a:solidFill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Rectangle 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 8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646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 8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xfrm>
            <a:off x="1097280" y="5074920"/>
            <a:ext cx="1011364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Picture Placeholder 2"/>
          <p:cNvSpPr/>
          <p:nvPr>
            <p:ph type="pic" idx="21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8"/>
          <p:cNvSpPr/>
          <p:nvPr/>
        </p:nvSpPr>
        <p:spPr>
          <a:xfrm>
            <a:off x="14" y="6334316"/>
            <a:ext cx="12191987" cy="664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traight Connector 9"/>
          <p:cNvSpPr/>
          <p:nvPr/>
        </p:nvSpPr>
        <p:spPr>
          <a:xfrm>
            <a:off x="1193532" y="1737845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0979606" y="6528092"/>
            <a:ext cx="232878" cy="2285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ctrTitle"/>
          </p:nvPr>
        </p:nvSpPr>
        <p:spPr>
          <a:xfrm>
            <a:off x="1100050" y="514252"/>
            <a:ext cx="10058401" cy="3566161"/>
          </a:xfrm>
          <a:prstGeom prst="rect">
            <a:avLst/>
          </a:prstGeom>
        </p:spPr>
        <p:txBody>
          <a:bodyPr/>
          <a:lstStyle/>
          <a:p>
            <a:pPr algn="ctr" defTabSz="905255">
              <a:lnSpc>
                <a:spcPct val="100000"/>
              </a:lnSpc>
              <a:defRPr spc="-99" sz="475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RISK DOMINATION GAME </a:t>
            </a:r>
            <a:br/>
            <a:r>
              <a:t>BUILD 1</a:t>
            </a:r>
            <a:br/>
            <a:br/>
            <a:r>
              <a:rPr b="1" spc="-99" sz="2772"/>
              <a:t>TEAM 10</a:t>
            </a:r>
            <a:br>
              <a:rPr b="1" spc="-99" sz="2772"/>
            </a:br>
            <a:r>
              <a:rPr b="1" sz="2376"/>
              <a:t>SOEN 6441 WINTER 2024 </a:t>
            </a:r>
            <a:br>
              <a:rPr b="1" sz="2376"/>
            </a:br>
            <a:br>
              <a:rPr b="1" sz="2376"/>
            </a:br>
            <a:r>
              <a:rPr b="1" sz="2376"/>
              <a:t>Submitted to: Paquet Joey</a:t>
            </a:r>
          </a:p>
        </p:txBody>
      </p:sp>
      <p:sp>
        <p:nvSpPr>
          <p:cNvPr id="110" name="Subtitle 2"/>
          <p:cNvSpPr txBox="1"/>
          <p:nvPr>
            <p:ph type="subTitle" sz="quarter" idx="1"/>
          </p:nvPr>
        </p:nvSpPr>
        <p:spPr>
          <a:xfrm>
            <a:off x="1100051" y="4588228"/>
            <a:ext cx="4410203" cy="19864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pc="-100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40271170  - ANKUSH DESAI</a:t>
            </a:r>
          </a:p>
          <a:p>
            <a:pPr>
              <a:lnSpc>
                <a:spcPct val="120000"/>
              </a:lnSpc>
              <a:defRPr spc="-100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40270119 - ARCHILKUMAR KATRODIYA</a:t>
            </a:r>
          </a:p>
          <a:p>
            <a:pPr>
              <a:lnSpc>
                <a:spcPct val="120000"/>
              </a:lnSpc>
              <a:defRPr spc="-100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40272399 - MIHIR GEDIYA </a:t>
            </a:r>
          </a:p>
        </p:txBody>
      </p:sp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9486" y="5581444"/>
            <a:ext cx="2362514" cy="72745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ubtitle 2"/>
          <p:cNvSpPr txBox="1"/>
          <p:nvPr/>
        </p:nvSpPr>
        <p:spPr>
          <a:xfrm>
            <a:off x="6141720" y="4588228"/>
            <a:ext cx="4318763" cy="116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 cap="all" spc="-50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40292874 - krupali dobariya</a:t>
            </a:r>
            <a:endParaRPr spc="200">
              <a:solidFill>
                <a:srgbClr val="696464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 cap="all" spc="-50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40280054 - HONGWU LI</a:t>
            </a:r>
            <a:endParaRPr spc="200">
              <a:solidFill>
                <a:srgbClr val="69646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FLOW OF THE PRESENTATION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1097280" y="1922105"/>
            <a:ext cx="10058401" cy="3946990"/>
          </a:xfrm>
          <a:prstGeom prst="rect">
            <a:avLst/>
          </a:prstGeom>
        </p:spPr>
        <p:txBody>
          <a:bodyPr/>
          <a:lstStyle/>
          <a:p>
            <a:pPr/>
            <a:r>
              <a:t>1. Architectural design of the Project.</a:t>
            </a:r>
          </a:p>
          <a:p>
            <a:pPr/>
            <a:r>
              <a:t>2. Class Diagram of Build 1.</a:t>
            </a:r>
          </a:p>
          <a:p>
            <a:pPr/>
            <a:r>
              <a:t>3. Coding Conventions and tools used.</a:t>
            </a:r>
          </a:p>
          <a:p>
            <a:pPr/>
            <a:r>
              <a:t>4. Demonstration of functional requirements.</a:t>
            </a:r>
          </a:p>
        </p:txBody>
      </p:sp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9486" y="5581444"/>
            <a:ext cx="2362514" cy="727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ARCHITECTURAL DESIGN</a:t>
            </a:r>
          </a:p>
        </p:txBody>
      </p:sp>
      <p:sp>
        <p:nvSpPr>
          <p:cNvPr id="119" name="TextBox 6"/>
          <p:cNvSpPr txBox="1"/>
          <p:nvPr/>
        </p:nvSpPr>
        <p:spPr>
          <a:xfrm>
            <a:off x="1758609" y="2820472"/>
            <a:ext cx="140916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20" name="TextBox 7"/>
          <p:cNvSpPr txBox="1"/>
          <p:nvPr/>
        </p:nvSpPr>
        <p:spPr>
          <a:xfrm>
            <a:off x="7566981" y="2807593"/>
            <a:ext cx="142826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CONTROLLR</a:t>
            </a:r>
          </a:p>
        </p:txBody>
      </p:sp>
      <p:sp>
        <p:nvSpPr>
          <p:cNvPr id="121" name="TextBox 8"/>
          <p:cNvSpPr txBox="1"/>
          <p:nvPr/>
        </p:nvSpPr>
        <p:spPr>
          <a:xfrm>
            <a:off x="5416210" y="4777992"/>
            <a:ext cx="155705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22" name="Rectangle 11"/>
          <p:cNvSpPr/>
          <p:nvPr/>
        </p:nvSpPr>
        <p:spPr>
          <a:xfrm>
            <a:off x="5917841" y="2227086"/>
            <a:ext cx="2202288" cy="1223494"/>
          </a:xfrm>
          <a:prstGeom prst="rect">
            <a:avLst/>
          </a:prstGeom>
          <a:solidFill>
            <a:schemeClr val="accent1"/>
          </a:solidFill>
          <a:ln w="15875">
            <a:solidFill>
              <a:srgbClr val="9A351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Rectangle 14"/>
          <p:cNvSpPr/>
          <p:nvPr/>
        </p:nvSpPr>
        <p:spPr>
          <a:xfrm>
            <a:off x="8953393" y="4166244"/>
            <a:ext cx="2202288" cy="1223494"/>
          </a:xfrm>
          <a:prstGeom prst="rect">
            <a:avLst/>
          </a:prstGeom>
          <a:solidFill>
            <a:schemeClr val="accent1"/>
          </a:solidFill>
          <a:ln w="15875">
            <a:solidFill>
              <a:srgbClr val="9A351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 15"/>
          <p:cNvSpPr/>
          <p:nvPr/>
        </p:nvSpPr>
        <p:spPr>
          <a:xfrm>
            <a:off x="3145774" y="4166244"/>
            <a:ext cx="2202288" cy="1223494"/>
          </a:xfrm>
          <a:prstGeom prst="rect">
            <a:avLst/>
          </a:prstGeom>
          <a:solidFill>
            <a:schemeClr val="accent1"/>
          </a:solidFill>
          <a:ln w="15875">
            <a:solidFill>
              <a:srgbClr val="9A351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 16"/>
          <p:cNvSpPr/>
          <p:nvPr/>
        </p:nvSpPr>
        <p:spPr>
          <a:xfrm>
            <a:off x="406973" y="2227086"/>
            <a:ext cx="2202289" cy="1223494"/>
          </a:xfrm>
          <a:prstGeom prst="rect">
            <a:avLst/>
          </a:prstGeom>
          <a:solidFill>
            <a:schemeClr val="accent1"/>
          </a:solidFill>
          <a:ln w="15875">
            <a:solidFill>
              <a:srgbClr val="9A351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Elbow Connector 17"/>
          <p:cNvSpPr/>
          <p:nvPr/>
        </p:nvSpPr>
        <p:spPr>
          <a:xfrm>
            <a:off x="8120129" y="2807593"/>
            <a:ext cx="1934409" cy="135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Elbow Connector 19"/>
          <p:cNvSpPr/>
          <p:nvPr/>
        </p:nvSpPr>
        <p:spPr>
          <a:xfrm rot="10800000">
            <a:off x="7817096" y="3450580"/>
            <a:ext cx="1934407" cy="1327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cxnSp>
        <p:nvCxnSpPr>
          <p:cNvPr id="128" name="Elbow Connector 25"/>
          <p:cNvCxnSpPr>
            <a:stCxn id="124" idx="0"/>
            <a:endCxn id="122" idx="0"/>
          </p:cNvCxnSpPr>
          <p:nvPr/>
        </p:nvCxnSpPr>
        <p:spPr>
          <a:xfrm flipH="1" flipV="1" rot="5400000">
            <a:off x="4667250" y="2419350"/>
            <a:ext cx="1930400" cy="2781300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</p:cxnSp>
      <p:sp>
        <p:nvSpPr>
          <p:cNvPr id="129" name="TextBox 30"/>
          <p:cNvSpPr txBox="1"/>
          <p:nvPr/>
        </p:nvSpPr>
        <p:spPr>
          <a:xfrm>
            <a:off x="6239095" y="2560193"/>
            <a:ext cx="153092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30" name="TextBox 33"/>
          <p:cNvSpPr txBox="1"/>
          <p:nvPr/>
        </p:nvSpPr>
        <p:spPr>
          <a:xfrm>
            <a:off x="9259991" y="4593509"/>
            <a:ext cx="153091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31" name="TextBox 34"/>
          <p:cNvSpPr txBox="1"/>
          <p:nvPr/>
        </p:nvSpPr>
        <p:spPr>
          <a:xfrm>
            <a:off x="3394797" y="4593323"/>
            <a:ext cx="153091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32" name="TextBox 36"/>
          <p:cNvSpPr txBox="1"/>
          <p:nvPr/>
        </p:nvSpPr>
        <p:spPr>
          <a:xfrm>
            <a:off x="725185" y="2619707"/>
            <a:ext cx="153092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USER</a:t>
            </a:r>
          </a:p>
        </p:txBody>
      </p:sp>
      <p:cxnSp>
        <p:nvCxnSpPr>
          <p:cNvPr id="133" name="Elbow Connector 39"/>
          <p:cNvCxnSpPr>
            <a:stCxn id="125" idx="0"/>
            <a:endCxn id="124" idx="0"/>
          </p:cNvCxnSpPr>
          <p:nvPr/>
        </p:nvCxnSpPr>
        <p:spPr>
          <a:xfrm flipH="1" rot="16200000">
            <a:off x="1911350" y="2444750"/>
            <a:ext cx="1930400" cy="2730500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</p:cxnSp>
      <p:sp>
        <p:nvSpPr>
          <p:cNvPr id="134" name="TextBox 40"/>
          <p:cNvSpPr txBox="1"/>
          <p:nvPr/>
        </p:nvSpPr>
        <p:spPr>
          <a:xfrm>
            <a:off x="8573349" y="2294595"/>
            <a:ext cx="11324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UPDATE</a:t>
            </a:r>
          </a:p>
        </p:txBody>
      </p:sp>
      <p:sp>
        <p:nvSpPr>
          <p:cNvPr id="135" name="TextBox 42"/>
          <p:cNvSpPr txBox="1"/>
          <p:nvPr/>
        </p:nvSpPr>
        <p:spPr>
          <a:xfrm>
            <a:off x="7703808" y="4809230"/>
            <a:ext cx="113243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FEEDBACK</a:t>
            </a:r>
          </a:p>
        </p:txBody>
      </p:sp>
      <p:sp>
        <p:nvSpPr>
          <p:cNvPr id="136" name="TextBox 44"/>
          <p:cNvSpPr txBox="1"/>
          <p:nvPr/>
        </p:nvSpPr>
        <p:spPr>
          <a:xfrm>
            <a:off x="5462456" y="4854099"/>
            <a:ext cx="113243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FEEDBACK</a:t>
            </a:r>
          </a:p>
        </p:txBody>
      </p:sp>
      <p:sp>
        <p:nvSpPr>
          <p:cNvPr id="137" name="TextBox 45"/>
          <p:cNvSpPr txBox="1"/>
          <p:nvPr/>
        </p:nvSpPr>
        <p:spPr>
          <a:xfrm>
            <a:off x="4454798" y="2435042"/>
            <a:ext cx="11324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ACTION</a:t>
            </a:r>
          </a:p>
        </p:txBody>
      </p:sp>
      <p:sp>
        <p:nvSpPr>
          <p:cNvPr id="138" name="TextBox 41"/>
          <p:cNvSpPr txBox="1"/>
          <p:nvPr/>
        </p:nvSpPr>
        <p:spPr>
          <a:xfrm>
            <a:off x="3777744" y="5743976"/>
            <a:ext cx="512992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MODEL – VIEW – CONTROLLER ARCHITECTURE</a:t>
            </a:r>
          </a:p>
        </p:txBody>
      </p:sp>
      <p:pic>
        <p:nvPicPr>
          <p:cNvPr id="1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9486" y="5581444"/>
            <a:ext cx="2362514" cy="727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0" name="Elbow Connector 3"/>
          <p:cNvCxnSpPr>
            <a:stCxn id="122" idx="0"/>
            <a:endCxn id="124" idx="0"/>
          </p:cNvCxnSpPr>
          <p:nvPr/>
        </p:nvCxnSpPr>
        <p:spPr>
          <a:xfrm rot="5400000">
            <a:off x="4667250" y="2419350"/>
            <a:ext cx="1930400" cy="2781300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38"/>
          <p:cNvSpPr/>
          <p:nvPr/>
        </p:nvSpPr>
        <p:spPr>
          <a:xfrm>
            <a:off x="-1" y="0"/>
            <a:ext cx="12186317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Rectangle 50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Title 1"/>
          <p:cNvSpPr txBox="1"/>
          <p:nvPr>
            <p:ph type="title"/>
          </p:nvPr>
        </p:nvSpPr>
        <p:spPr>
          <a:xfrm>
            <a:off x="410513" y="404867"/>
            <a:ext cx="3219062" cy="2103877"/>
          </a:xfrm>
          <a:prstGeom prst="rect">
            <a:avLst/>
          </a:prstGeom>
        </p:spPr>
        <p:txBody>
          <a:bodyPr/>
          <a:lstStyle>
            <a:lvl1pPr>
              <a:defRPr spc="-100" sz="3600">
                <a:solidFill>
                  <a:srgbClr val="FFFFFF"/>
                </a:solidFill>
              </a:defRPr>
            </a:lvl1pPr>
          </a:lstStyle>
          <a:p>
            <a:pPr/>
            <a:r>
              <a:t>CLASS DIAGRAM</a:t>
            </a:r>
          </a:p>
        </p:txBody>
      </p:sp>
      <p:sp>
        <p:nvSpPr>
          <p:cNvPr id="145" name="Rectangle 51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9486" y="5581444"/>
            <a:ext cx="2362514" cy="727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Untitled Diagram.jpg" descr="Untitled Diagra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8862" y="233049"/>
            <a:ext cx="4548085" cy="6391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100" sz="4400"/>
            </a:lvl1pPr>
          </a:lstStyle>
          <a:p>
            <a:pPr/>
            <a:r>
              <a:t>CODING CONVENTIONS AND TOOLS USED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xfrm>
            <a:off x="1097280" y="1875451"/>
            <a:ext cx="10058401" cy="3993643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 Class names in </a:t>
            </a:r>
            <a:r>
              <a:rPr b="1"/>
              <a:t>CamelCase</a:t>
            </a:r>
            <a:r>
              <a:t> that starts with a capital letter.</a:t>
            </a:r>
          </a:p>
          <a:p>
            <a:pPr>
              <a:buFont typeface="Arial"/>
              <a:buChar char="•"/>
            </a:pPr>
            <a:r>
              <a:t> Data members start with </a:t>
            </a:r>
            <a:r>
              <a:rPr b="1"/>
              <a:t>d_ </a:t>
            </a:r>
            <a:r>
              <a:t>.</a:t>
            </a:r>
          </a:p>
          <a:p>
            <a:pPr>
              <a:buFont typeface="Arial"/>
              <a:buChar char="•"/>
            </a:pPr>
            <a:r>
              <a:t> Method parameters start with </a:t>
            </a:r>
            <a:r>
              <a:rPr b="1"/>
              <a:t>p_</a:t>
            </a:r>
            <a:r>
              <a:t> .</a:t>
            </a:r>
          </a:p>
          <a:p>
            <a:pPr>
              <a:buFont typeface="Arial"/>
              <a:buChar char="•"/>
            </a:pPr>
            <a:r>
              <a:t> Local variables start with </a:t>
            </a:r>
            <a:r>
              <a:rPr b="1"/>
              <a:t>l_</a:t>
            </a:r>
            <a:r>
              <a:t> .</a:t>
            </a:r>
          </a:p>
          <a:p>
            <a:pPr>
              <a:buFont typeface="Arial"/>
              <a:buChar char="•"/>
            </a:pPr>
            <a:r>
              <a:t> Static members start with a capital letter, non-static members start with a lower case letter.</a:t>
            </a:r>
          </a:p>
          <a:p>
            <a:pPr>
              <a:buFont typeface="Arial"/>
              <a:buChar char="•"/>
            </a:pPr>
            <a:r>
              <a:t> For version control we have used </a:t>
            </a:r>
            <a:r>
              <a:rPr b="1"/>
              <a:t>VSCode </a:t>
            </a:r>
            <a:r>
              <a:t>and </a:t>
            </a:r>
            <a:r>
              <a:rPr b="1"/>
              <a:t>Github.</a:t>
            </a:r>
            <a:endParaRPr b="1"/>
          </a:p>
          <a:p>
            <a:pPr>
              <a:buFont typeface="Arial"/>
              <a:buChar char="•"/>
            </a:pPr>
            <a:r>
              <a:t> For documentation we have used </a:t>
            </a:r>
            <a:r>
              <a:rPr b="1"/>
              <a:t>Javadoc </a:t>
            </a:r>
            <a:r>
              <a:t>and</a:t>
            </a:r>
            <a:r>
              <a:rPr b="1"/>
              <a:t> PlantUML</a:t>
            </a:r>
            <a:r>
              <a:t>. </a:t>
            </a:r>
          </a:p>
          <a:p>
            <a:pPr>
              <a:buFont typeface="Arial"/>
              <a:buChar char="•"/>
            </a:pPr>
            <a:r>
              <a:t> For unit testing we have used </a:t>
            </a:r>
            <a:r>
              <a:rPr b="1"/>
              <a:t>JUnit</a:t>
            </a:r>
            <a:r>
              <a:t>.</a:t>
            </a:r>
          </a:p>
          <a:p>
            <a:pPr>
              <a:buFont typeface="Arial"/>
              <a:buChar char="•"/>
            </a:pPr>
            <a:r>
              <a:t> For Continuous Integration we have used </a:t>
            </a:r>
            <a:r>
              <a:rPr b="1"/>
              <a:t>Github</a:t>
            </a:r>
            <a:r>
              <a:t> </a:t>
            </a:r>
            <a:r>
              <a:rPr b="1"/>
              <a:t>Actions</a:t>
            </a:r>
            <a:r>
              <a:t>.</a:t>
            </a:r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9486" y="5581444"/>
            <a:ext cx="2362514" cy="727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