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258" r:id="rId4"/>
    <p:sldId id="260" r:id="rId5"/>
    <p:sldId id="261" r:id="rId6"/>
    <p:sldId id="259" r:id="rId7"/>
    <p:sldId id="262" r:id="rId8"/>
    <p:sldId id="263" r:id="rId9"/>
    <p:sldId id="264" r:id="rId10"/>
    <p:sldId id="265" r:id="rId11"/>
    <p:sldId id="309" r:id="rId12"/>
    <p:sldId id="276" r:id="rId13"/>
    <p:sldId id="266" r:id="rId14"/>
    <p:sldId id="292" r:id="rId15"/>
    <p:sldId id="267" r:id="rId16"/>
    <p:sldId id="268" r:id="rId17"/>
    <p:sldId id="288" r:id="rId18"/>
    <p:sldId id="289" r:id="rId19"/>
    <p:sldId id="290" r:id="rId20"/>
    <p:sldId id="291" r:id="rId21"/>
    <p:sldId id="269" r:id="rId22"/>
    <p:sldId id="274" r:id="rId23"/>
    <p:sldId id="270" r:id="rId24"/>
    <p:sldId id="275" r:id="rId25"/>
    <p:sldId id="277" r:id="rId26"/>
    <p:sldId id="278" r:id="rId27"/>
    <p:sldId id="293" r:id="rId28"/>
    <p:sldId id="306" r:id="rId29"/>
    <p:sldId id="307" r:id="rId30"/>
    <p:sldId id="308" r:id="rId31"/>
    <p:sldId id="279" r:id="rId32"/>
    <p:sldId id="294" r:id="rId33"/>
    <p:sldId id="295" r:id="rId34"/>
    <p:sldId id="296" r:id="rId35"/>
    <p:sldId id="299" r:id="rId36"/>
    <p:sldId id="300" r:id="rId37"/>
    <p:sldId id="297" r:id="rId38"/>
    <p:sldId id="301" r:id="rId39"/>
    <p:sldId id="298" r:id="rId40"/>
    <p:sldId id="302" r:id="rId41"/>
    <p:sldId id="303" r:id="rId42"/>
    <p:sldId id="304" r:id="rId4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6/10/2020</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pPr lvl="1"/>
            <a:r>
              <a:rPr lang="en-PH" altLang="en-US">
                <a:sym typeface="+mn-ea"/>
              </a:rPr>
              <a:t>Retrieve all users -- GET /users</a:t>
            </a:r>
            <a:endParaRPr lang="en-PH" altLang="en-US"/>
          </a:p>
          <a:p>
            <a:pPr lvl="1"/>
            <a:r>
              <a:rPr lang="en-PH" altLang="en-US">
                <a:sym typeface="+mn-ea"/>
              </a:rPr>
              <a:t>Create a user -- POST /users</a:t>
            </a:r>
            <a:endParaRPr lang="en-PH" altLang="en-US"/>
          </a:p>
          <a:p>
            <a:pPr lvl="1"/>
            <a:r>
              <a:rPr lang="en-PH" altLang="en-US">
                <a:sym typeface="+mn-ea"/>
              </a:rPr>
              <a:t>Retrieve single user -- POST /users/{id}</a:t>
            </a:r>
            <a:endParaRPr lang="en-PH" altLang="en-US"/>
          </a:p>
          <a:p>
            <a:pPr lvl="1"/>
            <a:r>
              <a:rPr lang="en-PH" altLang="en-US">
                <a:sym typeface="+mn-ea"/>
              </a:rPr>
              <a:t>Delete a user -- DELETE /users/{id}</a:t>
            </a:r>
            <a:endParaRPr lang="en-PH" altLang="en-US"/>
          </a:p>
          <a:p>
            <a:pPr lvl="1"/>
            <a:endParaRPr lang="en-PH" altLang="en-US"/>
          </a:p>
          <a:p>
            <a:pPr lvl="1"/>
            <a:r>
              <a:rPr lang="en-PH" altLang="en-US">
                <a:sym typeface="+mn-ea"/>
              </a:rPr>
              <a:t>Retrieve all posts for a user -- GET /users/{id}/posts</a:t>
            </a:r>
            <a:endParaRPr lang="en-PH" altLang="en-US"/>
          </a:p>
          <a:p>
            <a:pPr lvl="1"/>
            <a:r>
              <a:rPr lang="en-PH" altLang="en-US">
                <a:sym typeface="+mn-ea"/>
              </a:rPr>
              <a:t>Create a post for a user -- POST /users/{id}/posts</a:t>
            </a:r>
            <a:endParaRPr lang="en-PH" altLang="en-US"/>
          </a:p>
          <a:p>
            <a:pPr lvl="1"/>
            <a:r>
              <a:rPr lang="en-PH" altLang="en-US">
                <a:sym typeface="+mn-ea"/>
              </a:rPr>
              <a:t>Retrieve details of a post -- GET /users/{id}/posts/{post_id}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6/10/2020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6/10/2020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localhost:8080/h2-consol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a:solidFill>
                  <a:srgbClr val="FFFFFF"/>
                </a:solidFill>
              </a:rPr>
              <a:t>Java Web Services</a:t>
            </a:r>
          </a:p>
        </p:txBody>
      </p:sp>
      <p:sp>
        <p:nvSpPr>
          <p:cNvPr id="3" name="Subtitle 2"/>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4" name="Picture 13">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5" name="Oval 14">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p:cNvSpPr>
            <a:spLocks noGrp="1"/>
          </p:cNvSpPr>
          <p:nvPr>
            <p:ph type="title"/>
          </p:nvPr>
        </p:nvSpPr>
        <p:spPr>
          <a:xfrm>
            <a:off x="1179226" y="448056"/>
            <a:ext cx="9833548" cy="1066802"/>
          </a:xfrm>
        </p:spPr>
        <p:txBody>
          <a:bodyPr>
            <a:normAutofit/>
          </a:bodyPr>
          <a:lstStyle/>
          <a:p>
            <a:r>
              <a:rPr lang="en-US" sz="4000" dirty="0">
                <a:solidFill>
                  <a:srgbClr val="3F3F3F"/>
                </a:solidFill>
                <a:sym typeface="+mn-ea"/>
              </a:rPr>
              <a:t>Introduction to Web Services</a:t>
            </a:r>
            <a:endParaRPr lang="en-US" sz="4000" dirty="0">
              <a:solidFill>
                <a:srgbClr val="3F3F3F"/>
              </a:solidFill>
            </a:endParaRPr>
          </a:p>
        </p:txBody>
      </p:sp>
      <p:sp>
        <p:nvSpPr>
          <p:cNvPr id="6" name="Content Placeholder 5"/>
          <p:cNvSpPr>
            <a:spLocks noGrp="1"/>
          </p:cNvSpPr>
          <p:nvPr>
            <p:ph idx="1"/>
          </p:nvPr>
        </p:nvSpPr>
        <p:spPr>
          <a:xfrm>
            <a:off x="1179226" y="3049325"/>
            <a:ext cx="9833548" cy="2945574"/>
          </a:xfrm>
        </p:spPr>
        <p:txBody>
          <a:bodyPr anchor="ctr">
            <a:normAutofit/>
          </a:bodyPr>
          <a:lstStyle/>
          <a:p>
            <a:pPr marL="0" indent="0">
              <a:lnSpc>
                <a:spcPct val="90000"/>
              </a:lnSpc>
              <a:buNone/>
            </a:pPr>
            <a:r>
              <a:rPr lang="en-US" sz="1500">
                <a:solidFill>
                  <a:srgbClr val="FFFFFF"/>
                </a:solidFill>
              </a:rPr>
              <a:t>REST(REpresentational State Transfer)</a:t>
            </a:r>
          </a:p>
          <a:p>
            <a:pPr>
              <a:lnSpc>
                <a:spcPct val="90000"/>
              </a:lnSpc>
            </a:pPr>
            <a:r>
              <a:rPr lang="en-US" sz="1500">
                <a:solidFill>
                  <a:srgbClr val="FFFFFF"/>
                </a:solidFill>
              </a:rPr>
              <a:t>REST is web standards based architecture and uses HTTP Protocol.</a:t>
            </a:r>
          </a:p>
          <a:p>
            <a:pPr>
              <a:lnSpc>
                <a:spcPct val="90000"/>
              </a:lnSpc>
            </a:pPr>
            <a:r>
              <a:rPr lang="en-US" sz="1500">
                <a:solidFill>
                  <a:srgbClr val="FFFFFF"/>
                </a:solidFill>
              </a:rPr>
              <a:t>It revolves around resource where every component is a resource and a resource is accessed by a common interface using HTTP standard methods.</a:t>
            </a:r>
          </a:p>
          <a:p>
            <a:pPr>
              <a:lnSpc>
                <a:spcPct val="90000"/>
              </a:lnSpc>
            </a:pPr>
            <a:r>
              <a:rPr lang="en-US" sz="1500">
                <a:solidFill>
                  <a:srgbClr val="FFFFFF"/>
                </a:solidFill>
              </a:rPr>
              <a:t>Makes use of HTTP Methods to determine what type of action to do (GET, POST, PUT, DELETE...)</a:t>
            </a:r>
          </a:p>
          <a:p>
            <a:pPr>
              <a:lnSpc>
                <a:spcPct val="90000"/>
              </a:lnSpc>
            </a:pPr>
            <a:r>
              <a:rPr lang="en-US" sz="1500">
                <a:solidFill>
                  <a:srgbClr val="FFFFFF"/>
                </a:solidFill>
              </a:rPr>
              <a:t>Uses HTTP status codes to determine the status of the response to the client (1xx,2xx,3xx,4xx,5xx)</a:t>
            </a:r>
          </a:p>
          <a:p>
            <a:pPr>
              <a:lnSpc>
                <a:spcPct val="90000"/>
              </a:lnSpc>
            </a:pPr>
            <a:r>
              <a:rPr lang="en-US" sz="1500">
                <a:solidFill>
                  <a:srgbClr val="FFFFFF"/>
                </a:solidFill>
              </a:rPr>
              <a:t>Uses URI (Uniform Resource Identifier) - primary data representation. It is a unique identifier for the resources in an application</a:t>
            </a:r>
          </a:p>
          <a:p>
            <a:pPr lvl="1">
              <a:lnSpc>
                <a:spcPct val="90000"/>
              </a:lnSpc>
            </a:pPr>
            <a:r>
              <a:rPr lang="en-US" sz="1500">
                <a:solidFill>
                  <a:srgbClr val="FFFFFF"/>
                </a:solidFill>
              </a:rPr>
              <a:t>/user</a:t>
            </a:r>
          </a:p>
          <a:p>
            <a:pPr lvl="1">
              <a:lnSpc>
                <a:spcPct val="90000"/>
              </a:lnSpc>
            </a:pPr>
            <a:r>
              <a:rPr lang="en-US" sz="1500">
                <a:solidFill>
                  <a:srgbClr val="FFFFFF"/>
                </a:solidFill>
              </a:rPr>
              <a:t>/user/{1}</a:t>
            </a:r>
          </a:p>
          <a:p>
            <a:pPr lvl="1">
              <a:lnSpc>
                <a:spcPct val="90000"/>
              </a:lnSpc>
            </a:pPr>
            <a:r>
              <a:rPr lang="en-US" sz="1500">
                <a:solidFill>
                  <a:srgbClr val="FFFFFF"/>
                </a:solidFill>
              </a:rPr>
              <a:t>/books</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6"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75FA4D-A939-450C-96F7-74B923DFB38A}"/>
              </a:ext>
            </a:extLst>
          </p:cNvPr>
          <p:cNvSpPr>
            <a:spLocks noGrp="1"/>
          </p:cNvSpPr>
          <p:nvPr>
            <p:ph type="title"/>
          </p:nvPr>
        </p:nvSpPr>
        <p:spPr>
          <a:xfrm>
            <a:off x="1179226" y="448056"/>
            <a:ext cx="9833548" cy="1066802"/>
          </a:xfrm>
        </p:spPr>
        <p:txBody>
          <a:bodyPr>
            <a:normAutofit/>
          </a:bodyPr>
          <a:lstStyle/>
          <a:p>
            <a:r>
              <a:rPr lang="en-US" sz="4000">
                <a:solidFill>
                  <a:srgbClr val="3F3F3F"/>
                </a:solidFill>
                <a:sym typeface="+mn-ea"/>
              </a:rPr>
              <a:t>Introduction to Web Services</a:t>
            </a:r>
            <a:endParaRPr lang="en-PH" sz="4000">
              <a:solidFill>
                <a:srgbClr val="3F3F3F"/>
              </a:solidFill>
            </a:endParaRPr>
          </a:p>
        </p:txBody>
      </p:sp>
      <p:sp>
        <p:nvSpPr>
          <p:cNvPr id="3" name="Content Placeholder 2">
            <a:extLst>
              <a:ext uri="{FF2B5EF4-FFF2-40B4-BE49-F238E27FC236}">
                <a16:creationId xmlns:a16="http://schemas.microsoft.com/office/drawing/2014/main" id="{3759EDC6-D593-4D62-A75A-813BA10DBE7A}"/>
              </a:ext>
            </a:extLst>
          </p:cNvPr>
          <p:cNvSpPr>
            <a:spLocks noGrp="1"/>
          </p:cNvSpPr>
          <p:nvPr>
            <p:ph idx="1"/>
          </p:nvPr>
        </p:nvSpPr>
        <p:spPr>
          <a:xfrm>
            <a:off x="1179226" y="3049325"/>
            <a:ext cx="9833548" cy="2945574"/>
          </a:xfrm>
        </p:spPr>
        <p:txBody>
          <a:bodyPr anchor="ctr">
            <a:normAutofit/>
          </a:bodyPr>
          <a:lstStyle/>
          <a:p>
            <a:pPr marL="0" indent="0">
              <a:lnSpc>
                <a:spcPct val="90000"/>
              </a:lnSpc>
              <a:buNone/>
            </a:pPr>
            <a:r>
              <a:rPr lang="en-PH" sz="1800" dirty="0">
                <a:solidFill>
                  <a:srgbClr val="FFFFFF"/>
                </a:solidFill>
              </a:rPr>
              <a:t>Constructing a Standard URI</a:t>
            </a:r>
          </a:p>
          <a:p>
            <a:pPr>
              <a:lnSpc>
                <a:spcPct val="90000"/>
              </a:lnSpc>
            </a:pPr>
            <a:r>
              <a:rPr lang="en-US" sz="1300" dirty="0">
                <a:solidFill>
                  <a:srgbClr val="FFFFFF"/>
                </a:solidFill>
              </a:rPr>
              <a:t>The following are important points to be considered while designing a URI −</a:t>
            </a:r>
          </a:p>
          <a:p>
            <a:pPr>
              <a:lnSpc>
                <a:spcPct val="90000"/>
              </a:lnSpc>
            </a:pPr>
            <a:r>
              <a:rPr lang="en-US" sz="1300" b="1" dirty="0">
                <a:solidFill>
                  <a:srgbClr val="FFFFFF"/>
                </a:solidFill>
              </a:rPr>
              <a:t>Use Plural Noun</a:t>
            </a:r>
            <a:r>
              <a:rPr lang="en-US" sz="1300" dirty="0">
                <a:solidFill>
                  <a:srgbClr val="FFFFFF"/>
                </a:solidFill>
              </a:rPr>
              <a:t> − Use plural noun to define resources. For example, we've used users to identify users as a resource.</a:t>
            </a:r>
          </a:p>
          <a:p>
            <a:pPr>
              <a:lnSpc>
                <a:spcPct val="90000"/>
              </a:lnSpc>
            </a:pPr>
            <a:r>
              <a:rPr lang="en-US" sz="1300" b="1" dirty="0">
                <a:solidFill>
                  <a:srgbClr val="FFFFFF"/>
                </a:solidFill>
              </a:rPr>
              <a:t>Avoid using spaces</a:t>
            </a:r>
            <a:r>
              <a:rPr lang="en-US" sz="1300" dirty="0">
                <a:solidFill>
                  <a:srgbClr val="FFFFFF"/>
                </a:solidFill>
              </a:rPr>
              <a:t> − Use underscore (_) or hyphen (-) when using a long resource name. For example, use </a:t>
            </a:r>
            <a:r>
              <a:rPr lang="en-US" sz="1300" dirty="0" err="1">
                <a:solidFill>
                  <a:srgbClr val="FFFFFF"/>
                </a:solidFill>
              </a:rPr>
              <a:t>authorized_users</a:t>
            </a:r>
            <a:r>
              <a:rPr lang="en-US" sz="1300" dirty="0">
                <a:solidFill>
                  <a:srgbClr val="FFFFFF"/>
                </a:solidFill>
              </a:rPr>
              <a:t> instead of authorized%20users.</a:t>
            </a:r>
          </a:p>
          <a:p>
            <a:pPr>
              <a:lnSpc>
                <a:spcPct val="90000"/>
              </a:lnSpc>
            </a:pPr>
            <a:r>
              <a:rPr lang="en-US" sz="1300" b="1" dirty="0">
                <a:solidFill>
                  <a:srgbClr val="FFFFFF"/>
                </a:solidFill>
              </a:rPr>
              <a:t>Use lowercase letters</a:t>
            </a:r>
            <a:r>
              <a:rPr lang="en-US" sz="1300" dirty="0">
                <a:solidFill>
                  <a:srgbClr val="FFFFFF"/>
                </a:solidFill>
              </a:rPr>
              <a:t> − Although URI is case-insensitive, it is a good practice to keep the </a:t>
            </a:r>
            <a:r>
              <a:rPr lang="en-US" sz="1300" dirty="0" err="1">
                <a:solidFill>
                  <a:srgbClr val="FFFFFF"/>
                </a:solidFill>
              </a:rPr>
              <a:t>url</a:t>
            </a:r>
            <a:r>
              <a:rPr lang="en-US" sz="1300" dirty="0">
                <a:solidFill>
                  <a:srgbClr val="FFFFFF"/>
                </a:solidFill>
              </a:rPr>
              <a:t> in lower case letters only.</a:t>
            </a:r>
          </a:p>
          <a:p>
            <a:pPr>
              <a:lnSpc>
                <a:spcPct val="90000"/>
              </a:lnSpc>
            </a:pPr>
            <a:r>
              <a:rPr lang="en-US" sz="1300" b="1" dirty="0">
                <a:solidFill>
                  <a:srgbClr val="FFFFFF"/>
                </a:solidFill>
              </a:rPr>
              <a:t>Maintain Backward Compatibility</a:t>
            </a:r>
            <a:r>
              <a:rPr lang="en-US" sz="1300" dirty="0">
                <a:solidFill>
                  <a:srgbClr val="FFFFFF"/>
                </a:solidFill>
              </a:rPr>
              <a:t> − As Web Service is a public service, a URI once made public should always be available. In case, URI gets updated, redirect the older URI to a new URI using the HTTP Status code, 300.</a:t>
            </a:r>
          </a:p>
          <a:p>
            <a:pPr>
              <a:lnSpc>
                <a:spcPct val="90000"/>
              </a:lnSpc>
            </a:pPr>
            <a:r>
              <a:rPr lang="en-US" sz="1300" b="1" dirty="0">
                <a:solidFill>
                  <a:srgbClr val="FFFFFF"/>
                </a:solidFill>
              </a:rPr>
              <a:t>Use HTTP Verb</a:t>
            </a:r>
            <a:r>
              <a:rPr lang="en-US" sz="1300" dirty="0">
                <a:solidFill>
                  <a:srgbClr val="FFFFFF"/>
                </a:solidFill>
              </a:rPr>
              <a:t> − Always use HTTP Verb like GET, PUT and DELETE to do the operations on the resource. It is not good to use operations name in the URI.</a:t>
            </a:r>
          </a:p>
          <a:p>
            <a:pPr marL="0" indent="0">
              <a:lnSpc>
                <a:spcPct val="90000"/>
              </a:lnSpc>
              <a:buNone/>
            </a:pPr>
            <a:endParaRPr lang="en-PH" sz="1300" dirty="0">
              <a:solidFill>
                <a:srgbClr val="FFFFFF"/>
              </a:solidFill>
            </a:endParaRPr>
          </a:p>
        </p:txBody>
      </p:sp>
    </p:spTree>
    <p:extLst>
      <p:ext uri="{BB962C8B-B14F-4D97-AF65-F5344CB8AC3E}">
        <p14:creationId xmlns:p14="http://schemas.microsoft.com/office/powerpoint/2010/main" val="137291192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179226" y="448056"/>
            <a:ext cx="9833548" cy="1066802"/>
          </a:xfrm>
        </p:spPr>
        <p:txBody>
          <a:bodyPr>
            <a:normAutofit/>
          </a:bodyPr>
          <a:lstStyle/>
          <a:p>
            <a:r>
              <a:rPr lang="en-US" sz="4000">
                <a:solidFill>
                  <a:srgbClr val="3F3F3F"/>
                </a:solidFill>
              </a:rPr>
              <a:t>Introduction to Web Services</a:t>
            </a:r>
          </a:p>
        </p:txBody>
      </p:sp>
      <p:sp>
        <p:nvSpPr>
          <p:cNvPr id="3" name="Content Placeholder 2"/>
          <p:cNvSpPr>
            <a:spLocks noGrp="1"/>
          </p:cNvSpPr>
          <p:nvPr>
            <p:ph idx="1"/>
          </p:nvPr>
        </p:nvSpPr>
        <p:spPr>
          <a:xfrm>
            <a:off x="1179226" y="3049325"/>
            <a:ext cx="9833548" cy="2945574"/>
          </a:xfrm>
        </p:spPr>
        <p:txBody>
          <a:bodyPr anchor="ctr">
            <a:normAutofit/>
          </a:bodyPr>
          <a:lstStyle/>
          <a:p>
            <a:pPr marL="0" indent="0">
              <a:lnSpc>
                <a:spcPct val="90000"/>
              </a:lnSpc>
              <a:buNone/>
            </a:pPr>
            <a:r>
              <a:rPr lang="en-US" sz="2000">
                <a:solidFill>
                  <a:srgbClr val="FFFFFF"/>
                </a:solidFill>
              </a:rPr>
              <a:t>The five important constraints for RESTful Web Service are</a:t>
            </a:r>
          </a:p>
          <a:p>
            <a:pPr lvl="1">
              <a:lnSpc>
                <a:spcPct val="90000"/>
              </a:lnSpc>
            </a:pPr>
            <a:r>
              <a:rPr lang="en-US" sz="2000">
                <a:solidFill>
                  <a:srgbClr val="FFFFFF"/>
                </a:solidFill>
              </a:rPr>
              <a:t>Client - Server : There should be a service producer and a service consumer.</a:t>
            </a:r>
          </a:p>
          <a:p>
            <a:pPr lvl="1">
              <a:lnSpc>
                <a:spcPct val="90000"/>
              </a:lnSpc>
            </a:pPr>
            <a:r>
              <a:rPr lang="en-US" sz="2000">
                <a:solidFill>
                  <a:srgbClr val="FFFFFF"/>
                </a:solidFill>
              </a:rPr>
              <a:t>The interface (URL) is uniform and exposing resources.</a:t>
            </a:r>
          </a:p>
          <a:p>
            <a:pPr lvl="1">
              <a:lnSpc>
                <a:spcPct val="90000"/>
              </a:lnSpc>
            </a:pPr>
            <a:r>
              <a:rPr lang="en-US" sz="2000">
                <a:solidFill>
                  <a:srgbClr val="FFFFFF"/>
                </a:solidFill>
              </a:rPr>
              <a:t>The service is stateless.</a:t>
            </a:r>
          </a:p>
          <a:p>
            <a:pPr lvl="1">
              <a:lnSpc>
                <a:spcPct val="90000"/>
              </a:lnSpc>
            </a:pPr>
            <a:r>
              <a:rPr lang="en-US" sz="2000">
                <a:solidFill>
                  <a:srgbClr val="FFFFFF"/>
                </a:solidFill>
              </a:rPr>
              <a:t>The service results should be Cacheable. HTTP cache, for example.</a:t>
            </a:r>
          </a:p>
          <a:p>
            <a:pPr lvl="1">
              <a:lnSpc>
                <a:spcPct val="90000"/>
              </a:lnSpc>
            </a:pPr>
            <a:r>
              <a:rPr lang="en-US" sz="2000">
                <a:solidFill>
                  <a:srgbClr val="FFFFFF"/>
                </a:solidFill>
              </a:rPr>
              <a:t>Service should assume a Layered architecture. Client should not assume direct connection to server - it might be getting info from a middle layer - cache.</a:t>
            </a: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3">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p:cNvSpPr>
            <a:spLocks noGrp="1"/>
          </p:cNvSpPr>
          <p:nvPr>
            <p:ph type="title"/>
          </p:nvPr>
        </p:nvSpPr>
        <p:spPr>
          <a:xfrm>
            <a:off x="804672" y="802955"/>
            <a:ext cx="5145024" cy="1454051"/>
          </a:xfrm>
        </p:spPr>
        <p:txBody>
          <a:bodyPr vert="horz" lIns="91440" tIns="45720" rIns="91440" bIns="45720" rtlCol="0" anchor="ctr">
            <a:normAutofit/>
          </a:bodyPr>
          <a:lstStyle/>
          <a:p>
            <a:pPr>
              <a:lnSpc>
                <a:spcPct val="90000"/>
              </a:lnSpc>
            </a:pPr>
            <a:r>
              <a:rPr lang="en-US" sz="4000">
                <a:solidFill>
                  <a:srgbClr val="000000"/>
                </a:solidFill>
                <a:sym typeface="+mn-ea"/>
              </a:rPr>
              <a:t>Introduction to Web Services</a:t>
            </a:r>
            <a:endParaRPr lang="en-US" sz="4000">
              <a:solidFill>
                <a:srgbClr val="000000"/>
              </a:solidFill>
            </a:endParaRPr>
          </a:p>
        </p:txBody>
      </p:sp>
      <p:sp>
        <p:nvSpPr>
          <p:cNvPr id="32"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omputer&#10;&#10;Description automatically generated"/>
          <p:cNvPicPr>
            <a:picLocks noChangeAspect="1"/>
          </p:cNvPicPr>
          <p:nvPr/>
        </p:nvPicPr>
        <p:blipFill rotWithShape="1">
          <a:blip r:embed="rId3"/>
          <a:srcRect r="10616" b="3"/>
          <a:stretch/>
        </p:blipFill>
        <p:spPr>
          <a:xfrm>
            <a:off x="6410575" y="548516"/>
            <a:ext cx="3584788" cy="2055345"/>
          </a:xfrm>
          <a:prstGeom prst="rect">
            <a:avLst/>
          </a:prstGeom>
        </p:spPr>
      </p:pic>
      <p:sp>
        <p:nvSpPr>
          <p:cNvPr id="3" name="Content Placeholder 2"/>
          <p:cNvSpPr>
            <a:spLocks noGrp="1"/>
          </p:cNvSpPr>
          <p:nvPr>
            <p:ph sz="half" idx="1"/>
          </p:nvPr>
        </p:nvSpPr>
        <p:spPr>
          <a:xfrm>
            <a:off x="804672" y="2421682"/>
            <a:ext cx="5145024" cy="3639289"/>
          </a:xfrm>
        </p:spPr>
        <p:txBody>
          <a:bodyPr vert="horz" lIns="91440" tIns="45720" rIns="91440" bIns="45720" rtlCol="0" anchor="ctr">
            <a:normAutofit/>
          </a:bodyPr>
          <a:lstStyle/>
          <a:p>
            <a:pPr marL="0" indent="-228600">
              <a:lnSpc>
                <a:spcPct val="90000"/>
              </a:lnSpc>
              <a:buFont typeface="Arial" panose="020B0604020202020204" pitchFamily="34" charset="0"/>
              <a:buChar char="•"/>
            </a:pPr>
            <a:r>
              <a:rPr lang="en-US" sz="2000">
                <a:solidFill>
                  <a:srgbClr val="000000"/>
                </a:solidFill>
              </a:rPr>
              <a:t>REST Characteristics</a:t>
            </a:r>
          </a:p>
          <a:p>
            <a:pPr indent="-228600">
              <a:lnSpc>
                <a:spcPct val="90000"/>
              </a:lnSpc>
              <a:buFont typeface="Arial" panose="020B0604020202020204" pitchFamily="34" charset="0"/>
              <a:buChar char="•"/>
            </a:pPr>
            <a:r>
              <a:rPr lang="en-US" sz="2000">
                <a:solidFill>
                  <a:srgbClr val="000000"/>
                </a:solidFill>
              </a:rPr>
              <a:t>Request/Response Format - No restrictions. Can be plain texts, XML, HTML, JSON. JSON is the most popular.</a:t>
            </a:r>
          </a:p>
          <a:p>
            <a:pPr indent="-228600">
              <a:lnSpc>
                <a:spcPct val="90000"/>
              </a:lnSpc>
              <a:buFont typeface="Arial" panose="020B0604020202020204" pitchFamily="34" charset="0"/>
              <a:buChar char="•"/>
            </a:pPr>
            <a:r>
              <a:rPr lang="en-US" sz="2000">
                <a:solidFill>
                  <a:srgbClr val="000000"/>
                </a:solidFill>
              </a:rPr>
              <a:t>Communicates over HTTP</a:t>
            </a:r>
          </a:p>
          <a:p>
            <a:pPr indent="-228600">
              <a:lnSpc>
                <a:spcPct val="90000"/>
              </a:lnSpc>
              <a:buFont typeface="Arial" panose="020B0604020202020204" pitchFamily="34" charset="0"/>
              <a:buChar char="•"/>
            </a:pPr>
            <a:r>
              <a:rPr lang="en-US" sz="2000">
                <a:solidFill>
                  <a:srgbClr val="000000"/>
                </a:solidFill>
              </a:rPr>
              <a:t>Service Definition - is defined by using </a:t>
            </a:r>
            <a:r>
              <a:rPr lang="en-US" sz="2000" b="1">
                <a:solidFill>
                  <a:srgbClr val="000000"/>
                </a:solidFill>
              </a:rPr>
              <a:t>WADL </a:t>
            </a:r>
            <a:r>
              <a:rPr lang="en-US" sz="2000">
                <a:solidFill>
                  <a:srgbClr val="000000"/>
                </a:solidFill>
              </a:rPr>
              <a:t>(Web Application Definition Language) or </a:t>
            </a:r>
            <a:r>
              <a:rPr lang="en-US" sz="2000" b="1">
                <a:solidFill>
                  <a:srgbClr val="000000"/>
                </a:solidFill>
              </a:rPr>
              <a:t>Swagger</a:t>
            </a:r>
          </a:p>
        </p:txBody>
      </p:sp>
      <p:sp>
        <p:nvSpPr>
          <p:cNvPr id="30"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screenshot of a cell phone&#10;&#10;Description automatically generated"/>
          <p:cNvPicPr>
            <a:picLocks noGrp="1" noChangeAspect="1"/>
          </p:cNvPicPr>
          <p:nvPr>
            <p:ph sz="half" idx="2"/>
          </p:nvPr>
        </p:nvPicPr>
        <p:blipFill rotWithShape="1">
          <a:blip r:embed="rId4"/>
          <a:srcRect r="18884" b="3"/>
          <a:stretch/>
        </p:blipFill>
        <p:spPr>
          <a:xfrm>
            <a:off x="8202969" y="3633396"/>
            <a:ext cx="3940290" cy="31087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AB4E6-FC36-4834-8B2B-C980018438F3}"/>
              </a:ext>
            </a:extLst>
          </p:cNvPr>
          <p:cNvSpPr>
            <a:spLocks noGrp="1"/>
          </p:cNvSpPr>
          <p:nvPr>
            <p:ph type="title"/>
          </p:nvPr>
        </p:nvSpPr>
        <p:spPr>
          <a:xfrm>
            <a:off x="1179576" y="822960"/>
            <a:ext cx="9829800" cy="1325880"/>
          </a:xfrm>
        </p:spPr>
        <p:txBody>
          <a:bodyPr>
            <a:normAutofit/>
          </a:bodyPr>
          <a:lstStyle/>
          <a:p>
            <a:pPr algn="ctr"/>
            <a:r>
              <a:rPr lang="en-PH" sz="4000">
                <a:solidFill>
                  <a:srgbClr val="FFFFFF"/>
                </a:solidFill>
              </a:rPr>
              <a:t>Introduction to Web Services</a:t>
            </a:r>
          </a:p>
        </p:txBody>
      </p:sp>
      <p:pic>
        <p:nvPicPr>
          <p:cNvPr id="6" name="Picture 5">
            <a:extLst>
              <a:ext uri="{FF2B5EF4-FFF2-40B4-BE49-F238E27FC236}">
                <a16:creationId xmlns:a16="http://schemas.microsoft.com/office/drawing/2014/main" id="{89818293-6A63-490A-BB7A-40C9BED69E6A}"/>
              </a:ext>
            </a:extLst>
          </p:cNvPr>
          <p:cNvPicPr>
            <a:picLocks noChangeAspect="1"/>
          </p:cNvPicPr>
          <p:nvPr/>
        </p:nvPicPr>
        <p:blipFill>
          <a:blip r:embed="rId3"/>
          <a:stretch>
            <a:fillRect/>
          </a:stretch>
        </p:blipFill>
        <p:spPr>
          <a:xfrm>
            <a:off x="1283486" y="2837712"/>
            <a:ext cx="3997063" cy="3217333"/>
          </a:xfrm>
          <a:prstGeom prst="rect">
            <a:avLst/>
          </a:prstGeom>
        </p:spPr>
      </p:pic>
      <p:sp>
        <p:nvSpPr>
          <p:cNvPr id="5" name="Content Placeholder 4">
            <a:extLst>
              <a:ext uri="{FF2B5EF4-FFF2-40B4-BE49-F238E27FC236}">
                <a16:creationId xmlns:a16="http://schemas.microsoft.com/office/drawing/2014/main" id="{A9550DFD-3975-437E-A0A7-7159B9DAD7CA}"/>
              </a:ext>
            </a:extLst>
          </p:cNvPr>
          <p:cNvSpPr>
            <a:spLocks noGrp="1"/>
          </p:cNvSpPr>
          <p:nvPr>
            <p:ph idx="1"/>
          </p:nvPr>
        </p:nvSpPr>
        <p:spPr>
          <a:xfrm>
            <a:off x="6354871" y="2827419"/>
            <a:ext cx="5029200" cy="3227626"/>
          </a:xfrm>
        </p:spPr>
        <p:txBody>
          <a:bodyPr anchor="ctr">
            <a:normAutofit/>
          </a:bodyPr>
          <a:lstStyle/>
          <a:p>
            <a:pPr marL="0" indent="0">
              <a:lnSpc>
                <a:spcPct val="90000"/>
              </a:lnSpc>
              <a:buNone/>
            </a:pPr>
            <a:r>
              <a:rPr lang="en-PH" sz="1900" dirty="0">
                <a:solidFill>
                  <a:srgbClr val="000000"/>
                </a:solidFill>
              </a:rPr>
              <a:t>JavaScript Object Notation (JSON)</a:t>
            </a:r>
          </a:p>
          <a:p>
            <a:pPr>
              <a:lnSpc>
                <a:spcPct val="90000"/>
              </a:lnSpc>
            </a:pPr>
            <a:r>
              <a:rPr lang="en-US" sz="1900" dirty="0">
                <a:solidFill>
                  <a:srgbClr val="000000"/>
                </a:solidFill>
              </a:rPr>
              <a:t>is a lightweight data-interchange format</a:t>
            </a:r>
          </a:p>
          <a:p>
            <a:pPr>
              <a:lnSpc>
                <a:spcPct val="90000"/>
              </a:lnSpc>
            </a:pPr>
            <a:r>
              <a:rPr lang="en-US" sz="1900" dirty="0">
                <a:solidFill>
                  <a:srgbClr val="000000"/>
                </a:solidFill>
              </a:rPr>
              <a:t>It is easy for humans to read and write</a:t>
            </a:r>
          </a:p>
          <a:p>
            <a:pPr>
              <a:lnSpc>
                <a:spcPct val="90000"/>
              </a:lnSpc>
            </a:pPr>
            <a:r>
              <a:rPr lang="en-US" sz="1900" dirty="0">
                <a:solidFill>
                  <a:srgbClr val="000000"/>
                </a:solidFill>
              </a:rPr>
              <a:t>It is easy for machines to parse and generate</a:t>
            </a:r>
          </a:p>
          <a:p>
            <a:pPr>
              <a:lnSpc>
                <a:spcPct val="90000"/>
              </a:lnSpc>
            </a:pPr>
            <a:r>
              <a:rPr lang="en-US" sz="1900" dirty="0">
                <a:solidFill>
                  <a:srgbClr val="000000"/>
                </a:solidFill>
              </a:rPr>
              <a:t>An object is an unordered set of name/value pairs. An object begins with {left brace and ends with }right brace. Each name is followed by :colon and the name/value pairs are separated by ,comma.</a:t>
            </a:r>
          </a:p>
          <a:p>
            <a:pPr>
              <a:lnSpc>
                <a:spcPct val="90000"/>
              </a:lnSpc>
            </a:pPr>
            <a:endParaRPr lang="en-PH" sz="1900" dirty="0">
              <a:solidFill>
                <a:srgbClr val="000000"/>
              </a:solidFill>
            </a:endParaRPr>
          </a:p>
        </p:txBody>
      </p:sp>
    </p:spTree>
    <p:extLst>
      <p:ext uri="{BB962C8B-B14F-4D97-AF65-F5344CB8AC3E}">
        <p14:creationId xmlns:p14="http://schemas.microsoft.com/office/powerpoint/2010/main" val="286847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Introduction to Web Services</a:t>
            </a:r>
            <a:endParaRPr lang="en-US"/>
          </a:p>
        </p:txBody>
      </p:sp>
      <p:sp>
        <p:nvSpPr>
          <p:cNvPr id="6" name="Text Placeholder 5"/>
          <p:cNvSpPr>
            <a:spLocks noGrp="1"/>
          </p:cNvSpPr>
          <p:nvPr>
            <p:ph type="body" idx="1"/>
          </p:nvPr>
        </p:nvSpPr>
        <p:spPr/>
        <p:txBody>
          <a:bodyPr/>
          <a:lstStyle/>
          <a:p>
            <a:r>
              <a:rPr lang="en-US">
                <a:sym typeface="+mn-ea"/>
              </a:rPr>
              <a:t>SOAP</a:t>
            </a:r>
            <a:endParaRPr lang="en-US"/>
          </a:p>
        </p:txBody>
      </p:sp>
      <p:sp>
        <p:nvSpPr>
          <p:cNvPr id="3" name="Content Placeholder 2"/>
          <p:cNvSpPr>
            <a:spLocks noGrp="1"/>
          </p:cNvSpPr>
          <p:nvPr>
            <p:ph sz="half" idx="2"/>
          </p:nvPr>
        </p:nvSpPr>
        <p:spPr/>
        <p:txBody>
          <a:bodyPr/>
          <a:lstStyle/>
          <a:p>
            <a:pPr marL="0" indent="0">
              <a:buNone/>
            </a:pPr>
            <a:r>
              <a:rPr lang="en-US" sz="1800"/>
              <a:t>SOAP stands for Simple Object Access Protocol.</a:t>
            </a:r>
            <a:endParaRPr lang="en-US"/>
          </a:p>
          <a:p>
            <a:r>
              <a:rPr lang="en-US" sz="1800"/>
              <a:t>SOAP defines standards to be strictly followed.</a:t>
            </a:r>
          </a:p>
          <a:p>
            <a:r>
              <a:rPr lang="en-US" sz="1800"/>
              <a:t>Data Exchange Format - SOAP XML</a:t>
            </a:r>
          </a:p>
          <a:p>
            <a:r>
              <a:rPr lang="en-US" sz="1800"/>
              <a:t>Service Definition - Uses WSDL (Required)</a:t>
            </a:r>
          </a:p>
          <a:p>
            <a:r>
              <a:rPr lang="en-US" sz="1800"/>
              <a:t>Transport - HTTP &amp; MQ</a:t>
            </a:r>
          </a:p>
          <a:p>
            <a:r>
              <a:rPr lang="en-US" sz="1800"/>
              <a:t>SOAP defines its own security.</a:t>
            </a:r>
          </a:p>
        </p:txBody>
      </p:sp>
      <p:sp>
        <p:nvSpPr>
          <p:cNvPr id="7" name="Text Placeholder 6"/>
          <p:cNvSpPr>
            <a:spLocks noGrp="1"/>
          </p:cNvSpPr>
          <p:nvPr>
            <p:ph type="body" sz="quarter" idx="3"/>
          </p:nvPr>
        </p:nvSpPr>
        <p:spPr/>
        <p:txBody>
          <a:bodyPr/>
          <a:lstStyle/>
          <a:p>
            <a:r>
              <a:rPr lang="en-US">
                <a:sym typeface="+mn-ea"/>
              </a:rPr>
              <a:t>REST</a:t>
            </a:r>
            <a:endParaRPr lang="en-US"/>
          </a:p>
        </p:txBody>
      </p:sp>
      <p:sp>
        <p:nvSpPr>
          <p:cNvPr id="4" name="Content Placeholder 3"/>
          <p:cNvSpPr>
            <a:spLocks noGrp="1"/>
          </p:cNvSpPr>
          <p:nvPr>
            <p:ph sz="quarter" idx="4"/>
          </p:nvPr>
        </p:nvSpPr>
        <p:spPr/>
        <p:txBody>
          <a:bodyPr/>
          <a:lstStyle/>
          <a:p>
            <a:pPr marL="0" indent="0">
              <a:buNone/>
            </a:pPr>
            <a:r>
              <a:rPr lang="en-US" sz="1800">
                <a:sym typeface="+mn-ea"/>
              </a:rPr>
              <a:t>REST stands for REpresentational State Transfer.</a:t>
            </a:r>
          </a:p>
          <a:p>
            <a:r>
              <a:rPr lang="en-US" sz="1800">
                <a:sym typeface="+mn-ea"/>
              </a:rPr>
              <a:t>REST does not define too much standards like SOAP.</a:t>
            </a:r>
          </a:p>
          <a:p>
            <a:r>
              <a:rPr lang="en-US" sz="1800">
                <a:sym typeface="+mn-ea"/>
              </a:rPr>
              <a:t>Data Exchange Format - No restrictions. Can be plain texts, XML, HTML, JSON. JSON is the most popular.</a:t>
            </a:r>
          </a:p>
          <a:p>
            <a:r>
              <a:rPr lang="en-US" sz="1800">
                <a:sym typeface="+mn-ea"/>
              </a:rPr>
              <a:t>Service Definition - Uses WADL/Swagger (Optional)</a:t>
            </a:r>
          </a:p>
          <a:p>
            <a:r>
              <a:rPr lang="en-US" sz="1800">
                <a:sym typeface="+mn-ea"/>
              </a:rPr>
              <a:t>Transport - HTTP</a:t>
            </a:r>
          </a:p>
          <a:p>
            <a:r>
              <a:rPr lang="en-US" sz="1800">
                <a:sym typeface="+mn-ea"/>
              </a:rPr>
              <a:t>RESTful web services inherits security measures from the underlying transport.</a:t>
            </a:r>
          </a:p>
          <a:p>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Web Services API</a:t>
            </a:r>
          </a:p>
        </p:txBody>
      </p:sp>
      <p:sp>
        <p:nvSpPr>
          <p:cNvPr id="7" name="Text Placeholder 6"/>
          <p:cNvSpPr>
            <a:spLocks noGrp="1"/>
          </p:cNvSpPr>
          <p:nvPr>
            <p:ph type="body" idx="1"/>
          </p:nvPr>
        </p:nvSpPr>
        <p:spPr/>
        <p:txBody>
          <a:bodyPr/>
          <a:lstStyle/>
          <a:p>
            <a:r>
              <a:rPr lang="en-US"/>
              <a:t>SOAP	</a:t>
            </a:r>
          </a:p>
        </p:txBody>
      </p:sp>
      <p:sp>
        <p:nvSpPr>
          <p:cNvPr id="6" name="Content Placeholder 5"/>
          <p:cNvSpPr>
            <a:spLocks noGrp="1"/>
          </p:cNvSpPr>
          <p:nvPr>
            <p:ph sz="half" idx="2"/>
          </p:nvPr>
        </p:nvSpPr>
        <p:spPr/>
        <p:txBody>
          <a:bodyPr/>
          <a:lstStyle/>
          <a:p>
            <a:r>
              <a:rPr lang="en-US" sz="1800" b="1"/>
              <a:t>JAX-WS</a:t>
            </a:r>
            <a:r>
              <a:rPr lang="en-US" sz="1800"/>
              <a:t> stands for Java API for XML Web Services</a:t>
            </a:r>
            <a:endParaRPr lang="en-US"/>
          </a:p>
          <a:p>
            <a:endParaRPr lang="en-US"/>
          </a:p>
        </p:txBody>
      </p:sp>
      <p:sp>
        <p:nvSpPr>
          <p:cNvPr id="8" name="Text Placeholder 7"/>
          <p:cNvSpPr>
            <a:spLocks noGrp="1"/>
          </p:cNvSpPr>
          <p:nvPr>
            <p:ph type="body" sz="quarter" idx="3"/>
          </p:nvPr>
        </p:nvSpPr>
        <p:spPr/>
        <p:txBody>
          <a:bodyPr/>
          <a:lstStyle/>
          <a:p>
            <a:r>
              <a:rPr lang="en-US"/>
              <a:t>REST</a:t>
            </a:r>
          </a:p>
        </p:txBody>
      </p:sp>
      <p:sp>
        <p:nvSpPr>
          <p:cNvPr id="9" name="Content Placeholder 8"/>
          <p:cNvSpPr>
            <a:spLocks noGrp="1"/>
          </p:cNvSpPr>
          <p:nvPr>
            <p:ph sz="quarter" idx="4"/>
          </p:nvPr>
        </p:nvSpPr>
        <p:spPr/>
        <p:txBody>
          <a:bodyPr/>
          <a:lstStyle/>
          <a:p>
            <a:r>
              <a:rPr lang="en-US" sz="1800" b="1"/>
              <a:t>JAX-RS</a:t>
            </a:r>
            <a:r>
              <a:rPr lang="en-US" sz="1800"/>
              <a:t> stands for JAVA API for RESTful Web Services.</a:t>
            </a:r>
          </a:p>
          <a:p>
            <a:r>
              <a:rPr lang="en-US" sz="1800" b="1"/>
              <a:t>JAX-RS</a:t>
            </a:r>
            <a:r>
              <a:rPr lang="en-US" sz="1800"/>
              <a:t> is a JAVA based programming language API and specification to provide support for created RESTful Web Services.</a:t>
            </a:r>
          </a:p>
          <a:p>
            <a:r>
              <a:rPr lang="en-US" sz="1800" b="1"/>
              <a:t>Spring Boot</a:t>
            </a:r>
            <a:r>
              <a:rPr lang="en-US" sz="1800"/>
              <a:t> is an open source Java-based framework used to create a micro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5" name="Picture 14">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6" name="Oval 15">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179226" y="448056"/>
            <a:ext cx="9833548" cy="1066802"/>
          </a:xfrm>
        </p:spPr>
        <p:txBody>
          <a:bodyPr>
            <a:normAutofit/>
          </a:bodyPr>
          <a:lstStyle/>
          <a:p>
            <a:r>
              <a:rPr lang="en-US" sz="4000">
                <a:solidFill>
                  <a:srgbClr val="3F3F3F"/>
                </a:solidFill>
              </a:rPr>
              <a:t>Hyper Text Transfer Protocol (HTTP)	</a:t>
            </a:r>
          </a:p>
        </p:txBody>
      </p:sp>
      <p:sp>
        <p:nvSpPr>
          <p:cNvPr id="7" name="Content Placeholder 6"/>
          <p:cNvSpPr>
            <a:spLocks noGrp="1"/>
          </p:cNvSpPr>
          <p:nvPr>
            <p:ph idx="1"/>
          </p:nvPr>
        </p:nvSpPr>
        <p:spPr>
          <a:xfrm>
            <a:off x="1179226" y="3049325"/>
            <a:ext cx="9833548" cy="2945574"/>
          </a:xfrm>
        </p:spPr>
        <p:txBody>
          <a:bodyPr anchor="ctr">
            <a:normAutofit/>
          </a:bodyPr>
          <a:lstStyle/>
          <a:p>
            <a:pPr>
              <a:lnSpc>
                <a:spcPct val="90000"/>
              </a:lnSpc>
            </a:pPr>
            <a:r>
              <a:rPr lang="en-US" sz="1900">
                <a:solidFill>
                  <a:srgbClr val="FFFFFF"/>
                </a:solidFill>
              </a:rPr>
              <a:t>The </a:t>
            </a:r>
            <a:r>
              <a:rPr lang="en-US" sz="1900" b="1">
                <a:solidFill>
                  <a:srgbClr val="FFFFFF"/>
                </a:solidFill>
              </a:rPr>
              <a:t>Hypertext Transfer Protocol (HTTP)</a:t>
            </a:r>
            <a:r>
              <a:rPr lang="en-US" sz="1900">
                <a:solidFill>
                  <a:srgbClr val="FFFFFF"/>
                </a:solidFill>
              </a:rPr>
              <a:t> is an application-level protocol for distributed, collaborative, hypermedia information systems.</a:t>
            </a:r>
          </a:p>
          <a:p>
            <a:pPr>
              <a:lnSpc>
                <a:spcPct val="90000"/>
              </a:lnSpc>
            </a:pPr>
            <a:r>
              <a:rPr lang="en-US" sz="1900">
                <a:solidFill>
                  <a:srgbClr val="FFFFFF"/>
                </a:solidFill>
              </a:rPr>
              <a:t>HTTP is a generic and stateless protocol which can be used for other purposes as well using extensions of its request methods, error codes, and headers.</a:t>
            </a:r>
          </a:p>
          <a:p>
            <a:pPr>
              <a:lnSpc>
                <a:spcPct val="90000"/>
              </a:lnSpc>
            </a:pPr>
            <a:r>
              <a:rPr lang="en-US" sz="1900" b="1">
                <a:solidFill>
                  <a:srgbClr val="FFFFFF"/>
                </a:solidFill>
              </a:rPr>
              <a:t>HTTP </a:t>
            </a:r>
            <a:r>
              <a:rPr lang="en-US" sz="1900">
                <a:solidFill>
                  <a:srgbClr val="FFFFFF"/>
                </a:solidFill>
              </a:rPr>
              <a:t>is a TCP/IP based communication protocol, that is used to deliver data (HTML files, image files, query results, etc.) on the World Wide Web.</a:t>
            </a:r>
          </a:p>
          <a:p>
            <a:pPr>
              <a:lnSpc>
                <a:spcPct val="90000"/>
              </a:lnSpc>
            </a:pPr>
            <a:r>
              <a:rPr lang="en-US" sz="1900">
                <a:solidFill>
                  <a:srgbClr val="FFFFFF"/>
                </a:solidFill>
              </a:rPr>
              <a:t>The default port is </a:t>
            </a:r>
            <a:r>
              <a:rPr lang="en-US" sz="1900" b="1">
                <a:solidFill>
                  <a:srgbClr val="FFFFFF"/>
                </a:solidFill>
              </a:rPr>
              <a:t>TCP 80</a:t>
            </a:r>
            <a:r>
              <a:rPr lang="en-US" sz="1900">
                <a:solidFill>
                  <a:srgbClr val="FFFFFF"/>
                </a:solidFill>
              </a:rPr>
              <a:t>, but other ports can be used as well. </a:t>
            </a:r>
          </a:p>
          <a:p>
            <a:pPr>
              <a:lnSpc>
                <a:spcPct val="90000"/>
              </a:lnSpc>
            </a:pPr>
            <a:r>
              <a:rPr lang="en-US" sz="1900">
                <a:solidFill>
                  <a:srgbClr val="FFFFFF"/>
                </a:solidFill>
              </a:rPr>
              <a:t>It provides a standardized way for computers to communicate with each other. </a:t>
            </a:r>
            <a:r>
              <a:rPr lang="en-US" sz="1900" b="1">
                <a:solidFill>
                  <a:srgbClr val="FFFFFF"/>
                </a:solidFill>
              </a:rPr>
              <a:t>HTTP </a:t>
            </a:r>
            <a:r>
              <a:rPr lang="en-US" sz="1900">
                <a:solidFill>
                  <a:srgbClr val="FFFFFF"/>
                </a:solidFill>
              </a:rPr>
              <a:t>specification specifies how clients' request data will be constructed and sent to the server, and how the servers respond to these requests.</a:t>
            </a:r>
          </a:p>
          <a:p>
            <a:pPr>
              <a:lnSpc>
                <a:spcPct val="90000"/>
              </a:lnSpc>
            </a:pPr>
            <a:endParaRPr lang="en-US" sz="19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179226" y="448056"/>
            <a:ext cx="9833548" cy="1066802"/>
          </a:xfrm>
        </p:spPr>
        <p:txBody>
          <a:bodyPr>
            <a:normAutofit/>
          </a:bodyPr>
          <a:lstStyle/>
          <a:p>
            <a:r>
              <a:rPr lang="en-US" sz="4000">
                <a:solidFill>
                  <a:srgbClr val="3F3F3F"/>
                </a:solidFill>
              </a:rPr>
              <a:t>Hyper Text Transfer Protocol (HTTP)</a:t>
            </a:r>
          </a:p>
        </p:txBody>
      </p:sp>
      <p:sp>
        <p:nvSpPr>
          <p:cNvPr id="3" name="Content Placeholder 2"/>
          <p:cNvSpPr>
            <a:spLocks noGrp="1"/>
          </p:cNvSpPr>
          <p:nvPr>
            <p:ph idx="1"/>
          </p:nvPr>
        </p:nvSpPr>
        <p:spPr>
          <a:xfrm>
            <a:off x="1179226" y="3049325"/>
            <a:ext cx="9833548" cy="2945574"/>
          </a:xfrm>
        </p:spPr>
        <p:txBody>
          <a:bodyPr anchor="ctr">
            <a:normAutofit/>
          </a:bodyPr>
          <a:lstStyle/>
          <a:p>
            <a:pPr marL="0" indent="0">
              <a:lnSpc>
                <a:spcPct val="90000"/>
              </a:lnSpc>
              <a:buNone/>
            </a:pPr>
            <a:r>
              <a:rPr lang="en-US" sz="1300">
                <a:solidFill>
                  <a:srgbClr val="FFFFFF"/>
                </a:solidFill>
                <a:sym typeface="+mn-ea"/>
              </a:rPr>
              <a:t>There are three basic features that make HTTP a simple but powerful protocol:</a:t>
            </a:r>
            <a:endParaRPr lang="en-US" sz="1300">
              <a:solidFill>
                <a:srgbClr val="FFFFFF"/>
              </a:solidFill>
            </a:endParaRPr>
          </a:p>
          <a:p>
            <a:pPr>
              <a:lnSpc>
                <a:spcPct val="90000"/>
              </a:lnSpc>
            </a:pPr>
            <a:r>
              <a:rPr lang="en-US" sz="1300" b="1">
                <a:solidFill>
                  <a:srgbClr val="FFFFFF"/>
                </a:solidFill>
                <a:sym typeface="+mn-ea"/>
              </a:rPr>
              <a:t>HTTP is connectionless</a:t>
            </a:r>
            <a:r>
              <a:rPr lang="en-US" sz="1300">
                <a:solidFill>
                  <a:srgbClr val="FFFFFF"/>
                </a:solidFill>
                <a:sym typeface="+mn-ea"/>
              </a:rPr>
              <a:t>: The HTTP client, i.e., a browser initiates an HTTP request and after a request is made, the client waits for the response. The server processes the request and sends a response back after which client disconnect the connection. So client and server knows about each other during current request and response only. Further requests are made on new connection like client and server are new to each other.</a:t>
            </a:r>
            <a:endParaRPr lang="en-US" sz="1300">
              <a:solidFill>
                <a:srgbClr val="FFFFFF"/>
              </a:solidFill>
            </a:endParaRPr>
          </a:p>
          <a:p>
            <a:pPr>
              <a:lnSpc>
                <a:spcPct val="90000"/>
              </a:lnSpc>
            </a:pPr>
            <a:endParaRPr lang="en-US" sz="1300">
              <a:solidFill>
                <a:srgbClr val="FFFFFF"/>
              </a:solidFill>
            </a:endParaRPr>
          </a:p>
          <a:p>
            <a:pPr>
              <a:lnSpc>
                <a:spcPct val="90000"/>
              </a:lnSpc>
            </a:pPr>
            <a:r>
              <a:rPr lang="en-US" sz="1300" b="1">
                <a:solidFill>
                  <a:srgbClr val="FFFFFF"/>
                </a:solidFill>
                <a:sym typeface="+mn-ea"/>
              </a:rPr>
              <a:t>HTTP is media independent</a:t>
            </a:r>
            <a:r>
              <a:rPr lang="en-US" sz="1300">
                <a:solidFill>
                  <a:srgbClr val="FFFFFF"/>
                </a:solidFill>
                <a:sym typeface="+mn-ea"/>
              </a:rPr>
              <a:t>: It means, any type of data can be sent by HTTP as long as both the client and the server know how to handle the data content. It is required for the client as well as the server to specify the content type using appropriate MIME-type.</a:t>
            </a:r>
            <a:endParaRPr lang="en-US" sz="1300">
              <a:solidFill>
                <a:srgbClr val="FFFFFF"/>
              </a:solidFill>
            </a:endParaRPr>
          </a:p>
          <a:p>
            <a:pPr>
              <a:lnSpc>
                <a:spcPct val="90000"/>
              </a:lnSpc>
            </a:pPr>
            <a:endParaRPr lang="en-US" sz="1300">
              <a:solidFill>
                <a:srgbClr val="FFFFFF"/>
              </a:solidFill>
            </a:endParaRPr>
          </a:p>
          <a:p>
            <a:pPr>
              <a:lnSpc>
                <a:spcPct val="90000"/>
              </a:lnSpc>
            </a:pPr>
            <a:r>
              <a:rPr lang="en-US" sz="1300" b="1">
                <a:solidFill>
                  <a:srgbClr val="FFFFFF"/>
                </a:solidFill>
                <a:sym typeface="+mn-ea"/>
              </a:rPr>
              <a:t>HTTP is stateless</a:t>
            </a:r>
            <a:r>
              <a:rPr lang="en-US" sz="1300">
                <a:solidFill>
                  <a:srgbClr val="FFFFFF"/>
                </a:solidFill>
                <a:sym typeface="+mn-ea"/>
              </a:rPr>
              <a:t>: As mentioned above, HTTP is connectionless and it is a direct result of HTTP being a stateless protocol. The server and client are aware of each other only during a current request. Afterwards, both of them forget about each other. Due to this nature of the protocol, neither the client nor the browser can retain information between different requests across the web pages.</a:t>
            </a:r>
          </a:p>
        </p:txBody>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p:cNvSpPr>
            <a:spLocks noGrp="1"/>
          </p:cNvSpPr>
          <p:nvPr>
            <p:ph type="title"/>
          </p:nvPr>
        </p:nvSpPr>
        <p:spPr>
          <a:xfrm>
            <a:off x="2618437" y="991262"/>
            <a:ext cx="6955124" cy="1066802"/>
          </a:xfrm>
        </p:spPr>
        <p:txBody>
          <a:bodyPr>
            <a:normAutofit/>
          </a:bodyPr>
          <a:lstStyle/>
          <a:p>
            <a:pPr algn="ctr"/>
            <a:r>
              <a:rPr lang="en-US" sz="4000">
                <a:solidFill>
                  <a:srgbClr val="FFFFFF"/>
                </a:solidFill>
              </a:rPr>
              <a:t>HTTP Methods</a:t>
            </a:r>
          </a:p>
        </p:txBody>
      </p:sp>
      <p:sp>
        <p:nvSpPr>
          <p:cNvPr id="3" name="Content Placeholder 2"/>
          <p:cNvSpPr>
            <a:spLocks noGrp="1"/>
          </p:cNvSpPr>
          <p:nvPr>
            <p:ph idx="1"/>
          </p:nvPr>
        </p:nvSpPr>
        <p:spPr>
          <a:xfrm>
            <a:off x="2618437" y="2371725"/>
            <a:ext cx="6955124" cy="3038475"/>
          </a:xfrm>
        </p:spPr>
        <p:txBody>
          <a:bodyPr anchor="t">
            <a:normAutofit/>
          </a:bodyPr>
          <a:lstStyle/>
          <a:p>
            <a:pPr>
              <a:lnSpc>
                <a:spcPct val="90000"/>
              </a:lnSpc>
            </a:pPr>
            <a:r>
              <a:rPr lang="en-US" sz="1000" b="1">
                <a:solidFill>
                  <a:srgbClr val="FFFFFF"/>
                </a:solidFill>
              </a:rPr>
              <a:t>GET</a:t>
            </a:r>
          </a:p>
          <a:p>
            <a:pPr lvl="1">
              <a:lnSpc>
                <a:spcPct val="90000"/>
              </a:lnSpc>
            </a:pPr>
            <a:r>
              <a:rPr lang="en-US" sz="1000">
                <a:solidFill>
                  <a:srgbClr val="FFFFFF"/>
                </a:solidFill>
              </a:rPr>
              <a:t>The GET method is used to retrieve information from the given server using a given URI. Requests using GET should only retrieve data and should have no other effect on the data.</a:t>
            </a:r>
          </a:p>
          <a:p>
            <a:pPr>
              <a:lnSpc>
                <a:spcPct val="90000"/>
              </a:lnSpc>
            </a:pPr>
            <a:r>
              <a:rPr lang="en-US" sz="1000" b="1">
                <a:solidFill>
                  <a:srgbClr val="FFFFFF"/>
                </a:solidFill>
              </a:rPr>
              <a:t>POST</a:t>
            </a:r>
          </a:p>
          <a:p>
            <a:pPr lvl="1">
              <a:lnSpc>
                <a:spcPct val="90000"/>
              </a:lnSpc>
            </a:pPr>
            <a:r>
              <a:rPr lang="en-US" sz="1000">
                <a:solidFill>
                  <a:srgbClr val="FFFFFF"/>
                </a:solidFill>
              </a:rPr>
              <a:t>A POST request is used to send data to the server, for example, customer information, file upload, etc. using HTML forms.</a:t>
            </a:r>
          </a:p>
          <a:p>
            <a:pPr>
              <a:lnSpc>
                <a:spcPct val="90000"/>
              </a:lnSpc>
            </a:pPr>
            <a:r>
              <a:rPr lang="en-US" sz="1000" b="1">
                <a:solidFill>
                  <a:srgbClr val="FFFFFF"/>
                </a:solidFill>
              </a:rPr>
              <a:t>PUT</a:t>
            </a:r>
          </a:p>
          <a:p>
            <a:pPr lvl="1">
              <a:lnSpc>
                <a:spcPct val="90000"/>
              </a:lnSpc>
            </a:pPr>
            <a:r>
              <a:rPr lang="en-US" sz="1000">
                <a:solidFill>
                  <a:srgbClr val="FFFFFF"/>
                </a:solidFill>
              </a:rPr>
              <a:t>Replaces all current representations of the target resource with the uploaded content.</a:t>
            </a:r>
          </a:p>
          <a:p>
            <a:pPr>
              <a:lnSpc>
                <a:spcPct val="90000"/>
              </a:lnSpc>
            </a:pPr>
            <a:r>
              <a:rPr lang="en-US" sz="1000" b="1">
                <a:solidFill>
                  <a:srgbClr val="FFFFFF"/>
                </a:solidFill>
              </a:rPr>
              <a:t>DELETE</a:t>
            </a:r>
          </a:p>
          <a:p>
            <a:pPr lvl="1">
              <a:lnSpc>
                <a:spcPct val="90000"/>
              </a:lnSpc>
            </a:pPr>
            <a:r>
              <a:rPr lang="en-US" sz="1000">
                <a:solidFill>
                  <a:srgbClr val="FFFFFF"/>
                </a:solidFill>
              </a:rPr>
              <a:t>Removes all current representations of the target resource given by a URI.</a:t>
            </a:r>
          </a:p>
          <a:p>
            <a:pPr>
              <a:lnSpc>
                <a:spcPct val="90000"/>
              </a:lnSpc>
            </a:pPr>
            <a:r>
              <a:rPr lang="en-US" sz="1000" b="1">
                <a:solidFill>
                  <a:srgbClr val="FFFFFF"/>
                </a:solidFill>
              </a:rPr>
              <a:t>HEAD</a:t>
            </a:r>
          </a:p>
          <a:p>
            <a:pPr lvl="1">
              <a:lnSpc>
                <a:spcPct val="90000"/>
              </a:lnSpc>
            </a:pPr>
            <a:r>
              <a:rPr lang="en-US" sz="1000">
                <a:solidFill>
                  <a:srgbClr val="FFFFFF"/>
                </a:solidFill>
              </a:rPr>
              <a:t>Same as GET, but transfers the status line and header section only.</a:t>
            </a:r>
          </a:p>
          <a:p>
            <a:pPr>
              <a:lnSpc>
                <a:spcPct val="90000"/>
              </a:lnSpc>
            </a:pPr>
            <a:r>
              <a:rPr lang="en-US" sz="1000" b="1">
                <a:solidFill>
                  <a:srgbClr val="FFFFFF"/>
                </a:solidFill>
              </a:rPr>
              <a:t>CONNECT</a:t>
            </a:r>
          </a:p>
          <a:p>
            <a:pPr lvl="1">
              <a:lnSpc>
                <a:spcPct val="90000"/>
              </a:lnSpc>
            </a:pPr>
            <a:r>
              <a:rPr lang="en-US" sz="1000">
                <a:solidFill>
                  <a:srgbClr val="FFFFFF"/>
                </a:solidFill>
              </a:rPr>
              <a:t>Establishes a tunnel to the server identified by a given URI.</a:t>
            </a:r>
          </a:p>
          <a:p>
            <a:pPr>
              <a:lnSpc>
                <a:spcPct val="90000"/>
              </a:lnSpc>
            </a:pPr>
            <a:r>
              <a:rPr lang="en-US" sz="1000" b="1">
                <a:solidFill>
                  <a:srgbClr val="FFFFFF"/>
                </a:solidFill>
              </a:rPr>
              <a:t>OPTIONS</a:t>
            </a:r>
          </a:p>
          <a:p>
            <a:pPr lvl="1">
              <a:lnSpc>
                <a:spcPct val="90000"/>
              </a:lnSpc>
            </a:pPr>
            <a:r>
              <a:rPr lang="en-US" sz="1000">
                <a:solidFill>
                  <a:srgbClr val="FFFFFF"/>
                </a:solidFill>
              </a:rPr>
              <a:t>Describes the communication options for the target resource.</a:t>
            </a:r>
          </a:p>
          <a:p>
            <a:pPr>
              <a:lnSpc>
                <a:spcPct val="90000"/>
              </a:lnSpc>
            </a:pPr>
            <a:r>
              <a:rPr lang="en-US" sz="1000" b="1">
                <a:solidFill>
                  <a:srgbClr val="FFFFFF"/>
                </a:solidFill>
              </a:rPr>
              <a:t>TRACE</a:t>
            </a:r>
          </a:p>
          <a:p>
            <a:pPr lvl="1">
              <a:lnSpc>
                <a:spcPct val="90000"/>
              </a:lnSpc>
            </a:pPr>
            <a:r>
              <a:rPr lang="en-US" sz="1000">
                <a:solidFill>
                  <a:srgbClr val="FFFFFF"/>
                </a:solidFill>
              </a:rPr>
              <a:t>Performs a message loop-back test along the path to the target resource.</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Table of Contents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What is Web Services?</a:t>
            </a:r>
          </a:p>
          <a:p>
            <a:r>
              <a:rPr lang="en-US" sz="2400" dirty="0">
                <a:solidFill>
                  <a:srgbClr val="000000"/>
                </a:solidFill>
              </a:rPr>
              <a:t>Examples of Web Services</a:t>
            </a:r>
          </a:p>
          <a:p>
            <a:r>
              <a:rPr lang="en-US" sz="2400" dirty="0">
                <a:solidFill>
                  <a:srgbClr val="000000"/>
                </a:solidFill>
              </a:rPr>
              <a:t>What are the different type of Web Services?</a:t>
            </a:r>
          </a:p>
          <a:p>
            <a:r>
              <a:rPr lang="en-US" sz="2400" dirty="0">
                <a:solidFill>
                  <a:srgbClr val="000000"/>
                </a:solidFill>
              </a:rPr>
              <a:t>Difference between REST &amp; SOAP</a:t>
            </a:r>
          </a:p>
          <a:p>
            <a:r>
              <a:rPr lang="en-US" sz="2400" dirty="0">
                <a:solidFill>
                  <a:srgbClr val="000000"/>
                </a:solidFill>
              </a:rPr>
              <a:t>Spring Boot</a:t>
            </a:r>
          </a:p>
          <a:p>
            <a:r>
              <a:rPr lang="en-US" sz="2400" dirty="0">
                <a:solidFill>
                  <a:srgbClr val="000000"/>
                </a:solidFill>
              </a:rPr>
              <a:t>Spring </a:t>
            </a:r>
            <a:r>
              <a:rPr lang="en-US" sz="2400" dirty="0" err="1">
                <a:solidFill>
                  <a:srgbClr val="000000"/>
                </a:solidFill>
              </a:rPr>
              <a:t>Initialzr</a:t>
            </a:r>
            <a:endParaRPr lang="en-US" sz="2400" dirty="0">
              <a:solidFill>
                <a:srgbClr val="000000"/>
              </a:solidFill>
            </a:endParaRPr>
          </a:p>
          <a:p>
            <a:r>
              <a:rPr lang="en-US" sz="2400" dirty="0">
                <a:solidFill>
                  <a:srgbClr val="000000"/>
                </a:solidFill>
              </a:rPr>
              <a:t>Creating our first REST Web Service</a:t>
            </a:r>
          </a:p>
          <a:p>
            <a:r>
              <a:rPr lang="en-US" sz="2400" dirty="0">
                <a:solidFill>
                  <a:srgbClr val="000000"/>
                </a:solidFill>
              </a:rPr>
              <a:t>Creating our first Application with REST Web Service</a:t>
            </a:r>
          </a:p>
          <a:p>
            <a:r>
              <a:rPr lang="en-US" sz="2400" dirty="0">
                <a:solidFill>
                  <a:srgbClr val="000000"/>
                </a:solidFill>
              </a:rPr>
              <a:t>Database Integration using JPA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179226" y="448056"/>
            <a:ext cx="9833548" cy="1066802"/>
          </a:xfrm>
        </p:spPr>
        <p:txBody>
          <a:bodyPr>
            <a:normAutofit/>
          </a:bodyPr>
          <a:lstStyle/>
          <a:p>
            <a:r>
              <a:rPr lang="en-US" sz="4000">
                <a:solidFill>
                  <a:srgbClr val="3F3F3F"/>
                </a:solidFill>
              </a:rPr>
              <a:t>HTTP Status Codes</a:t>
            </a:r>
          </a:p>
        </p:txBody>
      </p:sp>
      <p:sp>
        <p:nvSpPr>
          <p:cNvPr id="3" name="Content Placeholder 2"/>
          <p:cNvSpPr>
            <a:spLocks noGrp="1"/>
          </p:cNvSpPr>
          <p:nvPr>
            <p:ph idx="1"/>
          </p:nvPr>
        </p:nvSpPr>
        <p:spPr>
          <a:xfrm>
            <a:off x="1179226" y="3049325"/>
            <a:ext cx="9833548" cy="2945574"/>
          </a:xfrm>
        </p:spPr>
        <p:txBody>
          <a:bodyPr anchor="ctr">
            <a:normAutofit/>
          </a:bodyPr>
          <a:lstStyle/>
          <a:p>
            <a:pPr>
              <a:lnSpc>
                <a:spcPct val="90000"/>
              </a:lnSpc>
            </a:pPr>
            <a:r>
              <a:rPr lang="en-US" sz="1100">
                <a:solidFill>
                  <a:srgbClr val="FFFFFF"/>
                </a:solidFill>
              </a:rPr>
              <a:t>1xx Information</a:t>
            </a:r>
          </a:p>
          <a:p>
            <a:pPr lvl="1">
              <a:lnSpc>
                <a:spcPct val="90000"/>
              </a:lnSpc>
            </a:pPr>
            <a:r>
              <a:rPr lang="en-US" sz="1100">
                <a:solidFill>
                  <a:srgbClr val="FFFFFF"/>
                </a:solidFill>
              </a:rPr>
              <a:t>This class of status code indicates a provisional response, consisting only of the Status-Line and optional headers, and is terminated by an empty line. </a:t>
            </a:r>
          </a:p>
          <a:p>
            <a:pPr>
              <a:lnSpc>
                <a:spcPct val="90000"/>
              </a:lnSpc>
            </a:pPr>
            <a:r>
              <a:rPr lang="en-US" sz="1100">
                <a:solidFill>
                  <a:srgbClr val="FFFFFF"/>
                </a:solidFill>
              </a:rPr>
              <a:t>2xx Success</a:t>
            </a:r>
          </a:p>
          <a:p>
            <a:pPr lvl="1">
              <a:lnSpc>
                <a:spcPct val="90000"/>
              </a:lnSpc>
            </a:pPr>
            <a:r>
              <a:rPr lang="en-US" sz="1100">
                <a:solidFill>
                  <a:srgbClr val="FFFFFF"/>
                </a:solidFill>
              </a:rPr>
              <a:t>This class of status code indicates that the client's request was successfully received, understood, and accepted.</a:t>
            </a:r>
          </a:p>
          <a:p>
            <a:pPr>
              <a:lnSpc>
                <a:spcPct val="90000"/>
              </a:lnSpc>
            </a:pPr>
            <a:r>
              <a:rPr lang="en-US" sz="1100">
                <a:solidFill>
                  <a:srgbClr val="FFFFFF"/>
                </a:solidFill>
              </a:rPr>
              <a:t>3xx Redirection</a:t>
            </a:r>
          </a:p>
          <a:p>
            <a:pPr lvl="1">
              <a:lnSpc>
                <a:spcPct val="90000"/>
              </a:lnSpc>
            </a:pPr>
            <a:r>
              <a:rPr lang="en-US" sz="1100">
                <a:solidFill>
                  <a:srgbClr val="FFFFFF"/>
                </a:solidFill>
              </a:rPr>
              <a:t>This class of status code indicates that further action needs to be taken by the user agent in order to fulfill the request. The action required MAY be carried out by the user agent without interaction with the user if and only if the method used in the second request is GET or HEAD. A client SHOULD detect infinite redirection loops, since such loops generate network traffic for each redirection.</a:t>
            </a:r>
          </a:p>
          <a:p>
            <a:pPr>
              <a:lnSpc>
                <a:spcPct val="90000"/>
              </a:lnSpc>
            </a:pPr>
            <a:r>
              <a:rPr lang="en-US" sz="1100">
                <a:solidFill>
                  <a:srgbClr val="FFFFFF"/>
                </a:solidFill>
              </a:rPr>
              <a:t>4xx Client Error</a:t>
            </a:r>
          </a:p>
          <a:p>
            <a:pPr lvl="1">
              <a:lnSpc>
                <a:spcPct val="90000"/>
              </a:lnSpc>
            </a:pPr>
            <a:r>
              <a:rPr lang="en-US" sz="1100">
                <a:solidFill>
                  <a:srgbClr val="FFFFFF"/>
                </a:solidFill>
              </a:rPr>
              <a:t> This class of status code is intended for cases in which the client seems to have erred.</a:t>
            </a:r>
          </a:p>
          <a:p>
            <a:pPr>
              <a:lnSpc>
                <a:spcPct val="90000"/>
              </a:lnSpc>
            </a:pPr>
            <a:r>
              <a:rPr lang="en-US" sz="1100">
                <a:solidFill>
                  <a:srgbClr val="FFFFFF"/>
                </a:solidFill>
              </a:rPr>
              <a:t>5xx Server Error</a:t>
            </a:r>
          </a:p>
          <a:p>
            <a:pPr lvl="1">
              <a:lnSpc>
                <a:spcPct val="90000"/>
              </a:lnSpc>
            </a:pPr>
            <a:r>
              <a:rPr lang="en-US" sz="1100">
                <a:solidFill>
                  <a:srgbClr val="FFFFFF"/>
                </a:solidFill>
              </a:rPr>
              <a:t>Response status codes beginning with the digit "5" indicate cases in which the server is aware that it has erred or is incapable of performing the request. </a:t>
            </a:r>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Spring Boot</a:t>
            </a:r>
          </a:p>
        </p:txBody>
      </p:sp>
      <p:sp>
        <p:nvSpPr>
          <p:cNvPr id="7" name="Content Placeholder 6"/>
          <p:cNvSpPr>
            <a:spLocks noGrp="1"/>
          </p:cNvSpPr>
          <p:nvPr>
            <p:ph idx="1"/>
          </p:nvPr>
        </p:nvSpPr>
        <p:spPr>
          <a:xfrm>
            <a:off x="6090574" y="801866"/>
            <a:ext cx="5306084" cy="5230634"/>
          </a:xfrm>
        </p:spPr>
        <p:txBody>
          <a:bodyPr anchor="ctr">
            <a:normAutofit/>
          </a:bodyPr>
          <a:lstStyle/>
          <a:p>
            <a:r>
              <a:rPr lang="en-US" sz="2400" dirty="0">
                <a:solidFill>
                  <a:srgbClr val="000000"/>
                </a:solidFill>
              </a:rPr>
              <a:t>Features</a:t>
            </a:r>
          </a:p>
          <a:p>
            <a:pPr lvl="1"/>
            <a:r>
              <a:rPr lang="en-US" sz="2400" dirty="0">
                <a:solidFill>
                  <a:srgbClr val="000000"/>
                </a:solidFill>
              </a:rPr>
              <a:t>Enable building production ready applications quickly</a:t>
            </a:r>
          </a:p>
          <a:p>
            <a:pPr lvl="1"/>
            <a:r>
              <a:rPr lang="en-US" sz="2400" dirty="0">
                <a:solidFill>
                  <a:srgbClr val="000000"/>
                </a:solidFill>
              </a:rPr>
              <a:t>Provide common non-functional features</a:t>
            </a:r>
          </a:p>
          <a:p>
            <a:pPr lvl="2"/>
            <a:r>
              <a:rPr lang="en-US" dirty="0">
                <a:solidFill>
                  <a:srgbClr val="000000"/>
                </a:solidFill>
              </a:rPr>
              <a:t>Embedded Servers (Tomcat, Jetty or Undertow)</a:t>
            </a:r>
          </a:p>
          <a:p>
            <a:pPr lvl="2"/>
            <a:r>
              <a:rPr lang="en-US" dirty="0">
                <a:solidFill>
                  <a:srgbClr val="000000"/>
                </a:solidFill>
              </a:rPr>
              <a:t>Metrics</a:t>
            </a:r>
          </a:p>
          <a:p>
            <a:pPr lvl="2"/>
            <a:r>
              <a:rPr lang="en-US" dirty="0">
                <a:solidFill>
                  <a:srgbClr val="000000"/>
                </a:solidFill>
              </a:rPr>
              <a:t>Health Checks</a:t>
            </a:r>
          </a:p>
          <a:p>
            <a:pPr lvl="2"/>
            <a:r>
              <a:rPr lang="en-US" dirty="0">
                <a:solidFill>
                  <a:srgbClr val="000000"/>
                </a:solidFill>
              </a:rPr>
              <a:t>Externalized configurations</a:t>
            </a:r>
          </a:p>
          <a:p>
            <a:pPr lvl="2"/>
            <a:endParaRPr lang="en-US"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Spring Boot Auto Configuration</a:t>
            </a:r>
          </a:p>
        </p:txBody>
      </p:sp>
      <p:sp>
        <p:nvSpPr>
          <p:cNvPr id="3" name="Content Placeholder 2"/>
          <p:cNvSpPr>
            <a:spLocks noGrp="1"/>
          </p:cNvSpPr>
          <p:nvPr>
            <p:ph idx="1"/>
          </p:nvPr>
        </p:nvSpPr>
        <p:spPr>
          <a:xfrm>
            <a:off x="6090574" y="801866"/>
            <a:ext cx="5306084" cy="5230634"/>
          </a:xfrm>
        </p:spPr>
        <p:txBody>
          <a:bodyPr anchor="ctr">
            <a:normAutofit/>
          </a:bodyPr>
          <a:lstStyle/>
          <a:p>
            <a:pPr>
              <a:lnSpc>
                <a:spcPct val="90000"/>
              </a:lnSpc>
            </a:pPr>
            <a:r>
              <a:rPr lang="en-US" sz="2000" b="1">
                <a:solidFill>
                  <a:srgbClr val="000000"/>
                </a:solidFill>
              </a:rPr>
              <a:t>@SpringBootApplication</a:t>
            </a:r>
            <a:r>
              <a:rPr lang="en-US" sz="2000">
                <a:solidFill>
                  <a:srgbClr val="000000"/>
                </a:solidFill>
              </a:rPr>
              <a:t> - annotation can be used to enable those three features:</a:t>
            </a:r>
          </a:p>
          <a:p>
            <a:pPr lvl="1">
              <a:lnSpc>
                <a:spcPct val="90000"/>
              </a:lnSpc>
            </a:pPr>
            <a:r>
              <a:rPr lang="en-US" sz="2000">
                <a:solidFill>
                  <a:srgbClr val="000000"/>
                </a:solidFill>
              </a:rPr>
              <a:t>@EnableAutoConfiguration: enable Spring Boot’s auto-configuration mechanism</a:t>
            </a:r>
          </a:p>
          <a:p>
            <a:pPr lvl="1">
              <a:lnSpc>
                <a:spcPct val="90000"/>
              </a:lnSpc>
            </a:pPr>
            <a:r>
              <a:rPr lang="en-US" sz="2000">
                <a:solidFill>
                  <a:srgbClr val="000000"/>
                </a:solidFill>
              </a:rPr>
              <a:t>@ComponentScan: enable @Component scan on the package where the application is located</a:t>
            </a:r>
          </a:p>
          <a:p>
            <a:pPr lvl="1">
              <a:lnSpc>
                <a:spcPct val="90000"/>
              </a:lnSpc>
            </a:pPr>
            <a:r>
              <a:rPr lang="en-US" sz="2000">
                <a:solidFill>
                  <a:srgbClr val="000000"/>
                </a:solidFill>
              </a:rPr>
              <a:t>@Configuration: allow to register extra beans in the context or import additional configuration classes</a:t>
            </a:r>
          </a:p>
          <a:p>
            <a:pPr marL="457200" lvl="1" indent="0">
              <a:lnSpc>
                <a:spcPct val="90000"/>
              </a:lnSpc>
              <a:buNone/>
            </a:pPr>
            <a:endParaRPr lang="en-US" sz="2000">
              <a:solidFill>
                <a:srgbClr val="000000"/>
              </a:solidFill>
            </a:endParaRPr>
          </a:p>
          <a:p>
            <a:pPr lvl="0">
              <a:lnSpc>
                <a:spcPct val="90000"/>
              </a:lnSpc>
            </a:pPr>
            <a:r>
              <a:rPr lang="en-US" sz="2000">
                <a:solidFill>
                  <a:srgbClr val="000000"/>
                </a:solidFill>
              </a:rPr>
              <a:t>Spring Boot auto-configuration attempts to automatically configure your Spring application based on the jar dependencies that you have added.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p:cNvSpPr>
            <a:spLocks noGrp="1"/>
          </p:cNvSpPr>
          <p:nvPr>
            <p:ph type="title"/>
          </p:nvPr>
        </p:nvSpPr>
        <p:spPr>
          <a:xfrm>
            <a:off x="804672" y="457200"/>
            <a:ext cx="10579398" cy="1299411"/>
          </a:xfrm>
        </p:spPr>
        <p:txBody>
          <a:bodyPr vert="horz" lIns="91440" tIns="45720" rIns="91440" bIns="45720" rtlCol="0" anchor="ctr">
            <a:normAutofit/>
          </a:bodyPr>
          <a:lstStyle/>
          <a:p>
            <a:pPr>
              <a:lnSpc>
                <a:spcPct val="90000"/>
              </a:lnSpc>
            </a:pPr>
            <a:r>
              <a:rPr lang="en-US" sz="4400" kern="1200">
                <a:solidFill>
                  <a:srgbClr val="FFFFFF"/>
                </a:solidFill>
                <a:latin typeface="+mj-lt"/>
                <a:ea typeface="+mj-ea"/>
                <a:cs typeface="+mj-cs"/>
              </a:rPr>
              <a:t>Spring Initializer</a:t>
            </a:r>
          </a:p>
        </p:txBody>
      </p:sp>
      <p:sp>
        <p:nvSpPr>
          <p:cNvPr id="17" name="Rectangle 12">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sz="half" idx="2"/>
          </p:nvPr>
        </p:nvPicPr>
        <p:blipFill>
          <a:blip r:embed="rId3"/>
          <a:stretch>
            <a:fillRect/>
          </a:stretch>
        </p:blipFill>
        <p:spPr>
          <a:xfrm>
            <a:off x="804671" y="3232479"/>
            <a:ext cx="4954693" cy="2427799"/>
          </a:xfrm>
          <a:prstGeom prst="rect">
            <a:avLst/>
          </a:prstGeom>
        </p:spPr>
      </p:pic>
      <p:sp>
        <p:nvSpPr>
          <p:cNvPr id="3" name="Content Placeholder 2"/>
          <p:cNvSpPr>
            <a:spLocks noGrp="1"/>
          </p:cNvSpPr>
          <p:nvPr>
            <p:ph sz="half" idx="1"/>
          </p:nvPr>
        </p:nvSpPr>
        <p:spPr>
          <a:xfrm>
            <a:off x="6354871" y="2827419"/>
            <a:ext cx="5029200" cy="3227626"/>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900">
                <a:solidFill>
                  <a:srgbClr val="000000"/>
                </a:solidFill>
              </a:rPr>
              <a:t>The Spring Initializr is ultimately a web application that can generate a Spring Boot project structure.</a:t>
            </a:r>
          </a:p>
          <a:p>
            <a:pPr indent="-228600">
              <a:lnSpc>
                <a:spcPct val="90000"/>
              </a:lnSpc>
              <a:buFont typeface="Arial" panose="020B0604020202020204" pitchFamily="34" charset="0"/>
              <a:buChar char="•"/>
            </a:pPr>
            <a:r>
              <a:rPr lang="en-US" sz="1900">
                <a:solidFill>
                  <a:srgbClr val="000000"/>
                </a:solidFill>
              </a:rPr>
              <a:t>Does not generate any application code, but provides the basic project structure</a:t>
            </a:r>
          </a:p>
          <a:p>
            <a:pPr indent="-228600">
              <a:lnSpc>
                <a:spcPct val="90000"/>
              </a:lnSpc>
              <a:buFont typeface="Arial" panose="020B0604020202020204" pitchFamily="34" charset="0"/>
              <a:buChar char="•"/>
            </a:pPr>
            <a:r>
              <a:rPr lang="en-US" sz="1900">
                <a:solidFill>
                  <a:srgbClr val="000000"/>
                </a:solidFill>
              </a:rPr>
              <a:t>The Initializr offers a fast way to pull in all the dependencies you need for an application and does a lot of the setup</a:t>
            </a:r>
          </a:p>
          <a:p>
            <a:pPr indent="-228600">
              <a:lnSpc>
                <a:spcPct val="90000"/>
              </a:lnSpc>
              <a:buFont typeface="Arial" panose="020B0604020202020204" pitchFamily="34" charset="0"/>
              <a:buChar char="•"/>
            </a:pPr>
            <a:r>
              <a:rPr lang="en-US" sz="1900">
                <a:solidFill>
                  <a:srgbClr val="000000"/>
                </a:solidFill>
              </a:rPr>
              <a:t>https://start.spring.io/</a:t>
            </a:r>
          </a:p>
          <a:p>
            <a:pPr indent="-228600">
              <a:lnSpc>
                <a:spcPct val="90000"/>
              </a:lnSpc>
              <a:buFont typeface="Arial" panose="020B0604020202020204" pitchFamily="34" charset="0"/>
              <a:buChar char="•"/>
            </a:pPr>
            <a:endParaRPr lang="en-US" sz="1900">
              <a:solidFill>
                <a:srgbClr val="000000"/>
              </a:solidFill>
            </a:endParaRPr>
          </a:p>
          <a:p>
            <a:pPr marL="0" indent="-228600">
              <a:lnSpc>
                <a:spcPct val="90000"/>
              </a:lnSpc>
              <a:buFont typeface="Arial" panose="020B0604020202020204" pitchFamily="34" charset="0"/>
              <a:buChar char="•"/>
            </a:pPr>
            <a:endParaRPr lang="en-US" sz="19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Creating our First REST Web Service</a:t>
            </a:r>
          </a:p>
        </p:txBody>
      </p:sp>
      <p:sp>
        <p:nvSpPr>
          <p:cNvPr id="3" name="Content Placeholder 2"/>
          <p:cNvSpPr>
            <a:spLocks noGrp="1"/>
          </p:cNvSpPr>
          <p:nvPr>
            <p:ph idx="1"/>
          </p:nvPr>
        </p:nvSpPr>
        <p:spPr>
          <a:xfrm>
            <a:off x="6090574" y="801866"/>
            <a:ext cx="5306084" cy="5230634"/>
          </a:xfrm>
        </p:spPr>
        <p:txBody>
          <a:bodyPr anchor="ctr">
            <a:normAutofit/>
          </a:bodyPr>
          <a:lstStyle/>
          <a:p>
            <a:pPr>
              <a:lnSpc>
                <a:spcPct val="90000"/>
              </a:lnSpc>
            </a:pPr>
            <a:r>
              <a:rPr lang="en-US" sz="1700">
                <a:solidFill>
                  <a:srgbClr val="000000"/>
                </a:solidFill>
              </a:rPr>
              <a:t>Open Spring Initializr</a:t>
            </a:r>
          </a:p>
          <a:p>
            <a:pPr>
              <a:lnSpc>
                <a:spcPct val="90000"/>
              </a:lnSpc>
            </a:pPr>
            <a:r>
              <a:rPr lang="en-US" sz="1700">
                <a:solidFill>
                  <a:srgbClr val="000000"/>
                </a:solidFill>
              </a:rPr>
              <a:t>Select the following:</a:t>
            </a:r>
          </a:p>
          <a:p>
            <a:pPr lvl="1">
              <a:lnSpc>
                <a:spcPct val="90000"/>
              </a:lnSpc>
            </a:pPr>
            <a:r>
              <a:rPr lang="en-US" sz="1700">
                <a:solidFill>
                  <a:srgbClr val="000000"/>
                </a:solidFill>
              </a:rPr>
              <a:t>Project: Maven</a:t>
            </a:r>
          </a:p>
          <a:p>
            <a:pPr lvl="1">
              <a:lnSpc>
                <a:spcPct val="90000"/>
              </a:lnSpc>
            </a:pPr>
            <a:r>
              <a:rPr lang="en-US" sz="1700">
                <a:solidFill>
                  <a:srgbClr val="000000"/>
                </a:solidFill>
              </a:rPr>
              <a:t>Language: Java</a:t>
            </a:r>
          </a:p>
          <a:p>
            <a:pPr lvl="1">
              <a:lnSpc>
                <a:spcPct val="90000"/>
              </a:lnSpc>
            </a:pPr>
            <a:r>
              <a:rPr lang="en-US" sz="1700">
                <a:solidFill>
                  <a:srgbClr val="000000"/>
                </a:solidFill>
              </a:rPr>
              <a:t>Spring Boot: 2.3.0 (any)</a:t>
            </a:r>
          </a:p>
          <a:p>
            <a:pPr lvl="1">
              <a:lnSpc>
                <a:spcPct val="90000"/>
              </a:lnSpc>
            </a:pPr>
            <a:r>
              <a:rPr lang="en-US" sz="1700">
                <a:solidFill>
                  <a:srgbClr val="000000"/>
                </a:solidFill>
              </a:rPr>
              <a:t>Project Metadata:</a:t>
            </a:r>
          </a:p>
          <a:p>
            <a:pPr lvl="2">
              <a:lnSpc>
                <a:spcPct val="90000"/>
              </a:lnSpc>
            </a:pPr>
            <a:r>
              <a:rPr lang="en-US" sz="1700">
                <a:solidFill>
                  <a:srgbClr val="000000"/>
                </a:solidFill>
              </a:rPr>
              <a:t>Group: com.ibm.sdet.training</a:t>
            </a:r>
          </a:p>
          <a:p>
            <a:pPr lvl="2">
              <a:lnSpc>
                <a:spcPct val="90000"/>
              </a:lnSpc>
            </a:pPr>
            <a:r>
              <a:rPr lang="en-US" sz="1700">
                <a:solidFill>
                  <a:srgbClr val="000000"/>
                </a:solidFill>
              </a:rPr>
              <a:t>Artifact: RestServiceExample</a:t>
            </a:r>
          </a:p>
          <a:p>
            <a:pPr lvl="2">
              <a:lnSpc>
                <a:spcPct val="90000"/>
              </a:lnSpc>
            </a:pPr>
            <a:r>
              <a:rPr lang="en-US" sz="1700">
                <a:solidFill>
                  <a:srgbClr val="000000"/>
                </a:solidFill>
              </a:rPr>
              <a:t>Name: RestServiceExample</a:t>
            </a:r>
          </a:p>
          <a:p>
            <a:pPr lvl="2">
              <a:lnSpc>
                <a:spcPct val="90000"/>
              </a:lnSpc>
            </a:pPr>
            <a:r>
              <a:rPr lang="en-US" sz="1700">
                <a:solidFill>
                  <a:srgbClr val="000000"/>
                </a:solidFill>
              </a:rPr>
              <a:t>Description: Demo project for Rest Web Service</a:t>
            </a:r>
          </a:p>
          <a:p>
            <a:pPr lvl="2">
              <a:lnSpc>
                <a:spcPct val="90000"/>
              </a:lnSpc>
            </a:pPr>
            <a:r>
              <a:rPr lang="en-US" sz="1700">
                <a:solidFill>
                  <a:srgbClr val="000000"/>
                </a:solidFill>
              </a:rPr>
              <a:t>Package Name: com.ibm.sdet.training.RestServiceExample</a:t>
            </a:r>
          </a:p>
          <a:p>
            <a:pPr lvl="2">
              <a:lnSpc>
                <a:spcPct val="90000"/>
              </a:lnSpc>
            </a:pPr>
            <a:r>
              <a:rPr lang="en-US" sz="1700">
                <a:solidFill>
                  <a:srgbClr val="000000"/>
                </a:solidFill>
              </a:rPr>
              <a:t>Packaging: JAR</a:t>
            </a:r>
          </a:p>
          <a:p>
            <a:pPr lvl="2">
              <a:lnSpc>
                <a:spcPct val="90000"/>
              </a:lnSpc>
            </a:pPr>
            <a:r>
              <a:rPr lang="en-US" sz="1700">
                <a:solidFill>
                  <a:srgbClr val="000000"/>
                </a:solidFill>
              </a:rPr>
              <a:t>Java: 8</a:t>
            </a:r>
          </a:p>
          <a:p>
            <a:pPr lvl="1">
              <a:lnSpc>
                <a:spcPct val="90000"/>
              </a:lnSpc>
            </a:pPr>
            <a:r>
              <a:rPr lang="en-US" sz="1700">
                <a:solidFill>
                  <a:srgbClr val="000000"/>
                </a:solidFill>
              </a:rPr>
              <a:t>Dependencies:</a:t>
            </a:r>
          </a:p>
          <a:p>
            <a:pPr lvl="2">
              <a:lnSpc>
                <a:spcPct val="90000"/>
              </a:lnSpc>
            </a:pPr>
            <a:r>
              <a:rPr lang="en-US" sz="1700">
                <a:solidFill>
                  <a:srgbClr val="000000"/>
                </a:solidFill>
              </a:rPr>
              <a:t>Spring Web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179226" y="448056"/>
            <a:ext cx="9833548" cy="1066802"/>
          </a:xfrm>
        </p:spPr>
        <p:txBody>
          <a:bodyPr>
            <a:normAutofit/>
          </a:bodyPr>
          <a:lstStyle/>
          <a:p>
            <a:r>
              <a:rPr lang="en-US" sz="4000">
                <a:solidFill>
                  <a:srgbClr val="3F3F3F"/>
                </a:solidFill>
                <a:sym typeface="+mn-ea"/>
              </a:rPr>
              <a:t>Creating our First REST Web Service</a:t>
            </a:r>
            <a:endParaRPr lang="en-US" sz="4000">
              <a:solidFill>
                <a:srgbClr val="3F3F3F"/>
              </a:solidFill>
            </a:endParaRPr>
          </a:p>
        </p:txBody>
      </p:sp>
      <p:sp>
        <p:nvSpPr>
          <p:cNvPr id="3" name="Content Placeholder 2"/>
          <p:cNvSpPr>
            <a:spLocks noGrp="1"/>
          </p:cNvSpPr>
          <p:nvPr>
            <p:ph idx="1"/>
          </p:nvPr>
        </p:nvSpPr>
        <p:spPr>
          <a:xfrm>
            <a:off x="1179226" y="3049325"/>
            <a:ext cx="9833548" cy="2945574"/>
          </a:xfrm>
        </p:spPr>
        <p:txBody>
          <a:bodyPr anchor="ctr">
            <a:normAutofit/>
          </a:bodyPr>
          <a:lstStyle/>
          <a:p>
            <a:pPr>
              <a:lnSpc>
                <a:spcPct val="90000"/>
              </a:lnSpc>
            </a:pPr>
            <a:r>
              <a:rPr lang="en-US" sz="1100">
                <a:solidFill>
                  <a:srgbClr val="FFFFFF"/>
                </a:solidFill>
              </a:rPr>
              <a:t>Group: project coordinates (id of the project’s group, as referred by the groupId attribute in Apache Maven). Also infers the root package name to use.</a:t>
            </a:r>
          </a:p>
          <a:p>
            <a:pPr>
              <a:lnSpc>
                <a:spcPct val="90000"/>
              </a:lnSpc>
            </a:pPr>
            <a:endParaRPr lang="en-US" sz="1100">
              <a:solidFill>
                <a:srgbClr val="FFFFFF"/>
              </a:solidFill>
            </a:endParaRPr>
          </a:p>
          <a:p>
            <a:pPr>
              <a:lnSpc>
                <a:spcPct val="90000"/>
              </a:lnSpc>
            </a:pPr>
            <a:r>
              <a:rPr lang="en-US" sz="1100">
                <a:solidFill>
                  <a:srgbClr val="FFFFFF"/>
                </a:solidFill>
              </a:rPr>
              <a:t>Artifact: project coordinates (id of the artifact, as referred by the artifactId attribute in Apache Maven). Also infers the name of the project</a:t>
            </a:r>
          </a:p>
          <a:p>
            <a:pPr>
              <a:lnSpc>
                <a:spcPct val="90000"/>
              </a:lnSpc>
            </a:pPr>
            <a:endParaRPr lang="en-US" sz="1100">
              <a:solidFill>
                <a:srgbClr val="FFFFFF"/>
              </a:solidFill>
            </a:endParaRPr>
          </a:p>
          <a:p>
            <a:pPr>
              <a:lnSpc>
                <a:spcPct val="90000"/>
              </a:lnSpc>
            </a:pPr>
            <a:r>
              <a:rPr lang="en-US" sz="1100">
                <a:solidFill>
                  <a:srgbClr val="FFFFFF"/>
                </a:solidFill>
              </a:rPr>
              <a:t>Name: display name of the project that also determines the name of your Spring Boot application. For instance, if the name of your project is my-app, the generated project will have a MyAppApplication class</a:t>
            </a:r>
          </a:p>
          <a:p>
            <a:pPr>
              <a:lnSpc>
                <a:spcPct val="90000"/>
              </a:lnSpc>
            </a:pPr>
            <a:endParaRPr lang="en-US" sz="1100">
              <a:solidFill>
                <a:srgbClr val="FFFFFF"/>
              </a:solidFill>
            </a:endParaRPr>
          </a:p>
          <a:p>
            <a:pPr>
              <a:lnSpc>
                <a:spcPct val="90000"/>
              </a:lnSpc>
            </a:pPr>
            <a:r>
              <a:rPr lang="en-US" sz="1100">
                <a:solidFill>
                  <a:srgbClr val="FFFFFF"/>
                </a:solidFill>
              </a:rPr>
              <a:t>Description: description of the project</a:t>
            </a:r>
          </a:p>
          <a:p>
            <a:pPr>
              <a:lnSpc>
                <a:spcPct val="90000"/>
              </a:lnSpc>
            </a:pPr>
            <a:endParaRPr lang="en-US" sz="1100">
              <a:solidFill>
                <a:srgbClr val="FFFFFF"/>
              </a:solidFill>
            </a:endParaRPr>
          </a:p>
          <a:p>
            <a:pPr>
              <a:lnSpc>
                <a:spcPct val="90000"/>
              </a:lnSpc>
            </a:pPr>
            <a:r>
              <a:rPr lang="en-US" sz="1100">
                <a:solidFill>
                  <a:srgbClr val="FFFFFF"/>
                </a:solidFill>
              </a:rPr>
              <a:t>Package Name: root package of the project. If not specified, the value of the Group attribute is used</a:t>
            </a:r>
          </a:p>
          <a:p>
            <a:pPr>
              <a:lnSpc>
                <a:spcPct val="90000"/>
              </a:lnSpc>
            </a:pPr>
            <a:endParaRPr lang="en-US" sz="1100">
              <a:solidFill>
                <a:srgbClr val="FFFFFF"/>
              </a:solidFill>
            </a:endParaRPr>
          </a:p>
          <a:p>
            <a:pPr>
              <a:lnSpc>
                <a:spcPct val="90000"/>
              </a:lnSpc>
            </a:pPr>
            <a:r>
              <a:rPr lang="en-US" sz="1100">
                <a:solidFill>
                  <a:srgbClr val="FFFFFF"/>
                </a:solidFill>
              </a:rPr>
              <a:t>Packaging: project packaging (as referred by the concept of the same name in Apache Maven). start.spring.io can generate jar or war projects</a:t>
            </a:r>
          </a:p>
          <a:p>
            <a:pPr>
              <a:lnSpc>
                <a:spcPct val="90000"/>
              </a:lnSpc>
            </a:pPr>
            <a:endParaRPr lang="en-US" sz="1100">
              <a:solidFill>
                <a:srgbClr val="FFFFFF"/>
              </a:solidFill>
            </a:endParaRPr>
          </a:p>
          <a:p>
            <a:pPr>
              <a:lnSpc>
                <a:spcPct val="90000"/>
              </a:lnSpc>
            </a:pPr>
            <a:r>
              <a:rPr lang="en-US" sz="1100">
                <a:solidFill>
                  <a:srgbClr val="FFFFFF"/>
                </a:solidFill>
              </a:rPr>
              <a:t>Java: the Java version to use</a:t>
            </a:r>
          </a:p>
        </p:txBody>
      </p:sp>
    </p:spTree>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Spring Annotations</a:t>
            </a:r>
          </a:p>
        </p:txBody>
      </p:sp>
      <p:sp>
        <p:nvSpPr>
          <p:cNvPr id="3" name="Content Placeholder 2"/>
          <p:cNvSpPr>
            <a:spLocks noGrp="1"/>
          </p:cNvSpPr>
          <p:nvPr>
            <p:ph idx="1"/>
          </p:nvPr>
        </p:nvSpPr>
        <p:spPr>
          <a:xfrm>
            <a:off x="6090574" y="801866"/>
            <a:ext cx="5306084" cy="5230634"/>
          </a:xfrm>
        </p:spPr>
        <p:txBody>
          <a:bodyPr anchor="ctr">
            <a:normAutofit/>
          </a:bodyPr>
          <a:lstStyle/>
          <a:p>
            <a:pPr>
              <a:lnSpc>
                <a:spcPct val="90000"/>
              </a:lnSpc>
            </a:pPr>
            <a:r>
              <a:rPr lang="en-US" sz="1500" b="1" dirty="0">
                <a:solidFill>
                  <a:srgbClr val="000000"/>
                </a:solidFill>
              </a:rPr>
              <a:t>@</a:t>
            </a:r>
            <a:r>
              <a:rPr lang="en-US" sz="1500" b="1" dirty="0" err="1">
                <a:solidFill>
                  <a:srgbClr val="000000"/>
                </a:solidFill>
              </a:rPr>
              <a:t>RestController</a:t>
            </a:r>
            <a:r>
              <a:rPr lang="en-US" sz="1500" dirty="0">
                <a:solidFill>
                  <a:srgbClr val="000000"/>
                </a:solidFill>
              </a:rPr>
              <a:t> - is used to create RESTful web services using Spring MVC. Spring </a:t>
            </a:r>
            <a:r>
              <a:rPr lang="en-US" sz="1500" dirty="0" err="1">
                <a:solidFill>
                  <a:srgbClr val="000000"/>
                </a:solidFill>
              </a:rPr>
              <a:t>RestController</a:t>
            </a:r>
            <a:r>
              <a:rPr lang="en-US" sz="1500" dirty="0">
                <a:solidFill>
                  <a:srgbClr val="000000"/>
                </a:solidFill>
              </a:rPr>
              <a:t> takes care of mapping request data to the defined request handler method. Once response body is generated from the handler method, it converts it to JSON or XML response.</a:t>
            </a:r>
          </a:p>
          <a:p>
            <a:pPr marL="0" indent="0">
              <a:lnSpc>
                <a:spcPct val="90000"/>
              </a:lnSpc>
              <a:buNone/>
            </a:pPr>
            <a:endParaRPr lang="en-US" sz="1500" dirty="0">
              <a:solidFill>
                <a:srgbClr val="000000"/>
              </a:solidFill>
            </a:endParaRPr>
          </a:p>
          <a:p>
            <a:pPr>
              <a:lnSpc>
                <a:spcPct val="90000"/>
              </a:lnSpc>
            </a:pPr>
            <a:r>
              <a:rPr lang="en-US" sz="1500" b="1" dirty="0">
                <a:solidFill>
                  <a:srgbClr val="000000"/>
                </a:solidFill>
              </a:rPr>
              <a:t>@</a:t>
            </a:r>
            <a:r>
              <a:rPr lang="en-US" sz="1500" b="1" dirty="0" err="1">
                <a:solidFill>
                  <a:srgbClr val="000000"/>
                </a:solidFill>
              </a:rPr>
              <a:t>RequestMapping</a:t>
            </a:r>
            <a:r>
              <a:rPr lang="en-US" sz="1500" dirty="0">
                <a:solidFill>
                  <a:srgbClr val="000000"/>
                </a:solidFill>
              </a:rPr>
              <a:t> - maps HTTP requests to handler methods of MVC and REST controllers. The @</a:t>
            </a:r>
            <a:r>
              <a:rPr lang="en-US" sz="1500" dirty="0" err="1">
                <a:solidFill>
                  <a:srgbClr val="000000"/>
                </a:solidFill>
              </a:rPr>
              <a:t>RequestMapping</a:t>
            </a:r>
            <a:r>
              <a:rPr lang="en-US" sz="1500" dirty="0">
                <a:solidFill>
                  <a:srgbClr val="000000"/>
                </a:solidFill>
              </a:rPr>
              <a:t> annotation can be applied to class-level and/or method-level in a controller.</a:t>
            </a:r>
          </a:p>
          <a:p>
            <a:pPr marL="0" indent="0">
              <a:lnSpc>
                <a:spcPct val="90000"/>
              </a:lnSpc>
              <a:buNone/>
            </a:pPr>
            <a:endParaRPr lang="en-US" sz="1500" dirty="0">
              <a:solidFill>
                <a:srgbClr val="000000"/>
              </a:solidFill>
            </a:endParaRPr>
          </a:p>
          <a:p>
            <a:pPr marL="0" indent="0">
              <a:lnSpc>
                <a:spcPct val="90000"/>
              </a:lnSpc>
              <a:buNone/>
            </a:pPr>
            <a:r>
              <a:rPr lang="en-US" sz="1400" dirty="0"/>
              <a:t>Spring currently supports five types of inbuilt annotations for handling different types of incoming HTTP request methods which are </a:t>
            </a:r>
            <a:r>
              <a:rPr lang="en-US" sz="1400" i="1" dirty="0"/>
              <a:t>GET, POST, PUT, DELETE</a:t>
            </a:r>
            <a:r>
              <a:rPr lang="en-US" sz="1400" dirty="0"/>
              <a:t> and </a:t>
            </a:r>
            <a:r>
              <a:rPr lang="en-US" sz="1400" i="1" dirty="0"/>
              <a:t>PATCH</a:t>
            </a:r>
            <a:r>
              <a:rPr lang="en-US" sz="1400" dirty="0"/>
              <a:t>. These annotations are:</a:t>
            </a:r>
            <a:endParaRPr lang="en-US" sz="1500" dirty="0">
              <a:solidFill>
                <a:srgbClr val="000000"/>
              </a:solidFill>
            </a:endParaRPr>
          </a:p>
          <a:p>
            <a:pPr>
              <a:lnSpc>
                <a:spcPct val="90000"/>
              </a:lnSpc>
            </a:pPr>
            <a:r>
              <a:rPr lang="en-US" sz="1500" b="1" dirty="0">
                <a:solidFill>
                  <a:srgbClr val="000000"/>
                </a:solidFill>
              </a:rPr>
              <a:t>@</a:t>
            </a:r>
            <a:r>
              <a:rPr lang="en-US" sz="1500" b="1" dirty="0" err="1">
                <a:solidFill>
                  <a:srgbClr val="000000"/>
                </a:solidFill>
              </a:rPr>
              <a:t>GetMapping</a:t>
            </a:r>
            <a:endParaRPr lang="en-US" sz="1500" dirty="0">
              <a:solidFill>
                <a:srgbClr val="000000"/>
              </a:solidFill>
            </a:endParaRPr>
          </a:p>
          <a:p>
            <a:pPr>
              <a:lnSpc>
                <a:spcPct val="90000"/>
              </a:lnSpc>
            </a:pPr>
            <a:r>
              <a:rPr lang="en-US" sz="1500" b="1" dirty="0">
                <a:solidFill>
                  <a:srgbClr val="000000"/>
                </a:solidFill>
              </a:rPr>
              <a:t>@</a:t>
            </a:r>
            <a:r>
              <a:rPr lang="en-US" sz="1500" b="1" dirty="0" err="1">
                <a:solidFill>
                  <a:srgbClr val="000000"/>
                </a:solidFill>
              </a:rPr>
              <a:t>PostMapping</a:t>
            </a:r>
            <a:endParaRPr lang="en-US" sz="1500" dirty="0">
              <a:solidFill>
                <a:srgbClr val="000000"/>
              </a:solidFill>
            </a:endParaRPr>
          </a:p>
          <a:p>
            <a:pPr>
              <a:lnSpc>
                <a:spcPct val="90000"/>
              </a:lnSpc>
            </a:pPr>
            <a:r>
              <a:rPr lang="en-US" sz="1500" b="1" dirty="0">
                <a:solidFill>
                  <a:srgbClr val="000000"/>
                </a:solidFill>
              </a:rPr>
              <a:t>@</a:t>
            </a:r>
            <a:r>
              <a:rPr lang="en-US" sz="1500" b="1" dirty="0" err="1">
                <a:solidFill>
                  <a:srgbClr val="000000"/>
                </a:solidFill>
              </a:rPr>
              <a:t>PutMapping</a:t>
            </a:r>
            <a:endParaRPr lang="en-US" sz="1500" dirty="0">
              <a:solidFill>
                <a:srgbClr val="000000"/>
              </a:solidFill>
            </a:endParaRPr>
          </a:p>
          <a:p>
            <a:pPr>
              <a:lnSpc>
                <a:spcPct val="90000"/>
              </a:lnSpc>
            </a:pPr>
            <a:r>
              <a:rPr lang="en-US" sz="1500" b="1" dirty="0">
                <a:solidFill>
                  <a:srgbClr val="000000"/>
                </a:solidFill>
              </a:rPr>
              <a:t>@</a:t>
            </a:r>
            <a:r>
              <a:rPr lang="en-US" sz="1500" b="1" dirty="0" err="1">
                <a:solidFill>
                  <a:srgbClr val="000000"/>
                </a:solidFill>
              </a:rPr>
              <a:t>DeleteMapping</a:t>
            </a:r>
            <a:endParaRPr lang="en-US" sz="1500" b="1" dirty="0">
              <a:solidFill>
                <a:srgbClr val="000000"/>
              </a:solidFill>
            </a:endParaRPr>
          </a:p>
          <a:p>
            <a:pPr>
              <a:lnSpc>
                <a:spcPct val="90000"/>
              </a:lnSpc>
            </a:pPr>
            <a:r>
              <a:rPr lang="en-US" sz="1500" b="1" dirty="0">
                <a:solidFill>
                  <a:srgbClr val="000000"/>
                </a:solidFill>
              </a:rPr>
              <a:t>@</a:t>
            </a:r>
            <a:r>
              <a:rPr lang="en-US" sz="1500" b="1" dirty="0" err="1">
                <a:solidFill>
                  <a:srgbClr val="000000"/>
                </a:solidFill>
              </a:rPr>
              <a:t>PatchMapping</a:t>
            </a:r>
            <a:endParaRPr lang="en-US" sz="1500" b="1"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Spring Annotations</a:t>
            </a:r>
          </a:p>
        </p:txBody>
      </p:sp>
      <p:sp>
        <p:nvSpPr>
          <p:cNvPr id="3" name="Content Placeholder 2"/>
          <p:cNvSpPr>
            <a:spLocks noGrp="1"/>
          </p:cNvSpPr>
          <p:nvPr>
            <p:ph idx="1"/>
          </p:nvPr>
        </p:nvSpPr>
        <p:spPr>
          <a:xfrm>
            <a:off x="6090574" y="801866"/>
            <a:ext cx="5306084" cy="5230634"/>
          </a:xfrm>
        </p:spPr>
        <p:txBody>
          <a:bodyPr anchor="ctr">
            <a:normAutofit/>
          </a:bodyPr>
          <a:lstStyle/>
          <a:p>
            <a:pPr>
              <a:lnSpc>
                <a:spcPct val="90000"/>
              </a:lnSpc>
            </a:pPr>
            <a:r>
              <a:rPr lang="en-US" sz="1500" b="1" dirty="0">
                <a:solidFill>
                  <a:srgbClr val="000000"/>
                </a:solidFill>
              </a:rPr>
              <a:t>@</a:t>
            </a:r>
            <a:r>
              <a:rPr lang="en-US" sz="1500" b="1" dirty="0" err="1">
                <a:solidFill>
                  <a:srgbClr val="000000"/>
                </a:solidFill>
              </a:rPr>
              <a:t>PathVariable</a:t>
            </a:r>
            <a:r>
              <a:rPr lang="en-US" sz="1500" b="1" dirty="0">
                <a:solidFill>
                  <a:srgbClr val="000000"/>
                </a:solidFill>
              </a:rPr>
              <a:t> </a:t>
            </a:r>
          </a:p>
          <a:p>
            <a:pPr lvl="1">
              <a:lnSpc>
                <a:spcPct val="90000"/>
              </a:lnSpc>
            </a:pPr>
            <a:r>
              <a:rPr lang="en-US" sz="1600" dirty="0"/>
              <a:t>annotation to extract any value which is embedded in the URL itself.</a:t>
            </a:r>
            <a:endParaRPr lang="en-US" sz="800" b="1" dirty="0">
              <a:solidFill>
                <a:srgbClr val="000000"/>
              </a:solidFill>
            </a:endParaRPr>
          </a:p>
          <a:p>
            <a:pPr>
              <a:lnSpc>
                <a:spcPct val="90000"/>
              </a:lnSpc>
            </a:pPr>
            <a:r>
              <a:rPr lang="en-US" sz="1500" b="1" dirty="0">
                <a:solidFill>
                  <a:srgbClr val="000000"/>
                </a:solidFill>
              </a:rPr>
              <a:t>@</a:t>
            </a:r>
            <a:r>
              <a:rPr lang="en-US" sz="1500" b="1" dirty="0" err="1">
                <a:solidFill>
                  <a:srgbClr val="000000"/>
                </a:solidFill>
              </a:rPr>
              <a:t>RequestBody</a:t>
            </a:r>
            <a:endParaRPr lang="en-US" sz="1500" b="1" dirty="0">
              <a:solidFill>
                <a:srgbClr val="000000"/>
              </a:solidFill>
            </a:endParaRPr>
          </a:p>
          <a:p>
            <a:pPr lvl="1">
              <a:lnSpc>
                <a:spcPct val="90000"/>
              </a:lnSpc>
            </a:pPr>
            <a:r>
              <a:rPr lang="en-US" sz="1600" dirty="0"/>
              <a:t>annotation maps the </a:t>
            </a:r>
            <a:r>
              <a:rPr lang="en-US" sz="1600" i="1" dirty="0" err="1"/>
              <a:t>HttpRequest</a:t>
            </a:r>
            <a:r>
              <a:rPr lang="en-US" sz="1600" dirty="0"/>
              <a:t> body to a transfer or domain object, enabling automatic deserialization of the inbound </a:t>
            </a:r>
            <a:r>
              <a:rPr lang="en-US" sz="1600" i="1" dirty="0" err="1"/>
              <a:t>HttpRequest</a:t>
            </a:r>
            <a:r>
              <a:rPr lang="en-US" sz="1600" dirty="0"/>
              <a:t> body onto a Java object.</a:t>
            </a:r>
            <a:endParaRPr lang="en-US" sz="900" b="1" dirty="0">
              <a:solidFill>
                <a:srgbClr val="000000"/>
              </a:solidFill>
            </a:endParaRPr>
          </a:p>
          <a:p>
            <a:pPr>
              <a:lnSpc>
                <a:spcPct val="90000"/>
              </a:lnSpc>
            </a:pPr>
            <a:r>
              <a:rPr lang="en-US" sz="1500" b="1" dirty="0">
                <a:solidFill>
                  <a:srgbClr val="000000"/>
                </a:solidFill>
              </a:rPr>
              <a:t>@Component</a:t>
            </a:r>
          </a:p>
          <a:p>
            <a:pPr lvl="1">
              <a:lnSpc>
                <a:spcPct val="90000"/>
              </a:lnSpc>
            </a:pPr>
            <a:r>
              <a:rPr lang="en-US" sz="1600" dirty="0"/>
              <a:t> is the most generic Spring annotation. A Java class decorated with @Component is found during </a:t>
            </a:r>
            <a:r>
              <a:rPr lang="en-US" sz="1600" dirty="0" err="1"/>
              <a:t>classpath</a:t>
            </a:r>
            <a:r>
              <a:rPr lang="en-US" sz="1600" dirty="0"/>
              <a:t> scanning and registered in the context as a Spring bean. Spring only pick up and registers beans with @Component</a:t>
            </a:r>
            <a:endParaRPr lang="en-US" sz="800" b="1" dirty="0">
              <a:solidFill>
                <a:srgbClr val="000000"/>
              </a:solidFill>
            </a:endParaRPr>
          </a:p>
          <a:p>
            <a:pPr>
              <a:lnSpc>
                <a:spcPct val="90000"/>
              </a:lnSpc>
            </a:pPr>
            <a:r>
              <a:rPr lang="en-US" sz="1500" b="1" dirty="0">
                <a:solidFill>
                  <a:srgbClr val="000000"/>
                </a:solidFill>
              </a:rPr>
              <a:t>@</a:t>
            </a:r>
            <a:r>
              <a:rPr lang="en-US" sz="1500" b="1" dirty="0" err="1">
                <a:solidFill>
                  <a:srgbClr val="000000"/>
                </a:solidFill>
              </a:rPr>
              <a:t>Autowired</a:t>
            </a:r>
            <a:endParaRPr lang="en-US" sz="1500" b="1" dirty="0">
              <a:solidFill>
                <a:srgbClr val="000000"/>
              </a:solidFill>
            </a:endParaRPr>
          </a:p>
          <a:p>
            <a:pPr lvl="1">
              <a:lnSpc>
                <a:spcPct val="90000"/>
              </a:lnSpc>
            </a:pPr>
            <a:r>
              <a:rPr lang="en-US" sz="1600" dirty="0">
                <a:solidFill>
                  <a:srgbClr val="000000"/>
                </a:solidFill>
              </a:rPr>
              <a:t>The @</a:t>
            </a:r>
            <a:r>
              <a:rPr lang="en-US" sz="1600" dirty="0" err="1">
                <a:solidFill>
                  <a:srgbClr val="000000"/>
                </a:solidFill>
              </a:rPr>
              <a:t>Autowired</a:t>
            </a:r>
            <a:r>
              <a:rPr lang="en-US" sz="1600" dirty="0">
                <a:solidFill>
                  <a:srgbClr val="000000"/>
                </a:solidFill>
              </a:rPr>
              <a:t> annotation allows you to skip configurations elsewhere of what to inject and just does it for you. </a:t>
            </a:r>
            <a:r>
              <a:rPr lang="en-US" sz="1600" dirty="0"/>
              <a:t>The @</a:t>
            </a:r>
            <a:r>
              <a:rPr lang="en-US" sz="1600" dirty="0" err="1"/>
              <a:t>Autowired</a:t>
            </a:r>
            <a:r>
              <a:rPr lang="en-US" sz="1600" dirty="0"/>
              <a:t> annotation spares you the need to do the wiring by yourself in the XML file (or any other way) and just finds for you what needs to be injected where, and does that for you.</a:t>
            </a:r>
            <a:endParaRPr lang="en-US" sz="1600" dirty="0">
              <a:solidFill>
                <a:srgbClr val="000000"/>
              </a:solidFill>
            </a:endParaRPr>
          </a:p>
          <a:p>
            <a:pPr marL="0" indent="0">
              <a:lnSpc>
                <a:spcPct val="90000"/>
              </a:lnSpc>
              <a:buNone/>
            </a:pPr>
            <a:endParaRPr lang="en-US" sz="1500" b="1" dirty="0">
              <a:solidFill>
                <a:srgbClr val="000000"/>
              </a:solidFill>
            </a:endParaRPr>
          </a:p>
        </p:txBody>
      </p:sp>
    </p:spTree>
    <p:extLst>
      <p:ext uri="{BB962C8B-B14F-4D97-AF65-F5344CB8AC3E}">
        <p14:creationId xmlns:p14="http://schemas.microsoft.com/office/powerpoint/2010/main" val="2751078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26EF9E-95C9-481E-B2C5-493BE5CB98C2}"/>
              </a:ext>
            </a:extLst>
          </p:cNvPr>
          <p:cNvSpPr>
            <a:spLocks noGrp="1"/>
          </p:cNvSpPr>
          <p:nvPr>
            <p:ph type="title"/>
          </p:nvPr>
        </p:nvSpPr>
        <p:spPr>
          <a:xfrm>
            <a:off x="640079" y="2053641"/>
            <a:ext cx="3669161" cy="2760098"/>
          </a:xfrm>
        </p:spPr>
        <p:txBody>
          <a:bodyPr>
            <a:normAutofit/>
          </a:bodyPr>
          <a:lstStyle/>
          <a:p>
            <a:r>
              <a:rPr lang="en-PH">
                <a:solidFill>
                  <a:srgbClr val="FFFFFF"/>
                </a:solidFill>
              </a:rPr>
              <a:t>Inversion of Control (IoC)</a:t>
            </a:r>
          </a:p>
        </p:txBody>
      </p:sp>
      <p:sp>
        <p:nvSpPr>
          <p:cNvPr id="3" name="Content Placeholder 2">
            <a:extLst>
              <a:ext uri="{FF2B5EF4-FFF2-40B4-BE49-F238E27FC236}">
                <a16:creationId xmlns:a16="http://schemas.microsoft.com/office/drawing/2014/main" id="{EC4D1E5A-9F98-4434-A6A8-50847325E3DF}"/>
              </a:ext>
            </a:extLst>
          </p:cNvPr>
          <p:cNvSpPr>
            <a:spLocks noGrp="1"/>
          </p:cNvSpPr>
          <p:nvPr>
            <p:ph idx="1"/>
          </p:nvPr>
        </p:nvSpPr>
        <p:spPr>
          <a:xfrm>
            <a:off x="6090574" y="801866"/>
            <a:ext cx="5306084" cy="5230634"/>
          </a:xfrm>
        </p:spPr>
        <p:txBody>
          <a:bodyPr anchor="ctr">
            <a:normAutofit/>
          </a:bodyPr>
          <a:lstStyle/>
          <a:p>
            <a:pPr>
              <a:lnSpc>
                <a:spcPct val="90000"/>
              </a:lnSpc>
            </a:pPr>
            <a:r>
              <a:rPr lang="en-US" sz="1500">
                <a:solidFill>
                  <a:srgbClr val="000000"/>
                </a:solidFill>
              </a:rPr>
              <a:t>Inversion of Control is a principle in software engineering by which the control of objects or portions of a program is transferred to a container or framework. It's most often used in the context of object-oriented programming.</a:t>
            </a:r>
            <a:endParaRPr lang="en-PH" sz="1500">
              <a:solidFill>
                <a:srgbClr val="000000"/>
              </a:solidFill>
            </a:endParaRPr>
          </a:p>
          <a:p>
            <a:pPr>
              <a:lnSpc>
                <a:spcPct val="90000"/>
              </a:lnSpc>
            </a:pPr>
            <a:r>
              <a:rPr lang="en-US" sz="1500">
                <a:solidFill>
                  <a:srgbClr val="000000"/>
                </a:solidFill>
              </a:rPr>
              <a:t>IoC enables a framework to take control of the flow of a program and make calls to our custom code. </a:t>
            </a:r>
          </a:p>
          <a:p>
            <a:pPr>
              <a:lnSpc>
                <a:spcPct val="90000"/>
              </a:lnSpc>
            </a:pPr>
            <a:r>
              <a:rPr lang="en-US" sz="1500">
                <a:solidFill>
                  <a:srgbClr val="000000"/>
                </a:solidFill>
              </a:rPr>
              <a:t>The advantages of this architecture are:</a:t>
            </a:r>
          </a:p>
          <a:p>
            <a:pPr lvl="1">
              <a:lnSpc>
                <a:spcPct val="90000"/>
              </a:lnSpc>
            </a:pPr>
            <a:r>
              <a:rPr lang="en-US" sz="1500">
                <a:solidFill>
                  <a:srgbClr val="000000"/>
                </a:solidFill>
              </a:rPr>
              <a:t>decoupling the execution of a task from its implementation</a:t>
            </a:r>
          </a:p>
          <a:p>
            <a:pPr lvl="1">
              <a:lnSpc>
                <a:spcPct val="90000"/>
              </a:lnSpc>
            </a:pPr>
            <a:r>
              <a:rPr lang="en-US" sz="1500">
                <a:solidFill>
                  <a:srgbClr val="000000"/>
                </a:solidFill>
              </a:rPr>
              <a:t>making it easier to switch between different implementations</a:t>
            </a:r>
          </a:p>
          <a:p>
            <a:pPr lvl="1">
              <a:lnSpc>
                <a:spcPct val="90000"/>
              </a:lnSpc>
            </a:pPr>
            <a:r>
              <a:rPr lang="en-US" sz="1500">
                <a:solidFill>
                  <a:srgbClr val="000000"/>
                </a:solidFill>
              </a:rPr>
              <a:t>greater modularity of a program</a:t>
            </a:r>
          </a:p>
          <a:p>
            <a:pPr lvl="1">
              <a:lnSpc>
                <a:spcPct val="90000"/>
              </a:lnSpc>
            </a:pPr>
            <a:r>
              <a:rPr lang="en-US" sz="1500">
                <a:solidFill>
                  <a:srgbClr val="000000"/>
                </a:solidFill>
              </a:rPr>
              <a:t>greater ease in testing a program by isolating a component or mocking its dependencies and allowing components to communicate through contracts</a:t>
            </a:r>
          </a:p>
          <a:p>
            <a:pPr>
              <a:lnSpc>
                <a:spcPct val="90000"/>
              </a:lnSpc>
            </a:pPr>
            <a:r>
              <a:rPr lang="en-US" sz="1500">
                <a:solidFill>
                  <a:srgbClr val="000000"/>
                </a:solidFill>
              </a:rPr>
              <a:t>Inversion of Control can be achieved through various mechanisms such as: Strategy design pattern, Service Locator pattern, Factory pattern, and Dependency Injection (DI).</a:t>
            </a:r>
          </a:p>
          <a:p>
            <a:pPr>
              <a:lnSpc>
                <a:spcPct val="90000"/>
              </a:lnSpc>
            </a:pPr>
            <a:endParaRPr lang="en-US" sz="1500">
              <a:solidFill>
                <a:srgbClr val="000000"/>
              </a:solidFill>
            </a:endParaRPr>
          </a:p>
        </p:txBody>
      </p:sp>
    </p:spTree>
    <p:extLst>
      <p:ext uri="{BB962C8B-B14F-4D97-AF65-F5344CB8AC3E}">
        <p14:creationId xmlns:p14="http://schemas.microsoft.com/office/powerpoint/2010/main" val="3291231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39F78EE-73C9-4973-BA25-B159251494DD}"/>
              </a:ext>
            </a:extLst>
          </p:cNvPr>
          <p:cNvSpPr>
            <a:spLocks noGrp="1"/>
          </p:cNvSpPr>
          <p:nvPr>
            <p:ph type="title"/>
          </p:nvPr>
        </p:nvSpPr>
        <p:spPr>
          <a:xfrm>
            <a:off x="1179226" y="826680"/>
            <a:ext cx="9833548" cy="1325563"/>
          </a:xfrm>
        </p:spPr>
        <p:txBody>
          <a:bodyPr>
            <a:normAutofit/>
          </a:bodyPr>
          <a:lstStyle/>
          <a:p>
            <a:pPr algn="ctr"/>
            <a:r>
              <a:rPr lang="en-PH" sz="4000">
                <a:solidFill>
                  <a:srgbClr val="FFFFFF"/>
                </a:solidFill>
              </a:rPr>
              <a:t>Dependency Injection</a:t>
            </a:r>
          </a:p>
        </p:txBody>
      </p:sp>
      <p:sp>
        <p:nvSpPr>
          <p:cNvPr id="3" name="Content Placeholder 2">
            <a:extLst>
              <a:ext uri="{FF2B5EF4-FFF2-40B4-BE49-F238E27FC236}">
                <a16:creationId xmlns:a16="http://schemas.microsoft.com/office/drawing/2014/main" id="{0FC59DEB-6162-44D9-AB7C-53B9675041A4}"/>
              </a:ext>
            </a:extLst>
          </p:cNvPr>
          <p:cNvSpPr>
            <a:spLocks noGrp="1"/>
          </p:cNvSpPr>
          <p:nvPr>
            <p:ph idx="1"/>
          </p:nvPr>
        </p:nvSpPr>
        <p:spPr>
          <a:xfrm>
            <a:off x="1179226" y="3092970"/>
            <a:ext cx="9833548" cy="2693976"/>
          </a:xfrm>
        </p:spPr>
        <p:txBody>
          <a:bodyPr>
            <a:normAutofit/>
          </a:bodyPr>
          <a:lstStyle/>
          <a:p>
            <a:r>
              <a:rPr lang="en-US" sz="2000">
                <a:solidFill>
                  <a:srgbClr val="000000"/>
                </a:solidFill>
              </a:rPr>
              <a:t>Dependency injection is a pattern through which to implement IoC, where the control being inverted is the setting of object's dependencies.</a:t>
            </a:r>
          </a:p>
          <a:p>
            <a:r>
              <a:rPr lang="en-US" sz="2000">
                <a:solidFill>
                  <a:srgbClr val="000000"/>
                </a:solidFill>
              </a:rPr>
              <a:t>The act of connecting objects with other objects, or “injecting” objects into other objects, is done by an assembler rather than by the objects themselves.</a:t>
            </a:r>
          </a:p>
          <a:p>
            <a:r>
              <a:rPr lang="en-US" sz="2000">
                <a:solidFill>
                  <a:srgbClr val="000000"/>
                </a:solidFill>
              </a:rPr>
              <a:t>Here's how you would create an object dependency in traditional programming:</a:t>
            </a:r>
          </a:p>
          <a:p>
            <a:pPr marL="457200" lvl="1" indent="0">
              <a:buNone/>
            </a:pPr>
            <a:endParaRPr lang="en-PH" sz="2000">
              <a:solidFill>
                <a:srgbClr val="000000"/>
              </a:solidFill>
            </a:endParaRPr>
          </a:p>
        </p:txBody>
      </p:sp>
      <p:pic>
        <p:nvPicPr>
          <p:cNvPr id="5" name="Picture 4">
            <a:extLst>
              <a:ext uri="{FF2B5EF4-FFF2-40B4-BE49-F238E27FC236}">
                <a16:creationId xmlns:a16="http://schemas.microsoft.com/office/drawing/2014/main" id="{A2437DF6-408E-467E-AC6B-E13D398BE1DE}"/>
              </a:ext>
            </a:extLst>
          </p:cNvPr>
          <p:cNvPicPr>
            <a:picLocks noChangeAspect="1"/>
          </p:cNvPicPr>
          <p:nvPr/>
        </p:nvPicPr>
        <p:blipFill>
          <a:blip r:embed="rId3"/>
          <a:stretch>
            <a:fillRect/>
          </a:stretch>
        </p:blipFill>
        <p:spPr>
          <a:xfrm>
            <a:off x="3948598" y="4953508"/>
            <a:ext cx="3790950" cy="1666875"/>
          </a:xfrm>
          <a:prstGeom prst="rect">
            <a:avLst/>
          </a:prstGeom>
        </p:spPr>
      </p:pic>
    </p:spTree>
    <p:extLst>
      <p:ext uri="{BB962C8B-B14F-4D97-AF65-F5344CB8AC3E}">
        <p14:creationId xmlns:p14="http://schemas.microsoft.com/office/powerpoint/2010/main" val="316827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en-US" sz="4000">
                <a:solidFill>
                  <a:srgbClr val="FFFFFF"/>
                </a:solidFill>
                <a:sym typeface="+mn-ea"/>
              </a:rPr>
              <a:t>Introduction to Web Services</a:t>
            </a:r>
            <a:endParaRPr lang="en-US" sz="4000">
              <a:solidFill>
                <a:srgbClr val="FFFFFF"/>
              </a:solidFill>
            </a:endParaRPr>
          </a:p>
        </p:txBody>
      </p:sp>
      <p:sp>
        <p:nvSpPr>
          <p:cNvPr id="3" name="Content Placeholder 2"/>
          <p:cNvSpPr>
            <a:spLocks noGrp="1"/>
          </p:cNvSpPr>
          <p:nvPr>
            <p:ph idx="1"/>
          </p:nvPr>
        </p:nvSpPr>
        <p:spPr>
          <a:xfrm>
            <a:off x="1179226" y="3092970"/>
            <a:ext cx="9833548" cy="3324608"/>
          </a:xfrm>
        </p:spPr>
        <p:txBody>
          <a:bodyPr>
            <a:normAutofit fontScale="62500" lnSpcReduction="20000"/>
          </a:bodyPr>
          <a:lstStyle/>
          <a:p>
            <a:pPr>
              <a:lnSpc>
                <a:spcPct val="90000"/>
              </a:lnSpc>
            </a:pPr>
            <a:r>
              <a:rPr lang="en-US" sz="2900" b="1" dirty="0">
                <a:solidFill>
                  <a:srgbClr val="000000"/>
                </a:solidFill>
              </a:rPr>
              <a:t>What is a Web Service?</a:t>
            </a:r>
          </a:p>
          <a:p>
            <a:pPr lvl="1">
              <a:lnSpc>
                <a:spcPct val="90000"/>
              </a:lnSpc>
            </a:pPr>
            <a:r>
              <a:rPr lang="en-US" sz="2600" dirty="0"/>
              <a:t>A web service is any piece of software that makes itself available over the internet and uses a standardized XML messaging system.</a:t>
            </a:r>
          </a:p>
          <a:p>
            <a:pPr lvl="1">
              <a:lnSpc>
                <a:spcPct val="90000"/>
              </a:lnSpc>
            </a:pPr>
            <a:r>
              <a:rPr lang="en-US" sz="2600" dirty="0"/>
              <a:t>For example, a client invokes a web service by sending an XML message, then waits for a corresponding XML response.</a:t>
            </a:r>
          </a:p>
          <a:p>
            <a:pPr lvl="1">
              <a:lnSpc>
                <a:spcPct val="90000"/>
              </a:lnSpc>
            </a:pPr>
            <a:r>
              <a:rPr lang="en-US" sz="2600" dirty="0"/>
              <a:t>As all communication is in XML, web services are not tied to any one operating system or programming language—Java can talk with Perl; Windows applications can talk with Unix applications.</a:t>
            </a:r>
          </a:p>
          <a:p>
            <a:pPr lvl="1">
              <a:lnSpc>
                <a:spcPct val="90000"/>
              </a:lnSpc>
            </a:pPr>
            <a:r>
              <a:rPr lang="en-US" sz="2600" dirty="0"/>
              <a:t>Web services are self-contained, modular, distributed, dynamic applications that can be described, published, located, or invoked over the network to create products, processes, and supply chains. These applications can be local, distributed, or web-based.</a:t>
            </a:r>
          </a:p>
          <a:p>
            <a:pPr lvl="1">
              <a:lnSpc>
                <a:spcPct val="90000"/>
              </a:lnSpc>
            </a:pPr>
            <a:r>
              <a:rPr lang="en-US" sz="2600" dirty="0"/>
              <a:t>A web service is a collection of open protocols and standards used for exchanging data between applications or systems.</a:t>
            </a:r>
          </a:p>
          <a:p>
            <a:pPr lvl="1">
              <a:lnSpc>
                <a:spcPct val="90000"/>
              </a:lnSpc>
            </a:pPr>
            <a:r>
              <a:rPr lang="en-US" sz="2600" dirty="0">
                <a:solidFill>
                  <a:srgbClr val="000000"/>
                </a:solidFill>
              </a:rPr>
              <a:t> A web service is a kind of webified application—an application typically delivered over HTTP (</a:t>
            </a:r>
            <a:r>
              <a:rPr lang="en-US" sz="2600" dirty="0" err="1">
                <a:solidFill>
                  <a:srgbClr val="000000"/>
                </a:solidFill>
              </a:rPr>
              <a:t>HyperText</a:t>
            </a:r>
            <a:r>
              <a:rPr lang="en-US" sz="2600" dirty="0">
                <a:solidFill>
                  <a:srgbClr val="000000"/>
                </a:solidFill>
              </a:rPr>
              <a:t> Transport Protocol). HTTPS (HTTP Secure) adds a security layer to HTTP; hence, a service delivered over HTTPS likewise counts as a web service.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CDA08E-7719-4A66-AF2D-578D947DC3ED}"/>
              </a:ext>
            </a:extLst>
          </p:cNvPr>
          <p:cNvSpPr>
            <a:spLocks noGrp="1"/>
          </p:cNvSpPr>
          <p:nvPr>
            <p:ph type="title"/>
          </p:nvPr>
        </p:nvSpPr>
        <p:spPr>
          <a:xfrm>
            <a:off x="1179226" y="826680"/>
            <a:ext cx="9833548" cy="1325563"/>
          </a:xfrm>
        </p:spPr>
        <p:txBody>
          <a:bodyPr>
            <a:normAutofit/>
          </a:bodyPr>
          <a:lstStyle/>
          <a:p>
            <a:pPr algn="ctr"/>
            <a:r>
              <a:rPr lang="en-PH" sz="4000" dirty="0">
                <a:solidFill>
                  <a:srgbClr val="FFFFFF"/>
                </a:solidFill>
              </a:rPr>
              <a:t>Dependency Injection (DI)</a:t>
            </a:r>
          </a:p>
        </p:txBody>
      </p:sp>
      <p:sp>
        <p:nvSpPr>
          <p:cNvPr id="3" name="Content Placeholder 2">
            <a:extLst>
              <a:ext uri="{FF2B5EF4-FFF2-40B4-BE49-F238E27FC236}">
                <a16:creationId xmlns:a16="http://schemas.microsoft.com/office/drawing/2014/main" id="{5927BB41-3D51-4C68-8159-2B8AC5F7888C}"/>
              </a:ext>
            </a:extLst>
          </p:cNvPr>
          <p:cNvSpPr>
            <a:spLocks noGrp="1"/>
          </p:cNvSpPr>
          <p:nvPr>
            <p:ph idx="1"/>
          </p:nvPr>
        </p:nvSpPr>
        <p:spPr>
          <a:xfrm>
            <a:off x="1179226" y="3092970"/>
            <a:ext cx="9833548" cy="2693976"/>
          </a:xfrm>
        </p:spPr>
        <p:txBody>
          <a:bodyPr>
            <a:normAutofit/>
          </a:bodyPr>
          <a:lstStyle/>
          <a:p>
            <a:r>
              <a:rPr lang="en-US" sz="1800" dirty="0"/>
              <a:t>In the previous example, we need to instantiate an implementation of the </a:t>
            </a:r>
            <a:r>
              <a:rPr lang="en-US" sz="1800" i="1" dirty="0"/>
              <a:t>Item</a:t>
            </a:r>
            <a:r>
              <a:rPr lang="en-US" sz="1800" dirty="0"/>
              <a:t> interface within the </a:t>
            </a:r>
            <a:r>
              <a:rPr lang="en-US" sz="1800" i="1" dirty="0"/>
              <a:t>Store</a:t>
            </a:r>
            <a:r>
              <a:rPr lang="en-US" sz="1800" dirty="0"/>
              <a:t> class itself.</a:t>
            </a:r>
          </a:p>
          <a:p>
            <a:r>
              <a:rPr lang="en-US" sz="1800" dirty="0"/>
              <a:t>By using DI, we can rewrite the example without specifying the implementation of </a:t>
            </a:r>
            <a:r>
              <a:rPr lang="en-US" sz="1800" i="1" dirty="0"/>
              <a:t>Item</a:t>
            </a:r>
            <a:r>
              <a:rPr lang="en-US" sz="1800" dirty="0"/>
              <a:t> that we want:</a:t>
            </a:r>
          </a:p>
          <a:p>
            <a:endParaRPr lang="en-US" sz="1800" dirty="0"/>
          </a:p>
          <a:p>
            <a:endParaRPr lang="en-PH" sz="1200" dirty="0">
              <a:solidFill>
                <a:srgbClr val="000000"/>
              </a:solidFill>
            </a:endParaRPr>
          </a:p>
        </p:txBody>
      </p:sp>
      <p:pic>
        <p:nvPicPr>
          <p:cNvPr id="4" name="Picture 3">
            <a:extLst>
              <a:ext uri="{FF2B5EF4-FFF2-40B4-BE49-F238E27FC236}">
                <a16:creationId xmlns:a16="http://schemas.microsoft.com/office/drawing/2014/main" id="{DC25414F-B8A8-42FB-B5A4-EA0D92FA75E4}"/>
              </a:ext>
            </a:extLst>
          </p:cNvPr>
          <p:cNvPicPr>
            <a:picLocks noChangeAspect="1"/>
          </p:cNvPicPr>
          <p:nvPr/>
        </p:nvPicPr>
        <p:blipFill>
          <a:blip r:embed="rId3"/>
          <a:stretch>
            <a:fillRect/>
          </a:stretch>
        </p:blipFill>
        <p:spPr>
          <a:xfrm>
            <a:off x="3865497" y="4358196"/>
            <a:ext cx="4162425" cy="1428750"/>
          </a:xfrm>
          <a:prstGeom prst="rect">
            <a:avLst/>
          </a:prstGeom>
        </p:spPr>
      </p:pic>
    </p:spTree>
    <p:extLst>
      <p:ext uri="{BB962C8B-B14F-4D97-AF65-F5344CB8AC3E}">
        <p14:creationId xmlns:p14="http://schemas.microsoft.com/office/powerpoint/2010/main" val="249146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7"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p:cNvSpPr>
            <a:spLocks noGrp="1"/>
          </p:cNvSpPr>
          <p:nvPr>
            <p:ph type="title"/>
          </p:nvPr>
        </p:nvSpPr>
        <p:spPr>
          <a:xfrm>
            <a:off x="805661" y="1401859"/>
            <a:ext cx="3510845" cy="4054282"/>
          </a:xfrm>
        </p:spPr>
        <p:txBody>
          <a:bodyPr>
            <a:normAutofit/>
          </a:bodyPr>
          <a:lstStyle/>
          <a:p>
            <a:r>
              <a:rPr lang="en-PH" altLang="en-US" sz="4000" dirty="0">
                <a:solidFill>
                  <a:srgbClr val="FFFFFF"/>
                </a:solidFill>
              </a:rPr>
              <a:t>Rest Web Services</a:t>
            </a:r>
          </a:p>
        </p:txBody>
      </p:sp>
      <p:sp>
        <p:nvSpPr>
          <p:cNvPr id="3" name="Content Placeholder 2"/>
          <p:cNvSpPr>
            <a:spLocks noGrp="1"/>
          </p:cNvSpPr>
          <p:nvPr>
            <p:ph idx="1"/>
          </p:nvPr>
        </p:nvSpPr>
        <p:spPr>
          <a:xfrm>
            <a:off x="5257800" y="1553134"/>
            <a:ext cx="6128539" cy="3751732"/>
          </a:xfrm>
        </p:spPr>
        <p:txBody>
          <a:bodyPr anchor="ctr">
            <a:normAutofit/>
          </a:bodyPr>
          <a:lstStyle/>
          <a:p>
            <a:pPr>
              <a:lnSpc>
                <a:spcPct val="90000"/>
              </a:lnSpc>
            </a:pPr>
            <a:r>
              <a:rPr lang="en-PH" altLang="en-US" sz="2200" dirty="0">
                <a:solidFill>
                  <a:srgbClr val="FFFFFF"/>
                </a:solidFill>
              </a:rPr>
              <a:t>We will be creating a simple application with CRUD operations throughout our sessions: </a:t>
            </a:r>
          </a:p>
          <a:p>
            <a:pPr lvl="1">
              <a:lnSpc>
                <a:spcPct val="90000"/>
              </a:lnSpc>
            </a:pPr>
            <a:r>
              <a:rPr lang="en-PH" altLang="en-US" sz="2200" dirty="0">
                <a:solidFill>
                  <a:srgbClr val="FFFFFF"/>
                </a:solidFill>
              </a:rPr>
              <a:t>Retrieve all users</a:t>
            </a:r>
          </a:p>
          <a:p>
            <a:pPr lvl="1">
              <a:lnSpc>
                <a:spcPct val="90000"/>
              </a:lnSpc>
            </a:pPr>
            <a:r>
              <a:rPr lang="en-PH" altLang="en-US" sz="2200" dirty="0">
                <a:solidFill>
                  <a:srgbClr val="FFFFFF"/>
                </a:solidFill>
              </a:rPr>
              <a:t>Create a user</a:t>
            </a:r>
          </a:p>
          <a:p>
            <a:pPr lvl="1">
              <a:lnSpc>
                <a:spcPct val="90000"/>
              </a:lnSpc>
            </a:pPr>
            <a:r>
              <a:rPr lang="en-PH" altLang="en-US" sz="2200" dirty="0">
                <a:solidFill>
                  <a:srgbClr val="FFFFFF"/>
                </a:solidFill>
              </a:rPr>
              <a:t>Retrieve single user</a:t>
            </a:r>
          </a:p>
          <a:p>
            <a:pPr lvl="1">
              <a:lnSpc>
                <a:spcPct val="90000"/>
              </a:lnSpc>
            </a:pPr>
            <a:r>
              <a:rPr lang="en-PH" altLang="en-US" sz="2200" dirty="0">
                <a:solidFill>
                  <a:srgbClr val="FFFFFF"/>
                </a:solidFill>
              </a:rPr>
              <a:t>Delete a user</a:t>
            </a:r>
          </a:p>
          <a:p>
            <a:pPr lvl="1">
              <a:lnSpc>
                <a:spcPct val="90000"/>
              </a:lnSpc>
            </a:pPr>
            <a:r>
              <a:rPr lang="en-PH" altLang="en-US" sz="2200" dirty="0">
                <a:solidFill>
                  <a:srgbClr val="FFFFFF"/>
                </a:solidFill>
              </a:rPr>
              <a:t>Update a user</a:t>
            </a: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54CB64B-4460-4091-A4E0-9DCE1150A3A0}"/>
              </a:ext>
            </a:extLst>
          </p:cNvPr>
          <p:cNvSpPr>
            <a:spLocks noGrp="1"/>
          </p:cNvSpPr>
          <p:nvPr>
            <p:ph type="title"/>
          </p:nvPr>
        </p:nvSpPr>
        <p:spPr>
          <a:xfrm>
            <a:off x="640079" y="2053641"/>
            <a:ext cx="3669161" cy="2760098"/>
          </a:xfrm>
        </p:spPr>
        <p:txBody>
          <a:bodyPr>
            <a:normAutofit/>
          </a:bodyPr>
          <a:lstStyle/>
          <a:p>
            <a:r>
              <a:rPr lang="en-PH">
                <a:solidFill>
                  <a:srgbClr val="FFFFFF"/>
                </a:solidFill>
              </a:rPr>
              <a:t>Creating Swagger Documentation</a:t>
            </a:r>
          </a:p>
        </p:txBody>
      </p:sp>
      <p:sp>
        <p:nvSpPr>
          <p:cNvPr id="3" name="Content Placeholder 2">
            <a:extLst>
              <a:ext uri="{FF2B5EF4-FFF2-40B4-BE49-F238E27FC236}">
                <a16:creationId xmlns:a16="http://schemas.microsoft.com/office/drawing/2014/main" id="{8A4B5B1E-9D68-441B-A73B-48E90DB96EEA}"/>
              </a:ext>
            </a:extLst>
          </p:cNvPr>
          <p:cNvSpPr>
            <a:spLocks noGrp="1"/>
          </p:cNvSpPr>
          <p:nvPr>
            <p:ph idx="1"/>
          </p:nvPr>
        </p:nvSpPr>
        <p:spPr>
          <a:xfrm>
            <a:off x="6090574" y="801866"/>
            <a:ext cx="5306084" cy="5230634"/>
          </a:xfrm>
        </p:spPr>
        <p:txBody>
          <a:bodyPr anchor="ctr">
            <a:normAutofit lnSpcReduction="10000"/>
          </a:bodyPr>
          <a:lstStyle/>
          <a:p>
            <a:pPr>
              <a:lnSpc>
                <a:spcPct val="90000"/>
              </a:lnSpc>
            </a:pPr>
            <a:r>
              <a:rPr lang="en-PH" sz="1300" dirty="0">
                <a:solidFill>
                  <a:srgbClr val="000000"/>
                </a:solidFill>
              </a:rPr>
              <a:t>Add dependencies in pom.xml</a:t>
            </a:r>
          </a:p>
          <a:p>
            <a:pPr lvl="1">
              <a:lnSpc>
                <a:spcPct val="90000"/>
              </a:lnSpc>
            </a:pPr>
            <a:r>
              <a:rPr lang="en-PH" sz="900" dirty="0">
                <a:solidFill>
                  <a:srgbClr val="000000"/>
                </a:solidFill>
              </a:rPr>
              <a:t>Maven</a:t>
            </a:r>
          </a:p>
          <a:p>
            <a:pPr marL="0" indent="0">
              <a:lnSpc>
                <a:spcPct val="90000"/>
              </a:lnSpc>
              <a:buNone/>
            </a:pPr>
            <a:r>
              <a:rPr lang="en-PH" sz="1300" dirty="0">
                <a:solidFill>
                  <a:srgbClr val="000000"/>
                </a:solidFill>
              </a:rPr>
              <a:t>&lt;dependency&gt;</a:t>
            </a:r>
          </a:p>
          <a:p>
            <a:pPr marL="0" indent="0">
              <a:lnSpc>
                <a:spcPct val="90000"/>
              </a:lnSpc>
              <a:buNone/>
            </a:pPr>
            <a:r>
              <a:rPr lang="en-PH" sz="1300" dirty="0">
                <a:solidFill>
                  <a:srgbClr val="000000"/>
                </a:solidFill>
              </a:rPr>
              <a:t>	&lt;</a:t>
            </a:r>
            <a:r>
              <a:rPr lang="en-PH" sz="1300" dirty="0" err="1">
                <a:solidFill>
                  <a:srgbClr val="000000"/>
                </a:solidFill>
              </a:rPr>
              <a:t>groupId</a:t>
            </a:r>
            <a:r>
              <a:rPr lang="en-PH" sz="1300" dirty="0">
                <a:solidFill>
                  <a:srgbClr val="000000"/>
                </a:solidFill>
              </a:rPr>
              <a:t>&gt;</a:t>
            </a:r>
            <a:r>
              <a:rPr lang="en-PH" sz="1300" dirty="0" err="1">
                <a:solidFill>
                  <a:srgbClr val="000000"/>
                </a:solidFill>
              </a:rPr>
              <a:t>io.springfox</a:t>
            </a:r>
            <a:r>
              <a:rPr lang="en-PH" sz="1300" dirty="0">
                <a:solidFill>
                  <a:srgbClr val="000000"/>
                </a:solidFill>
              </a:rPr>
              <a:t>&lt;/</a:t>
            </a:r>
            <a:r>
              <a:rPr lang="en-PH" sz="1300" dirty="0" err="1">
                <a:solidFill>
                  <a:srgbClr val="000000"/>
                </a:solidFill>
              </a:rPr>
              <a:t>groupId</a:t>
            </a:r>
            <a:r>
              <a:rPr lang="en-PH" sz="1300" dirty="0">
                <a:solidFill>
                  <a:srgbClr val="000000"/>
                </a:solidFill>
              </a:rPr>
              <a:t>&gt;</a:t>
            </a:r>
          </a:p>
          <a:p>
            <a:pPr marL="0" indent="0">
              <a:lnSpc>
                <a:spcPct val="90000"/>
              </a:lnSpc>
              <a:buNone/>
            </a:pPr>
            <a:r>
              <a:rPr lang="en-PH" sz="1300" dirty="0">
                <a:solidFill>
                  <a:srgbClr val="000000"/>
                </a:solidFill>
              </a:rPr>
              <a:t>	&lt;</a:t>
            </a:r>
            <a:r>
              <a:rPr lang="en-PH" sz="1300" dirty="0" err="1">
                <a:solidFill>
                  <a:srgbClr val="000000"/>
                </a:solidFill>
              </a:rPr>
              <a:t>artifactId</a:t>
            </a:r>
            <a:r>
              <a:rPr lang="en-PH" sz="1300" dirty="0">
                <a:solidFill>
                  <a:srgbClr val="000000"/>
                </a:solidFill>
              </a:rPr>
              <a:t>&gt;springfox-swagger2&lt;/</a:t>
            </a:r>
            <a:r>
              <a:rPr lang="en-PH" sz="1300" dirty="0" err="1">
                <a:solidFill>
                  <a:srgbClr val="000000"/>
                </a:solidFill>
              </a:rPr>
              <a:t>artifactId</a:t>
            </a:r>
            <a:r>
              <a:rPr lang="en-PH" sz="1300" dirty="0">
                <a:solidFill>
                  <a:srgbClr val="000000"/>
                </a:solidFill>
              </a:rPr>
              <a:t>&gt;</a:t>
            </a:r>
          </a:p>
          <a:p>
            <a:pPr marL="0" indent="0">
              <a:lnSpc>
                <a:spcPct val="90000"/>
              </a:lnSpc>
              <a:buNone/>
            </a:pPr>
            <a:r>
              <a:rPr lang="en-PH" sz="1300" dirty="0">
                <a:solidFill>
                  <a:srgbClr val="000000"/>
                </a:solidFill>
              </a:rPr>
              <a:t>	&lt;version&gt;2.4.0&lt;/version&gt;</a:t>
            </a:r>
          </a:p>
          <a:p>
            <a:pPr marL="0" indent="0">
              <a:lnSpc>
                <a:spcPct val="90000"/>
              </a:lnSpc>
              <a:buNone/>
            </a:pPr>
            <a:r>
              <a:rPr lang="en-PH" sz="1300" dirty="0">
                <a:solidFill>
                  <a:srgbClr val="000000"/>
                </a:solidFill>
              </a:rPr>
              <a:t>&lt;/dependency&gt;</a:t>
            </a:r>
          </a:p>
          <a:p>
            <a:pPr>
              <a:lnSpc>
                <a:spcPct val="90000"/>
              </a:lnSpc>
            </a:pPr>
            <a:endParaRPr lang="en-PH" sz="1300" dirty="0">
              <a:solidFill>
                <a:srgbClr val="000000"/>
              </a:solidFill>
            </a:endParaRPr>
          </a:p>
          <a:p>
            <a:pPr marL="0" indent="0">
              <a:lnSpc>
                <a:spcPct val="90000"/>
              </a:lnSpc>
              <a:buNone/>
            </a:pPr>
            <a:r>
              <a:rPr lang="en-PH" sz="1300" dirty="0">
                <a:solidFill>
                  <a:srgbClr val="000000"/>
                </a:solidFill>
              </a:rPr>
              <a:t>&lt;dependency&gt;</a:t>
            </a:r>
          </a:p>
          <a:p>
            <a:pPr marL="0" indent="0">
              <a:lnSpc>
                <a:spcPct val="90000"/>
              </a:lnSpc>
              <a:buNone/>
            </a:pPr>
            <a:r>
              <a:rPr lang="en-PH" sz="1300" dirty="0">
                <a:solidFill>
                  <a:srgbClr val="000000"/>
                </a:solidFill>
              </a:rPr>
              <a:t>	&lt;</a:t>
            </a:r>
            <a:r>
              <a:rPr lang="en-PH" sz="1300" dirty="0" err="1">
                <a:solidFill>
                  <a:srgbClr val="000000"/>
                </a:solidFill>
              </a:rPr>
              <a:t>groupId</a:t>
            </a:r>
            <a:r>
              <a:rPr lang="en-PH" sz="1300" dirty="0">
                <a:solidFill>
                  <a:srgbClr val="000000"/>
                </a:solidFill>
              </a:rPr>
              <a:t>&gt;</a:t>
            </a:r>
            <a:r>
              <a:rPr lang="en-PH" sz="1300" dirty="0" err="1">
                <a:solidFill>
                  <a:srgbClr val="000000"/>
                </a:solidFill>
              </a:rPr>
              <a:t>io.springfox</a:t>
            </a:r>
            <a:r>
              <a:rPr lang="en-PH" sz="1300" dirty="0">
                <a:solidFill>
                  <a:srgbClr val="000000"/>
                </a:solidFill>
              </a:rPr>
              <a:t>&lt;/</a:t>
            </a:r>
            <a:r>
              <a:rPr lang="en-PH" sz="1300" dirty="0" err="1">
                <a:solidFill>
                  <a:srgbClr val="000000"/>
                </a:solidFill>
              </a:rPr>
              <a:t>groupId</a:t>
            </a:r>
            <a:r>
              <a:rPr lang="en-PH" sz="1300" dirty="0">
                <a:solidFill>
                  <a:srgbClr val="000000"/>
                </a:solidFill>
              </a:rPr>
              <a:t>&gt;</a:t>
            </a:r>
          </a:p>
          <a:p>
            <a:pPr marL="0" indent="0">
              <a:lnSpc>
                <a:spcPct val="90000"/>
              </a:lnSpc>
              <a:buNone/>
            </a:pPr>
            <a:r>
              <a:rPr lang="en-PH" sz="1300" dirty="0">
                <a:solidFill>
                  <a:srgbClr val="000000"/>
                </a:solidFill>
              </a:rPr>
              <a:t>	&lt;</a:t>
            </a:r>
            <a:r>
              <a:rPr lang="en-PH" sz="1300" dirty="0" err="1">
                <a:solidFill>
                  <a:srgbClr val="000000"/>
                </a:solidFill>
              </a:rPr>
              <a:t>artifactId</a:t>
            </a:r>
            <a:r>
              <a:rPr lang="en-PH" sz="1300" dirty="0">
                <a:solidFill>
                  <a:srgbClr val="000000"/>
                </a:solidFill>
              </a:rPr>
              <a:t>&gt;</a:t>
            </a:r>
            <a:r>
              <a:rPr lang="en-PH" sz="1300" dirty="0" err="1">
                <a:solidFill>
                  <a:srgbClr val="000000"/>
                </a:solidFill>
              </a:rPr>
              <a:t>springfox</a:t>
            </a:r>
            <a:r>
              <a:rPr lang="en-PH" sz="1300" dirty="0">
                <a:solidFill>
                  <a:srgbClr val="000000"/>
                </a:solidFill>
              </a:rPr>
              <a:t>-swagger-</a:t>
            </a:r>
            <a:r>
              <a:rPr lang="en-PH" sz="1300" dirty="0" err="1">
                <a:solidFill>
                  <a:srgbClr val="000000"/>
                </a:solidFill>
              </a:rPr>
              <a:t>ui</a:t>
            </a:r>
            <a:r>
              <a:rPr lang="en-PH" sz="1300" dirty="0">
                <a:solidFill>
                  <a:srgbClr val="000000"/>
                </a:solidFill>
              </a:rPr>
              <a:t>&lt;/</a:t>
            </a:r>
            <a:r>
              <a:rPr lang="en-PH" sz="1300" dirty="0" err="1">
                <a:solidFill>
                  <a:srgbClr val="000000"/>
                </a:solidFill>
              </a:rPr>
              <a:t>artifactId</a:t>
            </a:r>
            <a:r>
              <a:rPr lang="en-PH" sz="1300" dirty="0">
                <a:solidFill>
                  <a:srgbClr val="000000"/>
                </a:solidFill>
              </a:rPr>
              <a:t>&gt;</a:t>
            </a:r>
          </a:p>
          <a:p>
            <a:pPr marL="0" indent="0">
              <a:lnSpc>
                <a:spcPct val="90000"/>
              </a:lnSpc>
              <a:buNone/>
            </a:pPr>
            <a:r>
              <a:rPr lang="en-PH" sz="1300" dirty="0">
                <a:solidFill>
                  <a:srgbClr val="000000"/>
                </a:solidFill>
              </a:rPr>
              <a:t>	&lt;version&gt;2.4.0&lt;/version&gt;</a:t>
            </a:r>
          </a:p>
          <a:p>
            <a:pPr marL="0" indent="0">
              <a:lnSpc>
                <a:spcPct val="90000"/>
              </a:lnSpc>
              <a:buNone/>
            </a:pPr>
            <a:r>
              <a:rPr lang="en-PH" sz="1300" dirty="0">
                <a:solidFill>
                  <a:srgbClr val="000000"/>
                </a:solidFill>
              </a:rPr>
              <a:t>&lt;/dependency&gt;</a:t>
            </a:r>
          </a:p>
          <a:p>
            <a:pPr lvl="1">
              <a:lnSpc>
                <a:spcPct val="90000"/>
              </a:lnSpc>
            </a:pPr>
            <a:r>
              <a:rPr lang="en-PH" sz="900" dirty="0">
                <a:solidFill>
                  <a:srgbClr val="000000"/>
                </a:solidFill>
              </a:rPr>
              <a:t>Gradle</a:t>
            </a:r>
          </a:p>
          <a:p>
            <a:pPr marL="457200" lvl="1" indent="0">
              <a:lnSpc>
                <a:spcPct val="90000"/>
              </a:lnSpc>
              <a:buNone/>
            </a:pPr>
            <a:r>
              <a:rPr lang="en-PH" sz="1100" b="1" dirty="0">
                <a:solidFill>
                  <a:srgbClr val="000000"/>
                </a:solidFill>
              </a:rPr>
              <a:t>	compile group: '</a:t>
            </a:r>
            <a:r>
              <a:rPr lang="en-PH" sz="1100" b="1" dirty="0" err="1">
                <a:solidFill>
                  <a:srgbClr val="000000"/>
                </a:solidFill>
              </a:rPr>
              <a:t>io.springfox</a:t>
            </a:r>
            <a:r>
              <a:rPr lang="en-PH" sz="1100" b="1" dirty="0">
                <a:solidFill>
                  <a:srgbClr val="000000"/>
                </a:solidFill>
              </a:rPr>
              <a:t>', name: 'springfox-swagger2', version: '2.4.0'</a:t>
            </a:r>
          </a:p>
          <a:p>
            <a:pPr marL="457200" lvl="1" indent="0">
              <a:lnSpc>
                <a:spcPct val="90000"/>
              </a:lnSpc>
              <a:buNone/>
            </a:pPr>
            <a:r>
              <a:rPr lang="en-PH" sz="1100" b="1" dirty="0">
                <a:solidFill>
                  <a:srgbClr val="000000"/>
                </a:solidFill>
              </a:rPr>
              <a:t>	compile group: '</a:t>
            </a:r>
            <a:r>
              <a:rPr lang="en-PH" sz="1100" b="1" dirty="0" err="1">
                <a:solidFill>
                  <a:srgbClr val="000000"/>
                </a:solidFill>
              </a:rPr>
              <a:t>io.springfox</a:t>
            </a:r>
            <a:r>
              <a:rPr lang="en-PH" sz="1100" b="1" dirty="0">
                <a:solidFill>
                  <a:srgbClr val="000000"/>
                </a:solidFill>
              </a:rPr>
              <a:t>', name: '</a:t>
            </a:r>
            <a:r>
              <a:rPr lang="en-PH" sz="1100" b="1" dirty="0" err="1">
                <a:solidFill>
                  <a:srgbClr val="000000"/>
                </a:solidFill>
              </a:rPr>
              <a:t>springfox</a:t>
            </a:r>
            <a:r>
              <a:rPr lang="en-PH" sz="1100" b="1" dirty="0">
                <a:solidFill>
                  <a:srgbClr val="000000"/>
                </a:solidFill>
              </a:rPr>
              <a:t>-swagger-</a:t>
            </a:r>
            <a:r>
              <a:rPr lang="en-PH" sz="1100" b="1" dirty="0" err="1">
                <a:solidFill>
                  <a:srgbClr val="000000"/>
                </a:solidFill>
              </a:rPr>
              <a:t>ui</a:t>
            </a:r>
            <a:r>
              <a:rPr lang="en-PH" sz="1100" b="1" dirty="0">
                <a:solidFill>
                  <a:srgbClr val="000000"/>
                </a:solidFill>
              </a:rPr>
              <a:t>', version: '2.4.0'</a:t>
            </a:r>
          </a:p>
          <a:p>
            <a:pPr>
              <a:lnSpc>
                <a:spcPct val="90000"/>
              </a:lnSpc>
            </a:pPr>
            <a:r>
              <a:rPr lang="en-PH" sz="1300" dirty="0">
                <a:solidFill>
                  <a:srgbClr val="000000"/>
                </a:solidFill>
              </a:rPr>
              <a:t>Configure your application to produce a swagger documentation</a:t>
            </a:r>
          </a:p>
          <a:p>
            <a:pPr lvl="1">
              <a:lnSpc>
                <a:spcPct val="90000"/>
              </a:lnSpc>
            </a:pPr>
            <a:r>
              <a:rPr lang="en-PH" sz="1300" dirty="0">
                <a:solidFill>
                  <a:srgbClr val="000000"/>
                </a:solidFill>
              </a:rPr>
              <a:t>Create a new class called SwaggerConfig.java</a:t>
            </a:r>
          </a:p>
          <a:p>
            <a:pPr lvl="1">
              <a:lnSpc>
                <a:spcPct val="90000"/>
              </a:lnSpc>
            </a:pPr>
            <a:r>
              <a:rPr lang="en-PH" sz="1300" dirty="0">
                <a:solidFill>
                  <a:srgbClr val="000000"/>
                </a:solidFill>
              </a:rPr>
              <a:t>Add </a:t>
            </a:r>
            <a:r>
              <a:rPr lang="en-PH" sz="1300" b="1" dirty="0">
                <a:solidFill>
                  <a:srgbClr val="000000"/>
                </a:solidFill>
              </a:rPr>
              <a:t>@Configuration </a:t>
            </a:r>
            <a:r>
              <a:rPr lang="en-PH" sz="1300" dirty="0">
                <a:solidFill>
                  <a:srgbClr val="000000"/>
                </a:solidFill>
              </a:rPr>
              <a:t>&amp; </a:t>
            </a:r>
            <a:r>
              <a:rPr lang="en-PH" sz="1300" b="1" dirty="0">
                <a:solidFill>
                  <a:srgbClr val="000000"/>
                </a:solidFill>
              </a:rPr>
              <a:t>@EnableSwagger2 </a:t>
            </a:r>
            <a:r>
              <a:rPr lang="en-PH" sz="1300" dirty="0">
                <a:solidFill>
                  <a:srgbClr val="000000"/>
                </a:solidFill>
              </a:rPr>
              <a:t>annotation on class level</a:t>
            </a:r>
          </a:p>
          <a:p>
            <a:pPr lvl="1">
              <a:lnSpc>
                <a:spcPct val="90000"/>
              </a:lnSpc>
            </a:pPr>
            <a:r>
              <a:rPr lang="en-PH" sz="1300" dirty="0">
                <a:solidFill>
                  <a:srgbClr val="000000"/>
                </a:solidFill>
              </a:rPr>
              <a:t>Create a bean and a method called </a:t>
            </a:r>
            <a:r>
              <a:rPr lang="en-PH" sz="1300" dirty="0" err="1">
                <a:solidFill>
                  <a:srgbClr val="000000"/>
                </a:solidFill>
              </a:rPr>
              <a:t>api</a:t>
            </a:r>
            <a:r>
              <a:rPr lang="en-PH" sz="1300" dirty="0">
                <a:solidFill>
                  <a:srgbClr val="000000"/>
                </a:solidFill>
              </a:rPr>
              <a:t> – should return a Docket instance</a:t>
            </a:r>
          </a:p>
          <a:p>
            <a:pPr lvl="1">
              <a:lnSpc>
                <a:spcPct val="90000"/>
              </a:lnSpc>
            </a:pPr>
            <a:r>
              <a:rPr lang="en-PH" sz="1300" dirty="0">
                <a:solidFill>
                  <a:srgbClr val="000000"/>
                </a:solidFill>
              </a:rPr>
              <a:t>Add </a:t>
            </a:r>
            <a:r>
              <a:rPr lang="en-PH" sz="1300" dirty="0" err="1">
                <a:solidFill>
                  <a:srgbClr val="000000"/>
                </a:solidFill>
              </a:rPr>
              <a:t>logging.level.web</a:t>
            </a:r>
            <a:r>
              <a:rPr lang="en-PH" sz="1300" dirty="0">
                <a:solidFill>
                  <a:srgbClr val="000000"/>
                </a:solidFill>
              </a:rPr>
              <a:t>=TRACE in your </a:t>
            </a:r>
            <a:r>
              <a:rPr lang="en-PH" sz="1300" dirty="0" err="1">
                <a:solidFill>
                  <a:srgbClr val="000000"/>
                </a:solidFill>
              </a:rPr>
              <a:t>application.properties</a:t>
            </a:r>
            <a:r>
              <a:rPr lang="en-PH" sz="1300" dirty="0">
                <a:solidFill>
                  <a:srgbClr val="000000"/>
                </a:solidFill>
              </a:rPr>
              <a:t> for </a:t>
            </a:r>
            <a:r>
              <a:rPr lang="en-PH" sz="1300" dirty="0" err="1">
                <a:solidFill>
                  <a:srgbClr val="000000"/>
                </a:solidFill>
              </a:rPr>
              <a:t>additiona</a:t>
            </a:r>
            <a:r>
              <a:rPr lang="en-PH" sz="1300" dirty="0">
                <a:solidFill>
                  <a:srgbClr val="000000"/>
                </a:solidFill>
              </a:rPr>
              <a:t> logging info (Optional)</a:t>
            </a:r>
          </a:p>
          <a:p>
            <a:pPr lvl="1">
              <a:lnSpc>
                <a:spcPct val="90000"/>
              </a:lnSpc>
            </a:pPr>
            <a:r>
              <a:rPr lang="en-PH" sz="1300" dirty="0">
                <a:solidFill>
                  <a:srgbClr val="000000"/>
                </a:solidFill>
              </a:rPr>
              <a:t>Run application</a:t>
            </a:r>
          </a:p>
          <a:p>
            <a:pPr lvl="1">
              <a:lnSpc>
                <a:spcPct val="90000"/>
              </a:lnSpc>
            </a:pPr>
            <a:r>
              <a:rPr lang="en-PH" sz="1300" dirty="0">
                <a:solidFill>
                  <a:srgbClr val="000000"/>
                </a:solidFill>
              </a:rPr>
              <a:t>Access localhost:8080/swagger-</a:t>
            </a:r>
            <a:r>
              <a:rPr lang="en-PH" sz="1300" dirty="0" err="1">
                <a:solidFill>
                  <a:srgbClr val="000000"/>
                </a:solidFill>
              </a:rPr>
              <a:t>ui</a:t>
            </a:r>
            <a:r>
              <a:rPr lang="en-PH" sz="1300" dirty="0">
                <a:solidFill>
                  <a:srgbClr val="000000"/>
                </a:solidFill>
              </a:rPr>
              <a:t>-html</a:t>
            </a:r>
          </a:p>
          <a:p>
            <a:pPr lvl="1">
              <a:lnSpc>
                <a:spcPct val="90000"/>
              </a:lnSpc>
            </a:pPr>
            <a:endParaRPr lang="en-PH" sz="1300" dirty="0">
              <a:solidFill>
                <a:srgbClr val="000000"/>
              </a:solidFill>
            </a:endParaRPr>
          </a:p>
          <a:p>
            <a:pPr marL="0" indent="0">
              <a:lnSpc>
                <a:spcPct val="90000"/>
              </a:lnSpc>
              <a:buNone/>
            </a:pPr>
            <a:endParaRPr lang="en-PH" sz="1300" dirty="0">
              <a:solidFill>
                <a:srgbClr val="000000"/>
              </a:solidFill>
            </a:endParaRPr>
          </a:p>
        </p:txBody>
      </p:sp>
    </p:spTree>
    <p:extLst>
      <p:ext uri="{BB962C8B-B14F-4D97-AF65-F5344CB8AC3E}">
        <p14:creationId xmlns:p14="http://schemas.microsoft.com/office/powerpoint/2010/main" val="169843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958B1AF-5D23-472E-ADF0-C5250BDE8A7D}"/>
              </a:ext>
            </a:extLst>
          </p:cNvPr>
          <p:cNvSpPr>
            <a:spLocks noGrp="1"/>
          </p:cNvSpPr>
          <p:nvPr>
            <p:ph type="title"/>
          </p:nvPr>
        </p:nvSpPr>
        <p:spPr>
          <a:xfrm>
            <a:off x="1179226" y="826680"/>
            <a:ext cx="9833548" cy="1325563"/>
          </a:xfrm>
        </p:spPr>
        <p:txBody>
          <a:bodyPr>
            <a:normAutofit/>
          </a:bodyPr>
          <a:lstStyle/>
          <a:p>
            <a:pPr algn="ctr"/>
            <a:r>
              <a:rPr lang="en-PH" sz="4000">
                <a:solidFill>
                  <a:srgbClr val="FFFFFF"/>
                </a:solidFill>
              </a:rPr>
              <a:t>Implementing Static Filtering for REST Web Services</a:t>
            </a:r>
          </a:p>
        </p:txBody>
      </p:sp>
      <p:sp>
        <p:nvSpPr>
          <p:cNvPr id="3" name="Content Placeholder 2">
            <a:extLst>
              <a:ext uri="{FF2B5EF4-FFF2-40B4-BE49-F238E27FC236}">
                <a16:creationId xmlns:a16="http://schemas.microsoft.com/office/drawing/2014/main" id="{52D7D6D5-80B1-41CC-92C7-B0DCF6BCB878}"/>
              </a:ext>
            </a:extLst>
          </p:cNvPr>
          <p:cNvSpPr>
            <a:spLocks noGrp="1"/>
          </p:cNvSpPr>
          <p:nvPr>
            <p:ph idx="1"/>
          </p:nvPr>
        </p:nvSpPr>
        <p:spPr>
          <a:xfrm>
            <a:off x="1179226" y="3092970"/>
            <a:ext cx="9833548" cy="2693976"/>
          </a:xfrm>
        </p:spPr>
        <p:txBody>
          <a:bodyPr>
            <a:normAutofit/>
          </a:bodyPr>
          <a:lstStyle/>
          <a:p>
            <a:pPr>
              <a:lnSpc>
                <a:spcPct val="90000"/>
              </a:lnSpc>
            </a:pPr>
            <a:r>
              <a:rPr lang="en-PH" sz="2000">
                <a:solidFill>
                  <a:srgbClr val="000000"/>
                </a:solidFill>
              </a:rPr>
              <a:t>@JsonIgnore</a:t>
            </a:r>
          </a:p>
          <a:p>
            <a:pPr lvl="1">
              <a:lnSpc>
                <a:spcPct val="90000"/>
              </a:lnSpc>
            </a:pPr>
            <a:r>
              <a:rPr lang="en-US" sz="2000">
                <a:solidFill>
                  <a:srgbClr val="000000"/>
                </a:solidFill>
              </a:rPr>
              <a:t>the @JsonIgnore annotation marks a field in a POJO to be ignored by Jackson during serialization and deserialization. Jackson ignores the field in both JSON serialization and deserialization.</a:t>
            </a:r>
          </a:p>
          <a:p>
            <a:pPr marL="457200" lvl="1" indent="0">
              <a:lnSpc>
                <a:spcPct val="90000"/>
              </a:lnSpc>
              <a:buNone/>
            </a:pPr>
            <a:endParaRPr lang="en-US" sz="2000">
              <a:solidFill>
                <a:srgbClr val="000000"/>
              </a:solidFill>
            </a:endParaRPr>
          </a:p>
          <a:p>
            <a:pPr>
              <a:lnSpc>
                <a:spcPct val="90000"/>
              </a:lnSpc>
            </a:pPr>
            <a:r>
              <a:rPr lang="en-PH" sz="2000">
                <a:solidFill>
                  <a:srgbClr val="000000"/>
                </a:solidFill>
              </a:rPr>
              <a:t>@JsonIgnoreProperties</a:t>
            </a:r>
          </a:p>
          <a:p>
            <a:pPr lvl="1">
              <a:lnSpc>
                <a:spcPct val="90000"/>
              </a:lnSpc>
            </a:pPr>
            <a:r>
              <a:rPr lang="en-US" sz="2000">
                <a:solidFill>
                  <a:srgbClr val="000000"/>
                </a:solidFill>
              </a:rPr>
              <a:t>The @JsonIgnoreProperties annotation is used at the class level to ignore fields during serialization and deserialization. </a:t>
            </a:r>
            <a:endParaRPr lang="en-PH" sz="2000">
              <a:solidFill>
                <a:srgbClr val="000000"/>
              </a:solidFill>
            </a:endParaRPr>
          </a:p>
          <a:p>
            <a:pPr lvl="1">
              <a:lnSpc>
                <a:spcPct val="90000"/>
              </a:lnSpc>
            </a:pPr>
            <a:endParaRPr lang="en-PH" sz="2000">
              <a:solidFill>
                <a:srgbClr val="000000"/>
              </a:solidFill>
            </a:endParaRPr>
          </a:p>
        </p:txBody>
      </p:sp>
    </p:spTree>
    <p:extLst>
      <p:ext uri="{BB962C8B-B14F-4D97-AF65-F5344CB8AC3E}">
        <p14:creationId xmlns:p14="http://schemas.microsoft.com/office/powerpoint/2010/main" val="4236344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49960180-52B3-482E-8181-E3708909A3EA}"/>
              </a:ext>
            </a:extLst>
          </p:cNvPr>
          <p:cNvSpPr>
            <a:spLocks noGrp="1"/>
          </p:cNvSpPr>
          <p:nvPr>
            <p:ph type="title"/>
          </p:nvPr>
        </p:nvSpPr>
        <p:spPr>
          <a:xfrm>
            <a:off x="805661" y="1401859"/>
            <a:ext cx="3510845" cy="4054282"/>
          </a:xfrm>
        </p:spPr>
        <p:txBody>
          <a:bodyPr>
            <a:normAutofit/>
          </a:bodyPr>
          <a:lstStyle/>
          <a:p>
            <a:r>
              <a:rPr lang="en-PH" sz="4000" dirty="0">
                <a:solidFill>
                  <a:srgbClr val="FFFFFF"/>
                </a:solidFill>
              </a:rPr>
              <a:t>Introduction to Java Persistence API (JPA)</a:t>
            </a:r>
          </a:p>
        </p:txBody>
      </p:sp>
      <p:sp>
        <p:nvSpPr>
          <p:cNvPr id="3" name="Content Placeholder 2">
            <a:extLst>
              <a:ext uri="{FF2B5EF4-FFF2-40B4-BE49-F238E27FC236}">
                <a16:creationId xmlns:a16="http://schemas.microsoft.com/office/drawing/2014/main" id="{F28C2809-0E31-45B8-9EA6-B668BE65272D}"/>
              </a:ext>
            </a:extLst>
          </p:cNvPr>
          <p:cNvSpPr>
            <a:spLocks noGrp="1"/>
          </p:cNvSpPr>
          <p:nvPr>
            <p:ph idx="1"/>
          </p:nvPr>
        </p:nvSpPr>
        <p:spPr>
          <a:xfrm>
            <a:off x="5257800" y="1553134"/>
            <a:ext cx="6128539" cy="3751732"/>
          </a:xfrm>
        </p:spPr>
        <p:txBody>
          <a:bodyPr anchor="ctr">
            <a:normAutofit/>
          </a:bodyPr>
          <a:lstStyle/>
          <a:p>
            <a:r>
              <a:rPr lang="en-US" sz="2000" dirty="0">
                <a:solidFill>
                  <a:schemeClr val="bg1"/>
                </a:solidFill>
              </a:rPr>
              <a:t>Java Persistence API is a collection of classes and methods to persistently store the vast amounts of data into a database which is provided by the Oracle Corporation.</a:t>
            </a:r>
          </a:p>
          <a:p>
            <a:r>
              <a:rPr lang="en-US" sz="2000" dirty="0">
                <a:solidFill>
                  <a:schemeClr val="bg1"/>
                </a:solidFill>
              </a:rPr>
              <a:t>JPA is not a tool or framework; rather, it defines a set of concepts that can be implemented by any tool or framework.</a:t>
            </a:r>
          </a:p>
          <a:p>
            <a:r>
              <a:rPr lang="en-US" sz="2000" dirty="0">
                <a:solidFill>
                  <a:schemeClr val="bg1"/>
                </a:solidFill>
              </a:rPr>
              <a:t>JPA is a standard for Object Relational Mapping.</a:t>
            </a:r>
            <a:endParaRPr lang="en-US" sz="1400" dirty="0">
              <a:solidFill>
                <a:schemeClr val="bg1"/>
              </a:solidFill>
            </a:endParaRPr>
          </a:p>
          <a:p>
            <a:endParaRPr lang="en-PH" sz="1100" dirty="0">
              <a:solidFill>
                <a:schemeClr val="bg1"/>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077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9A5F8E-CD82-4748-92F3-EB032E98F104}"/>
              </a:ext>
            </a:extLst>
          </p:cNvPr>
          <p:cNvSpPr>
            <a:spLocks noGrp="1"/>
          </p:cNvSpPr>
          <p:nvPr>
            <p:ph type="title"/>
          </p:nvPr>
        </p:nvSpPr>
        <p:spPr>
          <a:xfrm>
            <a:off x="1179226" y="826680"/>
            <a:ext cx="9833548" cy="1325563"/>
          </a:xfrm>
        </p:spPr>
        <p:txBody>
          <a:bodyPr>
            <a:normAutofit/>
          </a:bodyPr>
          <a:lstStyle/>
          <a:p>
            <a:pPr algn="ctr"/>
            <a:r>
              <a:rPr lang="en-PH" sz="4000" dirty="0">
                <a:solidFill>
                  <a:srgbClr val="FFFFFF"/>
                </a:solidFill>
              </a:rPr>
              <a:t>Introduction to Java Persistence API (JPA)	</a:t>
            </a:r>
          </a:p>
        </p:txBody>
      </p:sp>
      <p:sp>
        <p:nvSpPr>
          <p:cNvPr id="3" name="Content Placeholder 2">
            <a:extLst>
              <a:ext uri="{FF2B5EF4-FFF2-40B4-BE49-F238E27FC236}">
                <a16:creationId xmlns:a16="http://schemas.microsoft.com/office/drawing/2014/main" id="{1A87AF79-E727-4DC6-B332-52EE57FD4313}"/>
              </a:ext>
            </a:extLst>
          </p:cNvPr>
          <p:cNvSpPr>
            <a:spLocks noGrp="1"/>
          </p:cNvSpPr>
          <p:nvPr>
            <p:ph idx="1"/>
          </p:nvPr>
        </p:nvSpPr>
        <p:spPr>
          <a:xfrm>
            <a:off x="1179226" y="3092970"/>
            <a:ext cx="9833548" cy="2693976"/>
          </a:xfrm>
        </p:spPr>
        <p:txBody>
          <a:bodyPr>
            <a:normAutofit/>
          </a:bodyPr>
          <a:lstStyle/>
          <a:p>
            <a:pPr marL="0" indent="0">
              <a:lnSpc>
                <a:spcPct val="90000"/>
              </a:lnSpc>
              <a:buNone/>
            </a:pPr>
            <a:r>
              <a:rPr lang="en-PH" sz="1400">
                <a:solidFill>
                  <a:srgbClr val="000000"/>
                </a:solidFill>
              </a:rPr>
              <a:t>Object Relational Mapping</a:t>
            </a:r>
          </a:p>
          <a:p>
            <a:pPr>
              <a:lnSpc>
                <a:spcPct val="90000"/>
              </a:lnSpc>
            </a:pPr>
            <a:r>
              <a:rPr lang="en-US" sz="1400">
                <a:solidFill>
                  <a:srgbClr val="000000"/>
                </a:solidFill>
              </a:rPr>
              <a:t>Object Relational Mapping (ORM) briefly tells you about what is ORM and how it works. ORM is a programming ability to convert data from object type to relational type and vice versa.</a:t>
            </a:r>
          </a:p>
          <a:p>
            <a:pPr>
              <a:lnSpc>
                <a:spcPct val="90000"/>
              </a:lnSpc>
            </a:pPr>
            <a:r>
              <a:rPr lang="en-US" sz="1400">
                <a:solidFill>
                  <a:srgbClr val="000000"/>
                </a:solidFill>
              </a:rPr>
              <a:t>is a technique that lets you query and manipulate data from a database using an object-oriented paradigm.</a:t>
            </a:r>
          </a:p>
          <a:p>
            <a:pPr>
              <a:lnSpc>
                <a:spcPct val="90000"/>
              </a:lnSpc>
            </a:pPr>
            <a:r>
              <a:rPr lang="en-US" sz="1400">
                <a:solidFill>
                  <a:srgbClr val="000000"/>
                </a:solidFill>
              </a:rPr>
              <a:t>The main feature of ORM is mapping or binding an object to its data in the database. While mapping we have to consider the data, type of data and its relations with its self-entity or entity in any other table.</a:t>
            </a:r>
          </a:p>
          <a:p>
            <a:pPr>
              <a:lnSpc>
                <a:spcPct val="90000"/>
              </a:lnSpc>
            </a:pPr>
            <a:r>
              <a:rPr lang="en-US" sz="1400">
                <a:solidFill>
                  <a:srgbClr val="000000"/>
                </a:solidFill>
              </a:rPr>
              <a:t>The </a:t>
            </a:r>
            <a:r>
              <a:rPr lang="en-US" sz="1400" b="1">
                <a:solidFill>
                  <a:srgbClr val="000000"/>
                </a:solidFill>
              </a:rPr>
              <a:t>Object</a:t>
            </a:r>
            <a:r>
              <a:rPr lang="en-US" sz="1400">
                <a:solidFill>
                  <a:srgbClr val="000000"/>
                </a:solidFill>
              </a:rPr>
              <a:t> part is the one you use with your programming language ( java in this case )</a:t>
            </a:r>
          </a:p>
          <a:p>
            <a:pPr>
              <a:lnSpc>
                <a:spcPct val="90000"/>
              </a:lnSpc>
            </a:pPr>
            <a:r>
              <a:rPr lang="en-US" sz="1400">
                <a:solidFill>
                  <a:srgbClr val="000000"/>
                </a:solidFill>
              </a:rPr>
              <a:t>The </a:t>
            </a:r>
            <a:r>
              <a:rPr lang="en-US" sz="1400" b="1">
                <a:solidFill>
                  <a:srgbClr val="000000"/>
                </a:solidFill>
              </a:rPr>
              <a:t>Relational</a:t>
            </a:r>
            <a:r>
              <a:rPr lang="en-US" sz="1400">
                <a:solidFill>
                  <a:srgbClr val="000000"/>
                </a:solidFill>
              </a:rPr>
              <a:t> part is a Relational Database Manager System ( A database that is ) there are other types of databases but the most popular is relational ( you know tables, columns, pk fk etc eg Oracle MySQL, MS-SQL )</a:t>
            </a:r>
          </a:p>
          <a:p>
            <a:pPr>
              <a:lnSpc>
                <a:spcPct val="90000"/>
              </a:lnSpc>
            </a:pPr>
            <a:r>
              <a:rPr lang="en-US" sz="1400">
                <a:solidFill>
                  <a:srgbClr val="000000"/>
                </a:solidFill>
              </a:rPr>
              <a:t>And finally the </a:t>
            </a:r>
            <a:r>
              <a:rPr lang="en-US" sz="1400" b="1">
                <a:solidFill>
                  <a:srgbClr val="000000"/>
                </a:solidFill>
              </a:rPr>
              <a:t>Mapping</a:t>
            </a:r>
            <a:r>
              <a:rPr lang="en-US" sz="1400">
                <a:solidFill>
                  <a:srgbClr val="000000"/>
                </a:solidFill>
              </a:rPr>
              <a:t> part is where you do a bridge between your objects and your tables.</a:t>
            </a:r>
          </a:p>
          <a:p>
            <a:pPr>
              <a:lnSpc>
                <a:spcPct val="90000"/>
              </a:lnSpc>
            </a:pPr>
            <a:endParaRPr lang="en-PH" sz="1400">
              <a:solidFill>
                <a:srgbClr val="000000"/>
              </a:solidFill>
            </a:endParaRPr>
          </a:p>
        </p:txBody>
      </p:sp>
    </p:spTree>
    <p:extLst>
      <p:ext uri="{BB962C8B-B14F-4D97-AF65-F5344CB8AC3E}">
        <p14:creationId xmlns:p14="http://schemas.microsoft.com/office/powerpoint/2010/main" val="1842508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CB58083-207D-4F1E-8D94-FB2CCB15F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34636"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7B578FCC-1870-4302-A27B-C1862E46CF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9003" t="45716" r="30135" b="9820"/>
          <a:stretch>
            <a:fillRect/>
          </a:stretch>
        </p:blipFill>
        <p:spPr>
          <a:xfrm rot="16200000" flipH="1">
            <a:off x="4979456" y="2019878"/>
            <a:ext cx="6858000" cy="2818242"/>
          </a:xfrm>
          <a:custGeom>
            <a:avLst/>
            <a:gdLst>
              <a:gd name="connsiteX0" fmla="*/ 0 w 6858000"/>
              <a:gd name="connsiteY0" fmla="*/ 1 h 2818242"/>
              <a:gd name="connsiteX1" fmla="*/ 0 w 6858000"/>
              <a:gd name="connsiteY1" fmla="*/ 2818242 h 2818242"/>
              <a:gd name="connsiteX2" fmla="*/ 6858000 w 6858000"/>
              <a:gd name="connsiteY2" fmla="*/ 2818241 h 2818242"/>
              <a:gd name="connsiteX3" fmla="*/ 6858000 w 6858000"/>
              <a:gd name="connsiteY3" fmla="*/ 0 h 2818242"/>
            </a:gdLst>
            <a:ahLst/>
            <a:cxnLst>
              <a:cxn ang="0">
                <a:pos x="connsiteX0" y="connsiteY0"/>
              </a:cxn>
              <a:cxn ang="0">
                <a:pos x="connsiteX1" y="connsiteY1"/>
              </a:cxn>
              <a:cxn ang="0">
                <a:pos x="connsiteX2" y="connsiteY2"/>
              </a:cxn>
              <a:cxn ang="0">
                <a:pos x="connsiteX3" y="connsiteY3"/>
              </a:cxn>
            </a:cxnLst>
            <a:rect l="l" t="t" r="r" b="b"/>
            <a:pathLst>
              <a:path w="6858000" h="2818242">
                <a:moveTo>
                  <a:pt x="0" y="1"/>
                </a:moveTo>
                <a:lnTo>
                  <a:pt x="0" y="2818242"/>
                </a:lnTo>
                <a:lnTo>
                  <a:pt x="6858000" y="2818241"/>
                </a:lnTo>
                <a:lnTo>
                  <a:pt x="6858000" y="0"/>
                </a:lnTo>
                <a:close/>
              </a:path>
            </a:pathLst>
          </a:custGeom>
        </p:spPr>
      </p:pic>
      <p:sp>
        <p:nvSpPr>
          <p:cNvPr id="2" name="Title 1">
            <a:extLst>
              <a:ext uri="{FF2B5EF4-FFF2-40B4-BE49-F238E27FC236}">
                <a16:creationId xmlns:a16="http://schemas.microsoft.com/office/drawing/2014/main" id="{BCD9920F-C47D-4E66-A30C-7936C0A27CEB}"/>
              </a:ext>
            </a:extLst>
          </p:cNvPr>
          <p:cNvSpPr>
            <a:spLocks noGrp="1"/>
          </p:cNvSpPr>
          <p:nvPr>
            <p:ph type="title"/>
          </p:nvPr>
        </p:nvSpPr>
        <p:spPr>
          <a:xfrm>
            <a:off x="804484" y="1365403"/>
            <a:ext cx="6406842" cy="4127194"/>
          </a:xfrm>
        </p:spPr>
        <p:txBody>
          <a:bodyPr vert="horz" lIns="91440" tIns="45720" rIns="91440" bIns="45720" rtlCol="0" anchor="ctr">
            <a:normAutofit/>
          </a:bodyPr>
          <a:lstStyle/>
          <a:p>
            <a:pPr>
              <a:lnSpc>
                <a:spcPct val="90000"/>
              </a:lnSpc>
            </a:pPr>
            <a:r>
              <a:rPr lang="en-US" sz="6600" kern="1200" dirty="0">
                <a:solidFill>
                  <a:srgbClr val="FFFFFF"/>
                </a:solidFill>
                <a:latin typeface="+mj-lt"/>
                <a:ea typeface="+mj-ea"/>
                <a:cs typeface="+mj-cs"/>
              </a:rPr>
              <a:t>Introduction to Java Persistence API (JPA)	</a:t>
            </a:r>
          </a:p>
        </p:txBody>
      </p:sp>
      <p:sp>
        <p:nvSpPr>
          <p:cNvPr id="6" name="Content Placeholder 5">
            <a:extLst>
              <a:ext uri="{FF2B5EF4-FFF2-40B4-BE49-F238E27FC236}">
                <a16:creationId xmlns:a16="http://schemas.microsoft.com/office/drawing/2014/main" id="{B35641DC-6014-4262-B7A7-420B863A9210}"/>
              </a:ext>
            </a:extLst>
          </p:cNvPr>
          <p:cNvSpPr>
            <a:spLocks noGrp="1"/>
          </p:cNvSpPr>
          <p:nvPr>
            <p:ph idx="1"/>
          </p:nvPr>
        </p:nvSpPr>
        <p:spPr>
          <a:xfrm>
            <a:off x="8801100" y="1200627"/>
            <a:ext cx="2794151" cy="4456747"/>
          </a:xfrm>
        </p:spPr>
        <p:txBody>
          <a:bodyPr vert="horz" lIns="91440" tIns="45720" rIns="91440" bIns="45720" rtlCol="0" anchor="ctr">
            <a:normAutofit/>
          </a:bodyPr>
          <a:lstStyle/>
          <a:p>
            <a:pPr marL="0" indent="0">
              <a:lnSpc>
                <a:spcPct val="90000"/>
              </a:lnSpc>
              <a:spcBef>
                <a:spcPts val="1000"/>
              </a:spcBef>
              <a:buNone/>
            </a:pPr>
            <a:r>
              <a:rPr lang="en-US" sz="2400" kern="1200" dirty="0" err="1">
                <a:solidFill>
                  <a:srgbClr val="000000"/>
                </a:solidFill>
                <a:latin typeface="+mn-lt"/>
                <a:ea typeface="+mn-ea"/>
                <a:cs typeface="+mn-cs"/>
              </a:rPr>
              <a:t>asdasd</a:t>
            </a:r>
            <a:endParaRPr lang="en-US" sz="2400" kern="1200" dirty="0">
              <a:solidFill>
                <a:srgbClr val="000000"/>
              </a:solidFill>
              <a:latin typeface="+mn-lt"/>
              <a:ea typeface="+mn-ea"/>
              <a:cs typeface="+mn-cs"/>
            </a:endParaRPr>
          </a:p>
        </p:txBody>
      </p:sp>
      <p:pic>
        <p:nvPicPr>
          <p:cNvPr id="8" name="Picture 7">
            <a:extLst>
              <a:ext uri="{FF2B5EF4-FFF2-40B4-BE49-F238E27FC236}">
                <a16:creationId xmlns:a16="http://schemas.microsoft.com/office/drawing/2014/main" id="{27DA0436-1EEC-4ADB-A42A-B2F86CFF9D41}"/>
              </a:ext>
            </a:extLst>
          </p:cNvPr>
          <p:cNvPicPr>
            <a:picLocks noChangeAspect="1"/>
          </p:cNvPicPr>
          <p:nvPr/>
        </p:nvPicPr>
        <p:blipFill>
          <a:blip r:embed="rId3"/>
          <a:stretch>
            <a:fillRect/>
          </a:stretch>
        </p:blipFill>
        <p:spPr>
          <a:xfrm>
            <a:off x="7480589" y="0"/>
            <a:ext cx="5180504" cy="6858000"/>
          </a:xfrm>
          <a:prstGeom prst="rect">
            <a:avLst/>
          </a:prstGeom>
        </p:spPr>
      </p:pic>
    </p:spTree>
    <p:extLst>
      <p:ext uri="{BB962C8B-B14F-4D97-AF65-F5344CB8AC3E}">
        <p14:creationId xmlns:p14="http://schemas.microsoft.com/office/powerpoint/2010/main" val="2404660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7">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9">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D241EA3E-175A-4253-8E54-D53A5779C8FD}"/>
              </a:ext>
            </a:extLst>
          </p:cNvPr>
          <p:cNvSpPr>
            <a:spLocks noGrp="1"/>
          </p:cNvSpPr>
          <p:nvPr>
            <p:ph type="title"/>
          </p:nvPr>
        </p:nvSpPr>
        <p:spPr>
          <a:xfrm>
            <a:off x="804672" y="338328"/>
            <a:ext cx="5011473" cy="1773936"/>
          </a:xfrm>
        </p:spPr>
        <p:txBody>
          <a:bodyPr>
            <a:normAutofit fontScale="90000"/>
          </a:bodyPr>
          <a:lstStyle/>
          <a:p>
            <a:r>
              <a:rPr lang="en-PH" sz="4000" dirty="0">
                <a:solidFill>
                  <a:srgbClr val="FFFFFF"/>
                </a:solidFill>
              </a:rPr>
              <a:t>Introduction to Java Persistence API (JPA)</a:t>
            </a:r>
          </a:p>
        </p:txBody>
      </p:sp>
      <p:sp>
        <p:nvSpPr>
          <p:cNvPr id="3" name="Content Placeholder 2">
            <a:extLst>
              <a:ext uri="{FF2B5EF4-FFF2-40B4-BE49-F238E27FC236}">
                <a16:creationId xmlns:a16="http://schemas.microsoft.com/office/drawing/2014/main" id="{93C09EDA-AC75-4C1C-99B6-68D01543907A}"/>
              </a:ext>
            </a:extLst>
          </p:cNvPr>
          <p:cNvSpPr>
            <a:spLocks noGrp="1"/>
          </p:cNvSpPr>
          <p:nvPr>
            <p:ph idx="1"/>
          </p:nvPr>
        </p:nvSpPr>
        <p:spPr>
          <a:xfrm>
            <a:off x="6355641" y="338328"/>
            <a:ext cx="5029200" cy="1773936"/>
          </a:xfrm>
        </p:spPr>
        <p:txBody>
          <a:bodyPr anchor="ctr">
            <a:normAutofit/>
          </a:bodyPr>
          <a:lstStyle/>
          <a:p>
            <a:pPr marL="0" indent="0">
              <a:buNone/>
            </a:pPr>
            <a:endParaRPr lang="en-PH" sz="1800" dirty="0">
              <a:solidFill>
                <a:srgbClr val="FFFFFF"/>
              </a:solidFill>
            </a:endParaRPr>
          </a:p>
        </p:txBody>
      </p:sp>
      <p:sp>
        <p:nvSpPr>
          <p:cNvPr id="36" name="Rectangle 31">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5A2653-D920-4CAF-90AC-75534ED61D4C}"/>
              </a:ext>
            </a:extLst>
          </p:cNvPr>
          <p:cNvPicPr>
            <a:picLocks noChangeAspect="1"/>
          </p:cNvPicPr>
          <p:nvPr/>
        </p:nvPicPr>
        <p:blipFill>
          <a:blip r:embed="rId3"/>
          <a:stretch>
            <a:fillRect/>
          </a:stretch>
        </p:blipFill>
        <p:spPr>
          <a:xfrm>
            <a:off x="804672" y="3333170"/>
            <a:ext cx="5166360" cy="2428189"/>
          </a:xfrm>
          <a:prstGeom prst="rect">
            <a:avLst/>
          </a:prstGeom>
        </p:spPr>
      </p:pic>
      <p:pic>
        <p:nvPicPr>
          <p:cNvPr id="5" name="Picture 4">
            <a:extLst>
              <a:ext uri="{FF2B5EF4-FFF2-40B4-BE49-F238E27FC236}">
                <a16:creationId xmlns:a16="http://schemas.microsoft.com/office/drawing/2014/main" id="{BFCE3B08-BB87-4959-A842-70F8222359B4}"/>
              </a:ext>
            </a:extLst>
          </p:cNvPr>
          <p:cNvPicPr>
            <a:picLocks noChangeAspect="1"/>
          </p:cNvPicPr>
          <p:nvPr/>
        </p:nvPicPr>
        <p:blipFill>
          <a:blip r:embed="rId4"/>
          <a:stretch>
            <a:fillRect/>
          </a:stretch>
        </p:blipFill>
        <p:spPr>
          <a:xfrm>
            <a:off x="6064299" y="3696722"/>
            <a:ext cx="6031386" cy="1773937"/>
          </a:xfrm>
          <a:prstGeom prst="rect">
            <a:avLst/>
          </a:prstGeom>
        </p:spPr>
      </p:pic>
    </p:spTree>
    <p:extLst>
      <p:ext uri="{BB962C8B-B14F-4D97-AF65-F5344CB8AC3E}">
        <p14:creationId xmlns:p14="http://schemas.microsoft.com/office/powerpoint/2010/main" val="1813081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DBA909E1-4D4D-4ACC-ACE2-EA4F65094ED4}"/>
              </a:ext>
            </a:extLst>
          </p:cNvPr>
          <p:cNvSpPr>
            <a:spLocks noGrp="1"/>
          </p:cNvSpPr>
          <p:nvPr>
            <p:ph type="title"/>
          </p:nvPr>
        </p:nvSpPr>
        <p:spPr>
          <a:xfrm>
            <a:off x="640080" y="1243013"/>
            <a:ext cx="3855720" cy="4371974"/>
          </a:xfrm>
        </p:spPr>
        <p:txBody>
          <a:bodyPr>
            <a:normAutofit/>
          </a:bodyPr>
          <a:lstStyle/>
          <a:p>
            <a:r>
              <a:rPr lang="en-PH" dirty="0"/>
              <a:t>Introduction to Java Persistence API (JPA)</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D59355-8556-49E7-9837-0A49DE432ECA}"/>
              </a:ext>
            </a:extLst>
          </p:cNvPr>
          <p:cNvSpPr>
            <a:spLocks noGrp="1"/>
          </p:cNvSpPr>
          <p:nvPr>
            <p:ph idx="1"/>
          </p:nvPr>
        </p:nvSpPr>
        <p:spPr>
          <a:xfrm>
            <a:off x="6172200" y="804672"/>
            <a:ext cx="5221224" cy="5230368"/>
          </a:xfrm>
        </p:spPr>
        <p:txBody>
          <a:bodyPr anchor="ctr">
            <a:normAutofit/>
          </a:bodyPr>
          <a:lstStyle/>
          <a:p>
            <a:pPr marL="0" indent="0">
              <a:buNone/>
            </a:pPr>
            <a:r>
              <a:rPr lang="en-PH" sz="2400" dirty="0">
                <a:solidFill>
                  <a:srgbClr val="000000"/>
                </a:solidFill>
              </a:rPr>
              <a:t>Now, let’s create a new project using Spring </a:t>
            </a:r>
            <a:r>
              <a:rPr lang="en-PH" sz="2400" dirty="0" err="1">
                <a:solidFill>
                  <a:srgbClr val="000000"/>
                </a:solidFill>
              </a:rPr>
              <a:t>Initialzr</a:t>
            </a:r>
            <a:r>
              <a:rPr lang="en-PH" sz="2400" dirty="0">
                <a:solidFill>
                  <a:srgbClr val="000000"/>
                </a:solidFill>
              </a:rPr>
              <a:t>.</a:t>
            </a:r>
          </a:p>
          <a:p>
            <a:r>
              <a:rPr lang="en-PH" sz="2400" dirty="0">
                <a:solidFill>
                  <a:srgbClr val="000000"/>
                </a:solidFill>
              </a:rPr>
              <a:t>Complete the Project Metadata form.</a:t>
            </a:r>
          </a:p>
          <a:p>
            <a:r>
              <a:rPr lang="en-PH" sz="2400" dirty="0">
                <a:solidFill>
                  <a:srgbClr val="000000"/>
                </a:solidFill>
              </a:rPr>
              <a:t>Add these dependencies</a:t>
            </a:r>
          </a:p>
          <a:p>
            <a:pPr lvl="1"/>
            <a:r>
              <a:rPr lang="en-PH" sz="2000" dirty="0">
                <a:solidFill>
                  <a:srgbClr val="000000"/>
                </a:solidFill>
              </a:rPr>
              <a:t>Spring Web</a:t>
            </a:r>
          </a:p>
          <a:p>
            <a:pPr lvl="1"/>
            <a:r>
              <a:rPr lang="en-PH" sz="2000" dirty="0">
                <a:solidFill>
                  <a:srgbClr val="000000"/>
                </a:solidFill>
              </a:rPr>
              <a:t>Spring JPA</a:t>
            </a:r>
          </a:p>
          <a:p>
            <a:pPr lvl="1"/>
            <a:r>
              <a:rPr lang="en-PH" sz="2000" dirty="0">
                <a:solidFill>
                  <a:srgbClr val="000000"/>
                </a:solidFill>
              </a:rPr>
              <a:t>H2 (Inline Memory Database)</a:t>
            </a:r>
          </a:p>
        </p:txBody>
      </p:sp>
    </p:spTree>
    <p:extLst>
      <p:ext uri="{BB962C8B-B14F-4D97-AF65-F5344CB8AC3E}">
        <p14:creationId xmlns:p14="http://schemas.microsoft.com/office/powerpoint/2010/main" val="571041915"/>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5373098-3CF6-4711-924C-7C17E9DEB344}"/>
              </a:ext>
            </a:extLst>
          </p:cNvPr>
          <p:cNvSpPr>
            <a:spLocks noGrp="1"/>
          </p:cNvSpPr>
          <p:nvPr>
            <p:ph type="title"/>
          </p:nvPr>
        </p:nvSpPr>
        <p:spPr>
          <a:xfrm>
            <a:off x="1179226" y="448056"/>
            <a:ext cx="9833548" cy="1066802"/>
          </a:xfrm>
        </p:spPr>
        <p:txBody>
          <a:bodyPr>
            <a:normAutofit/>
          </a:bodyPr>
          <a:lstStyle/>
          <a:p>
            <a:r>
              <a:rPr lang="en-PH" sz="4000" dirty="0">
                <a:solidFill>
                  <a:schemeClr val="bg2"/>
                </a:solidFill>
              </a:rPr>
              <a:t>Introduction to Java Persistence API (JPA)</a:t>
            </a:r>
          </a:p>
        </p:txBody>
      </p:sp>
      <p:sp>
        <p:nvSpPr>
          <p:cNvPr id="3" name="Content Placeholder 2">
            <a:extLst>
              <a:ext uri="{FF2B5EF4-FFF2-40B4-BE49-F238E27FC236}">
                <a16:creationId xmlns:a16="http://schemas.microsoft.com/office/drawing/2014/main" id="{68131F4A-42FB-4D55-86EE-B1930177CFA9}"/>
              </a:ext>
            </a:extLst>
          </p:cNvPr>
          <p:cNvSpPr>
            <a:spLocks noGrp="1"/>
          </p:cNvSpPr>
          <p:nvPr>
            <p:ph idx="1"/>
          </p:nvPr>
        </p:nvSpPr>
        <p:spPr>
          <a:xfrm>
            <a:off x="1179226" y="3049325"/>
            <a:ext cx="9833548" cy="2945574"/>
          </a:xfrm>
        </p:spPr>
        <p:txBody>
          <a:bodyPr anchor="ctr">
            <a:normAutofit fontScale="62500" lnSpcReduction="20000"/>
          </a:bodyPr>
          <a:lstStyle/>
          <a:p>
            <a:r>
              <a:rPr lang="en-PH" sz="2400" dirty="0">
                <a:solidFill>
                  <a:srgbClr val="FFFFFF"/>
                </a:solidFill>
              </a:rPr>
              <a:t>@Entity</a:t>
            </a:r>
          </a:p>
          <a:p>
            <a:pPr lvl="1"/>
            <a:r>
              <a:rPr lang="en-US" sz="2100" dirty="0"/>
              <a:t>Entities in JPA are nothing but POJOs representing data that can be persisted to the database. An entity represents a table stored in a database. Every instance of an entity represents a row in the table.</a:t>
            </a:r>
            <a:br>
              <a:rPr lang="en-US" dirty="0"/>
            </a:br>
            <a:endParaRPr lang="en-PH" sz="2000" dirty="0">
              <a:solidFill>
                <a:srgbClr val="FFFFFF"/>
              </a:solidFill>
            </a:endParaRPr>
          </a:p>
          <a:p>
            <a:r>
              <a:rPr lang="en-PH" sz="2400" dirty="0">
                <a:solidFill>
                  <a:srgbClr val="FFFFFF"/>
                </a:solidFill>
              </a:rPr>
              <a:t>@Table(name = “</a:t>
            </a:r>
            <a:r>
              <a:rPr lang="en-PH" sz="2400" dirty="0" err="1">
                <a:solidFill>
                  <a:srgbClr val="FFFFFF"/>
                </a:solidFill>
              </a:rPr>
              <a:t>TableName</a:t>
            </a:r>
            <a:r>
              <a:rPr lang="en-PH" sz="2400" dirty="0">
                <a:solidFill>
                  <a:srgbClr val="FFFFFF"/>
                </a:solidFill>
              </a:rPr>
              <a:t>”)</a:t>
            </a:r>
          </a:p>
          <a:p>
            <a:pPr lvl="1"/>
            <a:r>
              <a:rPr lang="en-PH" sz="2000" dirty="0">
                <a:solidFill>
                  <a:srgbClr val="FFFFFF"/>
                </a:solidFill>
              </a:rPr>
              <a:t>Provide a custom table name for the database</a:t>
            </a:r>
          </a:p>
          <a:p>
            <a:r>
              <a:rPr lang="en-PH" sz="2400" dirty="0">
                <a:solidFill>
                  <a:srgbClr val="FFFFFF"/>
                </a:solidFill>
              </a:rPr>
              <a:t>@Id</a:t>
            </a:r>
          </a:p>
          <a:p>
            <a:pPr lvl="1"/>
            <a:r>
              <a:rPr lang="en-PH" sz="2000" dirty="0">
                <a:solidFill>
                  <a:srgbClr val="FFFFFF"/>
                </a:solidFill>
              </a:rPr>
              <a:t>Defines the Primary Key</a:t>
            </a:r>
          </a:p>
          <a:p>
            <a:r>
              <a:rPr lang="en-PH" sz="2400" dirty="0">
                <a:solidFill>
                  <a:srgbClr val="FFFFFF"/>
                </a:solidFill>
              </a:rPr>
              <a:t>@</a:t>
            </a:r>
            <a:r>
              <a:rPr lang="en-PH" sz="2400" dirty="0" err="1">
                <a:solidFill>
                  <a:srgbClr val="FFFFFF"/>
                </a:solidFill>
              </a:rPr>
              <a:t>GeneratedValue</a:t>
            </a:r>
            <a:endParaRPr lang="en-PH" sz="2400" dirty="0">
              <a:solidFill>
                <a:srgbClr val="FFFFFF"/>
              </a:solidFill>
            </a:endParaRPr>
          </a:p>
          <a:p>
            <a:pPr lvl="1"/>
            <a:r>
              <a:rPr lang="en-PH" sz="2000" dirty="0">
                <a:solidFill>
                  <a:srgbClr val="FFFFFF"/>
                </a:solidFill>
              </a:rPr>
              <a:t>Defines that the primary key </a:t>
            </a:r>
            <a:r>
              <a:rPr lang="en-PH" sz="2000" dirty="0" err="1">
                <a:solidFill>
                  <a:srgbClr val="FFFFFF"/>
                </a:solidFill>
              </a:rPr>
              <a:t>wil</a:t>
            </a:r>
            <a:r>
              <a:rPr lang="en-PH" sz="2000" dirty="0">
                <a:solidFill>
                  <a:srgbClr val="FFFFFF"/>
                </a:solidFill>
              </a:rPr>
              <a:t> have a auto generated value</a:t>
            </a:r>
          </a:p>
          <a:p>
            <a:r>
              <a:rPr lang="en-PH" sz="2400" dirty="0">
                <a:solidFill>
                  <a:srgbClr val="FFFFFF"/>
                </a:solidFill>
              </a:rPr>
              <a:t>@Column</a:t>
            </a:r>
          </a:p>
          <a:p>
            <a:pPr lvl="1"/>
            <a:r>
              <a:rPr lang="en-US" sz="1900" i="1" dirty="0"/>
              <a:t>@Column</a:t>
            </a:r>
            <a:r>
              <a:rPr lang="en-US" sz="1900" dirty="0"/>
              <a:t> annotation to mention the details of a column in the table. T</a:t>
            </a:r>
            <a:r>
              <a:rPr lang="en-US" sz="2100" dirty="0"/>
              <a:t>he </a:t>
            </a:r>
            <a:r>
              <a:rPr lang="en-US" sz="2100" i="1" dirty="0"/>
              <a:t>@Column</a:t>
            </a:r>
            <a:r>
              <a:rPr lang="en-US" sz="2100" dirty="0"/>
              <a:t> annotation has many elements such as </a:t>
            </a:r>
            <a:r>
              <a:rPr lang="en-US" sz="2100" i="1" dirty="0"/>
              <a:t>name, length, nullable, and unique</a:t>
            </a:r>
            <a:r>
              <a:rPr lang="en-US" sz="2100" dirty="0"/>
              <a:t>.</a:t>
            </a:r>
            <a:endParaRPr lang="en-PH" sz="2100" dirty="0">
              <a:solidFill>
                <a:srgbClr val="FFFFFF"/>
              </a:solidFill>
            </a:endParaRPr>
          </a:p>
          <a:p>
            <a:endParaRPr lang="en-PH" sz="2400" dirty="0">
              <a:solidFill>
                <a:srgbClr val="FFFFFF"/>
              </a:solidFill>
            </a:endParaRPr>
          </a:p>
        </p:txBody>
      </p:sp>
    </p:spTree>
    <p:extLst>
      <p:ext uri="{BB962C8B-B14F-4D97-AF65-F5344CB8AC3E}">
        <p14:creationId xmlns:p14="http://schemas.microsoft.com/office/powerpoint/2010/main" val="287750167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576" y="822960"/>
            <a:ext cx="9829800" cy="1325880"/>
          </a:xfrm>
        </p:spPr>
        <p:txBody>
          <a:bodyPr vert="horz" lIns="91440" tIns="45720" rIns="91440" bIns="45720" rtlCol="0" anchor="ctr">
            <a:normAutofit/>
          </a:bodyPr>
          <a:lstStyle/>
          <a:p>
            <a:pPr algn="ctr">
              <a:lnSpc>
                <a:spcPct val="90000"/>
              </a:lnSpc>
            </a:pPr>
            <a:r>
              <a:rPr lang="en-US" sz="4000" kern="1200">
                <a:solidFill>
                  <a:srgbClr val="FFFFFF"/>
                </a:solidFill>
                <a:latin typeface="+mj-lt"/>
                <a:ea typeface="+mj-ea"/>
                <a:cs typeface="+mj-cs"/>
                <a:sym typeface="+mn-ea"/>
              </a:rPr>
              <a:t>Introduction to Web Services</a:t>
            </a:r>
            <a:endParaRPr lang="en-US" sz="4000" kern="1200">
              <a:solidFill>
                <a:srgbClr val="FFFFFF"/>
              </a:solidFill>
              <a:latin typeface="+mj-lt"/>
              <a:ea typeface="+mj-ea"/>
              <a:cs typeface="+mj-cs"/>
            </a:endParaRPr>
          </a:p>
        </p:txBody>
      </p:sp>
      <p:sp>
        <p:nvSpPr>
          <p:cNvPr id="3" name="Content Placeholder 2"/>
          <p:cNvSpPr>
            <a:spLocks noGrp="1"/>
          </p:cNvSpPr>
          <p:nvPr>
            <p:ph sz="half" idx="1"/>
          </p:nvPr>
        </p:nvSpPr>
        <p:spPr>
          <a:xfrm>
            <a:off x="804672" y="2827419"/>
            <a:ext cx="5126896" cy="3227626"/>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900" dirty="0">
                <a:solidFill>
                  <a:srgbClr val="000000"/>
                </a:solidFill>
                <a:sym typeface="+mn-ea"/>
              </a:rPr>
              <a:t>Web services can be programmed in a variety of languages, old and new.</a:t>
            </a:r>
            <a:endParaRPr lang="en-US" sz="1900" dirty="0">
              <a:solidFill>
                <a:srgbClr val="000000"/>
              </a:solidFill>
            </a:endParaRPr>
          </a:p>
          <a:p>
            <a:pPr indent="-228600">
              <a:lnSpc>
                <a:spcPct val="90000"/>
              </a:lnSpc>
              <a:buFont typeface="Arial" panose="020B0604020202020204" pitchFamily="34" charset="0"/>
              <a:buChar char="•"/>
            </a:pPr>
            <a:endParaRPr lang="en-US" sz="1900" dirty="0">
              <a:solidFill>
                <a:srgbClr val="000000"/>
              </a:solidFill>
            </a:endParaRPr>
          </a:p>
          <a:p>
            <a:pPr indent="-228600">
              <a:lnSpc>
                <a:spcPct val="90000"/>
              </a:lnSpc>
              <a:buFont typeface="Arial" panose="020B0604020202020204" pitchFamily="34" charset="0"/>
              <a:buChar char="•"/>
            </a:pPr>
            <a:r>
              <a:rPr lang="en-US" sz="1900" dirty="0">
                <a:solidFill>
                  <a:srgbClr val="000000"/>
                </a:solidFill>
              </a:rPr>
              <a:t>A web service is a distributed software system whose components can be deployed and executed on physically distinct devices.</a:t>
            </a:r>
          </a:p>
          <a:p>
            <a:pPr indent="-228600">
              <a:lnSpc>
                <a:spcPct val="90000"/>
              </a:lnSpc>
              <a:buFont typeface="Arial" panose="020B0604020202020204" pitchFamily="34" charset="0"/>
              <a:buChar char="•"/>
            </a:pPr>
            <a:endParaRPr lang="en-US" sz="1900" dirty="0">
              <a:solidFill>
                <a:srgbClr val="000000"/>
              </a:solidFill>
            </a:endParaRPr>
          </a:p>
          <a:p>
            <a:pPr indent="-228600">
              <a:lnSpc>
                <a:spcPct val="90000"/>
              </a:lnSpc>
              <a:buFont typeface="Arial" panose="020B0604020202020204" pitchFamily="34" charset="0"/>
              <a:buChar char="•"/>
            </a:pPr>
            <a:endParaRPr lang="en-US" sz="1900" dirty="0">
              <a:solidFill>
                <a:srgbClr val="000000"/>
              </a:solidFill>
            </a:endParaRPr>
          </a:p>
          <a:p>
            <a:pPr indent="-228600">
              <a:lnSpc>
                <a:spcPct val="90000"/>
              </a:lnSpc>
              <a:buFont typeface="Arial" panose="020B0604020202020204" pitchFamily="34" charset="0"/>
              <a:buChar char="•"/>
            </a:pPr>
            <a:endParaRPr lang="en-US" sz="1900" dirty="0">
              <a:solidFill>
                <a:srgbClr val="000000"/>
              </a:solidFill>
            </a:endParaRPr>
          </a:p>
        </p:txBody>
      </p:sp>
      <p:sp>
        <p:nvSpPr>
          <p:cNvPr id="6" name="Content Placeholder 5">
            <a:extLst>
              <a:ext uri="{FF2B5EF4-FFF2-40B4-BE49-F238E27FC236}">
                <a16:creationId xmlns:a16="http://schemas.microsoft.com/office/drawing/2014/main" id="{CE619402-1AA3-48D7-A7EF-78B66AA9F65F}"/>
              </a:ext>
            </a:extLst>
          </p:cNvPr>
          <p:cNvSpPr>
            <a:spLocks noGrp="1"/>
          </p:cNvSpPr>
          <p:nvPr>
            <p:ph sz="half" idx="2"/>
          </p:nvPr>
        </p:nvSpPr>
        <p:spPr/>
        <p:txBody>
          <a:bodyPr/>
          <a:lstStyle/>
          <a:p>
            <a:endParaRPr lang="en-PH" dirty="0"/>
          </a:p>
        </p:txBody>
      </p:sp>
      <p:pic>
        <p:nvPicPr>
          <p:cNvPr id="7" name="Picture 6">
            <a:extLst>
              <a:ext uri="{FF2B5EF4-FFF2-40B4-BE49-F238E27FC236}">
                <a16:creationId xmlns:a16="http://schemas.microsoft.com/office/drawing/2014/main" id="{A5B1B250-379F-473D-9329-F4A9D3193414}"/>
              </a:ext>
            </a:extLst>
          </p:cNvPr>
          <p:cNvPicPr>
            <a:picLocks noChangeAspect="1"/>
          </p:cNvPicPr>
          <p:nvPr/>
        </p:nvPicPr>
        <p:blipFill>
          <a:blip r:embed="rId3"/>
          <a:stretch>
            <a:fillRect/>
          </a:stretch>
        </p:blipFill>
        <p:spPr>
          <a:xfrm>
            <a:off x="6396228" y="2753936"/>
            <a:ext cx="4991100" cy="22098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2BDCF89-7B86-4524-878F-9A2CF7B7F82B}"/>
              </a:ext>
            </a:extLst>
          </p:cNvPr>
          <p:cNvSpPr>
            <a:spLocks noGrp="1"/>
          </p:cNvSpPr>
          <p:nvPr>
            <p:ph type="title"/>
          </p:nvPr>
        </p:nvSpPr>
        <p:spPr>
          <a:xfrm>
            <a:off x="1179226" y="448056"/>
            <a:ext cx="9833548" cy="1066802"/>
          </a:xfrm>
        </p:spPr>
        <p:txBody>
          <a:bodyPr>
            <a:normAutofit/>
          </a:bodyPr>
          <a:lstStyle/>
          <a:p>
            <a:r>
              <a:rPr lang="en-PH" sz="4000" dirty="0">
                <a:solidFill>
                  <a:srgbClr val="3F3F3F"/>
                </a:solidFill>
              </a:rPr>
              <a:t>Introduction to Java Persistence API (JPA)</a:t>
            </a:r>
          </a:p>
        </p:txBody>
      </p:sp>
      <p:sp>
        <p:nvSpPr>
          <p:cNvPr id="3" name="Content Placeholder 2">
            <a:extLst>
              <a:ext uri="{FF2B5EF4-FFF2-40B4-BE49-F238E27FC236}">
                <a16:creationId xmlns:a16="http://schemas.microsoft.com/office/drawing/2014/main" id="{FD114F69-83C5-4E43-9290-2449156D3584}"/>
              </a:ext>
            </a:extLst>
          </p:cNvPr>
          <p:cNvSpPr>
            <a:spLocks noGrp="1"/>
          </p:cNvSpPr>
          <p:nvPr>
            <p:ph idx="1"/>
          </p:nvPr>
        </p:nvSpPr>
        <p:spPr>
          <a:xfrm>
            <a:off x="1179226" y="3049325"/>
            <a:ext cx="9833548" cy="2945574"/>
          </a:xfrm>
        </p:spPr>
        <p:txBody>
          <a:bodyPr anchor="ctr">
            <a:normAutofit fontScale="85000" lnSpcReduction="20000"/>
          </a:bodyPr>
          <a:lstStyle/>
          <a:p>
            <a:r>
              <a:rPr lang="en-PH" sz="2400" dirty="0">
                <a:solidFill>
                  <a:srgbClr val="FFFFFF"/>
                </a:solidFill>
              </a:rPr>
              <a:t>@Repository</a:t>
            </a:r>
          </a:p>
          <a:p>
            <a:pPr lvl="1"/>
            <a:r>
              <a:rPr lang="en-US" sz="2000" dirty="0">
                <a:solidFill>
                  <a:srgbClr val="FFFFFF"/>
                </a:solidFill>
              </a:rPr>
              <a:t>@Repository is a Spring annotation that indicates that the decorated class is a repository. A repository is a mechanism for encapsulating storage, retrieval, and search behavior which emulates a collection of objects.</a:t>
            </a:r>
            <a:endParaRPr lang="en-PH" sz="2000" dirty="0">
              <a:solidFill>
                <a:srgbClr val="FFFFFF"/>
              </a:solidFill>
            </a:endParaRPr>
          </a:p>
          <a:p>
            <a:r>
              <a:rPr lang="en-PH" sz="2400" dirty="0">
                <a:solidFill>
                  <a:srgbClr val="FFFFFF"/>
                </a:solidFill>
              </a:rPr>
              <a:t>@Transactional</a:t>
            </a:r>
          </a:p>
          <a:p>
            <a:pPr lvl="1"/>
            <a:r>
              <a:rPr lang="en-US" sz="2000" dirty="0">
                <a:solidFill>
                  <a:srgbClr val="FFFFFF"/>
                </a:solidFill>
              </a:rPr>
              <a:t>The transactional annotation itself defines the scope of a single database transaction. The database transaction happens inside the scope of </a:t>
            </a:r>
            <a:r>
              <a:rPr lang="en-US" sz="2000" dirty="0" err="1">
                <a:solidFill>
                  <a:srgbClr val="FFFFFF"/>
                </a:solidFill>
              </a:rPr>
              <a:t>apersistence</a:t>
            </a:r>
            <a:r>
              <a:rPr lang="en-US" sz="2000" dirty="0">
                <a:solidFill>
                  <a:srgbClr val="FFFFFF"/>
                </a:solidFill>
              </a:rPr>
              <a:t> context.</a:t>
            </a:r>
            <a:endParaRPr lang="en-PH" sz="2000" dirty="0">
              <a:solidFill>
                <a:srgbClr val="FFFFFF"/>
              </a:solidFill>
            </a:endParaRPr>
          </a:p>
          <a:p>
            <a:r>
              <a:rPr lang="en-PH" sz="2400" dirty="0">
                <a:solidFill>
                  <a:srgbClr val="FFFFFF"/>
                </a:solidFill>
              </a:rPr>
              <a:t>@</a:t>
            </a:r>
            <a:r>
              <a:rPr lang="en-PH" sz="2400" u="sng" dirty="0" err="1">
                <a:solidFill>
                  <a:srgbClr val="FFFFFF"/>
                </a:solidFill>
              </a:rPr>
              <a:t>PersistenceContext</a:t>
            </a:r>
            <a:endParaRPr lang="en-PH" sz="2400" u="sng" dirty="0">
              <a:solidFill>
                <a:srgbClr val="FFFFFF"/>
              </a:solidFill>
            </a:endParaRPr>
          </a:p>
          <a:p>
            <a:pPr lvl="1"/>
            <a:r>
              <a:rPr lang="en-US" sz="2000" dirty="0">
                <a:solidFill>
                  <a:srgbClr val="FFFFFF"/>
                </a:solidFill>
              </a:rPr>
              <a:t>A persistence context is a set of entities such that for any persistent identity there is a unique entity instance. Within a persistence context, entities are managed. The </a:t>
            </a:r>
            <a:r>
              <a:rPr lang="en-US" sz="2000" dirty="0" err="1">
                <a:solidFill>
                  <a:srgbClr val="FFFFFF"/>
                </a:solidFill>
              </a:rPr>
              <a:t>EntityManager</a:t>
            </a:r>
            <a:r>
              <a:rPr lang="en-US" sz="2000" dirty="0">
                <a:solidFill>
                  <a:srgbClr val="FFFFFF"/>
                </a:solidFill>
              </a:rPr>
              <a:t> controls their lifecycle, and they can access datastore resources.</a:t>
            </a:r>
            <a:endParaRPr lang="en-PH" sz="2000" dirty="0">
              <a:solidFill>
                <a:srgbClr val="FFFFFF"/>
              </a:solidFill>
            </a:endParaRPr>
          </a:p>
        </p:txBody>
      </p:sp>
    </p:spTree>
    <p:extLst>
      <p:ext uri="{BB962C8B-B14F-4D97-AF65-F5344CB8AC3E}">
        <p14:creationId xmlns:p14="http://schemas.microsoft.com/office/powerpoint/2010/main" val="3377907169"/>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BC57CEE-7491-4149-A36C-F37901F72288}"/>
              </a:ext>
            </a:extLst>
          </p:cNvPr>
          <p:cNvSpPr>
            <a:spLocks noGrp="1"/>
          </p:cNvSpPr>
          <p:nvPr>
            <p:ph type="title"/>
          </p:nvPr>
        </p:nvSpPr>
        <p:spPr>
          <a:xfrm>
            <a:off x="1179226" y="448056"/>
            <a:ext cx="9833548" cy="1066802"/>
          </a:xfrm>
        </p:spPr>
        <p:txBody>
          <a:bodyPr>
            <a:normAutofit/>
          </a:bodyPr>
          <a:lstStyle/>
          <a:p>
            <a:r>
              <a:rPr lang="en-PH" sz="4000" dirty="0">
                <a:solidFill>
                  <a:srgbClr val="3F3F3F"/>
                </a:solidFill>
              </a:rPr>
              <a:t>Introduction to Java Persistence API (JPA)</a:t>
            </a:r>
          </a:p>
        </p:txBody>
      </p:sp>
      <p:sp>
        <p:nvSpPr>
          <p:cNvPr id="3" name="Content Placeholder 2">
            <a:extLst>
              <a:ext uri="{FF2B5EF4-FFF2-40B4-BE49-F238E27FC236}">
                <a16:creationId xmlns:a16="http://schemas.microsoft.com/office/drawing/2014/main" id="{441E5124-AC07-4FCB-96A9-5C7903B6D352}"/>
              </a:ext>
            </a:extLst>
          </p:cNvPr>
          <p:cNvSpPr>
            <a:spLocks noGrp="1"/>
          </p:cNvSpPr>
          <p:nvPr>
            <p:ph idx="1"/>
          </p:nvPr>
        </p:nvSpPr>
        <p:spPr>
          <a:xfrm>
            <a:off x="1179226" y="2427769"/>
            <a:ext cx="9833548" cy="4084998"/>
          </a:xfrm>
        </p:spPr>
        <p:txBody>
          <a:bodyPr anchor="ctr">
            <a:normAutofit fontScale="92500" lnSpcReduction="20000"/>
          </a:bodyPr>
          <a:lstStyle/>
          <a:p>
            <a:pPr marL="0" indent="0">
              <a:buNone/>
            </a:pPr>
            <a:r>
              <a:rPr lang="en-PH" sz="2400" dirty="0">
                <a:solidFill>
                  <a:srgbClr val="FFFFFF"/>
                </a:solidFill>
              </a:rPr>
              <a:t>H2 – Memory Database</a:t>
            </a:r>
          </a:p>
          <a:p>
            <a:r>
              <a:rPr lang="en-PH" sz="2400" dirty="0">
                <a:solidFill>
                  <a:srgbClr val="FFFFFF"/>
                </a:solidFill>
              </a:rPr>
              <a:t>Where is the Database created?</a:t>
            </a:r>
          </a:p>
          <a:p>
            <a:pPr lvl="1"/>
            <a:r>
              <a:rPr lang="en-PH" sz="2000" dirty="0">
                <a:solidFill>
                  <a:srgbClr val="FFFFFF"/>
                </a:solidFill>
              </a:rPr>
              <a:t>In Memory – Using H2</a:t>
            </a:r>
          </a:p>
          <a:p>
            <a:r>
              <a:rPr lang="en-PH" sz="2400" dirty="0">
                <a:solidFill>
                  <a:srgbClr val="FFFFFF"/>
                </a:solidFill>
              </a:rPr>
              <a:t>What schema is used to create the tables?</a:t>
            </a:r>
          </a:p>
          <a:p>
            <a:pPr lvl="1"/>
            <a:r>
              <a:rPr lang="en-PH" sz="2000" dirty="0">
                <a:solidFill>
                  <a:srgbClr val="FFFFFF"/>
                </a:solidFill>
              </a:rPr>
              <a:t>Created based on the entities defined</a:t>
            </a:r>
          </a:p>
          <a:p>
            <a:pPr lvl="1"/>
            <a:r>
              <a:rPr lang="en-PH" sz="2000" dirty="0">
                <a:solidFill>
                  <a:srgbClr val="FFFFFF"/>
                </a:solidFill>
              </a:rPr>
              <a:t>Can I see the database data?</a:t>
            </a:r>
          </a:p>
          <a:p>
            <a:pPr lvl="1"/>
            <a:r>
              <a:rPr lang="en-PH" sz="2000" dirty="0">
                <a:solidFill>
                  <a:srgbClr val="FFFFFF"/>
                </a:solidFill>
                <a:hlinkClick r:id="rId3"/>
              </a:rPr>
              <a:t>http://localhost:8080/h2-console</a:t>
            </a:r>
            <a:endParaRPr lang="en-PH" sz="2000" dirty="0">
              <a:solidFill>
                <a:srgbClr val="FFFFFF"/>
              </a:solidFill>
            </a:endParaRPr>
          </a:p>
          <a:p>
            <a:pPr lvl="1"/>
            <a:r>
              <a:rPr lang="en-PH" sz="2000" dirty="0">
                <a:solidFill>
                  <a:srgbClr val="FFFFFF"/>
                </a:solidFill>
              </a:rPr>
              <a:t>Use </a:t>
            </a:r>
            <a:r>
              <a:rPr lang="en-PH" sz="2000" dirty="0" err="1">
                <a:solidFill>
                  <a:srgbClr val="FFFFFF"/>
                </a:solidFill>
              </a:rPr>
              <a:t>db</a:t>
            </a:r>
            <a:r>
              <a:rPr lang="en-PH" sz="2000" dirty="0">
                <a:solidFill>
                  <a:srgbClr val="FFFFFF"/>
                </a:solidFill>
              </a:rPr>
              <a:t> </a:t>
            </a:r>
            <a:r>
              <a:rPr lang="en-PH" sz="2000" dirty="0" err="1">
                <a:solidFill>
                  <a:srgbClr val="FFFFFF"/>
                </a:solidFill>
              </a:rPr>
              <a:t>url</a:t>
            </a:r>
            <a:r>
              <a:rPr lang="en-PH" sz="2000" dirty="0">
                <a:solidFill>
                  <a:srgbClr val="FFFFFF"/>
                </a:solidFill>
              </a:rPr>
              <a:t> jdbc:h2:mem:testdb</a:t>
            </a:r>
          </a:p>
          <a:p>
            <a:r>
              <a:rPr lang="en-PH" sz="2400" dirty="0">
                <a:solidFill>
                  <a:srgbClr val="FFFFFF"/>
                </a:solidFill>
              </a:rPr>
              <a:t>Where is Hibernate coming from?</a:t>
            </a:r>
          </a:p>
          <a:p>
            <a:pPr lvl="1"/>
            <a:r>
              <a:rPr lang="en-PH" sz="2000" dirty="0">
                <a:solidFill>
                  <a:srgbClr val="FFFFFF"/>
                </a:solidFill>
              </a:rPr>
              <a:t>Through Spring Data JPA Starter</a:t>
            </a:r>
          </a:p>
          <a:p>
            <a:r>
              <a:rPr lang="en-PH" sz="2400" dirty="0">
                <a:solidFill>
                  <a:srgbClr val="FFFFFF"/>
                </a:solidFill>
              </a:rPr>
              <a:t>How is </a:t>
            </a:r>
            <a:r>
              <a:rPr lang="en-PH" sz="2400" dirty="0" err="1">
                <a:solidFill>
                  <a:srgbClr val="FFFFFF"/>
                </a:solidFill>
              </a:rPr>
              <a:t>Datasource</a:t>
            </a:r>
            <a:r>
              <a:rPr lang="en-PH" sz="2400" dirty="0">
                <a:solidFill>
                  <a:srgbClr val="FFFFFF"/>
                </a:solidFill>
              </a:rPr>
              <a:t> created?</a:t>
            </a:r>
          </a:p>
          <a:p>
            <a:pPr lvl="1"/>
            <a:r>
              <a:rPr lang="en-PH" sz="2000" dirty="0">
                <a:solidFill>
                  <a:srgbClr val="FFFFFF"/>
                </a:solidFill>
              </a:rPr>
              <a:t>Through Spring Boot Auto Configuration</a:t>
            </a:r>
          </a:p>
          <a:p>
            <a:pPr lvl="1"/>
            <a:endParaRPr lang="en-PH" sz="2000" dirty="0">
              <a:solidFill>
                <a:srgbClr val="FFFFFF"/>
              </a:solidFill>
            </a:endParaRPr>
          </a:p>
        </p:txBody>
      </p:sp>
    </p:spTree>
    <p:extLst>
      <p:ext uri="{BB962C8B-B14F-4D97-AF65-F5344CB8AC3E}">
        <p14:creationId xmlns:p14="http://schemas.microsoft.com/office/powerpoint/2010/main" val="3891321340"/>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2799F62-7D22-4F63-8B72-7837EAE03712}"/>
              </a:ext>
            </a:extLst>
          </p:cNvPr>
          <p:cNvSpPr>
            <a:spLocks noGrp="1"/>
          </p:cNvSpPr>
          <p:nvPr>
            <p:ph type="title"/>
          </p:nvPr>
        </p:nvSpPr>
        <p:spPr>
          <a:xfrm>
            <a:off x="1179226" y="448056"/>
            <a:ext cx="9833548" cy="1066802"/>
          </a:xfrm>
        </p:spPr>
        <p:txBody>
          <a:bodyPr>
            <a:normAutofit/>
          </a:bodyPr>
          <a:lstStyle/>
          <a:p>
            <a:r>
              <a:rPr lang="en-PH" sz="4000">
                <a:solidFill>
                  <a:srgbClr val="3F3F3F"/>
                </a:solidFill>
              </a:rPr>
              <a:t>Introduction to Spring Data JPA</a:t>
            </a:r>
          </a:p>
        </p:txBody>
      </p:sp>
      <p:sp>
        <p:nvSpPr>
          <p:cNvPr id="3" name="Content Placeholder 2">
            <a:extLst>
              <a:ext uri="{FF2B5EF4-FFF2-40B4-BE49-F238E27FC236}">
                <a16:creationId xmlns:a16="http://schemas.microsoft.com/office/drawing/2014/main" id="{071C52C8-7B82-44FC-BCC4-2133ADC29853}"/>
              </a:ext>
            </a:extLst>
          </p:cNvPr>
          <p:cNvSpPr>
            <a:spLocks noGrp="1"/>
          </p:cNvSpPr>
          <p:nvPr>
            <p:ph idx="1"/>
          </p:nvPr>
        </p:nvSpPr>
        <p:spPr>
          <a:xfrm>
            <a:off x="1179226" y="3049325"/>
            <a:ext cx="9833548" cy="2945574"/>
          </a:xfrm>
        </p:spPr>
        <p:txBody>
          <a:bodyPr anchor="ctr">
            <a:normAutofit/>
          </a:bodyPr>
          <a:lstStyle/>
          <a:p>
            <a:pPr>
              <a:lnSpc>
                <a:spcPct val="90000"/>
              </a:lnSpc>
            </a:pPr>
            <a:r>
              <a:rPr lang="en-US" sz="2200">
                <a:solidFill>
                  <a:srgbClr val="FFFFFF"/>
                </a:solidFill>
              </a:rPr>
              <a:t>Spring Data JPA, part of the larger Spring Data family, makes it easy to easily implement JPA based repositories. </a:t>
            </a:r>
          </a:p>
          <a:p>
            <a:pPr>
              <a:lnSpc>
                <a:spcPct val="90000"/>
              </a:lnSpc>
            </a:pPr>
            <a:r>
              <a:rPr lang="en-US" sz="2200">
                <a:solidFill>
                  <a:srgbClr val="FFFFFF"/>
                </a:solidFill>
              </a:rPr>
              <a:t>Implementing a data access layer of an application has been cumbersome for quite a while. Too much boilerplate code has to be written to execute simple queries as well as perform pagination, and auditing.</a:t>
            </a:r>
          </a:p>
          <a:p>
            <a:pPr>
              <a:lnSpc>
                <a:spcPct val="90000"/>
              </a:lnSpc>
            </a:pPr>
            <a:r>
              <a:rPr lang="en-US" sz="2200">
                <a:solidFill>
                  <a:srgbClr val="FFFFFF"/>
                </a:solidFill>
              </a:rPr>
              <a:t>Spring Data JPA aims to significantly improve the implementation of data access layers by reducing the effort to the amount that’s actually needed. As a developer you write your repository interfaces, including custom finder methods, and Spring will provide the implementation automatically.</a:t>
            </a:r>
            <a:endParaRPr lang="en-PH" sz="2200">
              <a:solidFill>
                <a:srgbClr val="FFFFFF"/>
              </a:solidFill>
            </a:endParaRPr>
          </a:p>
        </p:txBody>
      </p:sp>
    </p:spTree>
    <p:extLst>
      <p:ext uri="{BB962C8B-B14F-4D97-AF65-F5344CB8AC3E}">
        <p14:creationId xmlns:p14="http://schemas.microsoft.com/office/powerpoint/2010/main" val="30873285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3" name="Picture 12">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4" name="Oval 13">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179226" y="448056"/>
            <a:ext cx="9833548" cy="1066802"/>
          </a:xfrm>
        </p:spPr>
        <p:txBody>
          <a:bodyPr>
            <a:normAutofit/>
          </a:bodyPr>
          <a:lstStyle/>
          <a:p>
            <a:r>
              <a:rPr lang="en-US" sz="4000">
                <a:solidFill>
                  <a:srgbClr val="3F3F3F"/>
                </a:solidFill>
              </a:rPr>
              <a:t>Introduction to Web Services</a:t>
            </a:r>
          </a:p>
        </p:txBody>
      </p:sp>
      <p:sp>
        <p:nvSpPr>
          <p:cNvPr id="5" name="Content Placeholder 4"/>
          <p:cNvSpPr>
            <a:spLocks noGrp="1"/>
          </p:cNvSpPr>
          <p:nvPr>
            <p:ph idx="1"/>
          </p:nvPr>
        </p:nvSpPr>
        <p:spPr>
          <a:xfrm>
            <a:off x="1179226" y="3049325"/>
            <a:ext cx="9833548" cy="2945574"/>
          </a:xfrm>
        </p:spPr>
        <p:txBody>
          <a:bodyPr anchor="ctr">
            <a:normAutofit/>
          </a:bodyPr>
          <a:lstStyle/>
          <a:p>
            <a:r>
              <a:rPr lang="en-US" sz="2400">
                <a:solidFill>
                  <a:srgbClr val="FFFFFF"/>
                </a:solidFill>
              </a:rPr>
              <a:t>3 keys to remember</a:t>
            </a:r>
          </a:p>
          <a:p>
            <a:pPr lvl="1"/>
            <a:r>
              <a:rPr lang="en-US" sz="2400">
                <a:solidFill>
                  <a:srgbClr val="FFFFFF"/>
                </a:solidFill>
              </a:rPr>
              <a:t>Designed for machine-to-machine(or application-to-application) interaction</a:t>
            </a:r>
          </a:p>
          <a:p>
            <a:pPr lvl="1"/>
            <a:r>
              <a:rPr lang="en-US" sz="2400">
                <a:solidFill>
                  <a:srgbClr val="FFFFFF"/>
                </a:solidFill>
              </a:rPr>
              <a:t>Should be interoperable -- Not platform dependent</a:t>
            </a:r>
          </a:p>
          <a:p>
            <a:pPr lvl="1"/>
            <a:r>
              <a:rPr lang="en-US" sz="2400">
                <a:solidFill>
                  <a:srgbClr val="FFFFFF"/>
                </a:solidFill>
              </a:rPr>
              <a:t>Should allow communication over a network</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179226" y="448056"/>
            <a:ext cx="9833548" cy="1066802"/>
          </a:xfrm>
        </p:spPr>
        <p:txBody>
          <a:bodyPr>
            <a:normAutofit/>
          </a:bodyPr>
          <a:lstStyle/>
          <a:p>
            <a:r>
              <a:rPr lang="en-US" sz="4000">
                <a:solidFill>
                  <a:srgbClr val="3F3F3F"/>
                </a:solidFill>
                <a:sym typeface="+mn-ea"/>
              </a:rPr>
              <a:t>Introduction to Web Services</a:t>
            </a:r>
            <a:endParaRPr lang="en-US" sz="4000">
              <a:solidFill>
                <a:srgbClr val="3F3F3F"/>
              </a:solidFill>
            </a:endParaRPr>
          </a:p>
        </p:txBody>
      </p:sp>
      <p:sp>
        <p:nvSpPr>
          <p:cNvPr id="3" name="Content Placeholder 2"/>
          <p:cNvSpPr>
            <a:spLocks noGrp="1"/>
          </p:cNvSpPr>
          <p:nvPr>
            <p:ph idx="1"/>
          </p:nvPr>
        </p:nvSpPr>
        <p:spPr>
          <a:xfrm>
            <a:off x="1179226" y="3049325"/>
            <a:ext cx="9833548" cy="2945574"/>
          </a:xfrm>
        </p:spPr>
        <p:txBody>
          <a:bodyPr anchor="ctr">
            <a:normAutofit/>
          </a:bodyPr>
          <a:lstStyle/>
          <a:p>
            <a:pPr>
              <a:lnSpc>
                <a:spcPct val="90000"/>
              </a:lnSpc>
            </a:pPr>
            <a:r>
              <a:rPr lang="en-US" sz="2000">
                <a:solidFill>
                  <a:srgbClr val="FFFFFF"/>
                </a:solidFill>
              </a:rPr>
              <a:t>Some examples of Web Services</a:t>
            </a:r>
          </a:p>
          <a:p>
            <a:pPr lvl="1">
              <a:lnSpc>
                <a:spcPct val="90000"/>
              </a:lnSpc>
            </a:pPr>
            <a:r>
              <a:rPr lang="en-US" sz="2000">
                <a:solidFill>
                  <a:srgbClr val="FFFFFF"/>
                </a:solidFill>
              </a:rPr>
              <a:t>A route finder that provides an optimal route between two or more locations in the form of directions or a map</a:t>
            </a:r>
          </a:p>
          <a:p>
            <a:pPr lvl="1">
              <a:lnSpc>
                <a:spcPct val="90000"/>
              </a:lnSpc>
            </a:pPr>
            <a:r>
              <a:rPr lang="en-US" sz="2000">
                <a:solidFill>
                  <a:srgbClr val="FFFFFF"/>
                </a:solidFill>
              </a:rPr>
              <a:t>A service that locates synonyms for a given word</a:t>
            </a:r>
          </a:p>
          <a:p>
            <a:pPr lvl="1">
              <a:lnSpc>
                <a:spcPct val="90000"/>
              </a:lnSpc>
            </a:pPr>
            <a:r>
              <a:rPr lang="en-US" sz="2000">
                <a:solidFill>
                  <a:srgbClr val="FFFFFF"/>
                </a:solidFill>
              </a:rPr>
              <a:t>A stock quote service that provides stock prices, updated every 15 minutes</a:t>
            </a:r>
          </a:p>
          <a:p>
            <a:pPr lvl="1">
              <a:lnSpc>
                <a:spcPct val="90000"/>
              </a:lnSpc>
            </a:pPr>
            <a:r>
              <a:rPr lang="en-US" sz="2000">
                <a:solidFill>
                  <a:srgbClr val="FFFFFF"/>
                </a:solidFill>
              </a:rPr>
              <a:t>An online dictionary</a:t>
            </a:r>
          </a:p>
          <a:p>
            <a:pPr lvl="1">
              <a:lnSpc>
                <a:spcPct val="90000"/>
              </a:lnSpc>
            </a:pPr>
            <a:r>
              <a:rPr lang="en-US" sz="2000">
                <a:solidFill>
                  <a:srgbClr val="FFFFFF"/>
                </a:solidFill>
              </a:rPr>
              <a:t>A weather service</a:t>
            </a:r>
          </a:p>
          <a:p>
            <a:pPr lvl="1">
              <a:lnSpc>
                <a:spcPct val="90000"/>
              </a:lnSpc>
            </a:pPr>
            <a:r>
              <a:rPr lang="en-US" sz="2000">
                <a:solidFill>
                  <a:srgbClr val="FFFFFF"/>
                </a:solidFill>
              </a:rPr>
              <a:t>An online shopping applications</a:t>
            </a:r>
          </a:p>
          <a:p>
            <a:pPr lvl="1">
              <a:lnSpc>
                <a:spcPct val="90000"/>
              </a:lnSpc>
            </a:pPr>
            <a:endParaRPr lang="en-US" sz="20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576" y="822960"/>
            <a:ext cx="9829800" cy="1325880"/>
          </a:xfrm>
        </p:spPr>
        <p:txBody>
          <a:bodyPr vert="horz" lIns="91440" tIns="45720" rIns="91440" bIns="45720" rtlCol="0" anchor="ctr">
            <a:normAutofit/>
          </a:bodyPr>
          <a:lstStyle/>
          <a:p>
            <a:pPr algn="ctr">
              <a:lnSpc>
                <a:spcPct val="90000"/>
              </a:lnSpc>
            </a:pPr>
            <a:r>
              <a:rPr lang="en-US" sz="4000" kern="1200">
                <a:solidFill>
                  <a:srgbClr val="FFFFFF"/>
                </a:solidFill>
                <a:latin typeface="+mj-lt"/>
                <a:ea typeface="+mj-ea"/>
                <a:cs typeface="+mj-cs"/>
              </a:rPr>
              <a:t>Introduction to Web Services</a:t>
            </a:r>
          </a:p>
        </p:txBody>
      </p:sp>
      <p:pic>
        <p:nvPicPr>
          <p:cNvPr id="4" name="Content Placeholder 3"/>
          <p:cNvPicPr>
            <a:picLocks noGrp="1" noChangeAspect="1"/>
          </p:cNvPicPr>
          <p:nvPr>
            <p:ph sz="half" idx="2"/>
          </p:nvPr>
        </p:nvPicPr>
        <p:blipFill>
          <a:blip r:embed="rId3"/>
          <a:stretch>
            <a:fillRect/>
          </a:stretch>
        </p:blipFill>
        <p:spPr>
          <a:xfrm>
            <a:off x="807146" y="2837712"/>
            <a:ext cx="4949742" cy="3217333"/>
          </a:xfrm>
          <a:prstGeom prst="rect">
            <a:avLst/>
          </a:prstGeom>
        </p:spPr>
      </p:pic>
      <p:sp>
        <p:nvSpPr>
          <p:cNvPr id="3" name="Content Placeholder 2"/>
          <p:cNvSpPr>
            <a:spLocks noGrp="1"/>
          </p:cNvSpPr>
          <p:nvPr>
            <p:ph sz="half" idx="1"/>
          </p:nvPr>
        </p:nvSpPr>
        <p:spPr>
          <a:xfrm>
            <a:off x="6354871" y="2827419"/>
            <a:ext cx="5029200" cy="3227626"/>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300" dirty="0">
                <a:solidFill>
                  <a:srgbClr val="000000"/>
                </a:solidFill>
              </a:rPr>
              <a:t>Key Terminologies</a:t>
            </a:r>
          </a:p>
          <a:p>
            <a:pPr lvl="1" indent="-228600">
              <a:lnSpc>
                <a:spcPct val="90000"/>
              </a:lnSpc>
              <a:buFont typeface="Arial" panose="020B0604020202020204" pitchFamily="34" charset="0"/>
              <a:buChar char="•"/>
            </a:pPr>
            <a:r>
              <a:rPr lang="en-US" sz="1300" dirty="0">
                <a:solidFill>
                  <a:srgbClr val="000000"/>
                </a:solidFill>
              </a:rPr>
              <a:t>Request and Response</a:t>
            </a:r>
          </a:p>
          <a:p>
            <a:pPr lvl="2">
              <a:lnSpc>
                <a:spcPct val="90000"/>
              </a:lnSpc>
              <a:buFont typeface="Arial" panose="020B0604020202020204" pitchFamily="34" charset="0"/>
              <a:buChar char="•"/>
            </a:pPr>
            <a:r>
              <a:rPr lang="en-US" sz="1300" dirty="0">
                <a:solidFill>
                  <a:srgbClr val="000000"/>
                </a:solidFill>
              </a:rPr>
              <a:t>Request -- input to web service</a:t>
            </a:r>
          </a:p>
          <a:p>
            <a:pPr lvl="2">
              <a:lnSpc>
                <a:spcPct val="90000"/>
              </a:lnSpc>
              <a:buFont typeface="Arial" panose="020B0604020202020204" pitchFamily="34" charset="0"/>
              <a:buChar char="•"/>
            </a:pPr>
            <a:r>
              <a:rPr lang="en-US" sz="1300" dirty="0">
                <a:solidFill>
                  <a:srgbClr val="000000"/>
                </a:solidFill>
              </a:rPr>
              <a:t>Response -- output from web service</a:t>
            </a:r>
          </a:p>
          <a:p>
            <a:pPr lvl="1" indent="-228600">
              <a:lnSpc>
                <a:spcPct val="90000"/>
              </a:lnSpc>
              <a:buFont typeface="Arial" panose="020B0604020202020204" pitchFamily="34" charset="0"/>
              <a:buChar char="•"/>
            </a:pPr>
            <a:r>
              <a:rPr lang="en-US" sz="1300" dirty="0">
                <a:solidFill>
                  <a:srgbClr val="000000"/>
                </a:solidFill>
              </a:rPr>
              <a:t>Message Exchange Format</a:t>
            </a:r>
          </a:p>
          <a:p>
            <a:pPr lvl="2">
              <a:lnSpc>
                <a:spcPct val="90000"/>
              </a:lnSpc>
              <a:buFont typeface="Arial" panose="020B0604020202020204" pitchFamily="34" charset="0"/>
              <a:buChar char="•"/>
            </a:pPr>
            <a:r>
              <a:rPr lang="en-US" sz="1300" dirty="0">
                <a:solidFill>
                  <a:srgbClr val="000000"/>
                </a:solidFill>
              </a:rPr>
              <a:t>This is the format of the request and the response(XML, JSON.. </a:t>
            </a:r>
            <a:r>
              <a:rPr lang="en-US" sz="1300" dirty="0" err="1">
                <a:solidFill>
                  <a:srgbClr val="000000"/>
                </a:solidFill>
              </a:rPr>
              <a:t>etc</a:t>
            </a:r>
            <a:r>
              <a:rPr lang="en-US" sz="1300" dirty="0">
                <a:solidFill>
                  <a:srgbClr val="000000"/>
                </a:solidFill>
              </a:rPr>
              <a:t>)</a:t>
            </a:r>
          </a:p>
          <a:p>
            <a:pPr lvl="1" indent="-228600">
              <a:lnSpc>
                <a:spcPct val="90000"/>
              </a:lnSpc>
              <a:buFont typeface="Arial" panose="020B0604020202020204" pitchFamily="34" charset="0"/>
              <a:buChar char="•"/>
            </a:pPr>
            <a:r>
              <a:rPr lang="en-US" sz="1300" dirty="0">
                <a:solidFill>
                  <a:srgbClr val="000000"/>
                </a:solidFill>
              </a:rPr>
              <a:t>Service Provider or server</a:t>
            </a:r>
          </a:p>
          <a:p>
            <a:pPr lvl="2">
              <a:lnSpc>
                <a:spcPct val="90000"/>
              </a:lnSpc>
              <a:buFont typeface="Arial" panose="020B0604020202020204" pitchFamily="34" charset="0"/>
              <a:buChar char="•"/>
            </a:pPr>
            <a:r>
              <a:rPr lang="en-US" sz="1300" dirty="0">
                <a:solidFill>
                  <a:srgbClr val="000000"/>
                </a:solidFill>
              </a:rPr>
              <a:t>Hosts the web service / Provides the services</a:t>
            </a:r>
          </a:p>
          <a:p>
            <a:pPr lvl="1" indent="-228600">
              <a:lnSpc>
                <a:spcPct val="90000"/>
              </a:lnSpc>
              <a:buFont typeface="Arial" panose="020B0604020202020204" pitchFamily="34" charset="0"/>
              <a:buChar char="•"/>
            </a:pPr>
            <a:r>
              <a:rPr lang="en-US" sz="1300" dirty="0">
                <a:solidFill>
                  <a:srgbClr val="000000"/>
                </a:solidFill>
              </a:rPr>
              <a:t>Service Consumer or Client</a:t>
            </a:r>
          </a:p>
          <a:p>
            <a:pPr lvl="2">
              <a:lnSpc>
                <a:spcPct val="90000"/>
              </a:lnSpc>
              <a:buFont typeface="Arial" panose="020B0604020202020204" pitchFamily="34" charset="0"/>
              <a:buChar char="•"/>
            </a:pPr>
            <a:r>
              <a:rPr lang="en-US" sz="1300" dirty="0">
                <a:solidFill>
                  <a:srgbClr val="000000"/>
                </a:solidFill>
              </a:rPr>
              <a:t>Uses the service</a:t>
            </a:r>
          </a:p>
          <a:p>
            <a:pPr lvl="1" indent="-228600">
              <a:lnSpc>
                <a:spcPct val="90000"/>
              </a:lnSpc>
              <a:buFont typeface="Arial" panose="020B0604020202020204" pitchFamily="34" charset="0"/>
              <a:buChar char="•"/>
            </a:pPr>
            <a:r>
              <a:rPr lang="en-US" sz="1300" dirty="0">
                <a:solidFill>
                  <a:srgbClr val="000000"/>
                </a:solidFill>
              </a:rPr>
              <a:t>Service Definition</a:t>
            </a:r>
          </a:p>
          <a:p>
            <a:pPr lvl="2">
              <a:lnSpc>
                <a:spcPct val="90000"/>
              </a:lnSpc>
              <a:buFont typeface="Arial" panose="020B0604020202020204" pitchFamily="34" charset="0"/>
              <a:buChar char="•"/>
            </a:pPr>
            <a:r>
              <a:rPr lang="en-US" sz="1300" dirty="0">
                <a:solidFill>
                  <a:srgbClr val="000000"/>
                </a:solidFill>
              </a:rPr>
              <a:t>Contract between the server and the client</a:t>
            </a:r>
          </a:p>
          <a:p>
            <a:pPr lvl="1" indent="-228600">
              <a:lnSpc>
                <a:spcPct val="90000"/>
              </a:lnSpc>
              <a:buFont typeface="Arial" panose="020B0604020202020204" pitchFamily="34" charset="0"/>
              <a:buChar char="•"/>
            </a:pPr>
            <a:endParaRPr lang="en-US" sz="1300"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D2AA9EB-ACE2-48F8-8185-792EE9413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59D7A164-22E7-4B37-B0E3-935FC9C314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5" name="Title 4"/>
          <p:cNvSpPr>
            <a:spLocks noGrp="1"/>
          </p:cNvSpPr>
          <p:nvPr>
            <p:ph type="title"/>
          </p:nvPr>
        </p:nvSpPr>
        <p:spPr>
          <a:xfrm>
            <a:off x="6738267" y="802955"/>
            <a:ext cx="4333814" cy="1454051"/>
          </a:xfrm>
        </p:spPr>
        <p:txBody>
          <a:bodyPr vert="horz" lIns="91440" tIns="45720" rIns="91440" bIns="45720" rtlCol="0" anchor="ctr">
            <a:normAutofit/>
          </a:bodyPr>
          <a:lstStyle/>
          <a:p>
            <a:pPr>
              <a:lnSpc>
                <a:spcPct val="90000"/>
              </a:lnSpc>
            </a:pPr>
            <a:r>
              <a:rPr lang="en-US" sz="4000">
                <a:solidFill>
                  <a:srgbClr val="000000"/>
                </a:solidFill>
              </a:rPr>
              <a:t>Introduction to Web Services</a:t>
            </a:r>
          </a:p>
        </p:txBody>
      </p:sp>
      <p:sp>
        <p:nvSpPr>
          <p:cNvPr id="20" name="Freeform 67">
            <a:extLst>
              <a:ext uri="{FF2B5EF4-FFF2-40B4-BE49-F238E27FC236}">
                <a16:creationId xmlns:a16="http://schemas.microsoft.com/office/drawing/2014/main" id="{730F02D6-D4A4-42E5-A722-43B088C7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07136"/>
            <a:ext cx="3177287" cy="26508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F2C965BE-B8BF-4344-8E81-62E0BFE4C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9751" y="2897495"/>
            <a:ext cx="2788232" cy="2788232"/>
          </a:xfrm>
          <a:prstGeom prst="ellipse">
            <a:avLst/>
          </a:pr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5">
            <a:extLst>
              <a:ext uri="{FF2B5EF4-FFF2-40B4-BE49-F238E27FC236}">
                <a16:creationId xmlns:a16="http://schemas.microsoft.com/office/drawing/2014/main" id="{122DB9C1-63F1-47FD-BE8D-08903F853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Content Placeholder 9"/>
          <p:cNvPicPr>
            <a:picLocks noGrp="1" noChangeAspect="1"/>
          </p:cNvPicPr>
          <p:nvPr>
            <p:ph sz="half" idx="2"/>
          </p:nvPr>
        </p:nvPicPr>
        <p:blipFill>
          <a:blip r:embed="rId3"/>
          <a:stretch>
            <a:fillRect/>
          </a:stretch>
        </p:blipFill>
        <p:spPr>
          <a:xfrm>
            <a:off x="239972" y="692134"/>
            <a:ext cx="3298594" cy="1401902"/>
          </a:xfrm>
          <a:prstGeom prst="rect">
            <a:avLst/>
          </a:prstGeom>
        </p:spPr>
      </p:pic>
      <p:pic>
        <p:nvPicPr>
          <p:cNvPr id="11" name="Picture 10"/>
          <p:cNvPicPr>
            <a:picLocks noChangeAspect="1"/>
          </p:cNvPicPr>
          <p:nvPr/>
        </p:nvPicPr>
        <p:blipFill>
          <a:blip r:embed="rId4"/>
          <a:stretch>
            <a:fillRect/>
          </a:stretch>
        </p:blipFill>
        <p:spPr>
          <a:xfrm>
            <a:off x="239972" y="5229459"/>
            <a:ext cx="2334437" cy="1015479"/>
          </a:xfrm>
          <a:prstGeom prst="rect">
            <a:avLst/>
          </a:prstGeom>
        </p:spPr>
      </p:pic>
      <p:pic>
        <p:nvPicPr>
          <p:cNvPr id="8" name="Picture 7"/>
          <p:cNvPicPr>
            <a:picLocks noChangeAspect="1"/>
          </p:cNvPicPr>
          <p:nvPr/>
        </p:nvPicPr>
        <p:blipFill>
          <a:blip r:embed="rId5"/>
          <a:stretch>
            <a:fillRect/>
          </a:stretch>
        </p:blipFill>
        <p:spPr>
          <a:xfrm>
            <a:off x="3868031" y="3363041"/>
            <a:ext cx="1785723" cy="1772527"/>
          </a:xfrm>
          <a:prstGeom prst="rect">
            <a:avLst/>
          </a:prstGeom>
        </p:spPr>
      </p:pic>
      <p:sp>
        <p:nvSpPr>
          <p:cNvPr id="6" name="Content Placeholder 5"/>
          <p:cNvSpPr>
            <a:spLocks noGrp="1"/>
          </p:cNvSpPr>
          <p:nvPr>
            <p:ph sz="half" idx="1"/>
          </p:nvPr>
        </p:nvSpPr>
        <p:spPr>
          <a:xfrm>
            <a:off x="6734684" y="2421682"/>
            <a:ext cx="4333468" cy="3639289"/>
          </a:xfrm>
        </p:spPr>
        <p:txBody>
          <a:bodyPr vert="horz" lIns="91440" tIns="45720" rIns="91440" bIns="45720" rtlCol="0" anchor="ctr">
            <a:normAutofit/>
          </a:bodyPr>
          <a:lstStyle/>
          <a:p>
            <a:pPr marL="0" indent="-228600">
              <a:lnSpc>
                <a:spcPct val="90000"/>
              </a:lnSpc>
              <a:buFont typeface="Arial" panose="020B0604020202020204" pitchFamily="34" charset="0"/>
              <a:buChar char="•"/>
            </a:pPr>
            <a:r>
              <a:rPr lang="en-US" sz="2000">
                <a:solidFill>
                  <a:srgbClr val="000000"/>
                </a:solidFill>
              </a:rPr>
              <a:t>SOAP (Simple Object Access Protocol)</a:t>
            </a:r>
          </a:p>
          <a:p>
            <a:pPr indent="-228600">
              <a:lnSpc>
                <a:spcPct val="90000"/>
              </a:lnSpc>
              <a:buFont typeface="Arial" panose="020B0604020202020204" pitchFamily="34" charset="0"/>
              <a:buChar char="•"/>
            </a:pPr>
            <a:r>
              <a:rPr lang="en-US" sz="2000">
                <a:solidFill>
                  <a:srgbClr val="000000"/>
                </a:solidFill>
              </a:rPr>
              <a:t>SOAP is an XML dialect with a grammar that specifies the structure that a document must have in order to count as SOAP.</a:t>
            </a:r>
          </a:p>
          <a:p>
            <a:pPr indent="-228600">
              <a:lnSpc>
                <a:spcPct val="90000"/>
              </a:lnSpc>
              <a:buFont typeface="Arial" panose="020B0604020202020204" pitchFamily="34" charset="0"/>
              <a:buChar char="•"/>
            </a:pPr>
            <a:r>
              <a:rPr lang="en-US" sz="2000">
                <a:solidFill>
                  <a:srgbClr val="000000"/>
                </a:solidFill>
              </a:rPr>
              <a:t>In a typical SOAP-based service, the client sends SOAP messages to the service and the service responds in kind, with SOAP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vert="horz" lIns="91440" tIns="45720" rIns="91440" bIns="45720" rtlCol="0" anchor="ctr">
            <a:normAutofit/>
          </a:bodyPr>
          <a:lstStyle/>
          <a:p>
            <a:pPr>
              <a:lnSpc>
                <a:spcPct val="90000"/>
              </a:lnSpc>
            </a:pPr>
            <a:r>
              <a:rPr lang="en-US" sz="4400">
                <a:solidFill>
                  <a:srgbClr val="000000"/>
                </a:solidFill>
                <a:sym typeface="+mn-ea"/>
              </a:rPr>
              <a:t>Introduction to Web Services</a:t>
            </a:r>
            <a:endParaRPr lang="en-US" sz="4400">
              <a:solidFill>
                <a:srgbClr val="000000"/>
              </a:solidFill>
            </a:endParaRPr>
          </a:p>
        </p:txBody>
      </p:sp>
      <p:sp>
        <p:nvSpPr>
          <p:cNvPr id="1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p:cNvPicPr>
            <a:picLocks noGrp="1" noChangeAspect="1"/>
          </p:cNvPicPr>
          <p:nvPr>
            <p:ph sz="half" idx="2"/>
          </p:nvPr>
        </p:nvPicPr>
        <p:blipFill rotWithShape="1">
          <a:blip r:embed="rId3">
            <a:alphaModFix/>
          </a:blip>
          <a:srcRect l="3757" r="7387"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5" name="Content Placeholder 4"/>
          <p:cNvSpPr>
            <a:spLocks noGrp="1"/>
          </p:cNvSpPr>
          <p:nvPr>
            <p:ph sz="half" idx="1"/>
          </p:nvPr>
        </p:nvSpPr>
        <p:spPr>
          <a:xfrm>
            <a:off x="6090574" y="2421682"/>
            <a:ext cx="4977578" cy="3639289"/>
          </a:xfrm>
        </p:spPr>
        <p:txBody>
          <a:bodyPr vert="horz" lIns="91440" tIns="45720" rIns="91440" bIns="45720" rtlCol="0" anchor="ctr">
            <a:normAutofit/>
          </a:bodyPr>
          <a:lstStyle/>
          <a:p>
            <a:pPr marL="0" indent="-228600">
              <a:lnSpc>
                <a:spcPct val="90000"/>
              </a:lnSpc>
              <a:buFont typeface="Arial" panose="020B0604020202020204" pitchFamily="34" charset="0"/>
              <a:buChar char="•"/>
            </a:pPr>
            <a:r>
              <a:rPr lang="en-US" sz="2000">
                <a:solidFill>
                  <a:srgbClr val="000000"/>
                </a:solidFill>
              </a:rPr>
              <a:t>SOAP characteristics</a:t>
            </a:r>
          </a:p>
          <a:p>
            <a:pPr indent="-228600">
              <a:lnSpc>
                <a:spcPct val="90000"/>
              </a:lnSpc>
              <a:buFont typeface="Arial" panose="020B0604020202020204" pitchFamily="34" charset="0"/>
              <a:buChar char="•"/>
            </a:pPr>
            <a:r>
              <a:rPr lang="en-US" sz="2000">
                <a:solidFill>
                  <a:srgbClr val="000000"/>
                </a:solidFill>
              </a:rPr>
              <a:t>Request/Response Format - SOAP XML format</a:t>
            </a:r>
          </a:p>
          <a:p>
            <a:pPr indent="-228600">
              <a:lnSpc>
                <a:spcPct val="90000"/>
              </a:lnSpc>
              <a:buFont typeface="Arial" panose="020B0604020202020204" pitchFamily="34" charset="0"/>
              <a:buChar char="•"/>
            </a:pPr>
            <a:r>
              <a:rPr lang="en-US" sz="2000">
                <a:solidFill>
                  <a:srgbClr val="000000"/>
                </a:solidFill>
              </a:rPr>
              <a:t>Communicates over HTTP and MQ</a:t>
            </a:r>
          </a:p>
          <a:p>
            <a:pPr indent="-228600">
              <a:lnSpc>
                <a:spcPct val="90000"/>
              </a:lnSpc>
              <a:buFont typeface="Arial" panose="020B0604020202020204" pitchFamily="34" charset="0"/>
              <a:buChar char="•"/>
            </a:pPr>
            <a:r>
              <a:rPr lang="en-US" sz="2000">
                <a:solidFill>
                  <a:srgbClr val="000000"/>
                </a:solidFill>
              </a:rPr>
              <a:t>Service Definition - is defined by using WSDL(Web Service Definition Language)</a:t>
            </a: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3111</Words>
  <Application>Microsoft Office PowerPoint</Application>
  <PresentationFormat>Widescreen</PresentationFormat>
  <Paragraphs>346</Paragraphs>
  <Slides>42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Gear Drives</vt:lpstr>
      <vt:lpstr>Java Web Services</vt:lpstr>
      <vt:lpstr>Table of Contents</vt:lpstr>
      <vt:lpstr>Introduction to Web Services</vt:lpstr>
      <vt:lpstr>Introduction to Web Services</vt:lpstr>
      <vt:lpstr>Introduction to Web Services</vt:lpstr>
      <vt:lpstr>Introduction to Web Services</vt:lpstr>
      <vt:lpstr>Introduction to Web Services</vt:lpstr>
      <vt:lpstr>Introduction to Web Services</vt:lpstr>
      <vt:lpstr>Introduction to Web Services</vt:lpstr>
      <vt:lpstr>Introduction to Web Services</vt:lpstr>
      <vt:lpstr>Introduction to Web Services</vt:lpstr>
      <vt:lpstr>Introduction to Web Services</vt:lpstr>
      <vt:lpstr>Introduction to Web Services</vt:lpstr>
      <vt:lpstr>Introduction to Web Services</vt:lpstr>
      <vt:lpstr>Introduction to Web Services</vt:lpstr>
      <vt:lpstr>Java Web Services API</vt:lpstr>
      <vt:lpstr>Hyper Text Transfer Protocol (HTTP) </vt:lpstr>
      <vt:lpstr>Hyper Text Transfer Protocol (HTTP)</vt:lpstr>
      <vt:lpstr>HTTP Methods</vt:lpstr>
      <vt:lpstr>HTTP Status Codes</vt:lpstr>
      <vt:lpstr>Spring Boot</vt:lpstr>
      <vt:lpstr>Spring Boot Auto Configuration</vt:lpstr>
      <vt:lpstr>Spring Initializer</vt:lpstr>
      <vt:lpstr>Creating our First REST Web Service</vt:lpstr>
      <vt:lpstr>Creating our First REST Web Service</vt:lpstr>
      <vt:lpstr>Spring Annotations</vt:lpstr>
      <vt:lpstr>Spring Annotations</vt:lpstr>
      <vt:lpstr>Inversion of Control (IoC)</vt:lpstr>
      <vt:lpstr>Dependency Injection</vt:lpstr>
      <vt:lpstr>Dependency Injection (DI)</vt:lpstr>
      <vt:lpstr>Rest Web Services</vt:lpstr>
      <vt:lpstr>Creating Swagger Documentation</vt:lpstr>
      <vt:lpstr>Implementing Static Filtering for REST Web Services</vt:lpstr>
      <vt:lpstr>Introduction to Java Persistence API (JPA)</vt:lpstr>
      <vt:lpstr>Introduction to Java Persistence API (JPA) </vt:lpstr>
      <vt:lpstr>Introduction to Java Persistence API (JPA) </vt:lpstr>
      <vt:lpstr>Introduction to Java Persistence API (JPA)</vt:lpstr>
      <vt:lpstr>Introduction to Java Persistence API (JPA)</vt:lpstr>
      <vt:lpstr>Introduction to Java Persistence API (JPA)</vt:lpstr>
      <vt:lpstr>Introduction to Java Persistence API (JPA)</vt:lpstr>
      <vt:lpstr>Introduction to Java Persistence API (JPA)</vt:lpstr>
      <vt:lpstr>Introduction to Spring Data JPA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 Services</dc:title>
  <dc:creator>MARJAY DACANAY</dc:creator>
  <cp:lastModifiedBy>MARJAY DACANAY</cp:lastModifiedBy>
  <cp:revision>4</cp:revision>
  <dcterms:created xsi:type="dcterms:W3CDTF">2020-06-01T08:46:55Z</dcterms:created>
  <dcterms:modified xsi:type="dcterms:W3CDTF">2020-06-10T11:46:38Z</dcterms:modified>
</cp:coreProperties>
</file>