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548CB-66E0-684B-8DD2-A5D126363777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8194-E14E-DB4D-97F4-EEF91946F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33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最初のクエリで発見できるサブタスクについては？　「発見しにくいサブタスクの発見」でいいのか？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0736-CCE4-F642-86EA-200BBCA207C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5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  <a:p>
            <a:r>
              <a:rPr kumimoji="1" lang="ja-JP" altLang="en-US"/>
              <a:t>----- 会議メモ (13/02/11 16:58) -----</a:t>
            </a:r>
          </a:p>
          <a:p>
            <a:r>
              <a:rPr kumimoji="1" lang="ja-JP" altLang="en-US"/>
              <a:t>サブゴール</a:t>
            </a:r>
          </a:p>
          <a:p>
            <a:r>
              <a:rPr kumimoji="1" lang="ja-JP" altLang="en-US"/>
              <a:t>100%達成するかもしれない、で分ける。</a:t>
            </a:r>
          </a:p>
          <a:p>
            <a:r>
              <a:rPr kumimoji="1" lang="ja-JP" altLang="en-US"/>
              <a:t>20のタスククエリを入れたら、理想はこうだけど実際はこうなって残念。定量的に。</a:t>
            </a:r>
          </a:p>
          <a:p>
            <a:r>
              <a:rPr kumimoji="1" lang="ja-JP" altLang="en-US"/>
              <a:t>「空手の練習をする」見つけにくいか。</a:t>
            </a:r>
          </a:p>
          <a:p>
            <a:r>
              <a:rPr kumimoji="1" lang="ja-JP" altLang="en-US"/>
              <a:t>行動→タスク。</a:t>
            </a:r>
          </a:p>
          <a:p>
            <a:r>
              <a:rPr kumimoji="1" lang="ja-JP" altLang="en-US"/>
              <a:t>タスクを定義すれば、</a:t>
            </a:r>
          </a:p>
          <a:p>
            <a:r>
              <a:rPr kumimoji="1" lang="ja-JP" altLang="en-US"/>
              <a:t>メインタスクとサブタスク、</a:t>
            </a:r>
          </a:p>
          <a:p>
            <a:r>
              <a:rPr kumimoji="1" lang="ja-JP" altLang="en-US"/>
              <a:t>orサブタスクとandサブタスク。</a:t>
            </a:r>
          </a:p>
          <a:p>
            <a:r>
              <a:rPr kumimoji="1" lang="ja-JP" altLang="en-US"/>
              <a:t>andorツリー。</a:t>
            </a:r>
          </a:p>
          <a:p>
            <a:r>
              <a:rPr kumimoji="1" lang="ja-JP" altLang="en-US"/>
              <a:t>どうして「」</a:t>
            </a:r>
          </a:p>
          <a:p>
            <a:r>
              <a:rPr kumimoji="1" lang="ja-JP" altLang="en-US"/>
              <a:t>「方法」と書いていないページを探す。</a:t>
            </a:r>
          </a:p>
          <a:p>
            <a:r>
              <a:rPr kumimoji="1" lang="ja-JP" altLang="en-US"/>
              <a:t>「〜〜　方法」で行ったらどうなるか。</a:t>
            </a:r>
          </a:p>
          <a:p>
            <a:r>
              <a:rPr kumimoji="1" lang="ja-JP" altLang="en-US"/>
              <a:t>タスクだけど、人にやってもらう。サービス。</a:t>
            </a:r>
          </a:p>
          <a:p>
            <a:r>
              <a:rPr kumimoji="1" lang="ja-JP" altLang="en-US"/>
              <a:t>サービスサーチではカバーしていない範囲を抑えていることを示す。</a:t>
            </a:r>
          </a:p>
          <a:p>
            <a:r>
              <a:rPr kumimoji="1" lang="ja-JP" altLang="en-US"/>
              <a:t>手順検索。</a:t>
            </a:r>
          </a:p>
          <a:p>
            <a:r>
              <a:rPr kumimoji="1" lang="ja-JP" altLang="en-US"/>
              <a:t>procedure search</a:t>
            </a:r>
          </a:p>
          <a:p>
            <a:r>
              <a:rPr kumimoji="1" lang="ja-JP" altLang="en-US"/>
              <a:t>task information search</a:t>
            </a:r>
          </a:p>
          <a:p>
            <a:r>
              <a:rPr kumimoji="1" lang="ja-JP" altLang="en-US"/>
              <a:t>〜〜クエリ生成</a:t>
            </a:r>
          </a:p>
          <a:p>
            <a:r>
              <a:rPr kumimoji="1" lang="ja-JP" altLang="en-US"/>
              <a:t>「方法」以外のクエリを追加したりする手法もある。</a:t>
            </a:r>
          </a:p>
          <a:p>
            <a:r>
              <a:rPr kumimoji="1" lang="ja-JP" altLang="en-US"/>
              <a:t>「よりよい手法をこれから考える」</a:t>
            </a:r>
          </a:p>
          <a:p>
            <a:r>
              <a:rPr kumimoji="1" lang="ja-JP" altLang="en-US"/>
              <a:t>順序性の拡張。</a:t>
            </a:r>
          </a:p>
          <a:p>
            <a:r>
              <a:rPr kumimoji="1" lang="ja-JP" altLang="en-US"/>
              <a:t>「〜〜をしたい」でなく「〜〜を〜〜したい」</a:t>
            </a:r>
          </a:p>
          <a:p>
            <a:r>
              <a:rPr kumimoji="1" lang="ja-JP" altLang="en-US"/>
              <a:t>コアなところにフォーカスする。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10736-CCE4-F642-86EA-200BBCA207C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87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状態の</a:t>
            </a:r>
            <a:r>
              <a:rPr kumimoji="1" lang="en-US" altLang="ja-JP" dirty="0" err="1" smtClean="0"/>
              <a:t>isa</a:t>
            </a:r>
            <a:r>
              <a:rPr kumimoji="1" lang="ja-JP" altLang="en-US" dirty="0" smtClean="0"/>
              <a:t>と行動の</a:t>
            </a:r>
            <a:r>
              <a:rPr kumimoji="1" lang="en-US" altLang="ja-JP" dirty="0" err="1" smtClean="0"/>
              <a:t>isa</a:t>
            </a:r>
            <a:endParaRPr kumimoji="1" lang="en-US" altLang="ja-JP" dirty="0" smtClean="0"/>
          </a:p>
          <a:p>
            <a:r>
              <a:rPr kumimoji="1" lang="ja-JP" altLang="en-US" dirty="0" smtClean="0"/>
              <a:t>田麦の上位下位置換</a:t>
            </a:r>
            <a:endParaRPr kumimoji="1" lang="en-US" altLang="ja-JP" dirty="0" smtClean="0"/>
          </a:p>
          <a:p>
            <a:r>
              <a:rPr kumimoji="1" lang="ja-JP" altLang="en-US" dirty="0" smtClean="0"/>
              <a:t>部屋の掃除「をしてもらう」主語の転換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サブタスクの評価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27AF4-74AE-3E49-9E02-1F1454BFAC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46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83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4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5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8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9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1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38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97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41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264D-B01F-5349-ADE7-2998FA5037CC}" type="datetimeFigureOut">
              <a:rPr kumimoji="1" lang="ja-JP" altLang="en-US" smtClean="0"/>
              <a:t>2013/06/19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DBA6-4C6D-DA4D-809B-3D0679394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7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画像用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2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 smtClean="0"/>
              <a:t>サブタスク検索で実現しそうなことの一例</a:t>
            </a:r>
            <a:endParaRPr kumimoji="1" lang="ja-JP" altLang="en-US" sz="3200" dirty="0"/>
          </a:p>
        </p:txBody>
      </p:sp>
      <p:grpSp>
        <p:nvGrpSpPr>
          <p:cNvPr id="26" name="図形グループ 25"/>
          <p:cNvGrpSpPr/>
          <p:nvPr/>
        </p:nvGrpSpPr>
        <p:grpSpPr>
          <a:xfrm>
            <a:off x="307275" y="1679928"/>
            <a:ext cx="4486219" cy="4937350"/>
            <a:chOff x="307275" y="1700415"/>
            <a:chExt cx="4486219" cy="4937350"/>
          </a:xfrm>
        </p:grpSpPr>
        <p:sp>
          <p:nvSpPr>
            <p:cNvPr id="19" name="正方形/長方形 18"/>
            <p:cNvSpPr/>
            <p:nvPr/>
          </p:nvSpPr>
          <p:spPr>
            <a:xfrm>
              <a:off x="307275" y="1700415"/>
              <a:ext cx="4486219" cy="493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87310" y="1960635"/>
              <a:ext cx="2251187" cy="48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iPhone </a:t>
              </a:r>
              <a:r>
                <a:rPr lang="ja-JP" altLang="en-US" sz="1600" dirty="0" smtClean="0">
                  <a:solidFill>
                    <a:schemeClr val="tx1"/>
                  </a:solidFill>
                </a:rPr>
                <a:t>ゲーム</a:t>
              </a:r>
              <a:r>
                <a:rPr kumimoji="1" lang="en-US" altLang="ja-JP" sz="1600" dirty="0" smtClean="0">
                  <a:solidFill>
                    <a:schemeClr val="tx1"/>
                  </a:solidFill>
                </a:rPr>
                <a:t> </a:t>
              </a:r>
              <a:r>
                <a:rPr kumimoji="1" lang="ja-JP" altLang="en-US" sz="1600" dirty="0" smtClean="0">
                  <a:solidFill>
                    <a:schemeClr val="tx1"/>
                  </a:solidFill>
                </a:rPr>
                <a:t>開発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" name="図 4" descr="iphone アプリ 開発 - Google 検索-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704" y="1946338"/>
              <a:ext cx="1071717" cy="501943"/>
            </a:xfrm>
            <a:prstGeom prst="rect">
              <a:avLst/>
            </a:prstGeom>
          </p:spPr>
        </p:pic>
        <p:sp>
          <p:nvSpPr>
            <p:cNvPr id="11" name="正方形/長方形 10"/>
            <p:cNvSpPr/>
            <p:nvPr/>
          </p:nvSpPr>
          <p:spPr>
            <a:xfrm>
              <a:off x="487310" y="2622686"/>
              <a:ext cx="3794060" cy="3851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2000" dirty="0" smtClean="0">
                  <a:solidFill>
                    <a:schemeClr val="tx1"/>
                  </a:solidFill>
                </a:rPr>
                <a:t>もしかして調べるべき：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  <a:p>
              <a:r>
                <a:rPr kumimoji="1" lang="en-US" altLang="ja-JP" sz="2000" dirty="0" err="1" smtClean="0">
                  <a:solidFill>
                    <a:srgbClr val="0000FF"/>
                  </a:solidFill>
                </a:rPr>
                <a:t>iOS</a:t>
              </a:r>
              <a:r>
                <a:rPr kumimoji="1" lang="en-US" altLang="ja-JP" sz="2000" dirty="0" smtClean="0">
                  <a:solidFill>
                    <a:srgbClr val="0000FF"/>
                  </a:solidFill>
                </a:rPr>
                <a:t> Developer program </a:t>
              </a:r>
              <a:r>
                <a:rPr kumimoji="1" lang="ja-JP" altLang="en-US" sz="2000" dirty="0" smtClean="0">
                  <a:solidFill>
                    <a:srgbClr val="0000FF"/>
                  </a:solidFill>
                </a:rPr>
                <a:t>登録</a:t>
              </a:r>
              <a:r>
                <a:rPr kumimoji="1" lang="en-US" altLang="ja-JP" sz="2000" dirty="0" smtClean="0">
                  <a:solidFill>
                    <a:srgbClr val="0000FF"/>
                  </a:solidFill>
                </a:rPr>
                <a:t>,</a:t>
              </a:r>
            </a:p>
            <a:p>
              <a:r>
                <a:rPr kumimoji="1" lang="en-US" altLang="ja-JP" sz="2000" dirty="0" err="1" smtClean="0">
                  <a:solidFill>
                    <a:srgbClr val="0000FF"/>
                  </a:solidFill>
                </a:rPr>
                <a:t>Macbook</a:t>
              </a:r>
              <a:r>
                <a:rPr kumimoji="1" lang="en-US" altLang="ja-JP" sz="2000" dirty="0" smtClean="0">
                  <a:solidFill>
                    <a:srgbClr val="0000FF"/>
                  </a:solidFill>
                </a:rPr>
                <a:t> </a:t>
              </a:r>
              <a:r>
                <a:rPr kumimoji="1" lang="ja-JP" altLang="en-US" sz="2000" dirty="0" smtClean="0">
                  <a:solidFill>
                    <a:srgbClr val="0000FF"/>
                  </a:solidFill>
                </a:rPr>
                <a:t>購入</a:t>
              </a:r>
              <a:r>
                <a:rPr kumimoji="1" lang="en-US" altLang="ja-JP" sz="2000" dirty="0" smtClean="0">
                  <a:solidFill>
                    <a:srgbClr val="0000FF"/>
                  </a:solidFill>
                </a:rPr>
                <a:t>,</a:t>
              </a:r>
            </a:p>
            <a:p>
              <a:r>
                <a:rPr lang="en-US" altLang="ja-JP" sz="2000" dirty="0" smtClean="0">
                  <a:solidFill>
                    <a:srgbClr val="0000FF"/>
                  </a:solidFill>
                </a:rPr>
                <a:t>App store </a:t>
              </a:r>
              <a:r>
                <a:rPr lang="ja-JP" altLang="en-US" sz="2000" dirty="0" smtClean="0">
                  <a:solidFill>
                    <a:srgbClr val="0000FF"/>
                  </a:solidFill>
                </a:rPr>
                <a:t>審査</a:t>
              </a:r>
              <a:endParaRPr lang="en-US" altLang="ja-JP" sz="2000" dirty="0" smtClean="0">
                <a:solidFill>
                  <a:srgbClr val="0000FF"/>
                </a:solidFill>
              </a:endParaRPr>
            </a:p>
            <a:p>
              <a:endParaRPr kumimoji="1" lang="en-US" altLang="ja-JP" sz="2000" dirty="0" smtClean="0">
                <a:solidFill>
                  <a:srgbClr val="0000FF"/>
                </a:solidFill>
              </a:endParaRPr>
            </a:p>
            <a:p>
              <a:endParaRPr kumimoji="1" lang="en-US" altLang="ja-JP" sz="1600" dirty="0" smtClean="0">
                <a:solidFill>
                  <a:srgbClr val="0000FF"/>
                </a:solidFill>
              </a:endParaRPr>
            </a:p>
            <a:p>
              <a:r>
                <a:rPr lang="en-US" altLang="ja-JP" sz="1600" dirty="0" smtClean="0">
                  <a:solidFill>
                    <a:srgbClr val="0000FF"/>
                  </a:solidFill>
                </a:rPr>
                <a:t>iPhone</a:t>
              </a:r>
              <a:r>
                <a:rPr lang="ja-JP" altLang="en-US" sz="1600" dirty="0" smtClean="0">
                  <a:solidFill>
                    <a:srgbClr val="0000FF"/>
                  </a:solidFill>
                </a:rPr>
                <a:t>ゲームの作り方</a:t>
              </a:r>
              <a:endParaRPr lang="en-US" altLang="ja-JP" sz="1600" dirty="0">
                <a:solidFill>
                  <a:srgbClr val="0000FF"/>
                </a:solidFill>
              </a:endParaRPr>
            </a:p>
            <a:p>
              <a:r>
                <a:rPr kumimoji="1" lang="en-US" altLang="ja-JP" sz="1600" dirty="0" smtClean="0">
                  <a:solidFill>
                    <a:srgbClr val="008000"/>
                  </a:solidFill>
                </a:rPr>
                <a:t>http://</a:t>
              </a:r>
              <a:r>
                <a:rPr kumimoji="1" lang="en-US" altLang="ja-JP" sz="1600" dirty="0" err="1" smtClean="0">
                  <a:solidFill>
                    <a:srgbClr val="008000"/>
                  </a:solidFill>
                </a:rPr>
                <a:t>iPhoneGame</a:t>
              </a:r>
              <a:r>
                <a:rPr lang="en-US" altLang="ja-JP" sz="1600" dirty="0" err="1" smtClean="0">
                  <a:solidFill>
                    <a:srgbClr val="008000"/>
                  </a:solidFill>
                </a:rPr>
                <a:t>.com</a:t>
              </a:r>
              <a:endParaRPr kumimoji="1" lang="en-US" altLang="ja-JP" sz="1600" dirty="0" smtClean="0">
                <a:solidFill>
                  <a:srgbClr val="008000"/>
                </a:solidFill>
              </a:endParaRPr>
            </a:p>
            <a:p>
              <a:r>
                <a:rPr lang="en-US" altLang="ja-JP" sz="1600" dirty="0">
                  <a:solidFill>
                    <a:schemeClr val="tx1"/>
                  </a:solidFill>
                </a:rPr>
                <a:t>---------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600" dirty="0">
                  <a:solidFill>
                    <a:schemeClr val="tx1"/>
                  </a:solidFill>
                </a:rPr>
                <a:t>----------</a:t>
              </a:r>
              <a:endParaRPr lang="ja-JP" altLang="en-US" sz="1600" dirty="0">
                <a:solidFill>
                  <a:schemeClr val="tx1"/>
                </a:solidFill>
              </a:endParaRPr>
            </a:p>
            <a:p>
              <a:r>
                <a:rPr lang="en-US" altLang="ja-JP" sz="1600" dirty="0">
                  <a:solidFill>
                    <a:schemeClr val="tx1"/>
                  </a:solidFill>
                </a:rPr>
                <a:t>---------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-</a:t>
              </a:r>
            </a:p>
            <a:p>
              <a:endParaRPr lang="en-US" altLang="ja-JP" sz="1600" dirty="0">
                <a:solidFill>
                  <a:schemeClr val="tx1"/>
                </a:solidFill>
              </a:endParaRPr>
            </a:p>
            <a:p>
              <a:r>
                <a:rPr lang="en-US" altLang="ja-JP" sz="1600" dirty="0" smtClean="0">
                  <a:solidFill>
                    <a:srgbClr val="0000FF"/>
                  </a:solidFill>
                </a:rPr>
                <a:t>iPhone</a:t>
              </a:r>
              <a:r>
                <a:rPr lang="ja-JP" altLang="en-US" sz="1600" dirty="0" smtClean="0">
                  <a:solidFill>
                    <a:srgbClr val="0000FF"/>
                  </a:solidFill>
                </a:rPr>
                <a:t>で開発</a:t>
              </a:r>
              <a:endParaRPr lang="en-US" altLang="ja-JP" sz="1600" dirty="0">
                <a:solidFill>
                  <a:srgbClr val="0000FF"/>
                </a:solidFill>
              </a:endParaRPr>
            </a:p>
            <a:p>
              <a:r>
                <a:rPr lang="en-US" altLang="ja-JP" sz="1600" dirty="0">
                  <a:solidFill>
                    <a:srgbClr val="008000"/>
                  </a:solidFill>
                </a:rPr>
                <a:t>http://</a:t>
              </a:r>
              <a:r>
                <a:rPr lang="en-US" altLang="ja-JP" sz="1600" dirty="0" err="1" smtClean="0">
                  <a:solidFill>
                    <a:srgbClr val="008000"/>
                  </a:solidFill>
                </a:rPr>
                <a:t>iPhonefun.com</a:t>
              </a:r>
              <a:endParaRPr lang="en-US" altLang="ja-JP" sz="1600" dirty="0" smtClean="0">
                <a:solidFill>
                  <a:srgbClr val="008000"/>
                </a:solidFill>
              </a:endParaRPr>
            </a:p>
            <a:p>
              <a:r>
                <a:rPr lang="en-US" altLang="ja-JP" sz="1600" dirty="0">
                  <a:solidFill>
                    <a:schemeClr val="tx1"/>
                  </a:solidFill>
                </a:rPr>
                <a:t>--------------------</a:t>
              </a:r>
              <a:endParaRPr lang="ja-JP" altLang="en-US" sz="1600" dirty="0">
                <a:solidFill>
                  <a:schemeClr val="tx1"/>
                </a:solidFill>
              </a:endParaRPr>
            </a:p>
            <a:p>
              <a:r>
                <a:rPr lang="en-US" altLang="ja-JP" sz="1600" dirty="0">
                  <a:solidFill>
                    <a:schemeClr val="tx1"/>
                  </a:solidFill>
                </a:rPr>
                <a:t>---------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-</a:t>
              </a:r>
              <a:endParaRPr lang="en-US" altLang="ja-JP" sz="1600" dirty="0">
                <a:solidFill>
                  <a:srgbClr val="008000"/>
                </a:solidFill>
              </a:endParaRPr>
            </a:p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5354581" y="4509616"/>
            <a:ext cx="2668023" cy="1577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dirty="0" smtClean="0"/>
              <a:t>語のセットを</a:t>
            </a:r>
            <a:endParaRPr lang="en-US" altLang="ja-JP" dirty="0" smtClean="0"/>
          </a:p>
          <a:p>
            <a:pPr marL="0" indent="0">
              <a:buFont typeface="Arial"/>
              <a:buNone/>
            </a:pPr>
            <a:r>
              <a:rPr lang="ja-JP" altLang="en-US" dirty="0" smtClean="0"/>
              <a:t>クエリにして</a:t>
            </a:r>
            <a:endParaRPr lang="en-US" altLang="ja-JP" dirty="0" smtClean="0"/>
          </a:p>
          <a:p>
            <a:pPr marL="0" indent="0">
              <a:buFont typeface="Arial"/>
              <a:buNone/>
            </a:pPr>
            <a:r>
              <a:rPr lang="ja-JP" altLang="en-US" dirty="0" smtClean="0"/>
              <a:t>検索することを</a:t>
            </a:r>
            <a:endParaRPr lang="en-US" altLang="ja-JP" dirty="0" smtClean="0"/>
          </a:p>
          <a:p>
            <a:pPr marL="0" indent="0">
              <a:buFont typeface="Arial"/>
              <a:buNone/>
            </a:pPr>
            <a:r>
              <a:rPr lang="ja-JP" altLang="en-US" dirty="0" smtClean="0"/>
              <a:t>うながす</a:t>
            </a:r>
            <a:endParaRPr lang="ja-JP" altLang="en-US" dirty="0"/>
          </a:p>
        </p:txBody>
      </p:sp>
      <p:sp>
        <p:nvSpPr>
          <p:cNvPr id="22" name="下矢印 21"/>
          <p:cNvSpPr/>
          <p:nvPr/>
        </p:nvSpPr>
        <p:spPr>
          <a:xfrm>
            <a:off x="6227446" y="3636306"/>
            <a:ext cx="981116" cy="60501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5354581" y="2363494"/>
            <a:ext cx="3332220" cy="187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sz="2400" dirty="0" smtClean="0"/>
              <a:t>サブタスクを表現する</a:t>
            </a:r>
            <a:endParaRPr lang="en-US" altLang="ja-JP" sz="2400" dirty="0" smtClean="0"/>
          </a:p>
          <a:p>
            <a:pPr marL="0" indent="0">
              <a:buFont typeface="Arial"/>
              <a:buNone/>
            </a:pPr>
            <a:r>
              <a:rPr lang="ja-JP" altLang="en-US" sz="2400" dirty="0" smtClean="0"/>
              <a:t>語のセットを発見</a:t>
            </a:r>
            <a:endParaRPr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6E6-F454-3D47-8F10-EE965B7A521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54581" y="1342193"/>
            <a:ext cx="2668023" cy="4572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kumimoji="1" lang="ja-JP" altLang="en-US" sz="2400" dirty="0" smtClean="0"/>
              <a:t>システムの動作</a:t>
            </a:r>
          </a:p>
        </p:txBody>
      </p:sp>
    </p:spTree>
    <p:extLst>
      <p:ext uri="{BB962C8B-B14F-4D97-AF65-F5344CB8AC3E}">
        <p14:creationId xmlns:p14="http://schemas.microsoft.com/office/powerpoint/2010/main" val="63262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タスク</a:t>
            </a:r>
            <a:r>
              <a:rPr kumimoji="1" lang="ja-JP" altLang="en-US" dirty="0" smtClean="0"/>
              <a:t>の階層構造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3511" y="5699942"/>
            <a:ext cx="8848064" cy="100481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sz="3200" dirty="0" smtClean="0"/>
              <a:t>AND/OR</a:t>
            </a:r>
            <a:r>
              <a:rPr kumimoji="1" lang="ja-JP" altLang="en-US" sz="3200" dirty="0" smtClean="0"/>
              <a:t>木構造</a:t>
            </a:r>
            <a:endParaRPr kumimoji="1" lang="en-US" altLang="ja-JP" sz="3200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sz="3200" dirty="0" smtClean="0"/>
              <a:t>スーパータスク</a:t>
            </a:r>
            <a:r>
              <a:rPr kumimoji="1" lang="en-US" altLang="ja-JP" sz="3200" dirty="0" smtClean="0"/>
              <a:t> - </a:t>
            </a:r>
            <a:r>
              <a:rPr kumimoji="1" lang="ja-JP" altLang="en-US" sz="3200" dirty="0" smtClean="0"/>
              <a:t>サブタスクは相対的</a:t>
            </a:r>
            <a:endParaRPr kumimoji="1" lang="en-US" altLang="ja-JP" sz="3200" dirty="0" smtClean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3026" y="1222402"/>
            <a:ext cx="8766124" cy="4457053"/>
            <a:chOff x="173026" y="1242889"/>
            <a:chExt cx="8766124" cy="4457053"/>
          </a:xfrm>
        </p:grpSpPr>
        <p:sp>
          <p:nvSpPr>
            <p:cNvPr id="4" name="コンテンツ プレースホルダー 2"/>
            <p:cNvSpPr txBox="1">
              <a:spLocks/>
            </p:cNvSpPr>
            <p:nvPr/>
          </p:nvSpPr>
          <p:spPr>
            <a:xfrm>
              <a:off x="2422148" y="1822934"/>
              <a:ext cx="2010890" cy="85996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ja-JP" altLang="en-US" sz="2400" dirty="0" smtClean="0">
                  <a:solidFill>
                    <a:schemeClr val="bg1"/>
                  </a:solidFill>
                </a:rPr>
                <a:t>ソースコードを用意する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コンテンツ プレースホルダー 2"/>
            <p:cNvSpPr txBox="1">
              <a:spLocks/>
            </p:cNvSpPr>
            <p:nvPr/>
          </p:nvSpPr>
          <p:spPr>
            <a:xfrm>
              <a:off x="193511" y="2333540"/>
              <a:ext cx="1901241" cy="85996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iPhone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のゲームを開発する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コンテンツ プレースホルダー 2"/>
            <p:cNvSpPr txBox="1">
              <a:spLocks/>
            </p:cNvSpPr>
            <p:nvPr/>
          </p:nvSpPr>
          <p:spPr>
            <a:xfrm>
              <a:off x="2422148" y="3092723"/>
              <a:ext cx="2010891" cy="85996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iPhone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の実機でテストする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コンテンツ プレースホルダー 2"/>
            <p:cNvSpPr txBox="1">
              <a:spLocks/>
            </p:cNvSpPr>
            <p:nvPr/>
          </p:nvSpPr>
          <p:spPr>
            <a:xfrm>
              <a:off x="5053937" y="1242889"/>
              <a:ext cx="1665149" cy="85996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Unity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でのコードを用意する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コンテンツ プレースホルダー 2"/>
            <p:cNvSpPr txBox="1">
              <a:spLocks/>
            </p:cNvSpPr>
            <p:nvPr/>
          </p:nvSpPr>
          <p:spPr>
            <a:xfrm>
              <a:off x="5053937" y="2314709"/>
              <a:ext cx="1665149" cy="61492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fontScale="6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Cocos2d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でのコードを用意する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コンテンツ プレースホルダー 2"/>
            <p:cNvSpPr txBox="1">
              <a:spLocks/>
            </p:cNvSpPr>
            <p:nvPr/>
          </p:nvSpPr>
          <p:spPr>
            <a:xfrm>
              <a:off x="5053937" y="3086393"/>
              <a:ext cx="1665149" cy="60170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fontScale="55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err="1" smtClean="0">
                  <a:solidFill>
                    <a:schemeClr val="bg1"/>
                  </a:solidFill>
                </a:rPr>
                <a:t>iOS</a:t>
              </a:r>
              <a:r>
                <a:rPr lang="en-US" altLang="ja-JP" sz="2400" dirty="0" smtClean="0">
                  <a:solidFill>
                    <a:schemeClr val="bg1"/>
                  </a:solidFill>
                </a:rPr>
                <a:t> Developer program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に登録する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カギ線コネクタ 14"/>
            <p:cNvCxnSpPr>
              <a:stCxn id="6" idx="3"/>
              <a:endCxn id="4" idx="1"/>
            </p:cNvCxnSpPr>
            <p:nvPr/>
          </p:nvCxnSpPr>
          <p:spPr>
            <a:xfrm flipV="1">
              <a:off x="2094752" y="2252916"/>
              <a:ext cx="327396" cy="510606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カギ線コネクタ 15"/>
            <p:cNvCxnSpPr>
              <a:stCxn id="6" idx="3"/>
              <a:endCxn id="7" idx="1"/>
            </p:cNvCxnSpPr>
            <p:nvPr/>
          </p:nvCxnSpPr>
          <p:spPr>
            <a:xfrm>
              <a:off x="2094752" y="2763522"/>
              <a:ext cx="327396" cy="7591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カギ線コネクタ 18"/>
            <p:cNvCxnSpPr>
              <a:stCxn id="4" idx="3"/>
              <a:endCxn id="8" idx="1"/>
            </p:cNvCxnSpPr>
            <p:nvPr/>
          </p:nvCxnSpPr>
          <p:spPr>
            <a:xfrm flipV="1">
              <a:off x="4433038" y="1672871"/>
              <a:ext cx="620899" cy="580045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>
              <a:stCxn id="4" idx="3"/>
              <a:endCxn id="9" idx="1"/>
            </p:cNvCxnSpPr>
            <p:nvPr/>
          </p:nvCxnSpPr>
          <p:spPr>
            <a:xfrm>
              <a:off x="4433038" y="2252916"/>
              <a:ext cx="620899" cy="36925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カギ線コネクタ 24"/>
            <p:cNvCxnSpPr>
              <a:stCxn id="7" idx="3"/>
              <a:endCxn id="10" idx="1"/>
            </p:cNvCxnSpPr>
            <p:nvPr/>
          </p:nvCxnSpPr>
          <p:spPr>
            <a:xfrm flipV="1">
              <a:off x="4433039" y="3387244"/>
              <a:ext cx="620898" cy="1354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カギ線コネクタ 27"/>
            <p:cNvCxnSpPr>
              <a:stCxn id="8" idx="3"/>
              <a:endCxn id="31" idx="1"/>
            </p:cNvCxnSpPr>
            <p:nvPr/>
          </p:nvCxnSpPr>
          <p:spPr>
            <a:xfrm>
              <a:off x="6719086" y="1672871"/>
              <a:ext cx="550592" cy="1061803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コンテンツ プレースホルダー 2"/>
            <p:cNvSpPr txBox="1">
              <a:spLocks/>
            </p:cNvSpPr>
            <p:nvPr/>
          </p:nvSpPr>
          <p:spPr>
            <a:xfrm>
              <a:off x="7269678" y="2304692"/>
              <a:ext cx="1314698" cy="85996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Unity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ライセンスを購入する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4" name="コンテンツ プレースホルダー 2"/>
            <p:cNvSpPr txBox="1">
              <a:spLocks/>
            </p:cNvSpPr>
            <p:nvPr/>
          </p:nvSpPr>
          <p:spPr>
            <a:xfrm>
              <a:off x="7269677" y="3270776"/>
              <a:ext cx="1314698" cy="61093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8400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円を支払う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カギ線コネクタ 36"/>
            <p:cNvCxnSpPr>
              <a:stCxn id="10" idx="3"/>
              <a:endCxn id="34" idx="1"/>
            </p:cNvCxnSpPr>
            <p:nvPr/>
          </p:nvCxnSpPr>
          <p:spPr>
            <a:xfrm>
              <a:off x="6719086" y="3387244"/>
              <a:ext cx="550591" cy="1890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コンテンツ プレースホルダー 2"/>
            <p:cNvSpPr txBox="1">
              <a:spLocks/>
            </p:cNvSpPr>
            <p:nvPr/>
          </p:nvSpPr>
          <p:spPr>
            <a:xfrm>
              <a:off x="7269678" y="1248452"/>
              <a:ext cx="1314698" cy="85996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Unity</a:t>
              </a:r>
              <a:r>
                <a:rPr lang="ja-JP" altLang="en-US" sz="2400" dirty="0" smtClean="0">
                  <a:solidFill>
                    <a:schemeClr val="bg1"/>
                  </a:solidFill>
                </a:rPr>
                <a:t>を学ぶ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カギ線コネクタ 29"/>
            <p:cNvCxnSpPr>
              <a:stCxn id="8" idx="3"/>
              <a:endCxn id="27" idx="1"/>
            </p:cNvCxnSpPr>
            <p:nvPr/>
          </p:nvCxnSpPr>
          <p:spPr>
            <a:xfrm>
              <a:off x="6719086" y="1672871"/>
              <a:ext cx="550592" cy="5563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六角形 37"/>
            <p:cNvSpPr/>
            <p:nvPr/>
          </p:nvSpPr>
          <p:spPr>
            <a:xfrm>
              <a:off x="173026" y="4090009"/>
              <a:ext cx="4563034" cy="437601"/>
            </a:xfrm>
            <a:prstGeom prst="hexag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スーパータスク</a:t>
              </a:r>
              <a:r>
                <a:rPr lang="en-US" altLang="ja-JP" dirty="0" smtClean="0"/>
                <a:t> ←→ </a:t>
              </a:r>
              <a:r>
                <a:rPr lang="ja-JP" altLang="en-US" dirty="0" smtClean="0"/>
                <a:t>サブ</a:t>
              </a:r>
              <a:r>
                <a:rPr kumimoji="1" lang="ja-JP" altLang="en-US" dirty="0" smtClean="0"/>
                <a:t>タスク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340208" y="2763522"/>
              <a:ext cx="914400" cy="329201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 anchorCtr="0">
              <a:normAutofit/>
            </a:bodyPr>
            <a:lstStyle/>
            <a:p>
              <a:r>
                <a:rPr kumimoji="1" lang="en-US" altLang="ja-JP" sz="1400" dirty="0" smtClean="0"/>
                <a:t>AND</a:t>
              </a:r>
              <a:endParaRPr kumimoji="1" lang="ja-JP" altLang="en-US" sz="1400" dirty="0" smtClean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756545" y="2044509"/>
              <a:ext cx="914400" cy="329201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 anchorCtr="0">
              <a:normAutofit/>
            </a:bodyPr>
            <a:lstStyle/>
            <a:p>
              <a:r>
                <a:rPr lang="en-US" altLang="ja-JP" sz="1400" dirty="0" smtClean="0"/>
                <a:t>OR</a:t>
              </a:r>
              <a:endParaRPr kumimoji="1" lang="ja-JP" altLang="en-US" sz="1400" dirty="0" smtClean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7030305" y="2024022"/>
              <a:ext cx="914400" cy="329201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 anchorCtr="0">
              <a:normAutofit/>
            </a:bodyPr>
            <a:lstStyle/>
            <a:p>
              <a:r>
                <a:rPr kumimoji="1" lang="en-US" altLang="ja-JP" sz="1400" dirty="0" smtClean="0"/>
                <a:t>AND</a:t>
              </a:r>
              <a:endParaRPr kumimoji="1" lang="ja-JP" altLang="en-US" sz="1400" dirty="0" smtClean="0"/>
            </a:p>
          </p:txBody>
        </p:sp>
        <p:sp>
          <p:nvSpPr>
            <p:cNvPr id="49" name="六角形 48"/>
            <p:cNvSpPr/>
            <p:nvPr/>
          </p:nvSpPr>
          <p:spPr>
            <a:xfrm>
              <a:off x="2340208" y="4680010"/>
              <a:ext cx="4563034" cy="437601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スーパータスク</a:t>
              </a:r>
              <a:r>
                <a:rPr lang="en-US" altLang="ja-JP" dirty="0" smtClean="0"/>
                <a:t> ←→ </a:t>
              </a:r>
              <a:r>
                <a:rPr lang="ja-JP" altLang="en-US" dirty="0" smtClean="0"/>
                <a:t>サブ</a:t>
              </a:r>
              <a:r>
                <a:rPr kumimoji="1" lang="ja-JP" altLang="en-US" dirty="0" smtClean="0"/>
                <a:t>タスク</a:t>
              </a:r>
              <a:endParaRPr kumimoji="1" lang="ja-JP" altLang="en-US" dirty="0"/>
            </a:p>
          </p:txBody>
        </p:sp>
        <p:sp>
          <p:nvSpPr>
            <p:cNvPr id="50" name="六角形 49"/>
            <p:cNvSpPr/>
            <p:nvPr/>
          </p:nvSpPr>
          <p:spPr>
            <a:xfrm>
              <a:off x="4654118" y="5262341"/>
              <a:ext cx="4285032" cy="437601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スーパータスク</a:t>
              </a:r>
              <a:r>
                <a:rPr lang="en-US" altLang="ja-JP" dirty="0" smtClean="0"/>
                <a:t> ←→ </a:t>
              </a:r>
              <a:r>
                <a:rPr lang="ja-JP" altLang="en-US" dirty="0" smtClean="0"/>
                <a:t>サブ</a:t>
              </a:r>
              <a:r>
                <a:rPr kumimoji="1" lang="ja-JP" altLang="en-US" dirty="0" smtClean="0"/>
                <a:t>タスク</a:t>
              </a:r>
              <a:endParaRPr kumimoji="1" lang="ja-JP" altLang="en-US" dirty="0"/>
            </a:p>
          </p:txBody>
        </p:sp>
        <p:sp>
          <p:nvSpPr>
            <p:cNvPr id="51" name="コンテンツ プレースホルダー 2"/>
            <p:cNvSpPr txBox="1">
              <a:spLocks/>
            </p:cNvSpPr>
            <p:nvPr/>
          </p:nvSpPr>
          <p:spPr>
            <a:xfrm>
              <a:off x="5062942" y="3993660"/>
              <a:ext cx="1665149" cy="3180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fontScale="6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…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カギ線コネクタ 51"/>
            <p:cNvCxnSpPr>
              <a:stCxn id="7" idx="3"/>
              <a:endCxn id="51" idx="1"/>
            </p:cNvCxnSpPr>
            <p:nvPr/>
          </p:nvCxnSpPr>
          <p:spPr>
            <a:xfrm>
              <a:off x="4433039" y="3522705"/>
              <a:ext cx="629903" cy="6299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4756545" y="3659309"/>
              <a:ext cx="914400" cy="329201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 anchorCtr="0">
              <a:normAutofit/>
            </a:bodyPr>
            <a:lstStyle/>
            <a:p>
              <a:r>
                <a:rPr kumimoji="1" lang="en-US" altLang="ja-JP" sz="1400" dirty="0" smtClean="0"/>
                <a:t>AND</a:t>
              </a:r>
              <a:endParaRPr kumimoji="1" lang="ja-JP" altLang="en-US" sz="1400" dirty="0" smtClean="0"/>
            </a:p>
          </p:txBody>
        </p:sp>
        <p:sp>
          <p:nvSpPr>
            <p:cNvPr id="56" name="コンテンツ プレースホルダー 2"/>
            <p:cNvSpPr txBox="1">
              <a:spLocks/>
            </p:cNvSpPr>
            <p:nvPr/>
          </p:nvSpPr>
          <p:spPr>
            <a:xfrm>
              <a:off x="7269678" y="4245670"/>
              <a:ext cx="1314698" cy="3180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vert="horz" lIns="91440" tIns="45720" rIns="91440" bIns="45720" rtlCol="0" anchor="ctr" anchorCtr="0">
              <a:normAutofit fontScale="625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altLang="ja-JP" sz="2400" dirty="0" smtClean="0">
                  <a:solidFill>
                    <a:schemeClr val="bg1"/>
                  </a:solidFill>
                </a:rPr>
                <a:t>…</a:t>
              </a:r>
              <a:endParaRPr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カギ線コネクタ 56"/>
            <p:cNvCxnSpPr>
              <a:stCxn id="10" idx="3"/>
              <a:endCxn id="56" idx="1"/>
            </p:cNvCxnSpPr>
            <p:nvPr/>
          </p:nvCxnSpPr>
          <p:spPr>
            <a:xfrm>
              <a:off x="6719086" y="3387244"/>
              <a:ext cx="550592" cy="10174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7006338" y="3881713"/>
              <a:ext cx="914400" cy="329201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 anchorCtr="0">
              <a:normAutofit/>
            </a:bodyPr>
            <a:lstStyle/>
            <a:p>
              <a:r>
                <a:rPr kumimoji="1" lang="en-US" altLang="ja-JP" sz="1400" dirty="0" smtClean="0"/>
                <a:t>AND</a:t>
              </a:r>
              <a:endParaRPr kumimoji="1" lang="ja-JP" altLang="en-US" sz="1400" dirty="0" smtClean="0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6E6-F454-3D47-8F10-EE965B7A521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利用する</a:t>
            </a:r>
            <a:r>
              <a:rPr kumimoji="1" lang="en-US" altLang="ja-JP" dirty="0" smtClean="0"/>
              <a:t>API</a:t>
            </a:r>
          </a:p>
          <a:p>
            <a:pPr lvl="1"/>
            <a:r>
              <a:rPr kumimoji="1" lang="en-US" altLang="ja-JP" dirty="0" smtClean="0"/>
              <a:t>Yahoo! Japan</a:t>
            </a:r>
            <a:r>
              <a:rPr kumimoji="1" lang="ja-JP" altLang="en-US" dirty="0" smtClean="0"/>
              <a:t>スポンサードサーチ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Google Custom Search API</a:t>
            </a:r>
          </a:p>
          <a:p>
            <a:r>
              <a:rPr kumimoji="1" lang="ja-JP" altLang="en-US" dirty="0" smtClean="0"/>
              <a:t>使う技術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Python3.3</a:t>
            </a:r>
          </a:p>
          <a:p>
            <a:pPr lvl="1"/>
            <a:r>
              <a:rPr kumimoji="1" lang="en-US" altLang="ja-JP" dirty="0" smtClean="0"/>
              <a:t>Bottle</a:t>
            </a:r>
          </a:p>
          <a:p>
            <a:pPr lvl="1"/>
            <a:r>
              <a:rPr lang="en-US" altLang="ja-JP" dirty="0" err="1" smtClean="0"/>
              <a:t>PyQuery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6E6-F454-3D47-8F10-EE965B7A521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461000" y="1600200"/>
            <a:ext cx="2864556" cy="8410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スポンサードサーチ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の広告</a:t>
            </a:r>
            <a:r>
              <a:rPr kumimoji="1" lang="ja-JP" altLang="en-US" dirty="0" smtClean="0"/>
              <a:t>取得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461000" y="2828514"/>
            <a:ext cx="2864556" cy="8410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クエリ拡張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461000" y="4056828"/>
            <a:ext cx="2864556" cy="8410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461000" y="5285141"/>
            <a:ext cx="2864556" cy="8410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件の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</a:t>
            </a:r>
            <a:r>
              <a:rPr lang="ja-JP" altLang="en-US" dirty="0" smtClean="0"/>
              <a:t>内の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サブタスク数評価</a:t>
            </a:r>
            <a:endParaRPr lang="en-US" altLang="ja-JP" dirty="0" smtClean="0"/>
          </a:p>
        </p:txBody>
      </p:sp>
      <p:sp>
        <p:nvSpPr>
          <p:cNvPr id="11" name="下矢印 10"/>
          <p:cNvSpPr/>
          <p:nvPr/>
        </p:nvSpPr>
        <p:spPr>
          <a:xfrm>
            <a:off x="6581422" y="2483557"/>
            <a:ext cx="597521" cy="33084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6606032" y="3711430"/>
            <a:ext cx="597521" cy="33084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3" name="下矢印 12"/>
          <p:cNvSpPr/>
          <p:nvPr/>
        </p:nvSpPr>
        <p:spPr>
          <a:xfrm>
            <a:off x="6606032" y="4939304"/>
            <a:ext cx="597521" cy="33084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66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54000" y="2227384"/>
            <a:ext cx="8890000" cy="1074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得点計算方法を変える？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485162"/>
            <a:ext cx="8284309" cy="2247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たとえば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「免疫を制御する」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「花粉を取り込まない」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「情報を仕入れる」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といったように、高階層で多様なタスク分割ができていたほうが、ユーザーにとって望ましいサブタスク検索になるのでは？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859706" y="2364155"/>
            <a:ext cx="1524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免疫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434865" y="1319944"/>
            <a:ext cx="1524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花粉症対策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052660" y="2364155"/>
            <a:ext cx="1524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花粉を取り込まない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2848725" y="2364155"/>
            <a:ext cx="1524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情報を仕入れる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872906" y="3835402"/>
            <a:ext cx="1524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マスクを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つける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6631369" y="3835402"/>
            <a:ext cx="1524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帽子を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かぶる</a:t>
            </a:r>
            <a:endParaRPr kumimoji="1" lang="ja-JP" altLang="en-US" dirty="0"/>
          </a:p>
        </p:txBody>
      </p:sp>
      <p:cxnSp>
        <p:nvCxnSpPr>
          <p:cNvPr id="12" name="カギ線コネクタ 11"/>
          <p:cNvCxnSpPr>
            <a:stCxn id="6" idx="2"/>
            <a:endCxn id="5" idx="0"/>
          </p:cNvCxnSpPr>
          <p:nvPr/>
        </p:nvCxnSpPr>
        <p:spPr>
          <a:xfrm rot="5400000">
            <a:off x="2768181" y="935470"/>
            <a:ext cx="282211" cy="257515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6" idx="2"/>
            <a:endCxn id="7" idx="0"/>
          </p:cNvCxnSpPr>
          <p:nvPr/>
        </p:nvCxnSpPr>
        <p:spPr>
          <a:xfrm rot="16200000" flipH="1">
            <a:off x="4864657" y="1414151"/>
            <a:ext cx="282211" cy="16177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9" idx="0"/>
          </p:cNvCxnSpPr>
          <p:nvPr/>
        </p:nvCxnSpPr>
        <p:spPr>
          <a:xfrm rot="5400000">
            <a:off x="5370160" y="3390901"/>
            <a:ext cx="709247" cy="179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7" idx="2"/>
            <a:endCxn id="10" idx="0"/>
          </p:cNvCxnSpPr>
          <p:nvPr/>
        </p:nvCxnSpPr>
        <p:spPr>
          <a:xfrm rot="16200000" flipH="1">
            <a:off x="6249391" y="2691423"/>
            <a:ext cx="709247" cy="15787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6" idx="2"/>
            <a:endCxn id="8" idx="0"/>
          </p:cNvCxnSpPr>
          <p:nvPr/>
        </p:nvCxnSpPr>
        <p:spPr>
          <a:xfrm rot="5400000">
            <a:off x="3762690" y="1929979"/>
            <a:ext cx="282211" cy="5861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吹き出し 27"/>
          <p:cNvSpPr/>
          <p:nvPr/>
        </p:nvSpPr>
        <p:spPr>
          <a:xfrm>
            <a:off x="933942" y="3301999"/>
            <a:ext cx="2500923" cy="1084386"/>
          </a:xfrm>
          <a:prstGeom prst="wedgeRoundRectCallout">
            <a:avLst>
              <a:gd name="adj1" fmla="val 71440"/>
              <a:gd name="adj2" fmla="val -69442"/>
              <a:gd name="adj3" fmla="val 16667"/>
            </a:avLst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高階層のタスクを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多く見つけると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高得点にしては？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7041675" y="2364153"/>
            <a:ext cx="1524000" cy="76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精神を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鍛える</a:t>
            </a:r>
            <a:endParaRPr kumimoji="1" lang="ja-JP" altLang="en-US" dirty="0"/>
          </a:p>
        </p:txBody>
      </p:sp>
      <p:sp>
        <p:nvSpPr>
          <p:cNvPr id="30" name="角丸四角形吹き出し 29"/>
          <p:cNvSpPr/>
          <p:nvPr/>
        </p:nvSpPr>
        <p:spPr>
          <a:xfrm>
            <a:off x="6025444" y="1319944"/>
            <a:ext cx="2872385" cy="586154"/>
          </a:xfrm>
          <a:prstGeom prst="wedgeRoundRectCallout">
            <a:avLst>
              <a:gd name="adj1" fmla="val 4167"/>
              <a:gd name="adj2" fmla="val 149166"/>
              <a:gd name="adj3" fmla="val 16667"/>
            </a:avLst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発見できなかった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高階層サブ</a:t>
            </a:r>
            <a:r>
              <a:rPr kumimoji="1" lang="ja-JP" altLang="en-US" dirty="0" smtClean="0"/>
              <a:t>タスクの例</a:t>
            </a:r>
            <a:endParaRPr kumimoji="1" lang="ja-JP" altLang="en-US" dirty="0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6E6-F454-3D47-8F10-EE965B7A521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6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3941999" y="850165"/>
            <a:ext cx="597521" cy="330846"/>
          </a:xfrm>
          <a:prstGeom prst="down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</p:txBody>
      </p:sp>
      <p:grpSp>
        <p:nvGrpSpPr>
          <p:cNvPr id="63" name="図形グループ 62"/>
          <p:cNvGrpSpPr/>
          <p:nvPr/>
        </p:nvGrpSpPr>
        <p:grpSpPr>
          <a:xfrm>
            <a:off x="2656081" y="1229236"/>
            <a:ext cx="3169356" cy="1145822"/>
            <a:chOff x="2415468" y="1850793"/>
            <a:chExt cx="3169356" cy="1145822"/>
          </a:xfrm>
          <a:solidFill>
            <a:schemeClr val="bg1"/>
          </a:solidFill>
        </p:grpSpPr>
        <p:sp>
          <p:nvSpPr>
            <p:cNvPr id="9" name="下矢印 8"/>
            <p:cNvSpPr/>
            <p:nvPr/>
          </p:nvSpPr>
          <p:spPr>
            <a:xfrm>
              <a:off x="3255700" y="2428909"/>
              <a:ext cx="597521" cy="330846"/>
            </a:xfrm>
            <a:prstGeom prst="downArrow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720268" y="2155593"/>
              <a:ext cx="2864556" cy="841022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広告タイトル・スニペット</a:t>
              </a:r>
              <a:endParaRPr kumimoji="1" lang="ja-JP" altLang="en-US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2567868" y="2003193"/>
              <a:ext cx="2864556" cy="841022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広告タイトル・スニペット</a:t>
              </a:r>
              <a:endParaRPr kumimoji="1" lang="ja-JP" altLang="en-US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2415468" y="1850793"/>
              <a:ext cx="2864556" cy="841022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広告タイトル・スニペット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</p:grpSp>
      <p:grpSp>
        <p:nvGrpSpPr>
          <p:cNvPr id="74" name="図形グループ 73"/>
          <p:cNvGrpSpPr/>
          <p:nvPr/>
        </p:nvGrpSpPr>
        <p:grpSpPr>
          <a:xfrm>
            <a:off x="3559341" y="5323945"/>
            <a:ext cx="1362836" cy="1298222"/>
            <a:chOff x="3822590" y="5211420"/>
            <a:chExt cx="1362836" cy="1298222"/>
          </a:xfrm>
          <a:solidFill>
            <a:schemeClr val="bg1"/>
          </a:solidFill>
        </p:grpSpPr>
        <p:sp>
          <p:nvSpPr>
            <p:cNvPr id="73" name="角丸四角形 72"/>
            <p:cNvSpPr/>
            <p:nvPr/>
          </p:nvSpPr>
          <p:spPr>
            <a:xfrm>
              <a:off x="4279790" y="5668620"/>
              <a:ext cx="905636" cy="841022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4127390" y="5516220"/>
              <a:ext cx="905636" cy="841022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3974990" y="5363820"/>
              <a:ext cx="905636" cy="841022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3822590" y="5211420"/>
              <a:ext cx="905636" cy="841022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Web</a:t>
              </a:r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ページ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</p:grpSp>
      <p:sp>
        <p:nvSpPr>
          <p:cNvPr id="79" name="下矢印 78"/>
          <p:cNvSpPr/>
          <p:nvPr/>
        </p:nvSpPr>
        <p:spPr>
          <a:xfrm>
            <a:off x="3953547" y="2350465"/>
            <a:ext cx="597521" cy="330846"/>
          </a:xfrm>
          <a:prstGeom prst="down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80" name="下矢印 79"/>
          <p:cNvSpPr/>
          <p:nvPr/>
        </p:nvSpPr>
        <p:spPr>
          <a:xfrm>
            <a:off x="3941999" y="4896649"/>
            <a:ext cx="597521" cy="330846"/>
          </a:xfrm>
          <a:prstGeom prst="down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82" name="円形吹き出し 81"/>
          <p:cNvSpPr/>
          <p:nvPr/>
        </p:nvSpPr>
        <p:spPr>
          <a:xfrm>
            <a:off x="6530801" y="482250"/>
            <a:ext cx="2263516" cy="899386"/>
          </a:xfrm>
          <a:prstGeom prst="wedgeEllipseCallout">
            <a:avLst>
              <a:gd name="adj1" fmla="val -140020"/>
              <a:gd name="adj2" fmla="val 14652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検索連動型</a:t>
            </a:r>
            <a:r>
              <a:rPr kumimoji="1" lang="en-US" altLang="ja-JP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広告</a:t>
            </a:r>
            <a:endParaRPr kumimoji="1" lang="ja-JP" altLang="en-US" dirty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83" name="円形吹き出し 82"/>
          <p:cNvSpPr/>
          <p:nvPr/>
        </p:nvSpPr>
        <p:spPr>
          <a:xfrm>
            <a:off x="6198232" y="1678752"/>
            <a:ext cx="2596085" cy="960656"/>
          </a:xfrm>
          <a:prstGeom prst="wedgeEllipseCallout">
            <a:avLst>
              <a:gd name="adj1" fmla="val -124538"/>
              <a:gd name="adj2" fmla="val 21345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動詞・サ変</a:t>
            </a:r>
            <a:r>
              <a:rPr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名詞</a:t>
            </a:r>
            <a:endParaRPr kumimoji="1" lang="en-US" altLang="ja-JP" dirty="0" smtClean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の抽出</a:t>
            </a:r>
            <a:endParaRPr kumimoji="1" lang="ja-JP" altLang="en-US" dirty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84" name="円形吹き出し 83"/>
          <p:cNvSpPr/>
          <p:nvPr/>
        </p:nvSpPr>
        <p:spPr>
          <a:xfrm>
            <a:off x="6198232" y="5179052"/>
            <a:ext cx="2263516" cy="899386"/>
          </a:xfrm>
          <a:prstGeom prst="wedgeEllipseCallout">
            <a:avLst>
              <a:gd name="adj1" fmla="val -137889"/>
              <a:gd name="adj2" fmla="val -60416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結果ページを</a:t>
            </a:r>
            <a:endParaRPr kumimoji="1" lang="en-US" altLang="ja-JP" dirty="0" smtClean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統合</a:t>
            </a:r>
            <a:endParaRPr kumimoji="1" lang="ja-JP" altLang="en-US" dirty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3512961" y="2721906"/>
            <a:ext cx="1411835" cy="2089594"/>
            <a:chOff x="3360169" y="2754151"/>
            <a:chExt cx="1411835" cy="2089594"/>
          </a:xfrm>
        </p:grpSpPr>
        <p:grpSp>
          <p:nvGrpSpPr>
            <p:cNvPr id="44" name="図形グループ 43"/>
            <p:cNvGrpSpPr/>
            <p:nvPr/>
          </p:nvGrpSpPr>
          <p:grpSpPr>
            <a:xfrm>
              <a:off x="3559342" y="3850323"/>
              <a:ext cx="1058036" cy="993422"/>
              <a:chOff x="5636226" y="3379225"/>
              <a:chExt cx="1058036" cy="993422"/>
            </a:xfrm>
            <a:solidFill>
              <a:schemeClr val="bg1"/>
            </a:solidFill>
          </p:grpSpPr>
          <p:sp>
            <p:nvSpPr>
              <p:cNvPr id="46" name="角丸四角形 45"/>
              <p:cNvSpPr/>
              <p:nvPr/>
            </p:nvSpPr>
            <p:spPr>
              <a:xfrm>
                <a:off x="5788626" y="35316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拡張</a:t>
                </a:r>
                <a:endParaRPr kumimoji="1" lang="en-US" altLang="ja-JP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クエリ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>
              <a:xfrm>
                <a:off x="5636226" y="33792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Web</a:t>
                </a:r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ページ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</p:grpSp>
        <p:sp>
          <p:nvSpPr>
            <p:cNvPr id="45" name="円/楕円 44"/>
            <p:cNvSpPr/>
            <p:nvPr/>
          </p:nvSpPr>
          <p:spPr>
            <a:xfrm>
              <a:off x="3360169" y="2754151"/>
              <a:ext cx="1411835" cy="9144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cxnSp>
          <p:nvCxnSpPr>
            <p:cNvPr id="91" name="直線コネクタ 90"/>
            <p:cNvCxnSpPr>
              <a:stCxn id="45" idx="4"/>
              <a:endCxn id="47" idx="0"/>
            </p:cNvCxnSpPr>
            <p:nvPr/>
          </p:nvCxnSpPr>
          <p:spPr>
            <a:xfrm flipH="1">
              <a:off x="4012160" y="3668551"/>
              <a:ext cx="53927" cy="18177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円/楕円 1"/>
          <p:cNvSpPr/>
          <p:nvPr/>
        </p:nvSpPr>
        <p:spPr>
          <a:xfrm>
            <a:off x="2974315" y="64300"/>
            <a:ext cx="2485493" cy="7073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</a:rPr>
              <a:t>元のクエリ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58" name="図形グループ 57"/>
          <p:cNvGrpSpPr/>
          <p:nvPr/>
        </p:nvGrpSpPr>
        <p:grpSpPr>
          <a:xfrm>
            <a:off x="566199" y="2721906"/>
            <a:ext cx="1411835" cy="2089594"/>
            <a:chOff x="3360169" y="2754151"/>
            <a:chExt cx="1411835" cy="2089594"/>
          </a:xfrm>
        </p:grpSpPr>
        <p:grpSp>
          <p:nvGrpSpPr>
            <p:cNvPr id="59" name="図形グループ 58"/>
            <p:cNvGrpSpPr/>
            <p:nvPr/>
          </p:nvGrpSpPr>
          <p:grpSpPr>
            <a:xfrm>
              <a:off x="3559342" y="3850323"/>
              <a:ext cx="1058036" cy="993422"/>
              <a:chOff x="5636226" y="3379225"/>
              <a:chExt cx="1058036" cy="993422"/>
            </a:xfrm>
            <a:solidFill>
              <a:schemeClr val="bg1"/>
            </a:solidFill>
          </p:grpSpPr>
          <p:sp>
            <p:nvSpPr>
              <p:cNvPr id="66" name="角丸四角形 65"/>
              <p:cNvSpPr/>
              <p:nvPr/>
            </p:nvSpPr>
            <p:spPr>
              <a:xfrm>
                <a:off x="5788626" y="35316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拡張</a:t>
                </a:r>
                <a:endParaRPr kumimoji="1" lang="en-US" altLang="ja-JP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クエリ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  <p:sp>
            <p:nvSpPr>
              <p:cNvPr id="69" name="角丸四角形 68"/>
              <p:cNvSpPr/>
              <p:nvPr/>
            </p:nvSpPr>
            <p:spPr>
              <a:xfrm>
                <a:off x="5636226" y="33792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Web</a:t>
                </a:r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ページ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</p:grpSp>
        <p:sp>
          <p:nvSpPr>
            <p:cNvPr id="64" name="円/楕円 63"/>
            <p:cNvSpPr/>
            <p:nvPr/>
          </p:nvSpPr>
          <p:spPr>
            <a:xfrm>
              <a:off x="3360169" y="2754151"/>
              <a:ext cx="1411835" cy="9144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cxnSp>
          <p:nvCxnSpPr>
            <p:cNvPr id="65" name="直線コネクタ 64"/>
            <p:cNvCxnSpPr>
              <a:stCxn id="64" idx="4"/>
              <a:endCxn id="69" idx="0"/>
            </p:cNvCxnSpPr>
            <p:nvPr/>
          </p:nvCxnSpPr>
          <p:spPr>
            <a:xfrm flipH="1">
              <a:off x="4012160" y="3668551"/>
              <a:ext cx="53927" cy="18177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図形グループ 69"/>
          <p:cNvGrpSpPr/>
          <p:nvPr/>
        </p:nvGrpSpPr>
        <p:grpSpPr>
          <a:xfrm>
            <a:off x="2039580" y="2721906"/>
            <a:ext cx="1411835" cy="2089594"/>
            <a:chOff x="3360169" y="2754151"/>
            <a:chExt cx="1411835" cy="2089594"/>
          </a:xfrm>
        </p:grpSpPr>
        <p:grpSp>
          <p:nvGrpSpPr>
            <p:cNvPr id="71" name="図形グループ 70"/>
            <p:cNvGrpSpPr/>
            <p:nvPr/>
          </p:nvGrpSpPr>
          <p:grpSpPr>
            <a:xfrm>
              <a:off x="3559342" y="3850323"/>
              <a:ext cx="1058036" cy="993422"/>
              <a:chOff x="5636226" y="3379225"/>
              <a:chExt cx="1058036" cy="993422"/>
            </a:xfrm>
            <a:solidFill>
              <a:schemeClr val="bg1"/>
            </a:solidFill>
          </p:grpSpPr>
          <p:sp>
            <p:nvSpPr>
              <p:cNvPr id="77" name="角丸四角形 76"/>
              <p:cNvSpPr/>
              <p:nvPr/>
            </p:nvSpPr>
            <p:spPr>
              <a:xfrm>
                <a:off x="5788626" y="35316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拡張</a:t>
                </a:r>
                <a:endParaRPr kumimoji="1" lang="en-US" altLang="ja-JP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クエリ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>
                <a:off x="5636226" y="33792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Web</a:t>
                </a:r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ページ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</p:grpSp>
        <p:sp>
          <p:nvSpPr>
            <p:cNvPr id="75" name="円/楕円 74"/>
            <p:cNvSpPr/>
            <p:nvPr/>
          </p:nvSpPr>
          <p:spPr>
            <a:xfrm>
              <a:off x="3360169" y="2754151"/>
              <a:ext cx="1411835" cy="9144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cxnSp>
          <p:nvCxnSpPr>
            <p:cNvPr id="76" name="直線コネクタ 75"/>
            <p:cNvCxnSpPr>
              <a:stCxn id="75" idx="4"/>
              <a:endCxn id="78" idx="0"/>
            </p:cNvCxnSpPr>
            <p:nvPr/>
          </p:nvCxnSpPr>
          <p:spPr>
            <a:xfrm flipH="1">
              <a:off x="4012160" y="3668551"/>
              <a:ext cx="53927" cy="18177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図形グループ 80"/>
          <p:cNvGrpSpPr/>
          <p:nvPr/>
        </p:nvGrpSpPr>
        <p:grpSpPr>
          <a:xfrm>
            <a:off x="4986343" y="2721906"/>
            <a:ext cx="1411835" cy="2089594"/>
            <a:chOff x="3360169" y="2754151"/>
            <a:chExt cx="1411835" cy="2089594"/>
          </a:xfrm>
        </p:grpSpPr>
        <p:grpSp>
          <p:nvGrpSpPr>
            <p:cNvPr id="85" name="図形グループ 84"/>
            <p:cNvGrpSpPr/>
            <p:nvPr/>
          </p:nvGrpSpPr>
          <p:grpSpPr>
            <a:xfrm>
              <a:off x="3559342" y="3850323"/>
              <a:ext cx="1058036" cy="993422"/>
              <a:chOff x="5636226" y="3379225"/>
              <a:chExt cx="1058036" cy="993422"/>
            </a:xfrm>
            <a:solidFill>
              <a:schemeClr val="bg1"/>
            </a:solidFill>
          </p:grpSpPr>
          <p:sp>
            <p:nvSpPr>
              <p:cNvPr id="90" name="角丸四角形 89"/>
              <p:cNvSpPr/>
              <p:nvPr/>
            </p:nvSpPr>
            <p:spPr>
              <a:xfrm>
                <a:off x="5788626" y="35316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拡張</a:t>
                </a:r>
                <a:endParaRPr kumimoji="1" lang="en-US" altLang="ja-JP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クエリ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  <p:sp>
            <p:nvSpPr>
              <p:cNvPr id="92" name="角丸四角形 91"/>
              <p:cNvSpPr/>
              <p:nvPr/>
            </p:nvSpPr>
            <p:spPr>
              <a:xfrm>
                <a:off x="5636226" y="33792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Web</a:t>
                </a:r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ページ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</p:grpSp>
        <p:sp>
          <p:nvSpPr>
            <p:cNvPr id="87" name="円/楕円 86"/>
            <p:cNvSpPr/>
            <p:nvPr/>
          </p:nvSpPr>
          <p:spPr>
            <a:xfrm>
              <a:off x="3360169" y="2754151"/>
              <a:ext cx="1411835" cy="9144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cxnSp>
          <p:nvCxnSpPr>
            <p:cNvPr id="89" name="直線コネクタ 88"/>
            <p:cNvCxnSpPr>
              <a:stCxn id="87" idx="4"/>
              <a:endCxn id="92" idx="0"/>
            </p:cNvCxnSpPr>
            <p:nvPr/>
          </p:nvCxnSpPr>
          <p:spPr>
            <a:xfrm flipH="1">
              <a:off x="4012160" y="3668551"/>
              <a:ext cx="53927" cy="18177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図形グループ 92"/>
          <p:cNvGrpSpPr/>
          <p:nvPr/>
        </p:nvGrpSpPr>
        <p:grpSpPr>
          <a:xfrm>
            <a:off x="6459725" y="2721906"/>
            <a:ext cx="1411835" cy="2089594"/>
            <a:chOff x="3360169" y="2754151"/>
            <a:chExt cx="1411835" cy="2089594"/>
          </a:xfrm>
        </p:grpSpPr>
        <p:grpSp>
          <p:nvGrpSpPr>
            <p:cNvPr id="94" name="図形グループ 93"/>
            <p:cNvGrpSpPr/>
            <p:nvPr/>
          </p:nvGrpSpPr>
          <p:grpSpPr>
            <a:xfrm>
              <a:off x="3559342" y="3850323"/>
              <a:ext cx="1058036" cy="993422"/>
              <a:chOff x="5636226" y="3379225"/>
              <a:chExt cx="1058036" cy="993422"/>
            </a:xfrm>
            <a:solidFill>
              <a:schemeClr val="bg1"/>
            </a:solidFill>
          </p:grpSpPr>
          <p:sp>
            <p:nvSpPr>
              <p:cNvPr id="99" name="角丸四角形 98"/>
              <p:cNvSpPr/>
              <p:nvPr/>
            </p:nvSpPr>
            <p:spPr>
              <a:xfrm>
                <a:off x="5788626" y="35316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拡張</a:t>
                </a:r>
                <a:endParaRPr kumimoji="1" lang="en-US" altLang="ja-JP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クエリ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  <p:sp>
            <p:nvSpPr>
              <p:cNvPr id="100" name="角丸四角形 99"/>
              <p:cNvSpPr/>
              <p:nvPr/>
            </p:nvSpPr>
            <p:spPr>
              <a:xfrm>
                <a:off x="5636226" y="3379225"/>
                <a:ext cx="905636" cy="841022"/>
              </a:xfrm>
              <a:prstGeom prst="round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Web</a:t>
                </a:r>
                <a:r>
                  <a:rPr kumimoji="1" lang="ja-JP" altLang="en-US" sz="1600" dirty="0" smtClean="0">
                    <a:solidFill>
                      <a:schemeClr val="tx1"/>
                    </a:solidFill>
                    <a:latin typeface="小塚ゴシック Pro R"/>
                    <a:ea typeface="小塚ゴシック Pro R"/>
                    <a:cs typeface="小塚ゴシック Pro R"/>
                  </a:rPr>
                  <a:t>ページ</a:t>
                </a:r>
                <a:endParaRPr kumimoji="1" lang="ja-JP" altLang="en-US" sz="1600" dirty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endParaRPr>
              </a:p>
            </p:txBody>
          </p:sp>
        </p:grpSp>
        <p:sp>
          <p:nvSpPr>
            <p:cNvPr id="96" name="円/楕円 95"/>
            <p:cNvSpPr/>
            <p:nvPr/>
          </p:nvSpPr>
          <p:spPr>
            <a:xfrm>
              <a:off x="3360169" y="2754151"/>
              <a:ext cx="1411835" cy="9144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拡張</a:t>
              </a:r>
              <a:endParaRPr kumimoji="1" lang="en-US" altLang="ja-JP" sz="1600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/>
                  </a:solidFill>
                  <a:latin typeface="小塚ゴシック Pro R"/>
                  <a:ea typeface="小塚ゴシック Pro R"/>
                  <a:cs typeface="小塚ゴシック Pro R"/>
                </a:rPr>
                <a:t>クエリ</a:t>
              </a:r>
              <a:endParaRPr kumimoji="1" lang="ja-JP" altLang="en-US" sz="1600" dirty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endParaRPr>
            </a:p>
          </p:txBody>
        </p:sp>
        <p:cxnSp>
          <p:nvCxnSpPr>
            <p:cNvPr id="97" name="直線コネクタ 96"/>
            <p:cNvCxnSpPr>
              <a:stCxn id="96" idx="4"/>
              <a:endCxn id="100" idx="0"/>
            </p:cNvCxnSpPr>
            <p:nvPr/>
          </p:nvCxnSpPr>
          <p:spPr>
            <a:xfrm flipH="1">
              <a:off x="4012160" y="3668551"/>
              <a:ext cx="53927" cy="18177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円形吹き出し 100"/>
          <p:cNvSpPr/>
          <p:nvPr/>
        </p:nvSpPr>
        <p:spPr>
          <a:xfrm>
            <a:off x="7662559" y="3553030"/>
            <a:ext cx="1260377" cy="899386"/>
          </a:xfrm>
          <a:prstGeom prst="wedgeEllipseCallout">
            <a:avLst>
              <a:gd name="adj1" fmla="val -88009"/>
              <a:gd name="adj2" fmla="val -33606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小塚ゴシック Pro R"/>
                <a:ea typeface="小塚ゴシック Pro R"/>
                <a:cs typeface="小塚ゴシック Pro R"/>
              </a:rPr>
              <a:t>ウェブ検索</a:t>
            </a:r>
            <a:endParaRPr kumimoji="1" lang="ja-JP" altLang="en-US" dirty="0">
              <a:solidFill>
                <a:schemeClr val="tx1"/>
              </a:solidFill>
              <a:latin typeface="小塚ゴシック Pro R"/>
              <a:ea typeface="小塚ゴシック Pro R"/>
              <a:cs typeface="小塚ゴシック Pro R"/>
            </a:endParaRPr>
          </a:p>
        </p:txBody>
      </p:sp>
    </p:spTree>
    <p:extLst>
      <p:ext uri="{BB962C8B-B14F-4D97-AF65-F5344CB8AC3E}">
        <p14:creationId xmlns:p14="http://schemas.microsoft.com/office/powerpoint/2010/main" val="354908497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548</Words>
  <Application>Microsoft Macintosh PowerPoint</Application>
  <PresentationFormat>画面に合わせる (4:3)</PresentationFormat>
  <Paragraphs>161</Paragraphs>
  <Slides>6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画像用</vt:lpstr>
      <vt:lpstr>サブタスク検索で実現しそうなことの一例</vt:lpstr>
      <vt:lpstr>タスクの階層構造</vt:lpstr>
      <vt:lpstr>提案手法の概要</vt:lpstr>
      <vt:lpstr>得点計算方法を変える？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画像用</dc:title>
  <dc:creator>加藤 龍</dc:creator>
  <cp:lastModifiedBy>Takehiro Yamamoto</cp:lastModifiedBy>
  <cp:revision>46</cp:revision>
  <dcterms:created xsi:type="dcterms:W3CDTF">2013-06-18T17:23:06Z</dcterms:created>
  <dcterms:modified xsi:type="dcterms:W3CDTF">2013-06-19T10:21:42Z</dcterms:modified>
</cp:coreProperties>
</file>