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1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4F92"/>
    <a:srgbClr val="B81696"/>
    <a:srgbClr val="F968DC"/>
    <a:srgbClr val="140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0" autoAdjust="0"/>
    <p:restoredTop sz="94760" autoAdjust="0"/>
  </p:normalViewPr>
  <p:slideViewPr>
    <p:cSldViewPr snapToGrid="0">
      <p:cViewPr>
        <p:scale>
          <a:sx n="170" d="100"/>
          <a:sy n="170" d="100"/>
        </p:scale>
        <p:origin x="608" y="832"/>
      </p:cViewPr>
      <p:guideLst>
        <p:guide orient="horz" pos="2159"/>
        <p:guide pos="2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DB3D1-3BE5-42F5-B5B6-FA5A154E5687}" type="datetimeFigureOut">
              <a:rPr lang="en-US" smtClean="0"/>
              <a:t>13/06/19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B175E-C1D8-427E-8399-AC8734BC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75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333500" y="1949450"/>
            <a:ext cx="1285240" cy="12852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小塚ゴシック Pro R"/>
              <a:ea typeface="小塚ゴシック Pro R"/>
              <a:cs typeface="小塚ゴシック Pro R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6483350" y="1905000"/>
            <a:ext cx="1397000" cy="1397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小塚ゴシック Pro R"/>
              <a:ea typeface="小塚ゴシック Pro R"/>
              <a:cs typeface="小塚ゴシック Pro R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81750" y="2330450"/>
            <a:ext cx="1562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5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>花粉症の対策</a:t>
            </a:r>
            <a:r>
              <a:rPr kumimoji="1" lang="en-US" altLang="ja-JP" sz="15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/>
            </a:r>
            <a:br>
              <a:rPr kumimoji="1" lang="en-US" altLang="ja-JP" sz="15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</a:br>
            <a:r>
              <a:rPr kumimoji="1" lang="ja-JP" altLang="en-US" sz="15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>をした状態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49350" y="2254250"/>
            <a:ext cx="1625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5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>花粉症の対策</a:t>
            </a:r>
            <a:r>
              <a:rPr kumimoji="1" lang="en-US" altLang="ja-JP" sz="15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/>
            </a:r>
            <a:br>
              <a:rPr kumimoji="1" lang="en-US" altLang="ja-JP" sz="15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</a:br>
            <a:r>
              <a:rPr kumimoji="1" lang="ja-JP" altLang="en-US" sz="15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>をしていない</a:t>
            </a:r>
            <a:r>
              <a:rPr kumimoji="1" lang="en-US" altLang="ja-JP" sz="15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/>
            </a:r>
            <a:br>
              <a:rPr kumimoji="1" lang="en-US" altLang="ja-JP" sz="15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</a:br>
            <a:r>
              <a:rPr kumimoji="1" lang="ja-JP" altLang="en-US" sz="15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>状態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11500" y="2032000"/>
            <a:ext cx="264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>花粉症の対策をする</a:t>
            </a:r>
          </a:p>
        </p:txBody>
      </p:sp>
      <p:cxnSp>
        <p:nvCxnSpPr>
          <p:cNvPr id="3" name="直線矢印コネクタ 2"/>
          <p:cNvCxnSpPr/>
          <p:nvPr/>
        </p:nvCxnSpPr>
        <p:spPr>
          <a:xfrm>
            <a:off x="2635250" y="2609850"/>
            <a:ext cx="3860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7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333500" y="1949450"/>
            <a:ext cx="1285240" cy="12852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小塚ゴシック Pr6N R"/>
              <a:ea typeface="小塚ゴシック Pr6N R"/>
              <a:cs typeface="小塚ゴシック Pr6N R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6483350" y="1905000"/>
            <a:ext cx="1987550" cy="19875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小塚ゴシック Pr6N R"/>
              <a:ea typeface="小塚ゴシック Pr6N R"/>
              <a:cs typeface="小塚ゴシック Pr6N R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143750" y="2614037"/>
            <a:ext cx="1562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小塚ゴシック Pr6N R"/>
                <a:ea typeface="小塚ゴシック Pr6N R"/>
                <a:cs typeface="小塚ゴシック Pr6N R"/>
              </a:rPr>
              <a:t>花粉症の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小塚ゴシック Pr6N R"/>
                <a:ea typeface="小塚ゴシック Pr6N R"/>
                <a:cs typeface="小塚ゴシック Pr6N R"/>
              </a:rPr>
              <a:t/>
            </a:r>
            <a:br>
              <a:rPr kumimoji="1" lang="en-US" altLang="ja-JP" sz="1600" dirty="0" smtClean="0">
                <a:solidFill>
                  <a:srgbClr val="000000"/>
                </a:solidFill>
                <a:latin typeface="小塚ゴシック Pr6N R"/>
                <a:ea typeface="小塚ゴシック Pr6N R"/>
                <a:cs typeface="小塚ゴシック Pr6N R"/>
              </a:rPr>
            </a:br>
            <a:r>
              <a:rPr kumimoji="1" lang="ja-JP" altLang="en-US" sz="1600" dirty="0" smtClean="0">
                <a:solidFill>
                  <a:srgbClr val="000000"/>
                </a:solidFill>
                <a:latin typeface="小塚ゴシック Pr6N R"/>
                <a:ea typeface="小塚ゴシック Pr6N R"/>
                <a:cs typeface="小塚ゴシック Pr6N R"/>
              </a:rPr>
              <a:t>対策を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小塚ゴシック Pr6N R"/>
                <a:ea typeface="小塚ゴシック Pr6N R"/>
                <a:cs typeface="小塚ゴシック Pr6N R"/>
              </a:rPr>
              <a:t/>
            </a:r>
            <a:br>
              <a:rPr kumimoji="1" lang="en-US" altLang="ja-JP" sz="1600" dirty="0" smtClean="0">
                <a:solidFill>
                  <a:srgbClr val="000000"/>
                </a:solidFill>
                <a:latin typeface="小塚ゴシック Pr6N R"/>
                <a:ea typeface="小塚ゴシック Pr6N R"/>
                <a:cs typeface="小塚ゴシック Pr6N R"/>
              </a:rPr>
            </a:br>
            <a:r>
              <a:rPr kumimoji="1" lang="ja-JP" altLang="en-US" sz="1600" dirty="0" smtClean="0">
                <a:solidFill>
                  <a:srgbClr val="000000"/>
                </a:solidFill>
                <a:latin typeface="小塚ゴシック Pr6N R"/>
                <a:ea typeface="小塚ゴシック Pr6N R"/>
                <a:cs typeface="小塚ゴシック Pr6N R"/>
              </a:rPr>
              <a:t>した状態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75490" y="2291730"/>
            <a:ext cx="162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000000"/>
                </a:solidFill>
                <a:latin typeface="小塚ゴシック Pr6N R"/>
                <a:ea typeface="小塚ゴシック Pr6N R"/>
                <a:cs typeface="小塚ゴシック Pr6N R"/>
              </a:rPr>
              <a:t>花粉症の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小塚ゴシック Pr6N R"/>
                <a:ea typeface="小塚ゴシック Pr6N R"/>
                <a:cs typeface="小塚ゴシック Pr6N R"/>
              </a:rPr>
              <a:t>対策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小塚ゴシック Pr6N R"/>
                <a:ea typeface="小塚ゴシック Pr6N R"/>
                <a:cs typeface="小塚ゴシック Pr6N R"/>
              </a:rPr>
              <a:t/>
            </a:r>
            <a:br>
              <a:rPr kumimoji="1" lang="en-US" altLang="ja-JP" sz="1600" dirty="0" smtClean="0">
                <a:solidFill>
                  <a:srgbClr val="000000"/>
                </a:solidFill>
                <a:latin typeface="小塚ゴシック Pr6N R"/>
                <a:ea typeface="小塚ゴシック Pr6N R"/>
                <a:cs typeface="小塚ゴシック Pr6N R"/>
              </a:rPr>
            </a:br>
            <a:r>
              <a:rPr kumimoji="1" lang="ja-JP" altLang="en-US" sz="1600" dirty="0" smtClean="0">
                <a:solidFill>
                  <a:srgbClr val="000000"/>
                </a:solidFill>
                <a:latin typeface="小塚ゴシック Pr6N R"/>
                <a:ea typeface="小塚ゴシック Pr6N R"/>
                <a:cs typeface="小塚ゴシック Pr6N R"/>
              </a:rPr>
              <a:t>をしていない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小塚ゴシック Pr6N R"/>
                <a:ea typeface="小塚ゴシック Pr6N R"/>
                <a:cs typeface="小塚ゴシック Pr6N R"/>
              </a:rPr>
              <a:t/>
            </a:r>
            <a:br>
              <a:rPr kumimoji="1" lang="en-US" altLang="ja-JP" sz="1600" dirty="0" smtClean="0">
                <a:solidFill>
                  <a:srgbClr val="000000"/>
                </a:solidFill>
                <a:latin typeface="小塚ゴシック Pr6N R"/>
                <a:ea typeface="小塚ゴシック Pr6N R"/>
                <a:cs typeface="小塚ゴシック Pr6N R"/>
              </a:rPr>
            </a:br>
            <a:r>
              <a:rPr kumimoji="1" lang="ja-JP" altLang="en-US" sz="1600" dirty="0" smtClean="0">
                <a:solidFill>
                  <a:srgbClr val="000000"/>
                </a:solidFill>
                <a:latin typeface="小塚ゴシック Pr6N R"/>
                <a:ea typeface="小塚ゴシック Pr6N R"/>
                <a:cs typeface="小塚ゴシック Pr6N R"/>
              </a:rPr>
              <a:t>状態</a:t>
            </a:r>
          </a:p>
        </p:txBody>
      </p:sp>
      <p:sp>
        <p:nvSpPr>
          <p:cNvPr id="3" name="円/楕円 2"/>
          <p:cNvSpPr/>
          <p:nvPr/>
        </p:nvSpPr>
        <p:spPr>
          <a:xfrm>
            <a:off x="6750050" y="2082800"/>
            <a:ext cx="673100" cy="673100"/>
          </a:xfrm>
          <a:prstGeom prst="ellipse">
            <a:avLst/>
          </a:prstGeom>
          <a:solidFill>
            <a:srgbClr val="B9CDE5">
              <a:alpha val="70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小塚ゴシック Pr6N R"/>
              <a:ea typeface="小塚ゴシック Pr6N R"/>
              <a:cs typeface="小塚ゴシック Pr6N R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0" y="1092200"/>
            <a:ext cx="168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小塚ゴシック Pr6N R"/>
                <a:ea typeface="小塚ゴシック Pr6N R"/>
                <a:cs typeface="小塚ゴシック Pr6N R"/>
              </a:rPr>
              <a:t>マスクを</a:t>
            </a:r>
            <a:r>
              <a:rPr kumimoji="1" lang="en-US" altLang="ja-JP" dirty="0" smtClean="0">
                <a:solidFill>
                  <a:srgbClr val="000000"/>
                </a:solidFill>
                <a:latin typeface="小塚ゴシック Pr6N R"/>
                <a:ea typeface="小塚ゴシック Pr6N R"/>
                <a:cs typeface="小塚ゴシック Pr6N R"/>
              </a:rPr>
              <a:t/>
            </a:r>
            <a:br>
              <a:rPr kumimoji="1" lang="en-US" altLang="ja-JP" dirty="0" smtClean="0">
                <a:solidFill>
                  <a:srgbClr val="000000"/>
                </a:solidFill>
                <a:latin typeface="小塚ゴシック Pr6N R"/>
                <a:ea typeface="小塚ゴシック Pr6N R"/>
                <a:cs typeface="小塚ゴシック Pr6N R"/>
              </a:rPr>
            </a:br>
            <a:r>
              <a:rPr kumimoji="1" lang="ja-JP" altLang="en-US" dirty="0" smtClean="0">
                <a:solidFill>
                  <a:srgbClr val="000000"/>
                </a:solidFill>
                <a:latin typeface="小塚ゴシック Pr6N R"/>
                <a:ea typeface="小塚ゴシック Pr6N R"/>
                <a:cs typeface="小塚ゴシック Pr6N R"/>
              </a:rPr>
              <a:t>つけた状態</a:t>
            </a:r>
          </a:p>
        </p:txBody>
      </p:sp>
      <p:cxnSp>
        <p:nvCxnSpPr>
          <p:cNvPr id="12" name="直線矢印コネクタ 11"/>
          <p:cNvCxnSpPr>
            <a:stCxn id="10" idx="2"/>
          </p:cNvCxnSpPr>
          <p:nvPr/>
        </p:nvCxnSpPr>
        <p:spPr>
          <a:xfrm flipH="1">
            <a:off x="7061201" y="1738531"/>
            <a:ext cx="66674" cy="623669"/>
          </a:xfrm>
          <a:prstGeom prst="straightConnector1">
            <a:avLst/>
          </a:prstGeom>
          <a:ln w="12700" cmpd="sng">
            <a:solidFill>
              <a:srgbClr val="4F81B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リーフォーム 15"/>
          <p:cNvSpPr/>
          <p:nvPr/>
        </p:nvSpPr>
        <p:spPr>
          <a:xfrm>
            <a:off x="2546350" y="1815379"/>
            <a:ext cx="4394200" cy="508721"/>
          </a:xfrm>
          <a:custGeom>
            <a:avLst/>
            <a:gdLst>
              <a:gd name="connsiteX0" fmla="*/ 0 w 4191000"/>
              <a:gd name="connsiteY0" fmla="*/ 438871 h 438871"/>
              <a:gd name="connsiteX1" fmla="*/ 654050 w 4191000"/>
              <a:gd name="connsiteY1" fmla="*/ 121371 h 438871"/>
              <a:gd name="connsiteX2" fmla="*/ 1809750 w 4191000"/>
              <a:gd name="connsiteY2" fmla="*/ 7071 h 438871"/>
              <a:gd name="connsiteX3" fmla="*/ 2870200 w 4191000"/>
              <a:gd name="connsiteY3" fmla="*/ 32471 h 438871"/>
              <a:gd name="connsiteX4" fmla="*/ 3733800 w 4191000"/>
              <a:gd name="connsiteY4" fmla="*/ 197571 h 438871"/>
              <a:gd name="connsiteX5" fmla="*/ 4191000 w 4191000"/>
              <a:gd name="connsiteY5" fmla="*/ 394421 h 43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91000" h="438871">
                <a:moveTo>
                  <a:pt x="0" y="438871"/>
                </a:moveTo>
                <a:cubicBezTo>
                  <a:pt x="176212" y="316104"/>
                  <a:pt x="352425" y="193338"/>
                  <a:pt x="654050" y="121371"/>
                </a:cubicBezTo>
                <a:cubicBezTo>
                  <a:pt x="955675" y="49404"/>
                  <a:pt x="1440392" y="21888"/>
                  <a:pt x="1809750" y="7071"/>
                </a:cubicBezTo>
                <a:cubicBezTo>
                  <a:pt x="2179108" y="-7746"/>
                  <a:pt x="2549525" y="721"/>
                  <a:pt x="2870200" y="32471"/>
                </a:cubicBezTo>
                <a:cubicBezTo>
                  <a:pt x="3190875" y="64221"/>
                  <a:pt x="3513667" y="137246"/>
                  <a:pt x="3733800" y="197571"/>
                </a:cubicBezTo>
                <a:cubicBezTo>
                  <a:pt x="3953933" y="257896"/>
                  <a:pt x="4191000" y="394421"/>
                  <a:pt x="4191000" y="394421"/>
                </a:cubicBez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小塚ゴシック Pr6N R"/>
              <a:ea typeface="小塚ゴシック Pr6N R"/>
              <a:cs typeface="小塚ゴシック Pr6N R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632200" y="1371600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小塚ゴシック Pr6N R"/>
                <a:ea typeface="小塚ゴシック Pr6N R"/>
                <a:cs typeface="小塚ゴシック Pr6N R"/>
              </a:rPr>
              <a:t>マスクをつける</a:t>
            </a:r>
          </a:p>
        </p:txBody>
      </p:sp>
      <p:sp>
        <p:nvSpPr>
          <p:cNvPr id="20" name="円/楕円 19"/>
          <p:cNvSpPr/>
          <p:nvPr/>
        </p:nvSpPr>
        <p:spPr>
          <a:xfrm>
            <a:off x="6724650" y="2952750"/>
            <a:ext cx="666750" cy="666750"/>
          </a:xfrm>
          <a:prstGeom prst="ellipse">
            <a:avLst/>
          </a:prstGeom>
          <a:solidFill>
            <a:srgbClr val="B9CDE5">
              <a:alpha val="70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小塚ゴシック Pr6N R"/>
              <a:ea typeface="小塚ゴシック Pr6N R"/>
              <a:cs typeface="小塚ゴシック Pr6N R"/>
            </a:endParaRPr>
          </a:p>
        </p:txBody>
      </p:sp>
      <p:sp>
        <p:nvSpPr>
          <p:cNvPr id="19" name="フリーフォーム 18"/>
          <p:cNvSpPr/>
          <p:nvPr/>
        </p:nvSpPr>
        <p:spPr>
          <a:xfrm flipV="1">
            <a:off x="2292350" y="3181350"/>
            <a:ext cx="4546600" cy="596900"/>
          </a:xfrm>
          <a:custGeom>
            <a:avLst/>
            <a:gdLst>
              <a:gd name="connsiteX0" fmla="*/ 0 w 4191000"/>
              <a:gd name="connsiteY0" fmla="*/ 438871 h 438871"/>
              <a:gd name="connsiteX1" fmla="*/ 654050 w 4191000"/>
              <a:gd name="connsiteY1" fmla="*/ 121371 h 438871"/>
              <a:gd name="connsiteX2" fmla="*/ 1809750 w 4191000"/>
              <a:gd name="connsiteY2" fmla="*/ 7071 h 438871"/>
              <a:gd name="connsiteX3" fmla="*/ 2870200 w 4191000"/>
              <a:gd name="connsiteY3" fmla="*/ 32471 h 438871"/>
              <a:gd name="connsiteX4" fmla="*/ 3733800 w 4191000"/>
              <a:gd name="connsiteY4" fmla="*/ 197571 h 438871"/>
              <a:gd name="connsiteX5" fmla="*/ 4191000 w 4191000"/>
              <a:gd name="connsiteY5" fmla="*/ 394421 h 43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91000" h="438871">
                <a:moveTo>
                  <a:pt x="0" y="438871"/>
                </a:moveTo>
                <a:cubicBezTo>
                  <a:pt x="176212" y="316104"/>
                  <a:pt x="352425" y="193338"/>
                  <a:pt x="654050" y="121371"/>
                </a:cubicBezTo>
                <a:cubicBezTo>
                  <a:pt x="955675" y="49404"/>
                  <a:pt x="1440392" y="21888"/>
                  <a:pt x="1809750" y="7071"/>
                </a:cubicBezTo>
                <a:cubicBezTo>
                  <a:pt x="2179108" y="-7746"/>
                  <a:pt x="2549525" y="721"/>
                  <a:pt x="2870200" y="32471"/>
                </a:cubicBezTo>
                <a:cubicBezTo>
                  <a:pt x="3190875" y="64221"/>
                  <a:pt x="3513667" y="137246"/>
                  <a:pt x="3733800" y="197571"/>
                </a:cubicBezTo>
                <a:cubicBezTo>
                  <a:pt x="3953933" y="257896"/>
                  <a:pt x="4191000" y="394421"/>
                  <a:pt x="4191000" y="394421"/>
                </a:cubicBez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小塚ゴシック Pr6N R"/>
              <a:ea typeface="小塚ゴシック Pr6N R"/>
              <a:cs typeface="小塚ゴシック Pr6N R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369050" y="4152900"/>
            <a:ext cx="178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 smtClean="0">
                <a:solidFill>
                  <a:srgbClr val="000000"/>
                </a:solidFill>
                <a:latin typeface="小塚ゴシック Pr6N R"/>
                <a:ea typeface="小塚ゴシック Pr6N R"/>
                <a:cs typeface="小塚ゴシック Pr6N R"/>
              </a:rPr>
              <a:t>アレロック錠を飲んだ状態</a:t>
            </a:r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7010400" y="3346450"/>
            <a:ext cx="25400" cy="869950"/>
          </a:xfrm>
          <a:prstGeom prst="straightConnector1">
            <a:avLst/>
          </a:prstGeom>
          <a:ln w="12700" cmpd="sng">
            <a:solidFill>
              <a:srgbClr val="4F81B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3625850" y="3835400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 smtClean="0">
                <a:solidFill>
                  <a:srgbClr val="000000"/>
                </a:solidFill>
                <a:latin typeface="小塚ゴシック Pr6N R"/>
                <a:ea typeface="小塚ゴシック Pr6N R"/>
                <a:cs typeface="小塚ゴシック Pr6N R"/>
              </a:rPr>
              <a:t>アレロック錠を飲む</a:t>
            </a:r>
          </a:p>
        </p:txBody>
      </p:sp>
      <p:sp>
        <p:nvSpPr>
          <p:cNvPr id="17" name="円/楕円 16"/>
          <p:cNvSpPr/>
          <p:nvPr/>
        </p:nvSpPr>
        <p:spPr>
          <a:xfrm>
            <a:off x="6661150" y="2470150"/>
            <a:ext cx="673100" cy="673100"/>
          </a:xfrm>
          <a:prstGeom prst="ellipse">
            <a:avLst/>
          </a:prstGeom>
          <a:solidFill>
            <a:srgbClr val="B9CDE5">
              <a:alpha val="70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小塚ゴシック Pr6N R"/>
              <a:ea typeface="小塚ゴシック Pr6N R"/>
              <a:cs typeface="小塚ゴシック Pr6N R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21650" y="1270000"/>
            <a:ext cx="1333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000000"/>
                </a:solidFill>
                <a:latin typeface="小塚ゴシック Pr6N R"/>
                <a:ea typeface="小塚ゴシック Pr6N R"/>
                <a:cs typeface="小塚ゴシック Pr6N R"/>
              </a:rPr>
              <a:t>スギ花粉の</a:t>
            </a:r>
            <a:r>
              <a:rPr kumimoji="1" lang="en-US" altLang="ja-JP" dirty="0" smtClean="0">
                <a:solidFill>
                  <a:srgbClr val="000000"/>
                </a:solidFill>
                <a:latin typeface="小塚ゴシック Pr6N R"/>
                <a:ea typeface="小塚ゴシック Pr6N R"/>
                <a:cs typeface="小塚ゴシック Pr6N R"/>
              </a:rPr>
              <a:t/>
            </a:r>
            <a:br>
              <a:rPr kumimoji="1" lang="en-US" altLang="ja-JP" dirty="0" smtClean="0">
                <a:solidFill>
                  <a:srgbClr val="000000"/>
                </a:solidFill>
                <a:latin typeface="小塚ゴシック Pr6N R"/>
                <a:ea typeface="小塚ゴシック Pr6N R"/>
                <a:cs typeface="小塚ゴシック Pr6N R"/>
              </a:rPr>
            </a:br>
            <a:r>
              <a:rPr kumimoji="1" lang="ja-JP" altLang="en-US" dirty="0" smtClean="0">
                <a:solidFill>
                  <a:srgbClr val="000000"/>
                </a:solidFill>
                <a:latin typeface="小塚ゴシック Pr6N R"/>
                <a:ea typeface="小塚ゴシック Pr6N R"/>
                <a:cs typeface="小塚ゴシック Pr6N R"/>
              </a:rPr>
              <a:t>対策をした状態</a:t>
            </a:r>
          </a:p>
        </p:txBody>
      </p:sp>
      <p:cxnSp>
        <p:nvCxnSpPr>
          <p:cNvPr id="11" name="直線矢印コネクタ 10"/>
          <p:cNvCxnSpPr>
            <a:stCxn id="8" idx="1"/>
          </p:cNvCxnSpPr>
          <p:nvPr/>
        </p:nvCxnSpPr>
        <p:spPr>
          <a:xfrm flipH="1">
            <a:off x="7112000" y="1731665"/>
            <a:ext cx="1009650" cy="1119485"/>
          </a:xfrm>
          <a:prstGeom prst="straightConnector1">
            <a:avLst/>
          </a:prstGeom>
          <a:ln w="12700" cmpd="sng">
            <a:solidFill>
              <a:srgbClr val="4F81B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2635250" y="2609850"/>
            <a:ext cx="4191000" cy="1651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365500" y="2254250"/>
            <a:ext cx="250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 smtClean="0">
                <a:solidFill>
                  <a:srgbClr val="000000"/>
                </a:solidFill>
                <a:latin typeface="小塚ゴシック Pr6N R"/>
                <a:ea typeface="小塚ゴシック Pr6N R"/>
                <a:cs typeface="小塚ゴシック Pr6N R"/>
              </a:rPr>
              <a:t>スギ花粉の対策をする</a:t>
            </a:r>
          </a:p>
        </p:txBody>
      </p:sp>
    </p:spTree>
    <p:extLst>
      <p:ext uri="{BB962C8B-B14F-4D97-AF65-F5344CB8AC3E}">
        <p14:creationId xmlns:p14="http://schemas.microsoft.com/office/powerpoint/2010/main" val="72836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527050" y="1949450"/>
            <a:ext cx="1285240" cy="12852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小塚ゴシック Pro R"/>
              <a:ea typeface="小塚ゴシック Pro R"/>
              <a:cs typeface="小塚ゴシック Pro R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7207250" y="1905000"/>
            <a:ext cx="1987550" cy="19875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小塚ゴシック Pro R"/>
              <a:ea typeface="小塚ゴシック Pro R"/>
              <a:cs typeface="小塚ゴシック Pro R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410450" y="2321937"/>
            <a:ext cx="156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>花粉症の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>対策をした状態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9040" y="2302950"/>
            <a:ext cx="162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>花粉症の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>対策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/>
            </a:r>
            <a:br>
              <a:rPr kumimoji="1" lang="en-US" altLang="ja-JP" sz="16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</a:br>
            <a:r>
              <a:rPr kumimoji="1" lang="ja-JP" altLang="en-US" sz="16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>をしていない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/>
            </a:r>
            <a:br>
              <a:rPr kumimoji="1" lang="en-US" altLang="ja-JP" sz="16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</a:br>
            <a:r>
              <a:rPr kumimoji="1" lang="ja-JP" altLang="en-US" sz="16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>状態</a:t>
            </a:r>
          </a:p>
        </p:txBody>
      </p:sp>
      <p:sp>
        <p:nvSpPr>
          <p:cNvPr id="20" name="円/楕円 19"/>
          <p:cNvSpPr/>
          <p:nvPr/>
        </p:nvSpPr>
        <p:spPr>
          <a:xfrm>
            <a:off x="7448550" y="2997200"/>
            <a:ext cx="622300" cy="622300"/>
          </a:xfrm>
          <a:prstGeom prst="ellipse">
            <a:avLst/>
          </a:prstGeom>
          <a:solidFill>
            <a:srgbClr val="B9CDE5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小塚ゴシック Pro R"/>
              <a:ea typeface="小塚ゴシック Pro R"/>
              <a:cs typeface="小塚ゴシック Pro R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92950" y="4152900"/>
            <a:ext cx="178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>アレロック</a:t>
            </a:r>
            <a:r>
              <a:rPr kumimoji="1" lang="ja-JP" altLang="en-US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>錠を</a:t>
            </a:r>
            <a:r>
              <a:rPr kumimoji="1" lang="ja-JP" altLang="en-US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>飲んだ状態</a:t>
            </a:r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7734300" y="3346450"/>
            <a:ext cx="25400" cy="869950"/>
          </a:xfrm>
          <a:prstGeom prst="straightConnector1">
            <a:avLst/>
          </a:prstGeom>
          <a:ln w="12700" cmpd="sng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1504950" y="3252171"/>
            <a:ext cx="1720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>処方箋をもらう</a:t>
            </a:r>
          </a:p>
        </p:txBody>
      </p:sp>
      <p:sp>
        <p:nvSpPr>
          <p:cNvPr id="8" name="円/楕円 7"/>
          <p:cNvSpPr/>
          <p:nvPr/>
        </p:nvSpPr>
        <p:spPr>
          <a:xfrm>
            <a:off x="2927350" y="1987550"/>
            <a:ext cx="1270000" cy="127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小塚ゴシック Pro R"/>
              <a:ea typeface="小塚ゴシック Pro R"/>
              <a:cs typeface="小塚ゴシック Pro R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724150" y="2228850"/>
            <a:ext cx="16256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3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>処方箋</a:t>
            </a:r>
            <a:r>
              <a:rPr kumimoji="1" lang="en-US" altLang="ja-JP" sz="13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/>
            </a:r>
            <a:br>
              <a:rPr kumimoji="1" lang="en-US" altLang="ja-JP" sz="13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</a:br>
            <a:r>
              <a:rPr kumimoji="1" lang="ja-JP" altLang="en-US" sz="13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>をもらった</a:t>
            </a:r>
            <a:r>
              <a:rPr kumimoji="1" lang="en-US" altLang="ja-JP" sz="13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/>
            </a:r>
            <a:br>
              <a:rPr kumimoji="1" lang="en-US" altLang="ja-JP" sz="13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</a:br>
            <a:r>
              <a:rPr kumimoji="1" lang="ja-JP" altLang="en-US" sz="13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>状態</a:t>
            </a:r>
          </a:p>
        </p:txBody>
      </p:sp>
      <p:sp>
        <p:nvSpPr>
          <p:cNvPr id="24" name="円/楕円 23"/>
          <p:cNvSpPr/>
          <p:nvPr/>
        </p:nvSpPr>
        <p:spPr>
          <a:xfrm>
            <a:off x="4908550" y="1987550"/>
            <a:ext cx="1270000" cy="127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小塚ゴシック Pro R"/>
              <a:ea typeface="小塚ゴシック Pro R"/>
              <a:cs typeface="小塚ゴシック Pro R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667250" y="2286000"/>
            <a:ext cx="177165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3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>アレロック</a:t>
            </a:r>
            <a:r>
              <a:rPr kumimoji="1" lang="ja-JP" altLang="en-US" sz="13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>錠</a:t>
            </a:r>
            <a:r>
              <a:rPr kumimoji="1" lang="en-US" altLang="ja-JP" sz="13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/>
            </a:r>
            <a:br>
              <a:rPr kumimoji="1" lang="en-US" altLang="ja-JP" sz="13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</a:br>
            <a:r>
              <a:rPr kumimoji="1" lang="ja-JP" altLang="en-US" sz="13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>を手に入れた</a:t>
            </a:r>
            <a:r>
              <a:rPr kumimoji="1" lang="en-US" altLang="ja-JP" sz="13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/>
            </a:r>
            <a:br>
              <a:rPr kumimoji="1" lang="en-US" altLang="ja-JP" sz="13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</a:br>
            <a:r>
              <a:rPr kumimoji="1" lang="ja-JP" altLang="en-US" sz="13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>状態</a:t>
            </a: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1803400" y="2597150"/>
            <a:ext cx="11303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4210050" y="2635250"/>
            <a:ext cx="6985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6184900" y="2635250"/>
            <a:ext cx="1498600" cy="5905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694579" y="3146892"/>
            <a:ext cx="1746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>薬局で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/>
            </a:r>
            <a:br>
              <a:rPr kumimoji="1" lang="en-US" altLang="ja-JP" sz="16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</a:br>
            <a:r>
              <a:rPr kumimoji="1" lang="ja-JP" altLang="en-US" sz="16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>アレロック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>錠を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>もらう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677647" y="3168177"/>
            <a:ext cx="16883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>アレロック</a:t>
            </a:r>
            <a:r>
              <a:rPr kumimoji="1" lang="ja-JP" altLang="en-US" sz="16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>錠</a:t>
            </a:r>
            <a:r>
              <a:rPr kumimoji="1" lang="en-US" altLang="ja-JP" sz="16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/>
            </a:r>
            <a:br>
              <a:rPr kumimoji="1" lang="en-US" altLang="ja-JP" sz="16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</a:br>
            <a:r>
              <a:rPr kumimoji="1" lang="ja-JP" altLang="en-US" sz="1600" dirty="0" smtClean="0">
                <a:solidFill>
                  <a:srgbClr val="000000"/>
                </a:solidFill>
                <a:latin typeface="小塚ゴシック Pro R"/>
                <a:ea typeface="小塚ゴシック Pro R"/>
                <a:cs typeface="小塚ゴシック Pro R"/>
              </a:rPr>
              <a:t>を飲む</a:t>
            </a:r>
          </a:p>
        </p:txBody>
      </p:sp>
    </p:spTree>
    <p:extLst>
      <p:ext uri="{BB962C8B-B14F-4D97-AF65-F5344CB8AC3E}">
        <p14:creationId xmlns:p14="http://schemas.microsoft.com/office/powerpoint/2010/main" val="384392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571500" y="2000250"/>
            <a:ext cx="1285240" cy="12852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小塚ゴシック Pro L"/>
              <a:ea typeface="小塚ゴシック Pro L"/>
              <a:cs typeface="小塚ゴシック Pro L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6965950" y="1778000"/>
            <a:ext cx="1987550" cy="19875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小塚ゴシック Pro L"/>
              <a:ea typeface="小塚ゴシック Pro L"/>
              <a:cs typeface="小塚ゴシック Pro L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804150" y="2321937"/>
            <a:ext cx="128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小塚ゴシック Pro L"/>
                <a:ea typeface="小塚ゴシック Pro L"/>
                <a:cs typeface="小塚ゴシック Pro L"/>
              </a:rPr>
              <a:t>免許を</a:t>
            </a:r>
            <a:r>
              <a:rPr kumimoji="1" lang="en-US" altLang="ja-JP" sz="1200" b="1" dirty="0">
                <a:solidFill>
                  <a:srgbClr val="000000"/>
                </a:solidFill>
                <a:latin typeface="小塚ゴシック Pro L"/>
                <a:ea typeface="小塚ゴシック Pro L"/>
                <a:cs typeface="小塚ゴシック Pro L"/>
              </a:rPr>
              <a:t/>
            </a:r>
            <a:br>
              <a:rPr kumimoji="1" lang="en-US" altLang="ja-JP" sz="1200" b="1" dirty="0">
                <a:solidFill>
                  <a:srgbClr val="000000"/>
                </a:solidFill>
                <a:latin typeface="小塚ゴシック Pro L"/>
                <a:ea typeface="小塚ゴシック Pro L"/>
                <a:cs typeface="小塚ゴシック Pro L"/>
              </a:rPr>
            </a:br>
            <a:r>
              <a:rPr kumimoji="1" lang="ja-JP" altLang="en-US" sz="1200" b="1" dirty="0" smtClean="0">
                <a:solidFill>
                  <a:srgbClr val="000000"/>
                </a:solidFill>
                <a:latin typeface="小塚ゴシック Pro L"/>
                <a:ea typeface="小塚ゴシック Pro L"/>
                <a:cs typeface="小塚ゴシック Pro L"/>
              </a:rPr>
              <a:t>取得した</a:t>
            </a:r>
            <a:r>
              <a:rPr kumimoji="1" lang="en-US" altLang="ja-JP" sz="1200" b="1" dirty="0" smtClean="0">
                <a:solidFill>
                  <a:srgbClr val="000000"/>
                </a:solidFill>
                <a:latin typeface="小塚ゴシック Pro L"/>
                <a:ea typeface="小塚ゴシック Pro L"/>
                <a:cs typeface="小塚ゴシック Pro L"/>
              </a:rPr>
              <a:t/>
            </a:r>
            <a:br>
              <a:rPr kumimoji="1" lang="en-US" altLang="ja-JP" sz="1200" b="1" dirty="0" smtClean="0">
                <a:solidFill>
                  <a:srgbClr val="000000"/>
                </a:solidFill>
                <a:latin typeface="小塚ゴシック Pro L"/>
                <a:ea typeface="小塚ゴシック Pro L"/>
                <a:cs typeface="小塚ゴシック Pro L"/>
              </a:rPr>
            </a:br>
            <a:r>
              <a:rPr kumimoji="1" lang="ja-JP" altLang="en-US" sz="1200" b="1" dirty="0" smtClean="0">
                <a:solidFill>
                  <a:srgbClr val="000000"/>
                </a:solidFill>
                <a:latin typeface="小塚ゴシック Pro L"/>
                <a:ea typeface="小塚ゴシック Pro L"/>
                <a:cs typeface="小塚ゴシック Pro L"/>
              </a:rPr>
              <a:t>状態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9100" y="2241550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小塚ゴシック Pro L"/>
                <a:ea typeface="小塚ゴシック Pro L"/>
                <a:cs typeface="小塚ゴシック Pro L"/>
              </a:rPr>
              <a:t>花粉対策を</a:t>
            </a:r>
            <a:r>
              <a:rPr kumimoji="1" lang="en-US" altLang="ja-JP" sz="1200" b="1" dirty="0" smtClean="0">
                <a:solidFill>
                  <a:srgbClr val="000000"/>
                </a:solidFill>
                <a:latin typeface="小塚ゴシック Pro L"/>
                <a:ea typeface="小塚ゴシック Pro L"/>
                <a:cs typeface="小塚ゴシック Pro L"/>
              </a:rPr>
              <a:t/>
            </a:r>
            <a:br>
              <a:rPr kumimoji="1" lang="en-US" altLang="ja-JP" sz="1200" b="1" dirty="0" smtClean="0">
                <a:solidFill>
                  <a:srgbClr val="000000"/>
                </a:solidFill>
                <a:latin typeface="小塚ゴシック Pro L"/>
                <a:ea typeface="小塚ゴシック Pro L"/>
                <a:cs typeface="小塚ゴシック Pro L"/>
              </a:rPr>
            </a:br>
            <a:r>
              <a:rPr kumimoji="1" lang="ja-JP" altLang="en-US" sz="1200" b="1" dirty="0" smtClean="0">
                <a:solidFill>
                  <a:srgbClr val="000000"/>
                </a:solidFill>
                <a:latin typeface="小塚ゴシック Pro L"/>
                <a:ea typeface="小塚ゴシック Pro L"/>
                <a:cs typeface="小塚ゴシック Pro L"/>
              </a:rPr>
              <a:t>していない</a:t>
            </a:r>
            <a:r>
              <a:rPr kumimoji="1" lang="en-US" altLang="ja-JP" sz="1200" b="1" dirty="0" smtClean="0">
                <a:solidFill>
                  <a:srgbClr val="000000"/>
                </a:solidFill>
                <a:latin typeface="小塚ゴシック Pro L"/>
                <a:ea typeface="小塚ゴシック Pro L"/>
                <a:cs typeface="小塚ゴシック Pro L"/>
              </a:rPr>
              <a:t/>
            </a:r>
            <a:br>
              <a:rPr kumimoji="1" lang="en-US" altLang="ja-JP" sz="1200" b="1" dirty="0" smtClean="0">
                <a:solidFill>
                  <a:srgbClr val="000000"/>
                </a:solidFill>
                <a:latin typeface="小塚ゴシック Pro L"/>
                <a:ea typeface="小塚ゴシック Pro L"/>
                <a:cs typeface="小塚ゴシック Pro L"/>
              </a:rPr>
            </a:br>
            <a:r>
              <a:rPr kumimoji="1" lang="ja-JP" altLang="en-US" sz="1200" b="1" dirty="0" smtClean="0">
                <a:solidFill>
                  <a:srgbClr val="000000"/>
                </a:solidFill>
                <a:latin typeface="小塚ゴシック Pro L"/>
                <a:ea typeface="小塚ゴシック Pro L"/>
                <a:cs typeface="小塚ゴシック Pro L"/>
              </a:rPr>
              <a:t>状態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79400" y="673100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ja-JP" altLang="en-US" sz="2000" b="1" dirty="0" smtClean="0">
              <a:solidFill>
                <a:srgbClr val="00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3028950" y="2063750"/>
            <a:ext cx="1289050" cy="12890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51250" y="3016250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ja-JP" altLang="en-US" sz="2000" b="1" dirty="0" smtClean="0">
              <a:solidFill>
                <a:srgbClr val="00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54350" y="22225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教習所に通っている状態</a:t>
            </a:r>
          </a:p>
        </p:txBody>
      </p:sp>
      <p:sp>
        <p:nvSpPr>
          <p:cNvPr id="24" name="円/楕円 23"/>
          <p:cNvSpPr/>
          <p:nvPr/>
        </p:nvSpPr>
        <p:spPr>
          <a:xfrm>
            <a:off x="5334000" y="2146300"/>
            <a:ext cx="1200150" cy="12001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40350" y="2241550"/>
            <a:ext cx="1276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教習所を卒業した状態</a:t>
            </a:r>
          </a:p>
        </p:txBody>
      </p:sp>
      <p:cxnSp>
        <p:nvCxnSpPr>
          <p:cNvPr id="17" name="直線矢印コネクタ 16"/>
          <p:cNvCxnSpPr>
            <a:endCxn id="13" idx="1"/>
          </p:cNvCxnSpPr>
          <p:nvPr/>
        </p:nvCxnSpPr>
        <p:spPr>
          <a:xfrm flipV="1">
            <a:off x="1854200" y="2637999"/>
            <a:ext cx="1200150" cy="163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714500" y="2781300"/>
            <a:ext cx="1384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教習所に通う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917950" y="2719527"/>
            <a:ext cx="1593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卒業試験に合格する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918200" y="2795727"/>
            <a:ext cx="1593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筆記試験に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/>
            </a:r>
            <a:br>
              <a:rPr kumimoji="1" lang="en-US" altLang="ja-JP" sz="2000" dirty="0" smtClean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</a:br>
            <a:r>
              <a:rPr kumimoji="1" lang="ja-JP" altLang="en-US" sz="2000" dirty="0" smtClean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rPr>
              <a:t>合格する</a:t>
            </a:r>
          </a:p>
        </p:txBody>
      </p:sp>
    </p:spTree>
    <p:extLst>
      <p:ext uri="{BB962C8B-B14F-4D97-AF65-F5344CB8AC3E}">
        <p14:creationId xmlns:p14="http://schemas.microsoft.com/office/powerpoint/2010/main" val="398022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333500" y="1949450"/>
            <a:ext cx="1285240" cy="12852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小塚ゴシック Pro L"/>
              <a:ea typeface="小塚ゴシック Pro L"/>
              <a:cs typeface="小塚ゴシック Pro L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6483350" y="1905000"/>
            <a:ext cx="1397000" cy="1397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小塚ゴシック Pro L"/>
              <a:ea typeface="小塚ゴシック Pro L"/>
              <a:cs typeface="小塚ゴシック Pro L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81750" y="2298700"/>
            <a:ext cx="156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rgbClr val="000000"/>
                </a:solidFill>
                <a:latin typeface="小塚ゴシック Pro L"/>
                <a:ea typeface="小塚ゴシック Pro L"/>
                <a:cs typeface="小塚ゴシック Pro L"/>
              </a:rPr>
              <a:t>花粉症の</a:t>
            </a:r>
            <a:r>
              <a:rPr kumimoji="1" lang="ja-JP" altLang="en-US" sz="1600" b="1" dirty="0" smtClean="0">
                <a:solidFill>
                  <a:srgbClr val="000000"/>
                </a:solidFill>
                <a:latin typeface="小塚ゴシック Pro L"/>
                <a:ea typeface="小塚ゴシック Pro L"/>
                <a:cs typeface="小塚ゴシック Pro L"/>
              </a:rPr>
              <a:t>対策をした状態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64270" y="2331000"/>
            <a:ext cx="162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rgbClr val="000000"/>
                </a:solidFill>
                <a:latin typeface="小塚ゴシック Pro L"/>
                <a:ea typeface="小塚ゴシック Pro L"/>
                <a:cs typeface="小塚ゴシック Pro L"/>
              </a:rPr>
              <a:t>花粉症の</a:t>
            </a:r>
            <a:r>
              <a:rPr kumimoji="1" lang="ja-JP" altLang="en-US" sz="1600" b="1" dirty="0" smtClean="0">
                <a:solidFill>
                  <a:srgbClr val="000000"/>
                </a:solidFill>
                <a:latin typeface="小塚ゴシック Pro L"/>
                <a:ea typeface="小塚ゴシック Pro L"/>
                <a:cs typeface="小塚ゴシック Pro L"/>
              </a:rPr>
              <a:t>対策をしていない</a:t>
            </a:r>
            <a:r>
              <a:rPr kumimoji="1" lang="en-US" altLang="ja-JP" sz="1600" b="1" dirty="0" smtClean="0">
                <a:solidFill>
                  <a:srgbClr val="000000"/>
                </a:solidFill>
                <a:latin typeface="小塚ゴシック Pro L"/>
                <a:ea typeface="小塚ゴシック Pro L"/>
                <a:cs typeface="小塚ゴシック Pro L"/>
              </a:rPr>
              <a:t/>
            </a:r>
            <a:br>
              <a:rPr kumimoji="1" lang="en-US" altLang="ja-JP" sz="1600" b="1" dirty="0" smtClean="0">
                <a:solidFill>
                  <a:srgbClr val="000000"/>
                </a:solidFill>
                <a:latin typeface="小塚ゴシック Pro L"/>
                <a:ea typeface="小塚ゴシック Pro L"/>
                <a:cs typeface="小塚ゴシック Pro L"/>
              </a:rPr>
            </a:br>
            <a:r>
              <a:rPr kumimoji="1" lang="ja-JP" altLang="en-US" sz="1600" b="1" dirty="0" smtClean="0">
                <a:solidFill>
                  <a:srgbClr val="000000"/>
                </a:solidFill>
                <a:latin typeface="小塚ゴシック Pro L"/>
                <a:ea typeface="小塚ゴシック Pro L"/>
                <a:cs typeface="小塚ゴシック Pro L"/>
              </a:rPr>
              <a:t>状態</a:t>
            </a:r>
          </a:p>
        </p:txBody>
      </p:sp>
      <p:sp>
        <p:nvSpPr>
          <p:cNvPr id="8" name="右矢印 7"/>
          <p:cNvSpPr/>
          <p:nvPr/>
        </p:nvSpPr>
        <p:spPr>
          <a:xfrm>
            <a:off x="2660650" y="2368550"/>
            <a:ext cx="3790950" cy="4445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27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kumimoji="1" sz="2000" b="1" dirty="0" smtClean="0">
            <a:solidFill>
              <a:srgbClr val="000000"/>
            </a:solidFill>
            <a:latin typeface="Helvetica" pitchFamily="34" charset="0"/>
            <a:cs typeface="Helvetic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24048</TotalTime>
  <Words>101</Words>
  <Application>Microsoft Macintosh PowerPoint</Application>
  <PresentationFormat>画面に合わせる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Takehiro Yamamoto (MSR Student-Person Consulting)</dc:creator>
  <cp:lastModifiedBy>加藤 龍</cp:lastModifiedBy>
  <cp:revision>659</cp:revision>
  <dcterms:created xsi:type="dcterms:W3CDTF">2006-08-16T00:00:00Z</dcterms:created>
  <dcterms:modified xsi:type="dcterms:W3CDTF">2013-06-19T13:34:57Z</dcterms:modified>
</cp:coreProperties>
</file>