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57" r:id="rId3"/>
    <p:sldId id="268" r:id="rId4"/>
    <p:sldId id="260" r:id="rId5"/>
    <p:sldId id="269" r:id="rId6"/>
    <p:sldId id="270" r:id="rId7"/>
    <p:sldId id="267" r:id="rId8"/>
    <p:sldId id="266" r:id="rId9"/>
    <p:sldId id="265" r:id="rId10"/>
    <p:sldId id="264" r:id="rId11"/>
    <p:sldId id="261" r:id="rId12"/>
    <p:sldId id="262" r:id="rId13"/>
    <p:sldId id="258"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12F6"/>
    <a:srgbClr val="C2C2FA"/>
    <a:srgbClr val="D9B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48" d="100"/>
          <a:sy n="48" d="100"/>
        </p:scale>
        <p:origin x="15" y="12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DE0BF-E811-4B08-9AFB-97A1A149F53F}" type="doc">
      <dgm:prSet loTypeId="urn:microsoft.com/office/officeart/2005/8/layout/rings+Icon" loCatId="officeonline" qsTypeId="urn:microsoft.com/office/officeart/2005/8/quickstyle/simple1" qsCatId="simple" csTypeId="urn:microsoft.com/office/officeart/2005/8/colors/colorful2" csCatId="colorful" phldr="1"/>
      <dgm:spPr/>
    </dgm:pt>
    <dgm:pt modelId="{8E7DAD69-17DA-43E2-A988-899855694EDA}">
      <dgm:prSet phldrT="[Text]" custT="1"/>
      <dgm:spPr>
        <a:solidFill>
          <a:schemeClr val="bg1">
            <a:lumMod val="95000"/>
            <a:alpha val="50000"/>
          </a:schemeClr>
        </a:solidFill>
      </dgm:spPr>
      <dgm:t>
        <a:bodyPr/>
        <a:lstStyle/>
        <a:p>
          <a:r>
            <a:rPr lang="en-US" sz="1000" b="1" u="sng" dirty="0">
              <a:latin typeface="Calibri" panose="020F0502020204030204" pitchFamily="34" charset="0"/>
              <a:cs typeface="Calibri" panose="020F0502020204030204" pitchFamily="34" charset="0"/>
            </a:rPr>
            <a:t>Social </a:t>
          </a:r>
        </a:p>
        <a:p>
          <a:r>
            <a:rPr lang="en-US" sz="1000" b="1" u="sng" dirty="0">
              <a:latin typeface="Calibri" panose="020F0502020204030204" pitchFamily="34" charset="0"/>
              <a:cs typeface="Calibri" panose="020F0502020204030204" pitchFamily="34" charset="0"/>
            </a:rPr>
            <a:t>Information</a:t>
          </a:r>
        </a:p>
        <a:p>
          <a:r>
            <a:rPr lang="en-US" sz="1000" b="1" u="sng" dirty="0">
              <a:latin typeface="Calibri" panose="020F0502020204030204" pitchFamily="34" charset="0"/>
              <a:cs typeface="Calibri" panose="020F0502020204030204" pitchFamily="34" charset="0"/>
            </a:rPr>
            <a:t>Processing</a:t>
          </a:r>
        </a:p>
        <a:p>
          <a:endParaRPr lang="en-US" sz="1000" dirty="0">
            <a:latin typeface="Calibri" panose="020F0502020204030204" pitchFamily="34" charset="0"/>
            <a:cs typeface="Calibri" panose="020F0502020204030204" pitchFamily="34" charset="0"/>
          </a:endParaRPr>
        </a:p>
      </dgm:t>
    </dgm:pt>
    <dgm:pt modelId="{6F28CD9D-C4D9-4BD6-8E9B-B812F3B12612}" type="parTrans" cxnId="{E67147DE-71BF-4893-8E4B-57C63BB5322E}">
      <dgm:prSet/>
      <dgm:spPr/>
      <dgm:t>
        <a:bodyPr/>
        <a:lstStyle/>
        <a:p>
          <a:endParaRPr lang="en-US"/>
        </a:p>
      </dgm:t>
    </dgm:pt>
    <dgm:pt modelId="{7867BCA0-2AFC-4409-BCEA-DB28C5646E91}" type="sibTrans" cxnId="{E67147DE-71BF-4893-8E4B-57C63BB5322E}">
      <dgm:prSet/>
      <dgm:spPr/>
      <dgm:t>
        <a:bodyPr/>
        <a:lstStyle/>
        <a:p>
          <a:endParaRPr lang="en-US"/>
        </a:p>
      </dgm:t>
    </dgm:pt>
    <dgm:pt modelId="{B561A085-1A3A-4FD2-9699-FC11CACA7F68}">
      <dgm:prSet phldrT="[Text]" custT="1"/>
      <dgm:spPr>
        <a:solidFill>
          <a:schemeClr val="bg1">
            <a:lumMod val="95000"/>
            <a:alpha val="50000"/>
          </a:schemeClr>
        </a:solidFill>
      </dgm:spPr>
      <dgm:t>
        <a:bodyPr/>
        <a:lstStyle/>
        <a:p>
          <a:r>
            <a:rPr lang="en-US" sz="1000" b="1" u="sng" dirty="0">
              <a:latin typeface="Calibri" panose="020F0502020204030204" pitchFamily="34" charset="0"/>
              <a:cs typeface="Calibri" panose="020F0502020204030204" pitchFamily="34" charset="0"/>
            </a:rPr>
            <a:t>Executive </a:t>
          </a:r>
        </a:p>
        <a:p>
          <a:r>
            <a:rPr lang="en-US" sz="1000" b="1" u="sng" dirty="0">
              <a:latin typeface="Calibri" panose="020F0502020204030204" pitchFamily="34" charset="0"/>
              <a:cs typeface="Calibri" panose="020F0502020204030204" pitchFamily="34" charset="0"/>
            </a:rPr>
            <a:t>Function</a:t>
          </a:r>
        </a:p>
      </dgm:t>
    </dgm:pt>
    <dgm:pt modelId="{4E55A43E-D899-41C7-8D01-A42A79061A9D}" type="parTrans" cxnId="{F680F27C-BFB2-4785-8E66-AC0980028E27}">
      <dgm:prSet/>
      <dgm:spPr/>
      <dgm:t>
        <a:bodyPr/>
        <a:lstStyle/>
        <a:p>
          <a:endParaRPr lang="en-US"/>
        </a:p>
      </dgm:t>
    </dgm:pt>
    <dgm:pt modelId="{7155875A-F6A4-4A8E-B02D-E9EE4AA5CCFC}" type="sibTrans" cxnId="{F680F27C-BFB2-4785-8E66-AC0980028E27}">
      <dgm:prSet/>
      <dgm:spPr/>
      <dgm:t>
        <a:bodyPr/>
        <a:lstStyle/>
        <a:p>
          <a:endParaRPr lang="en-US"/>
        </a:p>
      </dgm:t>
    </dgm:pt>
    <dgm:pt modelId="{4CBD47E8-3CA3-467C-A650-57E66BABB0B2}">
      <dgm:prSet phldrT="[Text]" custT="1"/>
      <dgm:spPr>
        <a:solidFill>
          <a:schemeClr val="bg1">
            <a:lumMod val="95000"/>
            <a:alpha val="50000"/>
          </a:schemeClr>
        </a:solidFill>
      </dgm:spPr>
      <dgm:t>
        <a:bodyPr/>
        <a:lstStyle/>
        <a:p>
          <a:r>
            <a:rPr lang="en-US" sz="1000" b="1" u="sng" dirty="0">
              <a:latin typeface="Calibri" panose="020F0502020204030204" pitchFamily="34" charset="0"/>
              <a:cs typeface="Calibri" panose="020F0502020204030204" pitchFamily="34" charset="0"/>
            </a:rPr>
            <a:t>Emotion Regulation</a:t>
          </a:r>
        </a:p>
      </dgm:t>
    </dgm:pt>
    <dgm:pt modelId="{CE1887F8-7D2D-43ED-BD24-BA948381DDEE}" type="parTrans" cxnId="{92AEA674-57B8-4482-8701-B655CADCE8CD}">
      <dgm:prSet/>
      <dgm:spPr/>
      <dgm:t>
        <a:bodyPr/>
        <a:lstStyle/>
        <a:p>
          <a:endParaRPr lang="en-US"/>
        </a:p>
      </dgm:t>
    </dgm:pt>
    <dgm:pt modelId="{C0E03161-375F-41C7-B94D-A3C69CFFA6E9}" type="sibTrans" cxnId="{92AEA674-57B8-4482-8701-B655CADCE8CD}">
      <dgm:prSet/>
      <dgm:spPr/>
      <dgm:t>
        <a:bodyPr/>
        <a:lstStyle/>
        <a:p>
          <a:endParaRPr lang="en-US"/>
        </a:p>
      </dgm:t>
    </dgm:pt>
    <dgm:pt modelId="{38664D1C-5FF5-4F6C-94E4-0BAD790957EB}">
      <dgm:prSet phldrT="[Text]" custT="1"/>
      <dgm:spPr>
        <a:solidFill>
          <a:schemeClr val="bg1">
            <a:lumMod val="95000"/>
            <a:alpha val="50000"/>
          </a:schemeClr>
        </a:solidFill>
      </dgm:spPr>
      <dgm:t>
        <a:bodyPr/>
        <a:lstStyle/>
        <a:p>
          <a:r>
            <a:rPr lang="en-US" sz="1000" b="1" u="sng" dirty="0">
              <a:latin typeface="Calibri" panose="020F0502020204030204" pitchFamily="34" charset="0"/>
              <a:cs typeface="Calibri" panose="020F0502020204030204" pitchFamily="34" charset="0"/>
            </a:rPr>
            <a:t>Reward </a:t>
          </a:r>
        </a:p>
        <a:p>
          <a:r>
            <a:rPr lang="en-US" sz="1000" b="1" u="sng" dirty="0">
              <a:latin typeface="Calibri" panose="020F0502020204030204" pitchFamily="34" charset="0"/>
              <a:cs typeface="Calibri" panose="020F0502020204030204" pitchFamily="34" charset="0"/>
            </a:rPr>
            <a:t>Processing</a:t>
          </a:r>
        </a:p>
      </dgm:t>
    </dgm:pt>
    <dgm:pt modelId="{92FCA43E-BD12-4B15-AA4C-414D580BDBBA}" type="parTrans" cxnId="{E470996A-1FD2-4ED7-A29D-233E0CE800F2}">
      <dgm:prSet/>
      <dgm:spPr/>
      <dgm:t>
        <a:bodyPr/>
        <a:lstStyle/>
        <a:p>
          <a:endParaRPr lang="en-US"/>
        </a:p>
      </dgm:t>
    </dgm:pt>
    <dgm:pt modelId="{22A32AAD-4CEC-4FFD-A6CA-F115AF8864E5}" type="sibTrans" cxnId="{E470996A-1FD2-4ED7-A29D-233E0CE800F2}">
      <dgm:prSet/>
      <dgm:spPr/>
      <dgm:t>
        <a:bodyPr/>
        <a:lstStyle/>
        <a:p>
          <a:endParaRPr lang="en-US"/>
        </a:p>
      </dgm:t>
    </dgm:pt>
    <dgm:pt modelId="{D55FC165-6429-42AC-A253-48FC541C23CF}">
      <dgm:prSet phldrT="[Text]" custT="1"/>
      <dgm:spPr>
        <a:solidFill>
          <a:schemeClr val="bg1">
            <a:lumMod val="95000"/>
            <a:alpha val="50000"/>
          </a:schemeClr>
        </a:solidFill>
      </dgm:spPr>
      <dgm:t>
        <a:bodyPr/>
        <a:lstStyle/>
        <a:p>
          <a:r>
            <a:rPr lang="en-US" sz="1200" b="1" u="sng" dirty="0">
              <a:latin typeface="Calibri" panose="020F0502020204030204" pitchFamily="34" charset="0"/>
              <a:cs typeface="Calibri" panose="020F0502020204030204" pitchFamily="34" charset="0"/>
            </a:rPr>
            <a:t>Emotional </a:t>
          </a:r>
        </a:p>
        <a:p>
          <a:r>
            <a:rPr lang="en-US" sz="1200" b="1" u="sng" dirty="0">
              <a:latin typeface="Calibri" panose="020F0502020204030204" pitchFamily="34" charset="0"/>
              <a:cs typeface="Calibri" panose="020F0502020204030204" pitchFamily="34" charset="0"/>
            </a:rPr>
            <a:t>Reactivity</a:t>
          </a:r>
        </a:p>
      </dgm:t>
    </dgm:pt>
    <dgm:pt modelId="{F02FFFE2-02D1-4B5F-863B-445D00D1FE9F}" type="parTrans" cxnId="{1CECEE42-540A-400E-A1AA-85709B82B015}">
      <dgm:prSet/>
      <dgm:spPr/>
      <dgm:t>
        <a:bodyPr/>
        <a:lstStyle/>
        <a:p>
          <a:endParaRPr lang="en-US"/>
        </a:p>
      </dgm:t>
    </dgm:pt>
    <dgm:pt modelId="{51975D83-966A-434F-AEFC-E56999366E59}" type="sibTrans" cxnId="{1CECEE42-540A-400E-A1AA-85709B82B015}">
      <dgm:prSet/>
      <dgm:spPr/>
      <dgm:t>
        <a:bodyPr/>
        <a:lstStyle/>
        <a:p>
          <a:endParaRPr lang="en-US"/>
        </a:p>
      </dgm:t>
    </dgm:pt>
    <dgm:pt modelId="{D5668765-8494-4D0D-A326-43DD1158AC43}">
      <dgm:prSet phldrT="[Text]" custT="1"/>
      <dgm:spPr>
        <a:solidFill>
          <a:schemeClr val="bg1">
            <a:lumMod val="95000"/>
            <a:alpha val="49804"/>
          </a:schemeClr>
        </a:solidFill>
      </dgm:spPr>
      <dgm:t>
        <a:bodyPr/>
        <a:lstStyle/>
        <a:p>
          <a:r>
            <a:rPr lang="en-US" sz="1000" b="0" i="1" u="sng" dirty="0">
              <a:latin typeface="Calibri" panose="020F0502020204030204" pitchFamily="34" charset="0"/>
              <a:cs typeface="Calibri" panose="020F0502020204030204" pitchFamily="34" charset="0"/>
            </a:rPr>
            <a:t> </a:t>
          </a:r>
        </a:p>
        <a:p>
          <a:r>
            <a:rPr lang="en-US" sz="1000" b="1" i="0" u="sng" dirty="0">
              <a:latin typeface="Calibri" panose="020F0502020204030204" pitchFamily="34" charset="0"/>
              <a:cs typeface="Calibri" panose="020F0502020204030204" pitchFamily="34" charset="0"/>
            </a:rPr>
            <a:t>Learning Processes</a:t>
          </a:r>
        </a:p>
      </dgm:t>
    </dgm:pt>
    <dgm:pt modelId="{C4BBB58F-3CA9-4D7D-A0C6-615181D9F615}" type="parTrans" cxnId="{48A25F60-BCAB-46F3-8096-12E09B8D14E4}">
      <dgm:prSet/>
      <dgm:spPr/>
      <dgm:t>
        <a:bodyPr/>
        <a:lstStyle/>
        <a:p>
          <a:endParaRPr lang="en-US"/>
        </a:p>
      </dgm:t>
    </dgm:pt>
    <dgm:pt modelId="{413D7016-C185-4446-88D4-CF170019CD35}" type="sibTrans" cxnId="{48A25F60-BCAB-46F3-8096-12E09B8D14E4}">
      <dgm:prSet/>
      <dgm:spPr/>
      <dgm:t>
        <a:bodyPr/>
        <a:lstStyle/>
        <a:p>
          <a:endParaRPr lang="en-US"/>
        </a:p>
      </dgm:t>
    </dgm:pt>
    <dgm:pt modelId="{A954700E-A235-49C7-84A0-447BD3EAACE7}" type="pres">
      <dgm:prSet presAssocID="{FB5DE0BF-E811-4B08-9AFB-97A1A149F53F}" presName="Name0" presStyleCnt="0">
        <dgm:presLayoutVars>
          <dgm:chMax val="7"/>
          <dgm:dir/>
          <dgm:resizeHandles val="exact"/>
        </dgm:presLayoutVars>
      </dgm:prSet>
      <dgm:spPr/>
    </dgm:pt>
    <dgm:pt modelId="{8E575F7A-C594-4919-AB2B-21384DB5EB04}" type="pres">
      <dgm:prSet presAssocID="{FB5DE0BF-E811-4B08-9AFB-97A1A149F53F}" presName="ellipse1" presStyleLbl="vennNode1" presStyleIdx="0" presStyleCnt="6" custScaleX="111231" custScaleY="108450" custLinFactX="70676" custLinFactNeighborX="100000" custLinFactNeighborY="45370">
        <dgm:presLayoutVars>
          <dgm:bulletEnabled val="1"/>
        </dgm:presLayoutVars>
      </dgm:prSet>
      <dgm:spPr/>
    </dgm:pt>
    <dgm:pt modelId="{7BCE1122-9296-45D7-A383-5FE3619C598E}" type="pres">
      <dgm:prSet presAssocID="{FB5DE0BF-E811-4B08-9AFB-97A1A149F53F}" presName="ellipse2" presStyleLbl="vennNode1" presStyleIdx="1" presStyleCnt="6" custScaleX="132415" custScaleY="132635" custLinFactNeighborX="35939" custLinFactNeighborY="8897">
        <dgm:presLayoutVars>
          <dgm:bulletEnabled val="1"/>
        </dgm:presLayoutVars>
      </dgm:prSet>
      <dgm:spPr/>
    </dgm:pt>
    <dgm:pt modelId="{33EA8CFF-A389-40DE-9903-4047687D488F}" type="pres">
      <dgm:prSet presAssocID="{FB5DE0BF-E811-4B08-9AFB-97A1A149F53F}" presName="ellipse3" presStyleLbl="vennNode1" presStyleIdx="2" presStyleCnt="6" custScaleX="142121" custScaleY="140599" custLinFactNeighborX="2550" custLinFactNeighborY="-13755">
        <dgm:presLayoutVars>
          <dgm:bulletEnabled val="1"/>
        </dgm:presLayoutVars>
      </dgm:prSet>
      <dgm:spPr/>
    </dgm:pt>
    <dgm:pt modelId="{B306346E-E749-45D7-BBC4-6FEE5A9E0D44}" type="pres">
      <dgm:prSet presAssocID="{FB5DE0BF-E811-4B08-9AFB-97A1A149F53F}" presName="ellipse4" presStyleLbl="vennNode1" presStyleIdx="3" presStyleCnt="6" custScaleX="87522" custScaleY="81464" custLinFactX="-53553" custLinFactNeighborX="-100000" custLinFactNeighborY="9331">
        <dgm:presLayoutVars>
          <dgm:bulletEnabled val="1"/>
        </dgm:presLayoutVars>
      </dgm:prSet>
      <dgm:spPr/>
    </dgm:pt>
    <dgm:pt modelId="{3EFCABE3-A58D-4E54-8A61-1155FE2BB41F}" type="pres">
      <dgm:prSet presAssocID="{FB5DE0BF-E811-4B08-9AFB-97A1A149F53F}" presName="ellipse5" presStyleLbl="vennNode1" presStyleIdx="4" presStyleCnt="6" custScaleX="74176" custScaleY="74912" custLinFactX="-74652" custLinFactNeighborX="-100000" custLinFactNeighborY="-42695">
        <dgm:presLayoutVars>
          <dgm:bulletEnabled val="1"/>
        </dgm:presLayoutVars>
      </dgm:prSet>
      <dgm:spPr/>
    </dgm:pt>
    <dgm:pt modelId="{F4CB4DF4-3D84-462B-B25D-B54AC3889C99}" type="pres">
      <dgm:prSet presAssocID="{FB5DE0BF-E811-4B08-9AFB-97A1A149F53F}" presName="ellipse6" presStyleLbl="vennNode1" presStyleIdx="5" presStyleCnt="6" custScaleX="93625" custScaleY="89122" custLinFactX="-100000" custLinFactNeighborX="-142052" custLinFactNeighborY="-47871">
        <dgm:presLayoutVars>
          <dgm:bulletEnabled val="1"/>
        </dgm:presLayoutVars>
      </dgm:prSet>
      <dgm:spPr/>
    </dgm:pt>
  </dgm:ptLst>
  <dgm:cxnLst>
    <dgm:cxn modelId="{448A200E-735C-46CC-AE5B-4822B372E9F9}" type="presOf" srcId="{D55FC165-6429-42AC-A253-48FC541C23CF}" destId="{3EFCABE3-A58D-4E54-8A61-1155FE2BB41F}" srcOrd="0" destOrd="0" presId="urn:microsoft.com/office/officeart/2005/8/layout/rings+Icon"/>
    <dgm:cxn modelId="{0B94F62C-BF92-415D-9878-FCBCB784B8E4}" type="presOf" srcId="{8E7DAD69-17DA-43E2-A988-899855694EDA}" destId="{8E575F7A-C594-4919-AB2B-21384DB5EB04}" srcOrd="0" destOrd="0" presId="urn:microsoft.com/office/officeart/2005/8/layout/rings+Icon"/>
    <dgm:cxn modelId="{D00AC32E-3C5A-4E32-8195-AEBB4A74B8EE}" type="presOf" srcId="{FB5DE0BF-E811-4B08-9AFB-97A1A149F53F}" destId="{A954700E-A235-49C7-84A0-447BD3EAACE7}" srcOrd="0" destOrd="0" presId="urn:microsoft.com/office/officeart/2005/8/layout/rings+Icon"/>
    <dgm:cxn modelId="{4CE05D3D-30A0-4344-9EAE-B01BBEE5A17D}" type="presOf" srcId="{4CBD47E8-3CA3-467C-A650-57E66BABB0B2}" destId="{33EA8CFF-A389-40DE-9903-4047687D488F}" srcOrd="0" destOrd="0" presId="urn:microsoft.com/office/officeart/2005/8/layout/rings+Icon"/>
    <dgm:cxn modelId="{48A25F60-BCAB-46F3-8096-12E09B8D14E4}" srcId="{FB5DE0BF-E811-4B08-9AFB-97A1A149F53F}" destId="{D5668765-8494-4D0D-A326-43DD1158AC43}" srcOrd="5" destOrd="0" parTransId="{C4BBB58F-3CA9-4D7D-A0C6-615181D9F615}" sibTransId="{413D7016-C185-4446-88D4-CF170019CD35}"/>
    <dgm:cxn modelId="{1CECEE42-540A-400E-A1AA-85709B82B015}" srcId="{FB5DE0BF-E811-4B08-9AFB-97A1A149F53F}" destId="{D55FC165-6429-42AC-A253-48FC541C23CF}" srcOrd="4" destOrd="0" parTransId="{F02FFFE2-02D1-4B5F-863B-445D00D1FE9F}" sibTransId="{51975D83-966A-434F-AEFC-E56999366E59}"/>
    <dgm:cxn modelId="{14CC1A44-2E93-43B6-8DC4-87335093D2C2}" type="presOf" srcId="{B561A085-1A3A-4FD2-9699-FC11CACA7F68}" destId="{7BCE1122-9296-45D7-A383-5FE3619C598E}" srcOrd="0" destOrd="0" presId="urn:microsoft.com/office/officeart/2005/8/layout/rings+Icon"/>
    <dgm:cxn modelId="{53531C66-833D-414A-AD97-7A0F33788BE5}" type="presOf" srcId="{38664D1C-5FF5-4F6C-94E4-0BAD790957EB}" destId="{B306346E-E749-45D7-BBC4-6FEE5A9E0D44}" srcOrd="0" destOrd="0" presId="urn:microsoft.com/office/officeart/2005/8/layout/rings+Icon"/>
    <dgm:cxn modelId="{E470996A-1FD2-4ED7-A29D-233E0CE800F2}" srcId="{FB5DE0BF-E811-4B08-9AFB-97A1A149F53F}" destId="{38664D1C-5FF5-4F6C-94E4-0BAD790957EB}" srcOrd="3" destOrd="0" parTransId="{92FCA43E-BD12-4B15-AA4C-414D580BDBBA}" sibTransId="{22A32AAD-4CEC-4FFD-A6CA-F115AF8864E5}"/>
    <dgm:cxn modelId="{EFFD7353-D93C-45CD-84BE-B3FA6B557B11}" type="presOf" srcId="{D5668765-8494-4D0D-A326-43DD1158AC43}" destId="{F4CB4DF4-3D84-462B-B25D-B54AC3889C99}" srcOrd="0" destOrd="0" presId="urn:microsoft.com/office/officeart/2005/8/layout/rings+Icon"/>
    <dgm:cxn modelId="{92AEA674-57B8-4482-8701-B655CADCE8CD}" srcId="{FB5DE0BF-E811-4B08-9AFB-97A1A149F53F}" destId="{4CBD47E8-3CA3-467C-A650-57E66BABB0B2}" srcOrd="2" destOrd="0" parTransId="{CE1887F8-7D2D-43ED-BD24-BA948381DDEE}" sibTransId="{C0E03161-375F-41C7-B94D-A3C69CFFA6E9}"/>
    <dgm:cxn modelId="{F680F27C-BFB2-4785-8E66-AC0980028E27}" srcId="{FB5DE0BF-E811-4B08-9AFB-97A1A149F53F}" destId="{B561A085-1A3A-4FD2-9699-FC11CACA7F68}" srcOrd="1" destOrd="0" parTransId="{4E55A43E-D899-41C7-8D01-A42A79061A9D}" sibTransId="{7155875A-F6A4-4A8E-B02D-E9EE4AA5CCFC}"/>
    <dgm:cxn modelId="{E67147DE-71BF-4893-8E4B-57C63BB5322E}" srcId="{FB5DE0BF-E811-4B08-9AFB-97A1A149F53F}" destId="{8E7DAD69-17DA-43E2-A988-899855694EDA}" srcOrd="0" destOrd="0" parTransId="{6F28CD9D-C4D9-4BD6-8E9B-B812F3B12612}" sibTransId="{7867BCA0-2AFC-4409-BCEA-DB28C5646E91}"/>
    <dgm:cxn modelId="{CC8C520C-ED26-41AA-BFF6-D78C34586B64}" type="presParOf" srcId="{A954700E-A235-49C7-84A0-447BD3EAACE7}" destId="{8E575F7A-C594-4919-AB2B-21384DB5EB04}" srcOrd="0" destOrd="0" presId="urn:microsoft.com/office/officeart/2005/8/layout/rings+Icon"/>
    <dgm:cxn modelId="{88FECEC9-C8C5-4317-8231-78BB4C5305E6}" type="presParOf" srcId="{A954700E-A235-49C7-84A0-447BD3EAACE7}" destId="{7BCE1122-9296-45D7-A383-5FE3619C598E}" srcOrd="1" destOrd="0" presId="urn:microsoft.com/office/officeart/2005/8/layout/rings+Icon"/>
    <dgm:cxn modelId="{83362A1F-8839-41BE-9C20-DA917201F59E}" type="presParOf" srcId="{A954700E-A235-49C7-84A0-447BD3EAACE7}" destId="{33EA8CFF-A389-40DE-9903-4047687D488F}" srcOrd="2" destOrd="0" presId="urn:microsoft.com/office/officeart/2005/8/layout/rings+Icon"/>
    <dgm:cxn modelId="{314FFD56-AB9C-4022-A80C-905087BF83EB}" type="presParOf" srcId="{A954700E-A235-49C7-84A0-447BD3EAACE7}" destId="{B306346E-E749-45D7-BBC4-6FEE5A9E0D44}" srcOrd="3" destOrd="0" presId="urn:microsoft.com/office/officeart/2005/8/layout/rings+Icon"/>
    <dgm:cxn modelId="{6846D3CC-3278-41CA-A14E-0F1B836D827D}" type="presParOf" srcId="{A954700E-A235-49C7-84A0-447BD3EAACE7}" destId="{3EFCABE3-A58D-4E54-8A61-1155FE2BB41F}" srcOrd="4" destOrd="0" presId="urn:microsoft.com/office/officeart/2005/8/layout/rings+Icon"/>
    <dgm:cxn modelId="{F01AC108-5A85-4623-ACFD-C7F856BC56E0}" type="presParOf" srcId="{A954700E-A235-49C7-84A0-447BD3EAACE7}" destId="{F4CB4DF4-3D84-462B-B25D-B54AC3889C99}"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5DE0BF-E811-4B08-9AFB-97A1A149F53F}" type="doc">
      <dgm:prSet loTypeId="urn:microsoft.com/office/officeart/2005/8/layout/rings+Icon" loCatId="officeonline" qsTypeId="urn:microsoft.com/office/officeart/2005/8/quickstyle/simple1" qsCatId="simple" csTypeId="urn:microsoft.com/office/officeart/2005/8/colors/colorful2" csCatId="colorful" phldr="1"/>
      <dgm:spPr/>
    </dgm:pt>
    <dgm:pt modelId="{8E7DAD69-17DA-43E2-A988-899855694EDA}">
      <dgm:prSet phldrT="[Text]" custT="1"/>
      <dgm:spPr/>
      <dgm:t>
        <a:bodyPr/>
        <a:lstStyle/>
        <a:p>
          <a:r>
            <a:rPr lang="en-US" sz="1000" b="1" u="sng" dirty="0">
              <a:latin typeface="Calibri" panose="020F0502020204030204" pitchFamily="34" charset="0"/>
              <a:cs typeface="Calibri" panose="020F0502020204030204" pitchFamily="34" charset="0"/>
            </a:rPr>
            <a:t>Social </a:t>
          </a:r>
        </a:p>
        <a:p>
          <a:r>
            <a:rPr lang="en-US" sz="1000" b="1" u="sng" dirty="0">
              <a:latin typeface="Calibri" panose="020F0502020204030204" pitchFamily="34" charset="0"/>
              <a:cs typeface="Calibri" panose="020F0502020204030204" pitchFamily="34" charset="0"/>
            </a:rPr>
            <a:t>Information</a:t>
          </a:r>
        </a:p>
        <a:p>
          <a:r>
            <a:rPr lang="en-US" sz="1000" b="1" u="sng" dirty="0">
              <a:latin typeface="Calibri" panose="020F0502020204030204" pitchFamily="34" charset="0"/>
              <a:cs typeface="Calibri" panose="020F0502020204030204" pitchFamily="34" charset="0"/>
            </a:rPr>
            <a:t>Processing</a:t>
          </a:r>
        </a:p>
        <a:p>
          <a:endParaRPr lang="en-US" sz="1000" dirty="0">
            <a:latin typeface="Calibri" panose="020F0502020204030204" pitchFamily="34" charset="0"/>
            <a:cs typeface="Calibri" panose="020F0502020204030204" pitchFamily="34" charset="0"/>
          </a:endParaRPr>
        </a:p>
      </dgm:t>
    </dgm:pt>
    <dgm:pt modelId="{6F28CD9D-C4D9-4BD6-8E9B-B812F3B12612}" type="parTrans" cxnId="{E67147DE-71BF-4893-8E4B-57C63BB5322E}">
      <dgm:prSet/>
      <dgm:spPr/>
      <dgm:t>
        <a:bodyPr/>
        <a:lstStyle/>
        <a:p>
          <a:endParaRPr lang="en-US"/>
        </a:p>
      </dgm:t>
    </dgm:pt>
    <dgm:pt modelId="{7867BCA0-2AFC-4409-BCEA-DB28C5646E91}" type="sibTrans" cxnId="{E67147DE-71BF-4893-8E4B-57C63BB5322E}">
      <dgm:prSet/>
      <dgm:spPr/>
      <dgm:t>
        <a:bodyPr/>
        <a:lstStyle/>
        <a:p>
          <a:endParaRPr lang="en-US"/>
        </a:p>
      </dgm:t>
    </dgm:pt>
    <dgm:pt modelId="{B561A085-1A3A-4FD2-9699-FC11CACA7F68}">
      <dgm:prSet phldrT="[Text]" custT="1"/>
      <dgm:spPr>
        <a:solidFill>
          <a:schemeClr val="accent4">
            <a:lumMod val="60000"/>
            <a:lumOff val="40000"/>
            <a:alpha val="50000"/>
          </a:schemeClr>
        </a:solidFill>
      </dgm:spPr>
      <dgm:t>
        <a:bodyPr/>
        <a:lstStyle/>
        <a:p>
          <a:r>
            <a:rPr lang="en-US" sz="1000" b="1" u="sng" dirty="0">
              <a:latin typeface="Calibri" panose="020F0502020204030204" pitchFamily="34" charset="0"/>
              <a:cs typeface="Calibri" panose="020F0502020204030204" pitchFamily="34" charset="0"/>
            </a:rPr>
            <a:t>Executive </a:t>
          </a:r>
        </a:p>
        <a:p>
          <a:r>
            <a:rPr lang="en-US" sz="1000" b="1" u="sng" dirty="0">
              <a:latin typeface="Calibri" panose="020F0502020204030204" pitchFamily="34" charset="0"/>
              <a:cs typeface="Calibri" panose="020F0502020204030204" pitchFamily="34" charset="0"/>
            </a:rPr>
            <a:t>Function</a:t>
          </a:r>
        </a:p>
      </dgm:t>
    </dgm:pt>
    <dgm:pt modelId="{4E55A43E-D899-41C7-8D01-A42A79061A9D}" type="parTrans" cxnId="{F680F27C-BFB2-4785-8E66-AC0980028E27}">
      <dgm:prSet/>
      <dgm:spPr/>
      <dgm:t>
        <a:bodyPr/>
        <a:lstStyle/>
        <a:p>
          <a:endParaRPr lang="en-US"/>
        </a:p>
      </dgm:t>
    </dgm:pt>
    <dgm:pt modelId="{7155875A-F6A4-4A8E-B02D-E9EE4AA5CCFC}" type="sibTrans" cxnId="{F680F27C-BFB2-4785-8E66-AC0980028E27}">
      <dgm:prSet/>
      <dgm:spPr/>
      <dgm:t>
        <a:bodyPr/>
        <a:lstStyle/>
        <a:p>
          <a:endParaRPr lang="en-US"/>
        </a:p>
      </dgm:t>
    </dgm:pt>
    <dgm:pt modelId="{4CBD47E8-3CA3-467C-A650-57E66BABB0B2}">
      <dgm:prSet phldrT="[Text]" custT="1"/>
      <dgm:spPr>
        <a:solidFill>
          <a:schemeClr val="accent6">
            <a:lumMod val="40000"/>
            <a:lumOff val="60000"/>
            <a:alpha val="50000"/>
          </a:schemeClr>
        </a:solidFill>
      </dgm:spPr>
      <dgm:t>
        <a:bodyPr/>
        <a:lstStyle/>
        <a:p>
          <a:r>
            <a:rPr lang="en-US" sz="1000" b="1" u="sng" dirty="0">
              <a:latin typeface="Calibri" panose="020F0502020204030204" pitchFamily="34" charset="0"/>
              <a:cs typeface="Calibri" panose="020F0502020204030204" pitchFamily="34" charset="0"/>
            </a:rPr>
            <a:t>Emotion Regulation</a:t>
          </a:r>
        </a:p>
      </dgm:t>
    </dgm:pt>
    <dgm:pt modelId="{CE1887F8-7D2D-43ED-BD24-BA948381DDEE}" type="parTrans" cxnId="{92AEA674-57B8-4482-8701-B655CADCE8CD}">
      <dgm:prSet/>
      <dgm:spPr/>
      <dgm:t>
        <a:bodyPr/>
        <a:lstStyle/>
        <a:p>
          <a:endParaRPr lang="en-US"/>
        </a:p>
      </dgm:t>
    </dgm:pt>
    <dgm:pt modelId="{C0E03161-375F-41C7-B94D-A3C69CFFA6E9}" type="sibTrans" cxnId="{92AEA674-57B8-4482-8701-B655CADCE8CD}">
      <dgm:prSet/>
      <dgm:spPr/>
      <dgm:t>
        <a:bodyPr/>
        <a:lstStyle/>
        <a:p>
          <a:endParaRPr lang="en-US"/>
        </a:p>
      </dgm:t>
    </dgm:pt>
    <dgm:pt modelId="{38664D1C-5FF5-4F6C-94E4-0BAD790957EB}">
      <dgm:prSet phldrT="[Text]" custT="1"/>
      <dgm:spPr/>
      <dgm:t>
        <a:bodyPr/>
        <a:lstStyle/>
        <a:p>
          <a:r>
            <a:rPr lang="en-US" sz="1000" b="1" u="sng" dirty="0">
              <a:latin typeface="Calibri" panose="020F0502020204030204" pitchFamily="34" charset="0"/>
              <a:cs typeface="Calibri" panose="020F0502020204030204" pitchFamily="34" charset="0"/>
            </a:rPr>
            <a:t>Reward </a:t>
          </a:r>
        </a:p>
        <a:p>
          <a:r>
            <a:rPr lang="en-US" sz="1000" b="1" u="sng" dirty="0">
              <a:latin typeface="Calibri" panose="020F0502020204030204" pitchFamily="34" charset="0"/>
              <a:cs typeface="Calibri" panose="020F0502020204030204" pitchFamily="34" charset="0"/>
            </a:rPr>
            <a:t>Processing</a:t>
          </a:r>
        </a:p>
      </dgm:t>
    </dgm:pt>
    <dgm:pt modelId="{92FCA43E-BD12-4B15-AA4C-414D580BDBBA}" type="parTrans" cxnId="{E470996A-1FD2-4ED7-A29D-233E0CE800F2}">
      <dgm:prSet/>
      <dgm:spPr/>
      <dgm:t>
        <a:bodyPr/>
        <a:lstStyle/>
        <a:p>
          <a:endParaRPr lang="en-US"/>
        </a:p>
      </dgm:t>
    </dgm:pt>
    <dgm:pt modelId="{22A32AAD-4CEC-4FFD-A6CA-F115AF8864E5}" type="sibTrans" cxnId="{E470996A-1FD2-4ED7-A29D-233E0CE800F2}">
      <dgm:prSet/>
      <dgm:spPr/>
      <dgm:t>
        <a:bodyPr/>
        <a:lstStyle/>
        <a:p>
          <a:endParaRPr lang="en-US"/>
        </a:p>
      </dgm:t>
    </dgm:pt>
    <dgm:pt modelId="{D55FC165-6429-42AC-A253-48FC541C23CF}">
      <dgm:prSet phldrT="[Text]" custT="1"/>
      <dgm:spPr>
        <a:solidFill>
          <a:schemeClr val="accent5">
            <a:lumMod val="60000"/>
            <a:lumOff val="40000"/>
            <a:alpha val="50000"/>
          </a:schemeClr>
        </a:solidFill>
      </dgm:spPr>
      <dgm:t>
        <a:bodyPr/>
        <a:lstStyle/>
        <a:p>
          <a:r>
            <a:rPr lang="en-US" sz="1200" b="1" u="sng" dirty="0">
              <a:latin typeface="Calibri" panose="020F0502020204030204" pitchFamily="34" charset="0"/>
              <a:cs typeface="Calibri" panose="020F0502020204030204" pitchFamily="34" charset="0"/>
            </a:rPr>
            <a:t>Emotional </a:t>
          </a:r>
        </a:p>
        <a:p>
          <a:r>
            <a:rPr lang="en-US" sz="1200" b="1" u="sng" dirty="0">
              <a:latin typeface="Calibri" panose="020F0502020204030204" pitchFamily="34" charset="0"/>
              <a:cs typeface="Calibri" panose="020F0502020204030204" pitchFamily="34" charset="0"/>
            </a:rPr>
            <a:t>Reactivity</a:t>
          </a:r>
        </a:p>
      </dgm:t>
    </dgm:pt>
    <dgm:pt modelId="{F02FFFE2-02D1-4B5F-863B-445D00D1FE9F}" type="parTrans" cxnId="{1CECEE42-540A-400E-A1AA-85709B82B015}">
      <dgm:prSet/>
      <dgm:spPr/>
      <dgm:t>
        <a:bodyPr/>
        <a:lstStyle/>
        <a:p>
          <a:endParaRPr lang="en-US"/>
        </a:p>
      </dgm:t>
    </dgm:pt>
    <dgm:pt modelId="{51975D83-966A-434F-AEFC-E56999366E59}" type="sibTrans" cxnId="{1CECEE42-540A-400E-A1AA-85709B82B015}">
      <dgm:prSet/>
      <dgm:spPr/>
      <dgm:t>
        <a:bodyPr/>
        <a:lstStyle/>
        <a:p>
          <a:endParaRPr lang="en-US"/>
        </a:p>
      </dgm:t>
    </dgm:pt>
    <dgm:pt modelId="{D5668765-8494-4D0D-A326-43DD1158AC43}">
      <dgm:prSet phldrT="[Text]" custT="1"/>
      <dgm:spPr>
        <a:solidFill>
          <a:srgbClr val="D9BDDD">
            <a:alpha val="49804"/>
          </a:srgbClr>
        </a:solidFill>
      </dgm:spPr>
      <dgm:t>
        <a:bodyPr/>
        <a:lstStyle/>
        <a:p>
          <a:r>
            <a:rPr lang="en-US" sz="1000" b="0" i="1" u="sng" dirty="0">
              <a:latin typeface="Calibri" panose="020F0502020204030204" pitchFamily="34" charset="0"/>
              <a:cs typeface="Calibri" panose="020F0502020204030204" pitchFamily="34" charset="0"/>
            </a:rPr>
            <a:t> </a:t>
          </a:r>
        </a:p>
        <a:p>
          <a:r>
            <a:rPr lang="en-US" sz="1000" b="1" i="0" u="sng" dirty="0">
              <a:latin typeface="Calibri" panose="020F0502020204030204" pitchFamily="34" charset="0"/>
              <a:cs typeface="Calibri" panose="020F0502020204030204" pitchFamily="34" charset="0"/>
            </a:rPr>
            <a:t>Learning Processes</a:t>
          </a:r>
        </a:p>
      </dgm:t>
    </dgm:pt>
    <dgm:pt modelId="{C4BBB58F-3CA9-4D7D-A0C6-615181D9F615}" type="parTrans" cxnId="{48A25F60-BCAB-46F3-8096-12E09B8D14E4}">
      <dgm:prSet/>
      <dgm:spPr/>
      <dgm:t>
        <a:bodyPr/>
        <a:lstStyle/>
        <a:p>
          <a:endParaRPr lang="en-US"/>
        </a:p>
      </dgm:t>
    </dgm:pt>
    <dgm:pt modelId="{413D7016-C185-4446-88D4-CF170019CD35}" type="sibTrans" cxnId="{48A25F60-BCAB-46F3-8096-12E09B8D14E4}">
      <dgm:prSet/>
      <dgm:spPr/>
      <dgm:t>
        <a:bodyPr/>
        <a:lstStyle/>
        <a:p>
          <a:endParaRPr lang="en-US"/>
        </a:p>
      </dgm:t>
    </dgm:pt>
    <dgm:pt modelId="{A954700E-A235-49C7-84A0-447BD3EAACE7}" type="pres">
      <dgm:prSet presAssocID="{FB5DE0BF-E811-4B08-9AFB-97A1A149F53F}" presName="Name0" presStyleCnt="0">
        <dgm:presLayoutVars>
          <dgm:chMax val="7"/>
          <dgm:dir/>
          <dgm:resizeHandles val="exact"/>
        </dgm:presLayoutVars>
      </dgm:prSet>
      <dgm:spPr/>
    </dgm:pt>
    <dgm:pt modelId="{8E575F7A-C594-4919-AB2B-21384DB5EB04}" type="pres">
      <dgm:prSet presAssocID="{FB5DE0BF-E811-4B08-9AFB-97A1A149F53F}" presName="ellipse1" presStyleLbl="vennNode1" presStyleIdx="0" presStyleCnt="6" custScaleX="111231" custScaleY="108450" custLinFactX="70676" custLinFactNeighborX="100000" custLinFactNeighborY="45370">
        <dgm:presLayoutVars>
          <dgm:bulletEnabled val="1"/>
        </dgm:presLayoutVars>
      </dgm:prSet>
      <dgm:spPr/>
    </dgm:pt>
    <dgm:pt modelId="{7BCE1122-9296-45D7-A383-5FE3619C598E}" type="pres">
      <dgm:prSet presAssocID="{FB5DE0BF-E811-4B08-9AFB-97A1A149F53F}" presName="ellipse2" presStyleLbl="vennNode1" presStyleIdx="1" presStyleCnt="6" custScaleX="132415" custScaleY="132635" custLinFactNeighborX="35939" custLinFactNeighborY="8897">
        <dgm:presLayoutVars>
          <dgm:bulletEnabled val="1"/>
        </dgm:presLayoutVars>
      </dgm:prSet>
      <dgm:spPr/>
    </dgm:pt>
    <dgm:pt modelId="{33EA8CFF-A389-40DE-9903-4047687D488F}" type="pres">
      <dgm:prSet presAssocID="{FB5DE0BF-E811-4B08-9AFB-97A1A149F53F}" presName="ellipse3" presStyleLbl="vennNode1" presStyleIdx="2" presStyleCnt="6" custScaleX="142121" custScaleY="140599" custLinFactNeighborX="2550" custLinFactNeighborY="-13755">
        <dgm:presLayoutVars>
          <dgm:bulletEnabled val="1"/>
        </dgm:presLayoutVars>
      </dgm:prSet>
      <dgm:spPr/>
    </dgm:pt>
    <dgm:pt modelId="{B306346E-E749-45D7-BBC4-6FEE5A9E0D44}" type="pres">
      <dgm:prSet presAssocID="{FB5DE0BF-E811-4B08-9AFB-97A1A149F53F}" presName="ellipse4" presStyleLbl="vennNode1" presStyleIdx="3" presStyleCnt="6" custScaleX="87522" custScaleY="81464" custLinFactX="-53553" custLinFactNeighborX="-100000" custLinFactNeighborY="9331">
        <dgm:presLayoutVars>
          <dgm:bulletEnabled val="1"/>
        </dgm:presLayoutVars>
      </dgm:prSet>
      <dgm:spPr/>
    </dgm:pt>
    <dgm:pt modelId="{3EFCABE3-A58D-4E54-8A61-1155FE2BB41F}" type="pres">
      <dgm:prSet presAssocID="{FB5DE0BF-E811-4B08-9AFB-97A1A149F53F}" presName="ellipse5" presStyleLbl="vennNode1" presStyleIdx="4" presStyleCnt="6" custScaleX="74176" custScaleY="74912" custLinFactX="-74652" custLinFactNeighborX="-100000" custLinFactNeighborY="-42695">
        <dgm:presLayoutVars>
          <dgm:bulletEnabled val="1"/>
        </dgm:presLayoutVars>
      </dgm:prSet>
      <dgm:spPr/>
    </dgm:pt>
    <dgm:pt modelId="{F4CB4DF4-3D84-462B-B25D-B54AC3889C99}" type="pres">
      <dgm:prSet presAssocID="{FB5DE0BF-E811-4B08-9AFB-97A1A149F53F}" presName="ellipse6" presStyleLbl="vennNode1" presStyleIdx="5" presStyleCnt="6" custScaleX="93625" custScaleY="89122" custLinFactX="-100000" custLinFactNeighborX="-142052" custLinFactNeighborY="-47871">
        <dgm:presLayoutVars>
          <dgm:bulletEnabled val="1"/>
        </dgm:presLayoutVars>
      </dgm:prSet>
      <dgm:spPr/>
    </dgm:pt>
  </dgm:ptLst>
  <dgm:cxnLst>
    <dgm:cxn modelId="{448A200E-735C-46CC-AE5B-4822B372E9F9}" type="presOf" srcId="{D55FC165-6429-42AC-A253-48FC541C23CF}" destId="{3EFCABE3-A58D-4E54-8A61-1155FE2BB41F}" srcOrd="0" destOrd="0" presId="urn:microsoft.com/office/officeart/2005/8/layout/rings+Icon"/>
    <dgm:cxn modelId="{0B94F62C-BF92-415D-9878-FCBCB784B8E4}" type="presOf" srcId="{8E7DAD69-17DA-43E2-A988-899855694EDA}" destId="{8E575F7A-C594-4919-AB2B-21384DB5EB04}" srcOrd="0" destOrd="0" presId="urn:microsoft.com/office/officeart/2005/8/layout/rings+Icon"/>
    <dgm:cxn modelId="{D00AC32E-3C5A-4E32-8195-AEBB4A74B8EE}" type="presOf" srcId="{FB5DE0BF-E811-4B08-9AFB-97A1A149F53F}" destId="{A954700E-A235-49C7-84A0-447BD3EAACE7}" srcOrd="0" destOrd="0" presId="urn:microsoft.com/office/officeart/2005/8/layout/rings+Icon"/>
    <dgm:cxn modelId="{4CE05D3D-30A0-4344-9EAE-B01BBEE5A17D}" type="presOf" srcId="{4CBD47E8-3CA3-467C-A650-57E66BABB0B2}" destId="{33EA8CFF-A389-40DE-9903-4047687D488F}" srcOrd="0" destOrd="0" presId="urn:microsoft.com/office/officeart/2005/8/layout/rings+Icon"/>
    <dgm:cxn modelId="{48A25F60-BCAB-46F3-8096-12E09B8D14E4}" srcId="{FB5DE0BF-E811-4B08-9AFB-97A1A149F53F}" destId="{D5668765-8494-4D0D-A326-43DD1158AC43}" srcOrd="5" destOrd="0" parTransId="{C4BBB58F-3CA9-4D7D-A0C6-615181D9F615}" sibTransId="{413D7016-C185-4446-88D4-CF170019CD35}"/>
    <dgm:cxn modelId="{1CECEE42-540A-400E-A1AA-85709B82B015}" srcId="{FB5DE0BF-E811-4B08-9AFB-97A1A149F53F}" destId="{D55FC165-6429-42AC-A253-48FC541C23CF}" srcOrd="4" destOrd="0" parTransId="{F02FFFE2-02D1-4B5F-863B-445D00D1FE9F}" sibTransId="{51975D83-966A-434F-AEFC-E56999366E59}"/>
    <dgm:cxn modelId="{14CC1A44-2E93-43B6-8DC4-87335093D2C2}" type="presOf" srcId="{B561A085-1A3A-4FD2-9699-FC11CACA7F68}" destId="{7BCE1122-9296-45D7-A383-5FE3619C598E}" srcOrd="0" destOrd="0" presId="urn:microsoft.com/office/officeart/2005/8/layout/rings+Icon"/>
    <dgm:cxn modelId="{53531C66-833D-414A-AD97-7A0F33788BE5}" type="presOf" srcId="{38664D1C-5FF5-4F6C-94E4-0BAD790957EB}" destId="{B306346E-E749-45D7-BBC4-6FEE5A9E0D44}" srcOrd="0" destOrd="0" presId="urn:microsoft.com/office/officeart/2005/8/layout/rings+Icon"/>
    <dgm:cxn modelId="{E470996A-1FD2-4ED7-A29D-233E0CE800F2}" srcId="{FB5DE0BF-E811-4B08-9AFB-97A1A149F53F}" destId="{38664D1C-5FF5-4F6C-94E4-0BAD790957EB}" srcOrd="3" destOrd="0" parTransId="{92FCA43E-BD12-4B15-AA4C-414D580BDBBA}" sibTransId="{22A32AAD-4CEC-4FFD-A6CA-F115AF8864E5}"/>
    <dgm:cxn modelId="{EFFD7353-D93C-45CD-84BE-B3FA6B557B11}" type="presOf" srcId="{D5668765-8494-4D0D-A326-43DD1158AC43}" destId="{F4CB4DF4-3D84-462B-B25D-B54AC3889C99}" srcOrd="0" destOrd="0" presId="urn:microsoft.com/office/officeart/2005/8/layout/rings+Icon"/>
    <dgm:cxn modelId="{92AEA674-57B8-4482-8701-B655CADCE8CD}" srcId="{FB5DE0BF-E811-4B08-9AFB-97A1A149F53F}" destId="{4CBD47E8-3CA3-467C-A650-57E66BABB0B2}" srcOrd="2" destOrd="0" parTransId="{CE1887F8-7D2D-43ED-BD24-BA948381DDEE}" sibTransId="{C0E03161-375F-41C7-B94D-A3C69CFFA6E9}"/>
    <dgm:cxn modelId="{F680F27C-BFB2-4785-8E66-AC0980028E27}" srcId="{FB5DE0BF-E811-4B08-9AFB-97A1A149F53F}" destId="{B561A085-1A3A-4FD2-9699-FC11CACA7F68}" srcOrd="1" destOrd="0" parTransId="{4E55A43E-D899-41C7-8D01-A42A79061A9D}" sibTransId="{7155875A-F6A4-4A8E-B02D-E9EE4AA5CCFC}"/>
    <dgm:cxn modelId="{E67147DE-71BF-4893-8E4B-57C63BB5322E}" srcId="{FB5DE0BF-E811-4B08-9AFB-97A1A149F53F}" destId="{8E7DAD69-17DA-43E2-A988-899855694EDA}" srcOrd="0" destOrd="0" parTransId="{6F28CD9D-C4D9-4BD6-8E9B-B812F3B12612}" sibTransId="{7867BCA0-2AFC-4409-BCEA-DB28C5646E91}"/>
    <dgm:cxn modelId="{CC8C520C-ED26-41AA-BFF6-D78C34586B64}" type="presParOf" srcId="{A954700E-A235-49C7-84A0-447BD3EAACE7}" destId="{8E575F7A-C594-4919-AB2B-21384DB5EB04}" srcOrd="0" destOrd="0" presId="urn:microsoft.com/office/officeart/2005/8/layout/rings+Icon"/>
    <dgm:cxn modelId="{88FECEC9-C8C5-4317-8231-78BB4C5305E6}" type="presParOf" srcId="{A954700E-A235-49C7-84A0-447BD3EAACE7}" destId="{7BCE1122-9296-45D7-A383-5FE3619C598E}" srcOrd="1" destOrd="0" presId="urn:microsoft.com/office/officeart/2005/8/layout/rings+Icon"/>
    <dgm:cxn modelId="{83362A1F-8839-41BE-9C20-DA917201F59E}" type="presParOf" srcId="{A954700E-A235-49C7-84A0-447BD3EAACE7}" destId="{33EA8CFF-A389-40DE-9903-4047687D488F}" srcOrd="2" destOrd="0" presId="urn:microsoft.com/office/officeart/2005/8/layout/rings+Icon"/>
    <dgm:cxn modelId="{314FFD56-AB9C-4022-A80C-905087BF83EB}" type="presParOf" srcId="{A954700E-A235-49C7-84A0-447BD3EAACE7}" destId="{B306346E-E749-45D7-BBC4-6FEE5A9E0D44}" srcOrd="3" destOrd="0" presId="urn:microsoft.com/office/officeart/2005/8/layout/rings+Icon"/>
    <dgm:cxn modelId="{6846D3CC-3278-41CA-A14E-0F1B836D827D}" type="presParOf" srcId="{A954700E-A235-49C7-84A0-447BD3EAACE7}" destId="{3EFCABE3-A58D-4E54-8A61-1155FE2BB41F}" srcOrd="4" destOrd="0" presId="urn:microsoft.com/office/officeart/2005/8/layout/rings+Icon"/>
    <dgm:cxn modelId="{F01AC108-5A85-4623-ACFD-C7F856BC56E0}" type="presParOf" srcId="{A954700E-A235-49C7-84A0-447BD3EAACE7}" destId="{F4CB4DF4-3D84-462B-B25D-B54AC3889C99}"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5DE0BF-E811-4B08-9AFB-97A1A149F53F}" type="doc">
      <dgm:prSet loTypeId="urn:microsoft.com/office/officeart/2005/8/layout/rings+Icon" loCatId="officeonline" qsTypeId="urn:microsoft.com/office/officeart/2005/8/quickstyle/simple1" qsCatId="simple" csTypeId="urn:microsoft.com/office/officeart/2005/8/colors/colorful2" csCatId="colorful" phldr="1"/>
      <dgm:spPr/>
    </dgm:pt>
    <dgm:pt modelId="{8E7DAD69-17DA-43E2-A988-899855694EDA}">
      <dgm:prSet phldrT="[Text]" custT="1"/>
      <dgm:spPr/>
      <dgm:t>
        <a:bodyPr/>
        <a:lstStyle/>
        <a:p>
          <a:r>
            <a:rPr lang="en-US" sz="1050" b="1" u="sng" dirty="0">
              <a:latin typeface="Calibri" panose="020F0502020204030204" pitchFamily="34" charset="0"/>
              <a:cs typeface="Calibri" panose="020F0502020204030204" pitchFamily="34" charset="0"/>
            </a:rPr>
            <a:t>Social </a:t>
          </a:r>
        </a:p>
        <a:p>
          <a:r>
            <a:rPr lang="en-US" sz="1050" b="1" u="sng" dirty="0">
              <a:latin typeface="Calibri" panose="020F0502020204030204" pitchFamily="34" charset="0"/>
              <a:cs typeface="Calibri" panose="020F0502020204030204" pitchFamily="34" charset="0"/>
            </a:rPr>
            <a:t>Information</a:t>
          </a:r>
        </a:p>
        <a:p>
          <a:r>
            <a:rPr lang="en-US" sz="1050" b="1" u="sng" dirty="0">
              <a:latin typeface="Calibri" panose="020F0502020204030204" pitchFamily="34" charset="0"/>
              <a:cs typeface="Calibri" panose="020F0502020204030204" pitchFamily="34" charset="0"/>
            </a:rPr>
            <a:t>Processing</a:t>
          </a:r>
        </a:p>
        <a:p>
          <a:endParaRPr lang="en-US" sz="1050" dirty="0">
            <a:latin typeface="Calibri" panose="020F0502020204030204" pitchFamily="34" charset="0"/>
            <a:cs typeface="Calibri" panose="020F0502020204030204" pitchFamily="34" charset="0"/>
          </a:endParaRPr>
        </a:p>
      </dgm:t>
    </dgm:pt>
    <dgm:pt modelId="{6F28CD9D-C4D9-4BD6-8E9B-B812F3B12612}" type="parTrans" cxnId="{E67147DE-71BF-4893-8E4B-57C63BB5322E}">
      <dgm:prSet/>
      <dgm:spPr/>
      <dgm:t>
        <a:bodyPr/>
        <a:lstStyle/>
        <a:p>
          <a:endParaRPr lang="en-US" sz="2000"/>
        </a:p>
      </dgm:t>
    </dgm:pt>
    <dgm:pt modelId="{7867BCA0-2AFC-4409-BCEA-DB28C5646E91}" type="sibTrans" cxnId="{E67147DE-71BF-4893-8E4B-57C63BB5322E}">
      <dgm:prSet/>
      <dgm:spPr/>
      <dgm:t>
        <a:bodyPr/>
        <a:lstStyle/>
        <a:p>
          <a:endParaRPr lang="en-US" sz="2000"/>
        </a:p>
      </dgm:t>
    </dgm:pt>
    <dgm:pt modelId="{B561A085-1A3A-4FD2-9699-FC11CACA7F68}">
      <dgm:prSet phldrT="[Text]" custT="1"/>
      <dgm:spPr>
        <a:solidFill>
          <a:schemeClr val="accent4">
            <a:lumMod val="60000"/>
            <a:lumOff val="40000"/>
            <a:alpha val="50000"/>
          </a:schemeClr>
        </a:solidFill>
      </dgm:spPr>
      <dgm:t>
        <a:bodyPr/>
        <a:lstStyle/>
        <a:p>
          <a:r>
            <a:rPr lang="en-US" sz="1050" b="1" u="sng" dirty="0">
              <a:latin typeface="Calibri" panose="020F0502020204030204" pitchFamily="34" charset="0"/>
              <a:cs typeface="Calibri" panose="020F0502020204030204" pitchFamily="34" charset="0"/>
            </a:rPr>
            <a:t>Executive </a:t>
          </a:r>
        </a:p>
        <a:p>
          <a:r>
            <a:rPr lang="en-US" sz="1050" b="1" u="sng" dirty="0">
              <a:latin typeface="Calibri" panose="020F0502020204030204" pitchFamily="34" charset="0"/>
              <a:cs typeface="Calibri" panose="020F0502020204030204" pitchFamily="34" charset="0"/>
            </a:rPr>
            <a:t>Function</a:t>
          </a:r>
        </a:p>
      </dgm:t>
    </dgm:pt>
    <dgm:pt modelId="{4E55A43E-D899-41C7-8D01-A42A79061A9D}" type="parTrans" cxnId="{F680F27C-BFB2-4785-8E66-AC0980028E27}">
      <dgm:prSet/>
      <dgm:spPr/>
      <dgm:t>
        <a:bodyPr/>
        <a:lstStyle/>
        <a:p>
          <a:endParaRPr lang="en-US" sz="2000"/>
        </a:p>
      </dgm:t>
    </dgm:pt>
    <dgm:pt modelId="{7155875A-F6A4-4A8E-B02D-E9EE4AA5CCFC}" type="sibTrans" cxnId="{F680F27C-BFB2-4785-8E66-AC0980028E27}">
      <dgm:prSet/>
      <dgm:spPr/>
      <dgm:t>
        <a:bodyPr/>
        <a:lstStyle/>
        <a:p>
          <a:endParaRPr lang="en-US" sz="2000"/>
        </a:p>
      </dgm:t>
    </dgm:pt>
    <dgm:pt modelId="{4CBD47E8-3CA3-467C-A650-57E66BABB0B2}">
      <dgm:prSet phldrT="[Text]" custT="1"/>
      <dgm:spPr>
        <a:solidFill>
          <a:schemeClr val="accent6">
            <a:lumMod val="40000"/>
            <a:lumOff val="60000"/>
            <a:alpha val="50000"/>
          </a:schemeClr>
        </a:solidFill>
      </dgm:spPr>
      <dgm:t>
        <a:bodyPr/>
        <a:lstStyle/>
        <a:p>
          <a:r>
            <a:rPr lang="en-US" sz="1050" b="1" u="sng" dirty="0">
              <a:latin typeface="Calibri" panose="020F0502020204030204" pitchFamily="34" charset="0"/>
              <a:cs typeface="Calibri" panose="020F0502020204030204" pitchFamily="34" charset="0"/>
            </a:rPr>
            <a:t>Emotion Regulation</a:t>
          </a:r>
        </a:p>
      </dgm:t>
    </dgm:pt>
    <dgm:pt modelId="{CE1887F8-7D2D-43ED-BD24-BA948381DDEE}" type="parTrans" cxnId="{92AEA674-57B8-4482-8701-B655CADCE8CD}">
      <dgm:prSet/>
      <dgm:spPr/>
      <dgm:t>
        <a:bodyPr/>
        <a:lstStyle/>
        <a:p>
          <a:endParaRPr lang="en-US" sz="2000"/>
        </a:p>
      </dgm:t>
    </dgm:pt>
    <dgm:pt modelId="{C0E03161-375F-41C7-B94D-A3C69CFFA6E9}" type="sibTrans" cxnId="{92AEA674-57B8-4482-8701-B655CADCE8CD}">
      <dgm:prSet/>
      <dgm:spPr/>
      <dgm:t>
        <a:bodyPr/>
        <a:lstStyle/>
        <a:p>
          <a:endParaRPr lang="en-US" sz="2000"/>
        </a:p>
      </dgm:t>
    </dgm:pt>
    <dgm:pt modelId="{38664D1C-5FF5-4F6C-94E4-0BAD790957EB}">
      <dgm:prSet phldrT="[Text]" custT="1"/>
      <dgm:spPr/>
      <dgm:t>
        <a:bodyPr/>
        <a:lstStyle/>
        <a:p>
          <a:r>
            <a:rPr lang="en-US" sz="1050" b="1" u="sng" dirty="0">
              <a:latin typeface="Calibri" panose="020F0502020204030204" pitchFamily="34" charset="0"/>
              <a:cs typeface="Calibri" panose="020F0502020204030204" pitchFamily="34" charset="0"/>
            </a:rPr>
            <a:t>Reward </a:t>
          </a:r>
        </a:p>
        <a:p>
          <a:r>
            <a:rPr lang="en-US" sz="1050" b="1" u="sng" dirty="0">
              <a:latin typeface="Calibri" panose="020F0502020204030204" pitchFamily="34" charset="0"/>
              <a:cs typeface="Calibri" panose="020F0502020204030204" pitchFamily="34" charset="0"/>
            </a:rPr>
            <a:t>Processing</a:t>
          </a:r>
        </a:p>
      </dgm:t>
    </dgm:pt>
    <dgm:pt modelId="{92FCA43E-BD12-4B15-AA4C-414D580BDBBA}" type="parTrans" cxnId="{E470996A-1FD2-4ED7-A29D-233E0CE800F2}">
      <dgm:prSet/>
      <dgm:spPr/>
      <dgm:t>
        <a:bodyPr/>
        <a:lstStyle/>
        <a:p>
          <a:endParaRPr lang="en-US" sz="2000"/>
        </a:p>
      </dgm:t>
    </dgm:pt>
    <dgm:pt modelId="{22A32AAD-4CEC-4FFD-A6CA-F115AF8864E5}" type="sibTrans" cxnId="{E470996A-1FD2-4ED7-A29D-233E0CE800F2}">
      <dgm:prSet/>
      <dgm:spPr/>
      <dgm:t>
        <a:bodyPr/>
        <a:lstStyle/>
        <a:p>
          <a:endParaRPr lang="en-US" sz="2000"/>
        </a:p>
      </dgm:t>
    </dgm:pt>
    <dgm:pt modelId="{D55FC165-6429-42AC-A253-48FC541C23CF}">
      <dgm:prSet phldrT="[Text]" custT="1"/>
      <dgm:spPr>
        <a:solidFill>
          <a:schemeClr val="accent5">
            <a:lumMod val="60000"/>
            <a:lumOff val="40000"/>
            <a:alpha val="50000"/>
          </a:schemeClr>
        </a:solidFill>
      </dgm:spPr>
      <dgm:t>
        <a:bodyPr/>
        <a:lstStyle/>
        <a:p>
          <a:r>
            <a:rPr lang="en-US" sz="1050" b="1" u="sng" dirty="0">
              <a:latin typeface="Calibri" panose="020F0502020204030204" pitchFamily="34" charset="0"/>
              <a:cs typeface="Calibri" panose="020F0502020204030204" pitchFamily="34" charset="0"/>
            </a:rPr>
            <a:t>Emotional </a:t>
          </a:r>
        </a:p>
        <a:p>
          <a:r>
            <a:rPr lang="en-US" sz="1050" b="1" u="sng" dirty="0">
              <a:latin typeface="Calibri" panose="020F0502020204030204" pitchFamily="34" charset="0"/>
              <a:cs typeface="Calibri" panose="020F0502020204030204" pitchFamily="34" charset="0"/>
            </a:rPr>
            <a:t>Reactivity</a:t>
          </a:r>
        </a:p>
      </dgm:t>
    </dgm:pt>
    <dgm:pt modelId="{F02FFFE2-02D1-4B5F-863B-445D00D1FE9F}" type="parTrans" cxnId="{1CECEE42-540A-400E-A1AA-85709B82B015}">
      <dgm:prSet/>
      <dgm:spPr/>
      <dgm:t>
        <a:bodyPr/>
        <a:lstStyle/>
        <a:p>
          <a:endParaRPr lang="en-US" sz="2000"/>
        </a:p>
      </dgm:t>
    </dgm:pt>
    <dgm:pt modelId="{51975D83-966A-434F-AEFC-E56999366E59}" type="sibTrans" cxnId="{1CECEE42-540A-400E-A1AA-85709B82B015}">
      <dgm:prSet/>
      <dgm:spPr/>
      <dgm:t>
        <a:bodyPr/>
        <a:lstStyle/>
        <a:p>
          <a:endParaRPr lang="en-US" sz="2000"/>
        </a:p>
      </dgm:t>
    </dgm:pt>
    <dgm:pt modelId="{D5668765-8494-4D0D-A326-43DD1158AC43}">
      <dgm:prSet phldrT="[Text]" custT="1"/>
      <dgm:spPr>
        <a:solidFill>
          <a:srgbClr val="D9BDDD">
            <a:alpha val="49804"/>
          </a:srgbClr>
        </a:solidFill>
      </dgm:spPr>
      <dgm:t>
        <a:bodyPr/>
        <a:lstStyle/>
        <a:p>
          <a:r>
            <a:rPr lang="en-US" sz="1050" b="0" i="1" u="sng" dirty="0">
              <a:latin typeface="Calibri" panose="020F0502020204030204" pitchFamily="34" charset="0"/>
              <a:cs typeface="Calibri" panose="020F0502020204030204" pitchFamily="34" charset="0"/>
            </a:rPr>
            <a:t> </a:t>
          </a:r>
        </a:p>
        <a:p>
          <a:r>
            <a:rPr lang="en-US" sz="1050" b="1" i="0" u="sng" dirty="0">
              <a:latin typeface="Calibri" panose="020F0502020204030204" pitchFamily="34" charset="0"/>
              <a:cs typeface="Calibri" panose="020F0502020204030204" pitchFamily="34" charset="0"/>
            </a:rPr>
            <a:t>Learning Processes</a:t>
          </a:r>
        </a:p>
      </dgm:t>
    </dgm:pt>
    <dgm:pt modelId="{C4BBB58F-3CA9-4D7D-A0C6-615181D9F615}" type="parTrans" cxnId="{48A25F60-BCAB-46F3-8096-12E09B8D14E4}">
      <dgm:prSet/>
      <dgm:spPr/>
      <dgm:t>
        <a:bodyPr/>
        <a:lstStyle/>
        <a:p>
          <a:endParaRPr lang="en-US" sz="2000"/>
        </a:p>
      </dgm:t>
    </dgm:pt>
    <dgm:pt modelId="{413D7016-C185-4446-88D4-CF170019CD35}" type="sibTrans" cxnId="{48A25F60-BCAB-46F3-8096-12E09B8D14E4}">
      <dgm:prSet/>
      <dgm:spPr/>
      <dgm:t>
        <a:bodyPr/>
        <a:lstStyle/>
        <a:p>
          <a:endParaRPr lang="en-US" sz="2000"/>
        </a:p>
      </dgm:t>
    </dgm:pt>
    <dgm:pt modelId="{A954700E-A235-49C7-84A0-447BD3EAACE7}" type="pres">
      <dgm:prSet presAssocID="{FB5DE0BF-E811-4B08-9AFB-97A1A149F53F}" presName="Name0" presStyleCnt="0">
        <dgm:presLayoutVars>
          <dgm:chMax val="7"/>
          <dgm:dir/>
          <dgm:resizeHandles val="exact"/>
        </dgm:presLayoutVars>
      </dgm:prSet>
      <dgm:spPr/>
    </dgm:pt>
    <dgm:pt modelId="{8E575F7A-C594-4919-AB2B-21384DB5EB04}" type="pres">
      <dgm:prSet presAssocID="{FB5DE0BF-E811-4B08-9AFB-97A1A149F53F}" presName="ellipse1" presStyleLbl="vennNode1" presStyleIdx="0" presStyleCnt="6" custScaleX="111231" custScaleY="108450" custLinFactX="69546" custLinFactNeighborX="100000" custLinFactNeighborY="43292">
        <dgm:presLayoutVars>
          <dgm:bulletEnabled val="1"/>
        </dgm:presLayoutVars>
      </dgm:prSet>
      <dgm:spPr/>
    </dgm:pt>
    <dgm:pt modelId="{7BCE1122-9296-45D7-A383-5FE3619C598E}" type="pres">
      <dgm:prSet presAssocID="{FB5DE0BF-E811-4B08-9AFB-97A1A149F53F}" presName="ellipse2" presStyleLbl="vennNode1" presStyleIdx="1" presStyleCnt="6" custScaleX="132415" custScaleY="132635" custLinFactNeighborX="35472" custLinFactNeighborY="8178">
        <dgm:presLayoutVars>
          <dgm:bulletEnabled val="1"/>
        </dgm:presLayoutVars>
      </dgm:prSet>
      <dgm:spPr/>
    </dgm:pt>
    <dgm:pt modelId="{33EA8CFF-A389-40DE-9903-4047687D488F}" type="pres">
      <dgm:prSet presAssocID="{FB5DE0BF-E811-4B08-9AFB-97A1A149F53F}" presName="ellipse3" presStyleLbl="vennNode1" presStyleIdx="2" presStyleCnt="6" custScaleX="142121" custScaleY="140599" custLinFactNeighborX="1020" custLinFactNeighborY="-8710">
        <dgm:presLayoutVars>
          <dgm:bulletEnabled val="1"/>
        </dgm:presLayoutVars>
      </dgm:prSet>
      <dgm:spPr/>
    </dgm:pt>
    <dgm:pt modelId="{B306346E-E749-45D7-BBC4-6FEE5A9E0D44}" type="pres">
      <dgm:prSet presAssocID="{FB5DE0BF-E811-4B08-9AFB-97A1A149F53F}" presName="ellipse4" presStyleLbl="vennNode1" presStyleIdx="3" presStyleCnt="6" custScaleX="87522" custScaleY="81464" custLinFactX="-53553" custLinFactNeighborX="-100000" custLinFactNeighborY="9331">
        <dgm:presLayoutVars>
          <dgm:bulletEnabled val="1"/>
        </dgm:presLayoutVars>
      </dgm:prSet>
      <dgm:spPr/>
    </dgm:pt>
    <dgm:pt modelId="{3EFCABE3-A58D-4E54-8A61-1155FE2BB41F}" type="pres">
      <dgm:prSet presAssocID="{FB5DE0BF-E811-4B08-9AFB-97A1A149F53F}" presName="ellipse5" presStyleLbl="vennNode1" presStyleIdx="4" presStyleCnt="6" custScaleX="74176" custScaleY="74912" custLinFactX="-74624" custLinFactNeighborX="-100000" custLinFactNeighborY="-42090">
        <dgm:presLayoutVars>
          <dgm:bulletEnabled val="1"/>
        </dgm:presLayoutVars>
      </dgm:prSet>
      <dgm:spPr/>
    </dgm:pt>
    <dgm:pt modelId="{F4CB4DF4-3D84-462B-B25D-B54AC3889C99}" type="pres">
      <dgm:prSet presAssocID="{FB5DE0BF-E811-4B08-9AFB-97A1A149F53F}" presName="ellipse6" presStyleLbl="vennNode1" presStyleIdx="5" presStyleCnt="6" custScaleX="93625" custScaleY="89122" custLinFactX="-100000" custLinFactNeighborX="-142052" custLinFactNeighborY="-47871">
        <dgm:presLayoutVars>
          <dgm:bulletEnabled val="1"/>
        </dgm:presLayoutVars>
      </dgm:prSet>
      <dgm:spPr/>
    </dgm:pt>
  </dgm:ptLst>
  <dgm:cxnLst>
    <dgm:cxn modelId="{448A200E-735C-46CC-AE5B-4822B372E9F9}" type="presOf" srcId="{D55FC165-6429-42AC-A253-48FC541C23CF}" destId="{3EFCABE3-A58D-4E54-8A61-1155FE2BB41F}" srcOrd="0" destOrd="0" presId="urn:microsoft.com/office/officeart/2005/8/layout/rings+Icon"/>
    <dgm:cxn modelId="{0B94F62C-BF92-415D-9878-FCBCB784B8E4}" type="presOf" srcId="{8E7DAD69-17DA-43E2-A988-899855694EDA}" destId="{8E575F7A-C594-4919-AB2B-21384DB5EB04}" srcOrd="0" destOrd="0" presId="urn:microsoft.com/office/officeart/2005/8/layout/rings+Icon"/>
    <dgm:cxn modelId="{D00AC32E-3C5A-4E32-8195-AEBB4A74B8EE}" type="presOf" srcId="{FB5DE0BF-E811-4B08-9AFB-97A1A149F53F}" destId="{A954700E-A235-49C7-84A0-447BD3EAACE7}" srcOrd="0" destOrd="0" presId="urn:microsoft.com/office/officeart/2005/8/layout/rings+Icon"/>
    <dgm:cxn modelId="{4CE05D3D-30A0-4344-9EAE-B01BBEE5A17D}" type="presOf" srcId="{4CBD47E8-3CA3-467C-A650-57E66BABB0B2}" destId="{33EA8CFF-A389-40DE-9903-4047687D488F}" srcOrd="0" destOrd="0" presId="urn:microsoft.com/office/officeart/2005/8/layout/rings+Icon"/>
    <dgm:cxn modelId="{48A25F60-BCAB-46F3-8096-12E09B8D14E4}" srcId="{FB5DE0BF-E811-4B08-9AFB-97A1A149F53F}" destId="{D5668765-8494-4D0D-A326-43DD1158AC43}" srcOrd="5" destOrd="0" parTransId="{C4BBB58F-3CA9-4D7D-A0C6-615181D9F615}" sibTransId="{413D7016-C185-4446-88D4-CF170019CD35}"/>
    <dgm:cxn modelId="{1CECEE42-540A-400E-A1AA-85709B82B015}" srcId="{FB5DE0BF-E811-4B08-9AFB-97A1A149F53F}" destId="{D55FC165-6429-42AC-A253-48FC541C23CF}" srcOrd="4" destOrd="0" parTransId="{F02FFFE2-02D1-4B5F-863B-445D00D1FE9F}" sibTransId="{51975D83-966A-434F-AEFC-E56999366E59}"/>
    <dgm:cxn modelId="{14CC1A44-2E93-43B6-8DC4-87335093D2C2}" type="presOf" srcId="{B561A085-1A3A-4FD2-9699-FC11CACA7F68}" destId="{7BCE1122-9296-45D7-A383-5FE3619C598E}" srcOrd="0" destOrd="0" presId="urn:microsoft.com/office/officeart/2005/8/layout/rings+Icon"/>
    <dgm:cxn modelId="{53531C66-833D-414A-AD97-7A0F33788BE5}" type="presOf" srcId="{38664D1C-5FF5-4F6C-94E4-0BAD790957EB}" destId="{B306346E-E749-45D7-BBC4-6FEE5A9E0D44}" srcOrd="0" destOrd="0" presId="urn:microsoft.com/office/officeart/2005/8/layout/rings+Icon"/>
    <dgm:cxn modelId="{E470996A-1FD2-4ED7-A29D-233E0CE800F2}" srcId="{FB5DE0BF-E811-4B08-9AFB-97A1A149F53F}" destId="{38664D1C-5FF5-4F6C-94E4-0BAD790957EB}" srcOrd="3" destOrd="0" parTransId="{92FCA43E-BD12-4B15-AA4C-414D580BDBBA}" sibTransId="{22A32AAD-4CEC-4FFD-A6CA-F115AF8864E5}"/>
    <dgm:cxn modelId="{EFFD7353-D93C-45CD-84BE-B3FA6B557B11}" type="presOf" srcId="{D5668765-8494-4D0D-A326-43DD1158AC43}" destId="{F4CB4DF4-3D84-462B-B25D-B54AC3889C99}" srcOrd="0" destOrd="0" presId="urn:microsoft.com/office/officeart/2005/8/layout/rings+Icon"/>
    <dgm:cxn modelId="{92AEA674-57B8-4482-8701-B655CADCE8CD}" srcId="{FB5DE0BF-E811-4B08-9AFB-97A1A149F53F}" destId="{4CBD47E8-3CA3-467C-A650-57E66BABB0B2}" srcOrd="2" destOrd="0" parTransId="{CE1887F8-7D2D-43ED-BD24-BA948381DDEE}" sibTransId="{C0E03161-375F-41C7-B94D-A3C69CFFA6E9}"/>
    <dgm:cxn modelId="{F680F27C-BFB2-4785-8E66-AC0980028E27}" srcId="{FB5DE0BF-E811-4B08-9AFB-97A1A149F53F}" destId="{B561A085-1A3A-4FD2-9699-FC11CACA7F68}" srcOrd="1" destOrd="0" parTransId="{4E55A43E-D899-41C7-8D01-A42A79061A9D}" sibTransId="{7155875A-F6A4-4A8E-B02D-E9EE4AA5CCFC}"/>
    <dgm:cxn modelId="{E67147DE-71BF-4893-8E4B-57C63BB5322E}" srcId="{FB5DE0BF-E811-4B08-9AFB-97A1A149F53F}" destId="{8E7DAD69-17DA-43E2-A988-899855694EDA}" srcOrd="0" destOrd="0" parTransId="{6F28CD9D-C4D9-4BD6-8E9B-B812F3B12612}" sibTransId="{7867BCA0-2AFC-4409-BCEA-DB28C5646E91}"/>
    <dgm:cxn modelId="{CC8C520C-ED26-41AA-BFF6-D78C34586B64}" type="presParOf" srcId="{A954700E-A235-49C7-84A0-447BD3EAACE7}" destId="{8E575F7A-C594-4919-AB2B-21384DB5EB04}" srcOrd="0" destOrd="0" presId="urn:microsoft.com/office/officeart/2005/8/layout/rings+Icon"/>
    <dgm:cxn modelId="{88FECEC9-C8C5-4317-8231-78BB4C5305E6}" type="presParOf" srcId="{A954700E-A235-49C7-84A0-447BD3EAACE7}" destId="{7BCE1122-9296-45D7-A383-5FE3619C598E}" srcOrd="1" destOrd="0" presId="urn:microsoft.com/office/officeart/2005/8/layout/rings+Icon"/>
    <dgm:cxn modelId="{83362A1F-8839-41BE-9C20-DA917201F59E}" type="presParOf" srcId="{A954700E-A235-49C7-84A0-447BD3EAACE7}" destId="{33EA8CFF-A389-40DE-9903-4047687D488F}" srcOrd="2" destOrd="0" presId="urn:microsoft.com/office/officeart/2005/8/layout/rings+Icon"/>
    <dgm:cxn modelId="{314FFD56-AB9C-4022-A80C-905087BF83EB}" type="presParOf" srcId="{A954700E-A235-49C7-84A0-447BD3EAACE7}" destId="{B306346E-E749-45D7-BBC4-6FEE5A9E0D44}" srcOrd="3" destOrd="0" presId="urn:microsoft.com/office/officeart/2005/8/layout/rings+Icon"/>
    <dgm:cxn modelId="{6846D3CC-3278-41CA-A14E-0F1B836D827D}" type="presParOf" srcId="{A954700E-A235-49C7-84A0-447BD3EAACE7}" destId="{3EFCABE3-A58D-4E54-8A61-1155FE2BB41F}" srcOrd="4" destOrd="0" presId="urn:microsoft.com/office/officeart/2005/8/layout/rings+Icon"/>
    <dgm:cxn modelId="{F01AC108-5A85-4623-ACFD-C7F856BC56E0}" type="presParOf" srcId="{A954700E-A235-49C7-84A0-447BD3EAACE7}" destId="{F4CB4DF4-3D84-462B-B25D-B54AC3889C99}"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5DE0BF-E811-4B08-9AFB-97A1A149F53F}" type="doc">
      <dgm:prSet loTypeId="urn:microsoft.com/office/officeart/2005/8/layout/rings+Icon" loCatId="officeonline" qsTypeId="urn:microsoft.com/office/officeart/2005/8/quickstyle/simple1" qsCatId="simple" csTypeId="urn:microsoft.com/office/officeart/2005/8/colors/colorful2" csCatId="colorful" phldr="1"/>
      <dgm:spPr/>
    </dgm:pt>
    <dgm:pt modelId="{8E7DAD69-17DA-43E2-A988-899855694EDA}">
      <dgm:prSet phldrT="[Text]" custT="1"/>
      <dgm:spPr/>
      <dgm:t>
        <a:bodyPr/>
        <a:lstStyle/>
        <a:p>
          <a:r>
            <a:rPr lang="en-US" sz="1000" b="1" u="sng" dirty="0">
              <a:latin typeface="Times New Roman" panose="02020603050405020304" pitchFamily="18" charset="0"/>
              <a:cs typeface="Times New Roman" panose="02020603050405020304" pitchFamily="18" charset="0"/>
            </a:rPr>
            <a:t>Social </a:t>
          </a:r>
        </a:p>
        <a:p>
          <a:r>
            <a:rPr lang="en-US" sz="1000" b="1" u="sng" dirty="0">
              <a:latin typeface="Times New Roman" panose="02020603050405020304" pitchFamily="18" charset="0"/>
              <a:cs typeface="Times New Roman" panose="02020603050405020304" pitchFamily="18" charset="0"/>
            </a:rPr>
            <a:t>Information</a:t>
          </a:r>
        </a:p>
        <a:p>
          <a:r>
            <a:rPr lang="en-US" sz="1000" b="1" u="sng" dirty="0">
              <a:latin typeface="Times New Roman" panose="02020603050405020304" pitchFamily="18" charset="0"/>
              <a:cs typeface="Times New Roman" panose="02020603050405020304" pitchFamily="18" charset="0"/>
            </a:rPr>
            <a:t>Processing</a:t>
          </a:r>
        </a:p>
        <a:p>
          <a:endParaRPr lang="en-US" sz="1000" dirty="0">
            <a:latin typeface="Times New Roman" panose="02020603050405020304" pitchFamily="18" charset="0"/>
            <a:cs typeface="Times New Roman" panose="02020603050405020304" pitchFamily="18" charset="0"/>
          </a:endParaRPr>
        </a:p>
      </dgm:t>
    </dgm:pt>
    <dgm:pt modelId="{6F28CD9D-C4D9-4BD6-8E9B-B812F3B12612}" type="parTrans" cxnId="{E67147DE-71BF-4893-8E4B-57C63BB5322E}">
      <dgm:prSet/>
      <dgm:spPr/>
      <dgm:t>
        <a:bodyPr/>
        <a:lstStyle/>
        <a:p>
          <a:endParaRPr lang="en-US"/>
        </a:p>
      </dgm:t>
    </dgm:pt>
    <dgm:pt modelId="{7867BCA0-2AFC-4409-BCEA-DB28C5646E91}" type="sibTrans" cxnId="{E67147DE-71BF-4893-8E4B-57C63BB5322E}">
      <dgm:prSet/>
      <dgm:spPr/>
      <dgm:t>
        <a:bodyPr/>
        <a:lstStyle/>
        <a:p>
          <a:endParaRPr lang="en-US"/>
        </a:p>
      </dgm:t>
    </dgm:pt>
    <dgm:pt modelId="{B561A085-1A3A-4FD2-9699-FC11CACA7F68}">
      <dgm:prSet phldrT="[Text]" custT="1"/>
      <dgm:spPr>
        <a:solidFill>
          <a:schemeClr val="accent4">
            <a:lumMod val="60000"/>
            <a:lumOff val="40000"/>
            <a:alpha val="50000"/>
          </a:schemeClr>
        </a:solidFill>
      </dgm:spPr>
      <dgm:t>
        <a:bodyPr/>
        <a:lstStyle/>
        <a:p>
          <a:r>
            <a:rPr lang="en-US" sz="1000" b="1" u="sng" dirty="0">
              <a:latin typeface="Times New Roman" panose="02020603050405020304" pitchFamily="18" charset="0"/>
              <a:cs typeface="Times New Roman" panose="02020603050405020304" pitchFamily="18" charset="0"/>
            </a:rPr>
            <a:t>Executive </a:t>
          </a:r>
        </a:p>
        <a:p>
          <a:r>
            <a:rPr lang="en-US" sz="1000" b="1" u="sng" dirty="0">
              <a:latin typeface="Times New Roman" panose="02020603050405020304" pitchFamily="18" charset="0"/>
              <a:cs typeface="Times New Roman" panose="02020603050405020304" pitchFamily="18" charset="0"/>
            </a:rPr>
            <a:t>Function</a:t>
          </a:r>
        </a:p>
      </dgm:t>
    </dgm:pt>
    <dgm:pt modelId="{4E55A43E-D899-41C7-8D01-A42A79061A9D}" type="parTrans" cxnId="{F680F27C-BFB2-4785-8E66-AC0980028E27}">
      <dgm:prSet/>
      <dgm:spPr/>
      <dgm:t>
        <a:bodyPr/>
        <a:lstStyle/>
        <a:p>
          <a:endParaRPr lang="en-US"/>
        </a:p>
      </dgm:t>
    </dgm:pt>
    <dgm:pt modelId="{7155875A-F6A4-4A8E-B02D-E9EE4AA5CCFC}" type="sibTrans" cxnId="{F680F27C-BFB2-4785-8E66-AC0980028E27}">
      <dgm:prSet/>
      <dgm:spPr/>
      <dgm:t>
        <a:bodyPr/>
        <a:lstStyle/>
        <a:p>
          <a:endParaRPr lang="en-US"/>
        </a:p>
      </dgm:t>
    </dgm:pt>
    <dgm:pt modelId="{4CBD47E8-3CA3-467C-A650-57E66BABB0B2}">
      <dgm:prSet phldrT="[Text]" custT="1"/>
      <dgm:spPr>
        <a:solidFill>
          <a:schemeClr val="accent6">
            <a:lumMod val="40000"/>
            <a:lumOff val="60000"/>
            <a:alpha val="50000"/>
          </a:schemeClr>
        </a:solidFill>
      </dgm:spPr>
      <dgm:t>
        <a:bodyPr/>
        <a:lstStyle/>
        <a:p>
          <a:r>
            <a:rPr lang="en-US" sz="1000" b="1" u="sng" dirty="0">
              <a:latin typeface="Times New Roman" panose="02020603050405020304" pitchFamily="18" charset="0"/>
              <a:cs typeface="Times New Roman" panose="02020603050405020304" pitchFamily="18" charset="0"/>
            </a:rPr>
            <a:t>Emotion Regulation</a:t>
          </a:r>
        </a:p>
      </dgm:t>
    </dgm:pt>
    <dgm:pt modelId="{CE1887F8-7D2D-43ED-BD24-BA948381DDEE}" type="parTrans" cxnId="{92AEA674-57B8-4482-8701-B655CADCE8CD}">
      <dgm:prSet/>
      <dgm:spPr/>
      <dgm:t>
        <a:bodyPr/>
        <a:lstStyle/>
        <a:p>
          <a:endParaRPr lang="en-US"/>
        </a:p>
      </dgm:t>
    </dgm:pt>
    <dgm:pt modelId="{C0E03161-375F-41C7-B94D-A3C69CFFA6E9}" type="sibTrans" cxnId="{92AEA674-57B8-4482-8701-B655CADCE8CD}">
      <dgm:prSet/>
      <dgm:spPr/>
      <dgm:t>
        <a:bodyPr/>
        <a:lstStyle/>
        <a:p>
          <a:endParaRPr lang="en-US"/>
        </a:p>
      </dgm:t>
    </dgm:pt>
    <dgm:pt modelId="{38664D1C-5FF5-4F6C-94E4-0BAD790957EB}">
      <dgm:prSet phldrT="[Text]" custT="1"/>
      <dgm:spPr/>
      <dgm:t>
        <a:bodyPr/>
        <a:lstStyle/>
        <a:p>
          <a:r>
            <a:rPr lang="en-US" sz="1000" b="1" u="sng" dirty="0">
              <a:latin typeface="Times New Roman" panose="02020603050405020304" pitchFamily="18" charset="0"/>
              <a:cs typeface="Times New Roman" panose="02020603050405020304" pitchFamily="18" charset="0"/>
            </a:rPr>
            <a:t>&lt;Reward </a:t>
          </a:r>
        </a:p>
        <a:p>
          <a:r>
            <a:rPr lang="en-US" sz="1000" b="1" u="sng" dirty="0">
              <a:latin typeface="Times New Roman" panose="02020603050405020304" pitchFamily="18" charset="0"/>
              <a:cs typeface="Times New Roman" panose="02020603050405020304" pitchFamily="18" charset="0"/>
            </a:rPr>
            <a:t>Processing&gt;</a:t>
          </a:r>
        </a:p>
      </dgm:t>
    </dgm:pt>
    <dgm:pt modelId="{92FCA43E-BD12-4B15-AA4C-414D580BDBBA}" type="parTrans" cxnId="{E470996A-1FD2-4ED7-A29D-233E0CE800F2}">
      <dgm:prSet/>
      <dgm:spPr/>
      <dgm:t>
        <a:bodyPr/>
        <a:lstStyle/>
        <a:p>
          <a:endParaRPr lang="en-US"/>
        </a:p>
      </dgm:t>
    </dgm:pt>
    <dgm:pt modelId="{22A32AAD-4CEC-4FFD-A6CA-F115AF8864E5}" type="sibTrans" cxnId="{E470996A-1FD2-4ED7-A29D-233E0CE800F2}">
      <dgm:prSet/>
      <dgm:spPr/>
      <dgm:t>
        <a:bodyPr/>
        <a:lstStyle/>
        <a:p>
          <a:endParaRPr lang="en-US"/>
        </a:p>
      </dgm:t>
    </dgm:pt>
    <dgm:pt modelId="{D55FC165-6429-42AC-A253-48FC541C23CF}">
      <dgm:prSet phldrT="[Text]" custT="1"/>
      <dgm:spPr>
        <a:solidFill>
          <a:schemeClr val="accent5">
            <a:lumMod val="60000"/>
            <a:lumOff val="40000"/>
            <a:alpha val="50000"/>
          </a:schemeClr>
        </a:solidFill>
      </dgm:spPr>
      <dgm:t>
        <a:bodyPr/>
        <a:lstStyle/>
        <a:p>
          <a:r>
            <a:rPr lang="en-US" sz="1000" b="1" u="sng" dirty="0">
              <a:latin typeface="Times New Roman" panose="02020603050405020304" pitchFamily="18" charset="0"/>
              <a:cs typeface="Times New Roman" panose="02020603050405020304" pitchFamily="18" charset="0"/>
            </a:rPr>
            <a:t>Emotional </a:t>
          </a:r>
        </a:p>
        <a:p>
          <a:r>
            <a:rPr lang="en-US" sz="1000" b="1" u="sng" dirty="0">
              <a:latin typeface="Times New Roman" panose="02020603050405020304" pitchFamily="18" charset="0"/>
              <a:cs typeface="Times New Roman" panose="02020603050405020304" pitchFamily="18" charset="0"/>
            </a:rPr>
            <a:t>Reactivity</a:t>
          </a:r>
        </a:p>
      </dgm:t>
    </dgm:pt>
    <dgm:pt modelId="{F02FFFE2-02D1-4B5F-863B-445D00D1FE9F}" type="parTrans" cxnId="{1CECEE42-540A-400E-A1AA-85709B82B015}">
      <dgm:prSet/>
      <dgm:spPr/>
      <dgm:t>
        <a:bodyPr/>
        <a:lstStyle/>
        <a:p>
          <a:endParaRPr lang="en-US"/>
        </a:p>
      </dgm:t>
    </dgm:pt>
    <dgm:pt modelId="{51975D83-966A-434F-AEFC-E56999366E59}" type="sibTrans" cxnId="{1CECEE42-540A-400E-A1AA-85709B82B015}">
      <dgm:prSet/>
      <dgm:spPr/>
      <dgm:t>
        <a:bodyPr/>
        <a:lstStyle/>
        <a:p>
          <a:endParaRPr lang="en-US"/>
        </a:p>
      </dgm:t>
    </dgm:pt>
    <dgm:pt modelId="{D5668765-8494-4D0D-A326-43DD1158AC43}">
      <dgm:prSet phldrT="[Text]" custT="1"/>
      <dgm:spPr>
        <a:solidFill>
          <a:srgbClr val="D9BDDD">
            <a:alpha val="49804"/>
          </a:srgbClr>
        </a:solidFill>
      </dgm:spPr>
      <dgm:t>
        <a:bodyPr/>
        <a:lstStyle/>
        <a:p>
          <a:r>
            <a:rPr lang="en-US" sz="1000" b="0" i="1" u="sng" dirty="0">
              <a:latin typeface="Times New Roman" panose="02020603050405020304" pitchFamily="18" charset="0"/>
              <a:cs typeface="Times New Roman" panose="02020603050405020304" pitchFamily="18" charset="0"/>
            </a:rPr>
            <a:t> </a:t>
          </a:r>
        </a:p>
        <a:p>
          <a:r>
            <a:rPr lang="en-US" sz="1000" b="1" i="0" u="sng" dirty="0">
              <a:latin typeface="Times New Roman" panose="02020603050405020304" pitchFamily="18" charset="0"/>
              <a:cs typeface="Times New Roman" panose="02020603050405020304" pitchFamily="18" charset="0"/>
            </a:rPr>
            <a:t>Learning Processes</a:t>
          </a:r>
        </a:p>
      </dgm:t>
    </dgm:pt>
    <dgm:pt modelId="{C4BBB58F-3CA9-4D7D-A0C6-615181D9F615}" type="parTrans" cxnId="{48A25F60-BCAB-46F3-8096-12E09B8D14E4}">
      <dgm:prSet/>
      <dgm:spPr/>
      <dgm:t>
        <a:bodyPr/>
        <a:lstStyle/>
        <a:p>
          <a:endParaRPr lang="en-US"/>
        </a:p>
      </dgm:t>
    </dgm:pt>
    <dgm:pt modelId="{413D7016-C185-4446-88D4-CF170019CD35}" type="sibTrans" cxnId="{48A25F60-BCAB-46F3-8096-12E09B8D14E4}">
      <dgm:prSet/>
      <dgm:spPr/>
      <dgm:t>
        <a:bodyPr/>
        <a:lstStyle/>
        <a:p>
          <a:endParaRPr lang="en-US"/>
        </a:p>
      </dgm:t>
    </dgm:pt>
    <dgm:pt modelId="{A954700E-A235-49C7-84A0-447BD3EAACE7}" type="pres">
      <dgm:prSet presAssocID="{FB5DE0BF-E811-4B08-9AFB-97A1A149F53F}" presName="Name0" presStyleCnt="0">
        <dgm:presLayoutVars>
          <dgm:chMax val="7"/>
          <dgm:dir/>
          <dgm:resizeHandles val="exact"/>
        </dgm:presLayoutVars>
      </dgm:prSet>
      <dgm:spPr/>
    </dgm:pt>
    <dgm:pt modelId="{8E575F7A-C594-4919-AB2B-21384DB5EB04}" type="pres">
      <dgm:prSet presAssocID="{FB5DE0BF-E811-4B08-9AFB-97A1A149F53F}" presName="ellipse1" presStyleLbl="vennNode1" presStyleIdx="0" presStyleCnt="6" custScaleX="111231" custScaleY="108450" custLinFactX="77214" custLinFactNeighborX="100000" custLinFactNeighborY="42998">
        <dgm:presLayoutVars>
          <dgm:bulletEnabled val="1"/>
        </dgm:presLayoutVars>
      </dgm:prSet>
      <dgm:spPr/>
    </dgm:pt>
    <dgm:pt modelId="{7BCE1122-9296-45D7-A383-5FE3619C598E}" type="pres">
      <dgm:prSet presAssocID="{FB5DE0BF-E811-4B08-9AFB-97A1A149F53F}" presName="ellipse2" presStyleLbl="vennNode1" presStyleIdx="1" presStyleCnt="6" custScaleX="132415" custScaleY="132635" custLinFactNeighborX="35939" custLinFactNeighborY="8897">
        <dgm:presLayoutVars>
          <dgm:bulletEnabled val="1"/>
        </dgm:presLayoutVars>
      </dgm:prSet>
      <dgm:spPr/>
    </dgm:pt>
    <dgm:pt modelId="{33EA8CFF-A389-40DE-9903-4047687D488F}" type="pres">
      <dgm:prSet presAssocID="{FB5DE0BF-E811-4B08-9AFB-97A1A149F53F}" presName="ellipse3" presStyleLbl="vennNode1" presStyleIdx="2" presStyleCnt="6" custScaleX="142121" custScaleY="140599" custLinFactNeighborX="1269" custLinFactNeighborY="-13699">
        <dgm:presLayoutVars>
          <dgm:bulletEnabled val="1"/>
        </dgm:presLayoutVars>
      </dgm:prSet>
      <dgm:spPr/>
    </dgm:pt>
    <dgm:pt modelId="{B306346E-E749-45D7-BBC4-6FEE5A9E0D44}" type="pres">
      <dgm:prSet presAssocID="{FB5DE0BF-E811-4B08-9AFB-97A1A149F53F}" presName="ellipse4" presStyleLbl="vennNode1" presStyleIdx="3" presStyleCnt="6" custScaleX="87522" custScaleY="81464" custLinFactX="-57870" custLinFactNeighborX="-100000" custLinFactNeighborY="6734">
        <dgm:presLayoutVars>
          <dgm:bulletEnabled val="1"/>
        </dgm:presLayoutVars>
      </dgm:prSet>
      <dgm:spPr/>
    </dgm:pt>
    <dgm:pt modelId="{3EFCABE3-A58D-4E54-8A61-1155FE2BB41F}" type="pres">
      <dgm:prSet presAssocID="{FB5DE0BF-E811-4B08-9AFB-97A1A149F53F}" presName="ellipse5" presStyleLbl="vennNode1" presStyleIdx="4" presStyleCnt="6" custScaleX="63944" custScaleY="59585" custLinFactX="-78100" custLinFactNeighborX="-100000" custLinFactNeighborY="-43568">
        <dgm:presLayoutVars>
          <dgm:bulletEnabled val="1"/>
        </dgm:presLayoutVars>
      </dgm:prSet>
      <dgm:spPr/>
    </dgm:pt>
    <dgm:pt modelId="{F4CB4DF4-3D84-462B-B25D-B54AC3889C99}" type="pres">
      <dgm:prSet presAssocID="{FB5DE0BF-E811-4B08-9AFB-97A1A149F53F}" presName="ellipse6" presStyleLbl="vennNode1" presStyleIdx="5" presStyleCnt="6" custScaleX="93625" custScaleY="89122" custLinFactX="-100000" custLinFactNeighborX="-142052" custLinFactNeighborY="-47871">
        <dgm:presLayoutVars>
          <dgm:bulletEnabled val="1"/>
        </dgm:presLayoutVars>
      </dgm:prSet>
      <dgm:spPr/>
    </dgm:pt>
  </dgm:ptLst>
  <dgm:cxnLst>
    <dgm:cxn modelId="{448A200E-735C-46CC-AE5B-4822B372E9F9}" type="presOf" srcId="{D55FC165-6429-42AC-A253-48FC541C23CF}" destId="{3EFCABE3-A58D-4E54-8A61-1155FE2BB41F}" srcOrd="0" destOrd="0" presId="urn:microsoft.com/office/officeart/2005/8/layout/rings+Icon"/>
    <dgm:cxn modelId="{0B94F62C-BF92-415D-9878-FCBCB784B8E4}" type="presOf" srcId="{8E7DAD69-17DA-43E2-A988-899855694EDA}" destId="{8E575F7A-C594-4919-AB2B-21384DB5EB04}" srcOrd="0" destOrd="0" presId="urn:microsoft.com/office/officeart/2005/8/layout/rings+Icon"/>
    <dgm:cxn modelId="{D00AC32E-3C5A-4E32-8195-AEBB4A74B8EE}" type="presOf" srcId="{FB5DE0BF-E811-4B08-9AFB-97A1A149F53F}" destId="{A954700E-A235-49C7-84A0-447BD3EAACE7}" srcOrd="0" destOrd="0" presId="urn:microsoft.com/office/officeart/2005/8/layout/rings+Icon"/>
    <dgm:cxn modelId="{4CE05D3D-30A0-4344-9EAE-B01BBEE5A17D}" type="presOf" srcId="{4CBD47E8-3CA3-467C-A650-57E66BABB0B2}" destId="{33EA8CFF-A389-40DE-9903-4047687D488F}" srcOrd="0" destOrd="0" presId="urn:microsoft.com/office/officeart/2005/8/layout/rings+Icon"/>
    <dgm:cxn modelId="{48A25F60-BCAB-46F3-8096-12E09B8D14E4}" srcId="{FB5DE0BF-E811-4B08-9AFB-97A1A149F53F}" destId="{D5668765-8494-4D0D-A326-43DD1158AC43}" srcOrd="5" destOrd="0" parTransId="{C4BBB58F-3CA9-4D7D-A0C6-615181D9F615}" sibTransId="{413D7016-C185-4446-88D4-CF170019CD35}"/>
    <dgm:cxn modelId="{1CECEE42-540A-400E-A1AA-85709B82B015}" srcId="{FB5DE0BF-E811-4B08-9AFB-97A1A149F53F}" destId="{D55FC165-6429-42AC-A253-48FC541C23CF}" srcOrd="4" destOrd="0" parTransId="{F02FFFE2-02D1-4B5F-863B-445D00D1FE9F}" sibTransId="{51975D83-966A-434F-AEFC-E56999366E59}"/>
    <dgm:cxn modelId="{14CC1A44-2E93-43B6-8DC4-87335093D2C2}" type="presOf" srcId="{B561A085-1A3A-4FD2-9699-FC11CACA7F68}" destId="{7BCE1122-9296-45D7-A383-5FE3619C598E}" srcOrd="0" destOrd="0" presId="urn:microsoft.com/office/officeart/2005/8/layout/rings+Icon"/>
    <dgm:cxn modelId="{53531C66-833D-414A-AD97-7A0F33788BE5}" type="presOf" srcId="{38664D1C-5FF5-4F6C-94E4-0BAD790957EB}" destId="{B306346E-E749-45D7-BBC4-6FEE5A9E0D44}" srcOrd="0" destOrd="0" presId="urn:microsoft.com/office/officeart/2005/8/layout/rings+Icon"/>
    <dgm:cxn modelId="{E470996A-1FD2-4ED7-A29D-233E0CE800F2}" srcId="{FB5DE0BF-E811-4B08-9AFB-97A1A149F53F}" destId="{38664D1C-5FF5-4F6C-94E4-0BAD790957EB}" srcOrd="3" destOrd="0" parTransId="{92FCA43E-BD12-4B15-AA4C-414D580BDBBA}" sibTransId="{22A32AAD-4CEC-4FFD-A6CA-F115AF8864E5}"/>
    <dgm:cxn modelId="{EFFD7353-D93C-45CD-84BE-B3FA6B557B11}" type="presOf" srcId="{D5668765-8494-4D0D-A326-43DD1158AC43}" destId="{F4CB4DF4-3D84-462B-B25D-B54AC3889C99}" srcOrd="0" destOrd="0" presId="urn:microsoft.com/office/officeart/2005/8/layout/rings+Icon"/>
    <dgm:cxn modelId="{92AEA674-57B8-4482-8701-B655CADCE8CD}" srcId="{FB5DE0BF-E811-4B08-9AFB-97A1A149F53F}" destId="{4CBD47E8-3CA3-467C-A650-57E66BABB0B2}" srcOrd="2" destOrd="0" parTransId="{CE1887F8-7D2D-43ED-BD24-BA948381DDEE}" sibTransId="{C0E03161-375F-41C7-B94D-A3C69CFFA6E9}"/>
    <dgm:cxn modelId="{F680F27C-BFB2-4785-8E66-AC0980028E27}" srcId="{FB5DE0BF-E811-4B08-9AFB-97A1A149F53F}" destId="{B561A085-1A3A-4FD2-9699-FC11CACA7F68}" srcOrd="1" destOrd="0" parTransId="{4E55A43E-D899-41C7-8D01-A42A79061A9D}" sibTransId="{7155875A-F6A4-4A8E-B02D-E9EE4AA5CCFC}"/>
    <dgm:cxn modelId="{E67147DE-71BF-4893-8E4B-57C63BB5322E}" srcId="{FB5DE0BF-E811-4B08-9AFB-97A1A149F53F}" destId="{8E7DAD69-17DA-43E2-A988-899855694EDA}" srcOrd="0" destOrd="0" parTransId="{6F28CD9D-C4D9-4BD6-8E9B-B812F3B12612}" sibTransId="{7867BCA0-2AFC-4409-BCEA-DB28C5646E91}"/>
    <dgm:cxn modelId="{CC8C520C-ED26-41AA-BFF6-D78C34586B64}" type="presParOf" srcId="{A954700E-A235-49C7-84A0-447BD3EAACE7}" destId="{8E575F7A-C594-4919-AB2B-21384DB5EB04}" srcOrd="0" destOrd="0" presId="urn:microsoft.com/office/officeart/2005/8/layout/rings+Icon"/>
    <dgm:cxn modelId="{88FECEC9-C8C5-4317-8231-78BB4C5305E6}" type="presParOf" srcId="{A954700E-A235-49C7-84A0-447BD3EAACE7}" destId="{7BCE1122-9296-45D7-A383-5FE3619C598E}" srcOrd="1" destOrd="0" presId="urn:microsoft.com/office/officeart/2005/8/layout/rings+Icon"/>
    <dgm:cxn modelId="{83362A1F-8839-41BE-9C20-DA917201F59E}" type="presParOf" srcId="{A954700E-A235-49C7-84A0-447BD3EAACE7}" destId="{33EA8CFF-A389-40DE-9903-4047687D488F}" srcOrd="2" destOrd="0" presId="urn:microsoft.com/office/officeart/2005/8/layout/rings+Icon"/>
    <dgm:cxn modelId="{314FFD56-AB9C-4022-A80C-905087BF83EB}" type="presParOf" srcId="{A954700E-A235-49C7-84A0-447BD3EAACE7}" destId="{B306346E-E749-45D7-BBC4-6FEE5A9E0D44}" srcOrd="3" destOrd="0" presId="urn:microsoft.com/office/officeart/2005/8/layout/rings+Icon"/>
    <dgm:cxn modelId="{6846D3CC-3278-41CA-A14E-0F1B836D827D}" type="presParOf" srcId="{A954700E-A235-49C7-84A0-447BD3EAACE7}" destId="{3EFCABE3-A58D-4E54-8A61-1155FE2BB41F}" srcOrd="4" destOrd="0" presId="urn:microsoft.com/office/officeart/2005/8/layout/rings+Icon"/>
    <dgm:cxn modelId="{F01AC108-5A85-4623-ACFD-C7F856BC56E0}" type="presParOf" srcId="{A954700E-A235-49C7-84A0-447BD3EAACE7}" destId="{F4CB4DF4-3D84-462B-B25D-B54AC3889C99}"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5DE0BF-E811-4B08-9AFB-97A1A149F53F}" type="doc">
      <dgm:prSet loTypeId="urn:microsoft.com/office/officeart/2005/8/layout/rings+Icon" loCatId="officeonline" qsTypeId="urn:microsoft.com/office/officeart/2005/8/quickstyle/simple1" qsCatId="simple" csTypeId="urn:microsoft.com/office/officeart/2005/8/colors/colorful2" csCatId="colorful" phldr="1"/>
      <dgm:spPr/>
    </dgm:pt>
    <dgm:pt modelId="{8E7DAD69-17DA-43E2-A988-899855694EDA}">
      <dgm:prSet phldrT="[Text]" custT="1"/>
      <dgm:spPr/>
      <dgm:t>
        <a:bodyPr/>
        <a:lstStyle/>
        <a:p>
          <a:r>
            <a:rPr lang="en-US" sz="1000" b="1" u="sng" dirty="0">
              <a:latin typeface="Times New Roman" panose="02020603050405020304" pitchFamily="18" charset="0"/>
              <a:cs typeface="Times New Roman" panose="02020603050405020304" pitchFamily="18" charset="0"/>
            </a:rPr>
            <a:t>Social </a:t>
          </a:r>
        </a:p>
        <a:p>
          <a:r>
            <a:rPr lang="en-US" sz="1000" b="1" u="sng" dirty="0">
              <a:latin typeface="Times New Roman" panose="02020603050405020304" pitchFamily="18" charset="0"/>
              <a:cs typeface="Times New Roman" panose="02020603050405020304" pitchFamily="18" charset="0"/>
            </a:rPr>
            <a:t>Information</a:t>
          </a:r>
        </a:p>
        <a:p>
          <a:r>
            <a:rPr lang="en-US" sz="1000" b="1" u="sng" dirty="0">
              <a:latin typeface="Times New Roman" panose="02020603050405020304" pitchFamily="18" charset="0"/>
              <a:cs typeface="Times New Roman" panose="02020603050405020304" pitchFamily="18" charset="0"/>
            </a:rPr>
            <a:t>Processing</a:t>
          </a:r>
        </a:p>
        <a:p>
          <a:endParaRPr lang="en-US" sz="1000" dirty="0">
            <a:latin typeface="Times New Roman" panose="02020603050405020304" pitchFamily="18" charset="0"/>
            <a:cs typeface="Times New Roman" panose="02020603050405020304" pitchFamily="18" charset="0"/>
          </a:endParaRPr>
        </a:p>
      </dgm:t>
    </dgm:pt>
    <dgm:pt modelId="{6F28CD9D-C4D9-4BD6-8E9B-B812F3B12612}" type="parTrans" cxnId="{E67147DE-71BF-4893-8E4B-57C63BB5322E}">
      <dgm:prSet/>
      <dgm:spPr/>
      <dgm:t>
        <a:bodyPr/>
        <a:lstStyle/>
        <a:p>
          <a:endParaRPr lang="en-US"/>
        </a:p>
      </dgm:t>
    </dgm:pt>
    <dgm:pt modelId="{7867BCA0-2AFC-4409-BCEA-DB28C5646E91}" type="sibTrans" cxnId="{E67147DE-71BF-4893-8E4B-57C63BB5322E}">
      <dgm:prSet/>
      <dgm:spPr/>
      <dgm:t>
        <a:bodyPr/>
        <a:lstStyle/>
        <a:p>
          <a:endParaRPr lang="en-US"/>
        </a:p>
      </dgm:t>
    </dgm:pt>
    <dgm:pt modelId="{B561A085-1A3A-4FD2-9699-FC11CACA7F68}">
      <dgm:prSet phldrT="[Text]" custT="1"/>
      <dgm:spPr>
        <a:solidFill>
          <a:schemeClr val="accent4">
            <a:lumMod val="60000"/>
            <a:lumOff val="40000"/>
            <a:alpha val="50000"/>
          </a:schemeClr>
        </a:solidFill>
      </dgm:spPr>
      <dgm:t>
        <a:bodyPr/>
        <a:lstStyle/>
        <a:p>
          <a:r>
            <a:rPr lang="en-US" sz="1000" b="1" u="sng" dirty="0">
              <a:latin typeface="Times New Roman" panose="02020603050405020304" pitchFamily="18" charset="0"/>
              <a:cs typeface="Times New Roman" panose="02020603050405020304" pitchFamily="18" charset="0"/>
            </a:rPr>
            <a:t>Executive </a:t>
          </a:r>
        </a:p>
        <a:p>
          <a:r>
            <a:rPr lang="en-US" sz="1000" b="1" u="sng" dirty="0">
              <a:latin typeface="Times New Roman" panose="02020603050405020304" pitchFamily="18" charset="0"/>
              <a:cs typeface="Times New Roman" panose="02020603050405020304" pitchFamily="18" charset="0"/>
            </a:rPr>
            <a:t>Function</a:t>
          </a:r>
        </a:p>
      </dgm:t>
    </dgm:pt>
    <dgm:pt modelId="{4E55A43E-D899-41C7-8D01-A42A79061A9D}" type="parTrans" cxnId="{F680F27C-BFB2-4785-8E66-AC0980028E27}">
      <dgm:prSet/>
      <dgm:spPr/>
      <dgm:t>
        <a:bodyPr/>
        <a:lstStyle/>
        <a:p>
          <a:endParaRPr lang="en-US"/>
        </a:p>
      </dgm:t>
    </dgm:pt>
    <dgm:pt modelId="{7155875A-F6A4-4A8E-B02D-E9EE4AA5CCFC}" type="sibTrans" cxnId="{F680F27C-BFB2-4785-8E66-AC0980028E27}">
      <dgm:prSet/>
      <dgm:spPr/>
      <dgm:t>
        <a:bodyPr/>
        <a:lstStyle/>
        <a:p>
          <a:endParaRPr lang="en-US"/>
        </a:p>
      </dgm:t>
    </dgm:pt>
    <dgm:pt modelId="{4CBD47E8-3CA3-467C-A650-57E66BABB0B2}">
      <dgm:prSet phldrT="[Text]" custT="1"/>
      <dgm:spPr>
        <a:solidFill>
          <a:schemeClr val="accent6">
            <a:lumMod val="40000"/>
            <a:lumOff val="60000"/>
            <a:alpha val="50000"/>
          </a:schemeClr>
        </a:solidFill>
      </dgm:spPr>
      <dgm:t>
        <a:bodyPr/>
        <a:lstStyle/>
        <a:p>
          <a:r>
            <a:rPr lang="en-US" sz="1000" b="1" u="sng" dirty="0">
              <a:latin typeface="Times New Roman" panose="02020603050405020304" pitchFamily="18" charset="0"/>
              <a:cs typeface="Times New Roman" panose="02020603050405020304" pitchFamily="18" charset="0"/>
            </a:rPr>
            <a:t>Emotion Regulation</a:t>
          </a:r>
        </a:p>
      </dgm:t>
    </dgm:pt>
    <dgm:pt modelId="{CE1887F8-7D2D-43ED-BD24-BA948381DDEE}" type="parTrans" cxnId="{92AEA674-57B8-4482-8701-B655CADCE8CD}">
      <dgm:prSet/>
      <dgm:spPr/>
      <dgm:t>
        <a:bodyPr/>
        <a:lstStyle/>
        <a:p>
          <a:endParaRPr lang="en-US"/>
        </a:p>
      </dgm:t>
    </dgm:pt>
    <dgm:pt modelId="{C0E03161-375F-41C7-B94D-A3C69CFFA6E9}" type="sibTrans" cxnId="{92AEA674-57B8-4482-8701-B655CADCE8CD}">
      <dgm:prSet/>
      <dgm:spPr/>
      <dgm:t>
        <a:bodyPr/>
        <a:lstStyle/>
        <a:p>
          <a:endParaRPr lang="en-US"/>
        </a:p>
      </dgm:t>
    </dgm:pt>
    <dgm:pt modelId="{38664D1C-5FF5-4F6C-94E4-0BAD790957EB}">
      <dgm:prSet phldrT="[Text]" custT="1"/>
      <dgm:spPr/>
      <dgm:t>
        <a:bodyPr/>
        <a:lstStyle/>
        <a:p>
          <a:r>
            <a:rPr lang="en-US" sz="1000" b="1" u="sng" dirty="0">
              <a:latin typeface="Times New Roman" panose="02020603050405020304" pitchFamily="18" charset="0"/>
              <a:cs typeface="Times New Roman" panose="02020603050405020304" pitchFamily="18" charset="0"/>
            </a:rPr>
            <a:t>Reward </a:t>
          </a:r>
        </a:p>
        <a:p>
          <a:r>
            <a:rPr lang="en-US" sz="1000" b="1" u="sng" dirty="0">
              <a:latin typeface="Times New Roman" panose="02020603050405020304" pitchFamily="18" charset="0"/>
              <a:cs typeface="Times New Roman" panose="02020603050405020304" pitchFamily="18" charset="0"/>
            </a:rPr>
            <a:t>Processing</a:t>
          </a:r>
        </a:p>
      </dgm:t>
    </dgm:pt>
    <dgm:pt modelId="{92FCA43E-BD12-4B15-AA4C-414D580BDBBA}" type="parTrans" cxnId="{E470996A-1FD2-4ED7-A29D-233E0CE800F2}">
      <dgm:prSet/>
      <dgm:spPr/>
      <dgm:t>
        <a:bodyPr/>
        <a:lstStyle/>
        <a:p>
          <a:endParaRPr lang="en-US"/>
        </a:p>
      </dgm:t>
    </dgm:pt>
    <dgm:pt modelId="{22A32AAD-4CEC-4FFD-A6CA-F115AF8864E5}" type="sibTrans" cxnId="{E470996A-1FD2-4ED7-A29D-233E0CE800F2}">
      <dgm:prSet/>
      <dgm:spPr/>
      <dgm:t>
        <a:bodyPr/>
        <a:lstStyle/>
        <a:p>
          <a:endParaRPr lang="en-US"/>
        </a:p>
      </dgm:t>
    </dgm:pt>
    <dgm:pt modelId="{D55FC165-6429-42AC-A253-48FC541C23CF}">
      <dgm:prSet phldrT="[Text]" custT="1"/>
      <dgm:spPr>
        <a:solidFill>
          <a:schemeClr val="accent5">
            <a:lumMod val="60000"/>
            <a:lumOff val="40000"/>
            <a:alpha val="50000"/>
          </a:schemeClr>
        </a:solidFill>
      </dgm:spPr>
      <dgm:t>
        <a:bodyPr/>
        <a:lstStyle/>
        <a:p>
          <a:r>
            <a:rPr lang="en-US" sz="1000" b="1" u="sng" dirty="0">
              <a:latin typeface="Times New Roman" panose="02020603050405020304" pitchFamily="18" charset="0"/>
              <a:cs typeface="Times New Roman" panose="02020603050405020304" pitchFamily="18" charset="0"/>
            </a:rPr>
            <a:t>Emotional </a:t>
          </a:r>
        </a:p>
        <a:p>
          <a:r>
            <a:rPr lang="en-US" sz="1000" b="1" u="sng" dirty="0">
              <a:latin typeface="Times New Roman" panose="02020603050405020304" pitchFamily="18" charset="0"/>
              <a:cs typeface="Times New Roman" panose="02020603050405020304" pitchFamily="18" charset="0"/>
            </a:rPr>
            <a:t>Reactivity</a:t>
          </a:r>
        </a:p>
      </dgm:t>
    </dgm:pt>
    <dgm:pt modelId="{F02FFFE2-02D1-4B5F-863B-445D00D1FE9F}" type="parTrans" cxnId="{1CECEE42-540A-400E-A1AA-85709B82B015}">
      <dgm:prSet/>
      <dgm:spPr/>
      <dgm:t>
        <a:bodyPr/>
        <a:lstStyle/>
        <a:p>
          <a:endParaRPr lang="en-US"/>
        </a:p>
      </dgm:t>
    </dgm:pt>
    <dgm:pt modelId="{51975D83-966A-434F-AEFC-E56999366E59}" type="sibTrans" cxnId="{1CECEE42-540A-400E-A1AA-85709B82B015}">
      <dgm:prSet/>
      <dgm:spPr/>
      <dgm:t>
        <a:bodyPr/>
        <a:lstStyle/>
        <a:p>
          <a:endParaRPr lang="en-US"/>
        </a:p>
      </dgm:t>
    </dgm:pt>
    <dgm:pt modelId="{D5668765-8494-4D0D-A326-43DD1158AC43}">
      <dgm:prSet phldrT="[Text]" custT="1"/>
      <dgm:spPr>
        <a:solidFill>
          <a:srgbClr val="D9BDDD">
            <a:alpha val="49804"/>
          </a:srgbClr>
        </a:solidFill>
      </dgm:spPr>
      <dgm:t>
        <a:bodyPr/>
        <a:lstStyle/>
        <a:p>
          <a:r>
            <a:rPr lang="en-US" sz="1000" b="0" i="1" u="sng" dirty="0">
              <a:latin typeface="Times New Roman" panose="02020603050405020304" pitchFamily="18" charset="0"/>
              <a:cs typeface="Times New Roman" panose="02020603050405020304" pitchFamily="18" charset="0"/>
            </a:rPr>
            <a:t> </a:t>
          </a:r>
        </a:p>
        <a:p>
          <a:r>
            <a:rPr lang="en-US" sz="1000" b="1" i="0" u="sng" dirty="0">
              <a:latin typeface="Times New Roman" panose="02020603050405020304" pitchFamily="18" charset="0"/>
              <a:cs typeface="Times New Roman" panose="02020603050405020304" pitchFamily="18" charset="0"/>
            </a:rPr>
            <a:t>Learning Processes</a:t>
          </a:r>
        </a:p>
      </dgm:t>
    </dgm:pt>
    <dgm:pt modelId="{C4BBB58F-3CA9-4D7D-A0C6-615181D9F615}" type="parTrans" cxnId="{48A25F60-BCAB-46F3-8096-12E09B8D14E4}">
      <dgm:prSet/>
      <dgm:spPr/>
      <dgm:t>
        <a:bodyPr/>
        <a:lstStyle/>
        <a:p>
          <a:endParaRPr lang="en-US"/>
        </a:p>
      </dgm:t>
    </dgm:pt>
    <dgm:pt modelId="{413D7016-C185-4446-88D4-CF170019CD35}" type="sibTrans" cxnId="{48A25F60-BCAB-46F3-8096-12E09B8D14E4}">
      <dgm:prSet/>
      <dgm:spPr/>
      <dgm:t>
        <a:bodyPr/>
        <a:lstStyle/>
        <a:p>
          <a:endParaRPr lang="en-US"/>
        </a:p>
      </dgm:t>
    </dgm:pt>
    <dgm:pt modelId="{A954700E-A235-49C7-84A0-447BD3EAACE7}" type="pres">
      <dgm:prSet presAssocID="{FB5DE0BF-E811-4B08-9AFB-97A1A149F53F}" presName="Name0" presStyleCnt="0">
        <dgm:presLayoutVars>
          <dgm:chMax val="7"/>
          <dgm:dir/>
          <dgm:resizeHandles val="exact"/>
        </dgm:presLayoutVars>
      </dgm:prSet>
      <dgm:spPr/>
    </dgm:pt>
    <dgm:pt modelId="{8E575F7A-C594-4919-AB2B-21384DB5EB04}" type="pres">
      <dgm:prSet presAssocID="{FB5DE0BF-E811-4B08-9AFB-97A1A149F53F}" presName="ellipse1" presStyleLbl="vennNode1" presStyleIdx="0" presStyleCnt="6" custScaleX="111231" custScaleY="108450" custLinFactNeighborX="89857" custLinFactNeighborY="-30696">
        <dgm:presLayoutVars>
          <dgm:bulletEnabled val="1"/>
        </dgm:presLayoutVars>
      </dgm:prSet>
      <dgm:spPr/>
    </dgm:pt>
    <dgm:pt modelId="{7BCE1122-9296-45D7-A383-5FE3619C598E}" type="pres">
      <dgm:prSet presAssocID="{FB5DE0BF-E811-4B08-9AFB-97A1A149F53F}" presName="ellipse2" presStyleLbl="vennNode1" presStyleIdx="1" presStyleCnt="6" custScaleX="132415" custScaleY="132635" custLinFactNeighborX="29495" custLinFactNeighborY="-5450">
        <dgm:presLayoutVars>
          <dgm:bulletEnabled val="1"/>
        </dgm:presLayoutVars>
      </dgm:prSet>
      <dgm:spPr/>
    </dgm:pt>
    <dgm:pt modelId="{33EA8CFF-A389-40DE-9903-4047687D488F}" type="pres">
      <dgm:prSet presAssocID="{FB5DE0BF-E811-4B08-9AFB-97A1A149F53F}" presName="ellipse3" presStyleLbl="vennNode1" presStyleIdx="2" presStyleCnt="6" custScaleX="142121" custScaleY="140599" custLinFactNeighborX="65994" custLinFactNeighborY="1992">
        <dgm:presLayoutVars>
          <dgm:bulletEnabled val="1"/>
        </dgm:presLayoutVars>
      </dgm:prSet>
      <dgm:spPr/>
    </dgm:pt>
    <dgm:pt modelId="{B306346E-E749-45D7-BBC4-6FEE5A9E0D44}" type="pres">
      <dgm:prSet presAssocID="{FB5DE0BF-E811-4B08-9AFB-97A1A149F53F}" presName="ellipse4" presStyleLbl="vennNode1" presStyleIdx="3" presStyleCnt="6" custScaleX="87522" custScaleY="81464" custLinFactX="-56690" custLinFactNeighborX="-100000" custLinFactNeighborY="-2789">
        <dgm:presLayoutVars>
          <dgm:bulletEnabled val="1"/>
        </dgm:presLayoutVars>
      </dgm:prSet>
      <dgm:spPr/>
    </dgm:pt>
    <dgm:pt modelId="{3EFCABE3-A58D-4E54-8A61-1155FE2BB41F}" type="pres">
      <dgm:prSet presAssocID="{FB5DE0BF-E811-4B08-9AFB-97A1A149F53F}" presName="ellipse5" presStyleLbl="vennNode1" presStyleIdx="4" presStyleCnt="6" custScaleX="84100" custScaleY="83181" custLinFactNeighborX="33553" custLinFactNeighborY="-32832">
        <dgm:presLayoutVars>
          <dgm:bulletEnabled val="1"/>
        </dgm:presLayoutVars>
      </dgm:prSet>
      <dgm:spPr/>
    </dgm:pt>
    <dgm:pt modelId="{F4CB4DF4-3D84-462B-B25D-B54AC3889C99}" type="pres">
      <dgm:prSet presAssocID="{FB5DE0BF-E811-4B08-9AFB-97A1A149F53F}" presName="ellipse6" presStyleLbl="vennNode1" presStyleIdx="5" presStyleCnt="6" custScaleX="76356" custScaleY="77257" custLinFactX="-100000" custLinFactNeighborX="-152195" custLinFactNeighborY="-43733">
        <dgm:presLayoutVars>
          <dgm:bulletEnabled val="1"/>
        </dgm:presLayoutVars>
      </dgm:prSet>
      <dgm:spPr/>
    </dgm:pt>
  </dgm:ptLst>
  <dgm:cxnLst>
    <dgm:cxn modelId="{448A200E-735C-46CC-AE5B-4822B372E9F9}" type="presOf" srcId="{D55FC165-6429-42AC-A253-48FC541C23CF}" destId="{3EFCABE3-A58D-4E54-8A61-1155FE2BB41F}" srcOrd="0" destOrd="0" presId="urn:microsoft.com/office/officeart/2005/8/layout/rings+Icon"/>
    <dgm:cxn modelId="{0B94F62C-BF92-415D-9878-FCBCB784B8E4}" type="presOf" srcId="{8E7DAD69-17DA-43E2-A988-899855694EDA}" destId="{8E575F7A-C594-4919-AB2B-21384DB5EB04}" srcOrd="0" destOrd="0" presId="urn:microsoft.com/office/officeart/2005/8/layout/rings+Icon"/>
    <dgm:cxn modelId="{D00AC32E-3C5A-4E32-8195-AEBB4A74B8EE}" type="presOf" srcId="{FB5DE0BF-E811-4B08-9AFB-97A1A149F53F}" destId="{A954700E-A235-49C7-84A0-447BD3EAACE7}" srcOrd="0" destOrd="0" presId="urn:microsoft.com/office/officeart/2005/8/layout/rings+Icon"/>
    <dgm:cxn modelId="{4CE05D3D-30A0-4344-9EAE-B01BBEE5A17D}" type="presOf" srcId="{4CBD47E8-3CA3-467C-A650-57E66BABB0B2}" destId="{33EA8CFF-A389-40DE-9903-4047687D488F}" srcOrd="0" destOrd="0" presId="urn:microsoft.com/office/officeart/2005/8/layout/rings+Icon"/>
    <dgm:cxn modelId="{48A25F60-BCAB-46F3-8096-12E09B8D14E4}" srcId="{FB5DE0BF-E811-4B08-9AFB-97A1A149F53F}" destId="{D5668765-8494-4D0D-A326-43DD1158AC43}" srcOrd="5" destOrd="0" parTransId="{C4BBB58F-3CA9-4D7D-A0C6-615181D9F615}" sibTransId="{413D7016-C185-4446-88D4-CF170019CD35}"/>
    <dgm:cxn modelId="{1CECEE42-540A-400E-A1AA-85709B82B015}" srcId="{FB5DE0BF-E811-4B08-9AFB-97A1A149F53F}" destId="{D55FC165-6429-42AC-A253-48FC541C23CF}" srcOrd="4" destOrd="0" parTransId="{F02FFFE2-02D1-4B5F-863B-445D00D1FE9F}" sibTransId="{51975D83-966A-434F-AEFC-E56999366E59}"/>
    <dgm:cxn modelId="{14CC1A44-2E93-43B6-8DC4-87335093D2C2}" type="presOf" srcId="{B561A085-1A3A-4FD2-9699-FC11CACA7F68}" destId="{7BCE1122-9296-45D7-A383-5FE3619C598E}" srcOrd="0" destOrd="0" presId="urn:microsoft.com/office/officeart/2005/8/layout/rings+Icon"/>
    <dgm:cxn modelId="{53531C66-833D-414A-AD97-7A0F33788BE5}" type="presOf" srcId="{38664D1C-5FF5-4F6C-94E4-0BAD790957EB}" destId="{B306346E-E749-45D7-BBC4-6FEE5A9E0D44}" srcOrd="0" destOrd="0" presId="urn:microsoft.com/office/officeart/2005/8/layout/rings+Icon"/>
    <dgm:cxn modelId="{E470996A-1FD2-4ED7-A29D-233E0CE800F2}" srcId="{FB5DE0BF-E811-4B08-9AFB-97A1A149F53F}" destId="{38664D1C-5FF5-4F6C-94E4-0BAD790957EB}" srcOrd="3" destOrd="0" parTransId="{92FCA43E-BD12-4B15-AA4C-414D580BDBBA}" sibTransId="{22A32AAD-4CEC-4FFD-A6CA-F115AF8864E5}"/>
    <dgm:cxn modelId="{EFFD7353-D93C-45CD-84BE-B3FA6B557B11}" type="presOf" srcId="{D5668765-8494-4D0D-A326-43DD1158AC43}" destId="{F4CB4DF4-3D84-462B-B25D-B54AC3889C99}" srcOrd="0" destOrd="0" presId="urn:microsoft.com/office/officeart/2005/8/layout/rings+Icon"/>
    <dgm:cxn modelId="{92AEA674-57B8-4482-8701-B655CADCE8CD}" srcId="{FB5DE0BF-E811-4B08-9AFB-97A1A149F53F}" destId="{4CBD47E8-3CA3-467C-A650-57E66BABB0B2}" srcOrd="2" destOrd="0" parTransId="{CE1887F8-7D2D-43ED-BD24-BA948381DDEE}" sibTransId="{C0E03161-375F-41C7-B94D-A3C69CFFA6E9}"/>
    <dgm:cxn modelId="{F680F27C-BFB2-4785-8E66-AC0980028E27}" srcId="{FB5DE0BF-E811-4B08-9AFB-97A1A149F53F}" destId="{B561A085-1A3A-4FD2-9699-FC11CACA7F68}" srcOrd="1" destOrd="0" parTransId="{4E55A43E-D899-41C7-8D01-A42A79061A9D}" sibTransId="{7155875A-F6A4-4A8E-B02D-E9EE4AA5CCFC}"/>
    <dgm:cxn modelId="{E67147DE-71BF-4893-8E4B-57C63BB5322E}" srcId="{FB5DE0BF-E811-4B08-9AFB-97A1A149F53F}" destId="{8E7DAD69-17DA-43E2-A988-899855694EDA}" srcOrd="0" destOrd="0" parTransId="{6F28CD9D-C4D9-4BD6-8E9B-B812F3B12612}" sibTransId="{7867BCA0-2AFC-4409-BCEA-DB28C5646E91}"/>
    <dgm:cxn modelId="{CC8C520C-ED26-41AA-BFF6-D78C34586B64}" type="presParOf" srcId="{A954700E-A235-49C7-84A0-447BD3EAACE7}" destId="{8E575F7A-C594-4919-AB2B-21384DB5EB04}" srcOrd="0" destOrd="0" presId="urn:microsoft.com/office/officeart/2005/8/layout/rings+Icon"/>
    <dgm:cxn modelId="{88FECEC9-C8C5-4317-8231-78BB4C5305E6}" type="presParOf" srcId="{A954700E-A235-49C7-84A0-447BD3EAACE7}" destId="{7BCE1122-9296-45D7-A383-5FE3619C598E}" srcOrd="1" destOrd="0" presId="urn:microsoft.com/office/officeart/2005/8/layout/rings+Icon"/>
    <dgm:cxn modelId="{83362A1F-8839-41BE-9C20-DA917201F59E}" type="presParOf" srcId="{A954700E-A235-49C7-84A0-447BD3EAACE7}" destId="{33EA8CFF-A389-40DE-9903-4047687D488F}" srcOrd="2" destOrd="0" presId="urn:microsoft.com/office/officeart/2005/8/layout/rings+Icon"/>
    <dgm:cxn modelId="{314FFD56-AB9C-4022-A80C-905087BF83EB}" type="presParOf" srcId="{A954700E-A235-49C7-84A0-447BD3EAACE7}" destId="{B306346E-E749-45D7-BBC4-6FEE5A9E0D44}" srcOrd="3" destOrd="0" presId="urn:microsoft.com/office/officeart/2005/8/layout/rings+Icon"/>
    <dgm:cxn modelId="{6846D3CC-3278-41CA-A14E-0F1B836D827D}" type="presParOf" srcId="{A954700E-A235-49C7-84A0-447BD3EAACE7}" destId="{3EFCABE3-A58D-4E54-8A61-1155FE2BB41F}" srcOrd="4" destOrd="0" presId="urn:microsoft.com/office/officeart/2005/8/layout/rings+Icon"/>
    <dgm:cxn modelId="{F01AC108-5A85-4623-ACFD-C7F856BC56E0}" type="presParOf" srcId="{A954700E-A235-49C7-84A0-447BD3EAACE7}" destId="{F4CB4DF4-3D84-462B-B25D-B54AC3889C99}"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75F7A-C594-4919-AB2B-21384DB5EB04}">
      <dsp:nvSpPr>
        <dsp:cNvPr id="0" name=""/>
        <dsp:cNvSpPr/>
      </dsp:nvSpPr>
      <dsp:spPr>
        <a:xfrm>
          <a:off x="5050748" y="2103425"/>
          <a:ext cx="3315196" cy="3232472"/>
        </a:xfrm>
        <a:prstGeom prst="ellipse">
          <a:avLst/>
        </a:prstGeom>
        <a:solidFill>
          <a:schemeClr val="bg1">
            <a:lumMod val="9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Social </a:t>
          </a:r>
        </a:p>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Information</a:t>
          </a:r>
        </a:p>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Processing</a:t>
          </a:r>
        </a:p>
        <a:p>
          <a:pPr marL="0" lvl="0" indent="0" algn="ctr" defTabSz="444500">
            <a:lnSpc>
              <a:spcPct val="90000"/>
            </a:lnSpc>
            <a:spcBef>
              <a:spcPct val="0"/>
            </a:spcBef>
            <a:spcAft>
              <a:spcPct val="35000"/>
            </a:spcAft>
            <a:buNone/>
          </a:pPr>
          <a:endParaRPr lang="en-US" sz="1000" kern="1200" dirty="0">
            <a:latin typeface="Calibri" panose="020F0502020204030204" pitchFamily="34" charset="0"/>
            <a:cs typeface="Calibri" panose="020F0502020204030204" pitchFamily="34" charset="0"/>
          </a:endParaRPr>
        </a:p>
      </dsp:txBody>
      <dsp:txXfrm>
        <a:off x="5536247" y="2576810"/>
        <a:ext cx="2344198" cy="2285702"/>
      </dsp:txXfrm>
    </dsp:sp>
    <dsp:sp modelId="{7BCE1122-9296-45D7-A383-5FE3619C598E}">
      <dsp:nvSpPr>
        <dsp:cNvPr id="0" name=""/>
        <dsp:cNvSpPr/>
      </dsp:nvSpPr>
      <dsp:spPr>
        <a:xfrm>
          <a:off x="2267399" y="2576780"/>
          <a:ext cx="3946577" cy="3953333"/>
        </a:xfrm>
        <a:prstGeom prst="ellipse">
          <a:avLst/>
        </a:prstGeom>
        <a:solidFill>
          <a:schemeClr val="bg1">
            <a:lumMod val="9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Executive </a:t>
          </a:r>
        </a:p>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Function</a:t>
          </a:r>
        </a:p>
      </dsp:txBody>
      <dsp:txXfrm>
        <a:off x="2845362" y="3155732"/>
        <a:ext cx="2790651" cy="2795429"/>
      </dsp:txXfrm>
    </dsp:sp>
    <dsp:sp modelId="{33EA8CFF-A389-40DE-9903-4047687D488F}">
      <dsp:nvSpPr>
        <dsp:cNvPr id="0" name=""/>
        <dsp:cNvSpPr/>
      </dsp:nvSpPr>
      <dsp:spPr>
        <a:xfrm>
          <a:off x="2675735" y="0"/>
          <a:ext cx="4235861" cy="4190709"/>
        </a:xfrm>
        <a:prstGeom prst="ellipse">
          <a:avLst/>
        </a:prstGeom>
        <a:solidFill>
          <a:schemeClr val="bg1">
            <a:lumMod val="9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Emotion Regulation</a:t>
          </a:r>
        </a:p>
      </dsp:txBody>
      <dsp:txXfrm>
        <a:off x="3296062" y="613715"/>
        <a:ext cx="2995207" cy="2963279"/>
      </dsp:txXfrm>
    </dsp:sp>
    <dsp:sp modelId="{B306346E-E749-45D7-BBC4-6FEE5A9E0D44}">
      <dsp:nvSpPr>
        <dsp:cNvPr id="0" name=""/>
        <dsp:cNvSpPr/>
      </dsp:nvSpPr>
      <dsp:spPr>
        <a:xfrm>
          <a:off x="384921" y="3352320"/>
          <a:ext cx="2608559" cy="2428124"/>
        </a:xfrm>
        <a:prstGeom prst="ellipse">
          <a:avLst/>
        </a:prstGeom>
        <a:solidFill>
          <a:schemeClr val="bg1">
            <a:lumMod val="9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Reward </a:t>
          </a:r>
        </a:p>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Processing</a:t>
          </a:r>
        </a:p>
      </dsp:txBody>
      <dsp:txXfrm>
        <a:off x="766936" y="3707911"/>
        <a:ext cx="1844529" cy="1716942"/>
      </dsp:txXfrm>
    </dsp:sp>
    <dsp:sp modelId="{3EFCABE3-A58D-4E54-8A61-1155FE2BB41F}">
      <dsp:nvSpPr>
        <dsp:cNvPr id="0" name=""/>
        <dsp:cNvSpPr/>
      </dsp:nvSpPr>
      <dsp:spPr>
        <a:xfrm>
          <a:off x="1503084" y="0"/>
          <a:ext cx="2210786" cy="2232835"/>
        </a:xfrm>
        <a:prstGeom prst="ellipse">
          <a:avLst/>
        </a:prstGeom>
        <a:solidFill>
          <a:schemeClr val="bg1">
            <a:lumMod val="9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latin typeface="Calibri" panose="020F0502020204030204" pitchFamily="34" charset="0"/>
              <a:cs typeface="Calibri" panose="020F0502020204030204" pitchFamily="34" charset="0"/>
            </a:rPr>
            <a:t>Emotional </a:t>
          </a:r>
        </a:p>
        <a:p>
          <a:pPr marL="0" lvl="0" indent="0" algn="ctr" defTabSz="533400">
            <a:lnSpc>
              <a:spcPct val="90000"/>
            </a:lnSpc>
            <a:spcBef>
              <a:spcPct val="0"/>
            </a:spcBef>
            <a:spcAft>
              <a:spcPct val="35000"/>
            </a:spcAft>
            <a:buNone/>
          </a:pPr>
          <a:r>
            <a:rPr lang="en-US" sz="1200" b="1" u="sng" kern="1200" dirty="0">
              <a:latin typeface="Calibri" panose="020F0502020204030204" pitchFamily="34" charset="0"/>
              <a:cs typeface="Calibri" panose="020F0502020204030204" pitchFamily="34" charset="0"/>
            </a:rPr>
            <a:t>Reactivity</a:t>
          </a:r>
        </a:p>
      </dsp:txBody>
      <dsp:txXfrm>
        <a:off x="1826846" y="326991"/>
        <a:ext cx="1563262" cy="1578853"/>
      </dsp:txXfrm>
    </dsp:sp>
    <dsp:sp modelId="{F4CB4DF4-3D84-462B-B25D-B54AC3889C99}">
      <dsp:nvSpPr>
        <dsp:cNvPr id="0" name=""/>
        <dsp:cNvSpPr/>
      </dsp:nvSpPr>
      <dsp:spPr>
        <a:xfrm>
          <a:off x="752543" y="1533223"/>
          <a:ext cx="2790456" cy="2656380"/>
        </a:xfrm>
        <a:prstGeom prst="ellipse">
          <a:avLst/>
        </a:prstGeom>
        <a:solidFill>
          <a:schemeClr val="bg1">
            <a:lumMod val="95000"/>
            <a:alpha val="4980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1" u="sng" kern="1200" dirty="0">
              <a:latin typeface="Calibri" panose="020F0502020204030204" pitchFamily="34" charset="0"/>
              <a:cs typeface="Calibri" panose="020F0502020204030204" pitchFamily="34" charset="0"/>
            </a:rPr>
            <a:t> </a:t>
          </a:r>
        </a:p>
        <a:p>
          <a:pPr marL="0" lvl="0" indent="0" algn="ctr" defTabSz="444500">
            <a:lnSpc>
              <a:spcPct val="90000"/>
            </a:lnSpc>
            <a:spcBef>
              <a:spcPct val="0"/>
            </a:spcBef>
            <a:spcAft>
              <a:spcPct val="35000"/>
            </a:spcAft>
            <a:buNone/>
          </a:pPr>
          <a:r>
            <a:rPr lang="en-US" sz="1000" b="1" i="0" u="sng" kern="1200" dirty="0">
              <a:latin typeface="Calibri" panose="020F0502020204030204" pitchFamily="34" charset="0"/>
              <a:cs typeface="Calibri" panose="020F0502020204030204" pitchFamily="34" charset="0"/>
            </a:rPr>
            <a:t>Learning Processes</a:t>
          </a:r>
        </a:p>
      </dsp:txBody>
      <dsp:txXfrm>
        <a:off x="1161196" y="1922241"/>
        <a:ext cx="1973150" cy="1878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75F7A-C594-4919-AB2B-21384DB5EB04}">
      <dsp:nvSpPr>
        <dsp:cNvPr id="0" name=""/>
        <dsp:cNvSpPr/>
      </dsp:nvSpPr>
      <dsp:spPr>
        <a:xfrm>
          <a:off x="5050748" y="2103425"/>
          <a:ext cx="3315196" cy="323247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Social </a:t>
          </a:r>
        </a:p>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Information</a:t>
          </a:r>
        </a:p>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Processing</a:t>
          </a:r>
        </a:p>
        <a:p>
          <a:pPr marL="0" lvl="0" indent="0" algn="ctr" defTabSz="444500">
            <a:lnSpc>
              <a:spcPct val="90000"/>
            </a:lnSpc>
            <a:spcBef>
              <a:spcPct val="0"/>
            </a:spcBef>
            <a:spcAft>
              <a:spcPct val="35000"/>
            </a:spcAft>
            <a:buNone/>
          </a:pPr>
          <a:endParaRPr lang="en-US" sz="1000" kern="1200" dirty="0">
            <a:latin typeface="Calibri" panose="020F0502020204030204" pitchFamily="34" charset="0"/>
            <a:cs typeface="Calibri" panose="020F0502020204030204" pitchFamily="34" charset="0"/>
          </a:endParaRPr>
        </a:p>
      </dsp:txBody>
      <dsp:txXfrm>
        <a:off x="5536247" y="2576810"/>
        <a:ext cx="2344198" cy="2285702"/>
      </dsp:txXfrm>
    </dsp:sp>
    <dsp:sp modelId="{7BCE1122-9296-45D7-A383-5FE3619C598E}">
      <dsp:nvSpPr>
        <dsp:cNvPr id="0" name=""/>
        <dsp:cNvSpPr/>
      </dsp:nvSpPr>
      <dsp:spPr>
        <a:xfrm>
          <a:off x="2267399" y="2576780"/>
          <a:ext cx="3946577" cy="3953333"/>
        </a:xfrm>
        <a:prstGeom prst="ellipse">
          <a:avLst/>
        </a:prstGeom>
        <a:solidFill>
          <a:schemeClr val="accent4">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Executive </a:t>
          </a:r>
        </a:p>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Function</a:t>
          </a:r>
        </a:p>
      </dsp:txBody>
      <dsp:txXfrm>
        <a:off x="2845362" y="3155732"/>
        <a:ext cx="2790651" cy="2795429"/>
      </dsp:txXfrm>
    </dsp:sp>
    <dsp:sp modelId="{33EA8CFF-A389-40DE-9903-4047687D488F}">
      <dsp:nvSpPr>
        <dsp:cNvPr id="0" name=""/>
        <dsp:cNvSpPr/>
      </dsp:nvSpPr>
      <dsp:spPr>
        <a:xfrm>
          <a:off x="2675735" y="0"/>
          <a:ext cx="4235861" cy="4190709"/>
        </a:xfrm>
        <a:prstGeom prst="ellipse">
          <a:avLst/>
        </a:prstGeom>
        <a:solidFill>
          <a:schemeClr val="accent6">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Emotion Regulation</a:t>
          </a:r>
        </a:p>
      </dsp:txBody>
      <dsp:txXfrm>
        <a:off x="3296062" y="613715"/>
        <a:ext cx="2995207" cy="2963279"/>
      </dsp:txXfrm>
    </dsp:sp>
    <dsp:sp modelId="{B306346E-E749-45D7-BBC4-6FEE5A9E0D44}">
      <dsp:nvSpPr>
        <dsp:cNvPr id="0" name=""/>
        <dsp:cNvSpPr/>
      </dsp:nvSpPr>
      <dsp:spPr>
        <a:xfrm>
          <a:off x="384921" y="3352320"/>
          <a:ext cx="2608559" cy="2428124"/>
        </a:xfrm>
        <a:prstGeom prst="ellipse">
          <a:avLst/>
        </a:prstGeom>
        <a:solidFill>
          <a:schemeClr val="accent2">
            <a:alpha val="50000"/>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Reward </a:t>
          </a:r>
        </a:p>
        <a:p>
          <a:pPr marL="0" lvl="0" indent="0" algn="ctr" defTabSz="444500">
            <a:lnSpc>
              <a:spcPct val="90000"/>
            </a:lnSpc>
            <a:spcBef>
              <a:spcPct val="0"/>
            </a:spcBef>
            <a:spcAft>
              <a:spcPct val="35000"/>
            </a:spcAft>
            <a:buNone/>
          </a:pPr>
          <a:r>
            <a:rPr lang="en-US" sz="1000" b="1" u="sng" kern="1200" dirty="0">
              <a:latin typeface="Calibri" panose="020F0502020204030204" pitchFamily="34" charset="0"/>
              <a:cs typeface="Calibri" panose="020F0502020204030204" pitchFamily="34" charset="0"/>
            </a:rPr>
            <a:t>Processing</a:t>
          </a:r>
        </a:p>
      </dsp:txBody>
      <dsp:txXfrm>
        <a:off x="766936" y="3707911"/>
        <a:ext cx="1844529" cy="1716942"/>
      </dsp:txXfrm>
    </dsp:sp>
    <dsp:sp modelId="{3EFCABE3-A58D-4E54-8A61-1155FE2BB41F}">
      <dsp:nvSpPr>
        <dsp:cNvPr id="0" name=""/>
        <dsp:cNvSpPr/>
      </dsp:nvSpPr>
      <dsp:spPr>
        <a:xfrm>
          <a:off x="1503084" y="0"/>
          <a:ext cx="2210786" cy="2232835"/>
        </a:xfrm>
        <a:prstGeom prst="ellipse">
          <a:avLst/>
        </a:prstGeom>
        <a:solidFill>
          <a:schemeClr val="accent5">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latin typeface="Calibri" panose="020F0502020204030204" pitchFamily="34" charset="0"/>
              <a:cs typeface="Calibri" panose="020F0502020204030204" pitchFamily="34" charset="0"/>
            </a:rPr>
            <a:t>Emotional </a:t>
          </a:r>
        </a:p>
        <a:p>
          <a:pPr marL="0" lvl="0" indent="0" algn="ctr" defTabSz="533400">
            <a:lnSpc>
              <a:spcPct val="90000"/>
            </a:lnSpc>
            <a:spcBef>
              <a:spcPct val="0"/>
            </a:spcBef>
            <a:spcAft>
              <a:spcPct val="35000"/>
            </a:spcAft>
            <a:buNone/>
          </a:pPr>
          <a:r>
            <a:rPr lang="en-US" sz="1200" b="1" u="sng" kern="1200" dirty="0">
              <a:latin typeface="Calibri" panose="020F0502020204030204" pitchFamily="34" charset="0"/>
              <a:cs typeface="Calibri" panose="020F0502020204030204" pitchFamily="34" charset="0"/>
            </a:rPr>
            <a:t>Reactivity</a:t>
          </a:r>
        </a:p>
      </dsp:txBody>
      <dsp:txXfrm>
        <a:off x="1826846" y="326991"/>
        <a:ext cx="1563262" cy="1578853"/>
      </dsp:txXfrm>
    </dsp:sp>
    <dsp:sp modelId="{F4CB4DF4-3D84-462B-B25D-B54AC3889C99}">
      <dsp:nvSpPr>
        <dsp:cNvPr id="0" name=""/>
        <dsp:cNvSpPr/>
      </dsp:nvSpPr>
      <dsp:spPr>
        <a:xfrm>
          <a:off x="752543" y="1533223"/>
          <a:ext cx="2790456" cy="2656380"/>
        </a:xfrm>
        <a:prstGeom prst="ellipse">
          <a:avLst/>
        </a:prstGeom>
        <a:solidFill>
          <a:srgbClr val="D9BDDD">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1" u="sng" kern="1200" dirty="0">
              <a:latin typeface="Calibri" panose="020F0502020204030204" pitchFamily="34" charset="0"/>
              <a:cs typeface="Calibri" panose="020F0502020204030204" pitchFamily="34" charset="0"/>
            </a:rPr>
            <a:t> </a:t>
          </a:r>
        </a:p>
        <a:p>
          <a:pPr marL="0" lvl="0" indent="0" algn="ctr" defTabSz="444500">
            <a:lnSpc>
              <a:spcPct val="90000"/>
            </a:lnSpc>
            <a:spcBef>
              <a:spcPct val="0"/>
            </a:spcBef>
            <a:spcAft>
              <a:spcPct val="35000"/>
            </a:spcAft>
            <a:buNone/>
          </a:pPr>
          <a:r>
            <a:rPr lang="en-US" sz="1000" b="1" i="0" u="sng" kern="1200" dirty="0">
              <a:latin typeface="Calibri" panose="020F0502020204030204" pitchFamily="34" charset="0"/>
              <a:cs typeface="Calibri" panose="020F0502020204030204" pitchFamily="34" charset="0"/>
            </a:rPr>
            <a:t>Learning Processes</a:t>
          </a:r>
        </a:p>
      </dsp:txBody>
      <dsp:txXfrm>
        <a:off x="1161196" y="1922241"/>
        <a:ext cx="1973150" cy="1878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75F7A-C594-4919-AB2B-21384DB5EB04}">
      <dsp:nvSpPr>
        <dsp:cNvPr id="0" name=""/>
        <dsp:cNvSpPr/>
      </dsp:nvSpPr>
      <dsp:spPr>
        <a:xfrm>
          <a:off x="5017069" y="2041488"/>
          <a:ext cx="3315196" cy="323247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Social </a:t>
          </a:r>
        </a:p>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Information</a:t>
          </a:r>
        </a:p>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Processing</a:t>
          </a:r>
        </a:p>
        <a:p>
          <a:pPr marL="0" lvl="0" indent="0" algn="ctr" defTabSz="466725">
            <a:lnSpc>
              <a:spcPct val="90000"/>
            </a:lnSpc>
            <a:spcBef>
              <a:spcPct val="0"/>
            </a:spcBef>
            <a:spcAft>
              <a:spcPct val="35000"/>
            </a:spcAft>
            <a:buNone/>
          </a:pPr>
          <a:endParaRPr lang="en-US" sz="1050" kern="1200" dirty="0">
            <a:latin typeface="Calibri" panose="020F0502020204030204" pitchFamily="34" charset="0"/>
            <a:cs typeface="Calibri" panose="020F0502020204030204" pitchFamily="34" charset="0"/>
          </a:endParaRPr>
        </a:p>
      </dsp:txBody>
      <dsp:txXfrm>
        <a:off x="5502568" y="2514873"/>
        <a:ext cx="2344198" cy="2285702"/>
      </dsp:txXfrm>
    </dsp:sp>
    <dsp:sp modelId="{7BCE1122-9296-45D7-A383-5FE3619C598E}">
      <dsp:nvSpPr>
        <dsp:cNvPr id="0" name=""/>
        <dsp:cNvSpPr/>
      </dsp:nvSpPr>
      <dsp:spPr>
        <a:xfrm>
          <a:off x="2253480" y="2555349"/>
          <a:ext cx="3946577" cy="3953333"/>
        </a:xfrm>
        <a:prstGeom prst="ellipse">
          <a:avLst/>
        </a:prstGeom>
        <a:solidFill>
          <a:schemeClr val="accent4">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Executive </a:t>
          </a:r>
        </a:p>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Function</a:t>
          </a:r>
        </a:p>
      </dsp:txBody>
      <dsp:txXfrm>
        <a:off x="2831443" y="3134301"/>
        <a:ext cx="2790651" cy="2795429"/>
      </dsp:txXfrm>
    </dsp:sp>
    <dsp:sp modelId="{33EA8CFF-A389-40DE-9903-4047687D488F}">
      <dsp:nvSpPr>
        <dsp:cNvPr id="0" name=""/>
        <dsp:cNvSpPr/>
      </dsp:nvSpPr>
      <dsp:spPr>
        <a:xfrm>
          <a:off x="2630134" y="12392"/>
          <a:ext cx="4235861" cy="4190709"/>
        </a:xfrm>
        <a:prstGeom prst="ellipse">
          <a:avLst/>
        </a:prstGeom>
        <a:solidFill>
          <a:schemeClr val="accent6">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Emotion Regulation</a:t>
          </a:r>
        </a:p>
      </dsp:txBody>
      <dsp:txXfrm>
        <a:off x="3250461" y="626107"/>
        <a:ext cx="2995207" cy="2963279"/>
      </dsp:txXfrm>
    </dsp:sp>
    <dsp:sp modelId="{B306346E-E749-45D7-BBC4-6FEE5A9E0D44}">
      <dsp:nvSpPr>
        <dsp:cNvPr id="0" name=""/>
        <dsp:cNvSpPr/>
      </dsp:nvSpPr>
      <dsp:spPr>
        <a:xfrm>
          <a:off x="384921" y="3352320"/>
          <a:ext cx="2608559" cy="2428124"/>
        </a:xfrm>
        <a:prstGeom prst="ellipse">
          <a:avLst/>
        </a:prstGeom>
        <a:solidFill>
          <a:schemeClr val="accent2">
            <a:alpha val="50000"/>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Reward </a:t>
          </a:r>
        </a:p>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Processing</a:t>
          </a:r>
        </a:p>
      </dsp:txBody>
      <dsp:txXfrm>
        <a:off x="766936" y="3707911"/>
        <a:ext cx="1844529" cy="1716942"/>
      </dsp:txXfrm>
    </dsp:sp>
    <dsp:sp modelId="{3EFCABE3-A58D-4E54-8A61-1155FE2BB41F}">
      <dsp:nvSpPr>
        <dsp:cNvPr id="0" name=""/>
        <dsp:cNvSpPr/>
      </dsp:nvSpPr>
      <dsp:spPr>
        <a:xfrm>
          <a:off x="1503919" y="0"/>
          <a:ext cx="2210786" cy="2232835"/>
        </a:xfrm>
        <a:prstGeom prst="ellipse">
          <a:avLst/>
        </a:prstGeom>
        <a:solidFill>
          <a:schemeClr val="accent5">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Emotional </a:t>
          </a:r>
        </a:p>
        <a:p>
          <a:pPr marL="0" lvl="0" indent="0" algn="ctr" defTabSz="466725">
            <a:lnSpc>
              <a:spcPct val="90000"/>
            </a:lnSpc>
            <a:spcBef>
              <a:spcPct val="0"/>
            </a:spcBef>
            <a:spcAft>
              <a:spcPct val="35000"/>
            </a:spcAft>
            <a:buNone/>
          </a:pPr>
          <a:r>
            <a:rPr lang="en-US" sz="1050" b="1" u="sng" kern="1200" dirty="0">
              <a:latin typeface="Calibri" panose="020F0502020204030204" pitchFamily="34" charset="0"/>
              <a:cs typeface="Calibri" panose="020F0502020204030204" pitchFamily="34" charset="0"/>
            </a:rPr>
            <a:t>Reactivity</a:t>
          </a:r>
        </a:p>
      </dsp:txBody>
      <dsp:txXfrm>
        <a:off x="1827681" y="326991"/>
        <a:ext cx="1563262" cy="1578853"/>
      </dsp:txXfrm>
    </dsp:sp>
    <dsp:sp modelId="{F4CB4DF4-3D84-462B-B25D-B54AC3889C99}">
      <dsp:nvSpPr>
        <dsp:cNvPr id="0" name=""/>
        <dsp:cNvSpPr/>
      </dsp:nvSpPr>
      <dsp:spPr>
        <a:xfrm>
          <a:off x="752543" y="1533223"/>
          <a:ext cx="2790456" cy="2656380"/>
        </a:xfrm>
        <a:prstGeom prst="ellipse">
          <a:avLst/>
        </a:prstGeom>
        <a:solidFill>
          <a:srgbClr val="D9BDDD">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0" i="1" u="sng" kern="1200" dirty="0">
              <a:latin typeface="Calibri" panose="020F0502020204030204" pitchFamily="34" charset="0"/>
              <a:cs typeface="Calibri" panose="020F0502020204030204" pitchFamily="34" charset="0"/>
            </a:rPr>
            <a:t> </a:t>
          </a:r>
        </a:p>
        <a:p>
          <a:pPr marL="0" lvl="0" indent="0" algn="ctr" defTabSz="466725">
            <a:lnSpc>
              <a:spcPct val="90000"/>
            </a:lnSpc>
            <a:spcBef>
              <a:spcPct val="0"/>
            </a:spcBef>
            <a:spcAft>
              <a:spcPct val="35000"/>
            </a:spcAft>
            <a:buNone/>
          </a:pPr>
          <a:r>
            <a:rPr lang="en-US" sz="1050" b="1" i="0" u="sng" kern="1200" dirty="0">
              <a:latin typeface="Calibri" panose="020F0502020204030204" pitchFamily="34" charset="0"/>
              <a:cs typeface="Calibri" panose="020F0502020204030204" pitchFamily="34" charset="0"/>
            </a:rPr>
            <a:t>Learning Processes</a:t>
          </a:r>
        </a:p>
      </dsp:txBody>
      <dsp:txXfrm>
        <a:off x="1161196" y="1922241"/>
        <a:ext cx="1973150" cy="18783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75F7A-C594-4919-AB2B-21384DB5EB04}">
      <dsp:nvSpPr>
        <dsp:cNvPr id="0" name=""/>
        <dsp:cNvSpPr/>
      </dsp:nvSpPr>
      <dsp:spPr>
        <a:xfrm>
          <a:off x="5245611" y="2032725"/>
          <a:ext cx="3315196" cy="323247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Social </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Information</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Processing</a:t>
          </a:r>
        </a:p>
        <a:p>
          <a:pPr marL="0" lvl="0" indent="0" algn="ctr" defTabSz="444500">
            <a:lnSpc>
              <a:spcPct val="90000"/>
            </a:lnSpc>
            <a:spcBef>
              <a:spcPct val="0"/>
            </a:spcBef>
            <a:spcAft>
              <a:spcPct val="35000"/>
            </a:spcAft>
            <a:buNone/>
          </a:pPr>
          <a:endParaRPr lang="en-US" sz="1000" kern="1200" dirty="0">
            <a:latin typeface="Times New Roman" panose="02020603050405020304" pitchFamily="18" charset="0"/>
            <a:cs typeface="Times New Roman" panose="02020603050405020304" pitchFamily="18" charset="0"/>
          </a:endParaRPr>
        </a:p>
      </dsp:txBody>
      <dsp:txXfrm>
        <a:off x="5731110" y="2506110"/>
        <a:ext cx="2344198" cy="2285702"/>
      </dsp:txXfrm>
    </dsp:sp>
    <dsp:sp modelId="{7BCE1122-9296-45D7-A383-5FE3619C598E}">
      <dsp:nvSpPr>
        <dsp:cNvPr id="0" name=""/>
        <dsp:cNvSpPr/>
      </dsp:nvSpPr>
      <dsp:spPr>
        <a:xfrm>
          <a:off x="2267399" y="2576780"/>
          <a:ext cx="3946577" cy="3953333"/>
        </a:xfrm>
        <a:prstGeom prst="ellipse">
          <a:avLst/>
        </a:prstGeom>
        <a:solidFill>
          <a:schemeClr val="accent4">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Executive </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Function</a:t>
          </a:r>
        </a:p>
      </dsp:txBody>
      <dsp:txXfrm>
        <a:off x="2845362" y="3155732"/>
        <a:ext cx="2790651" cy="2795429"/>
      </dsp:txXfrm>
    </dsp:sp>
    <dsp:sp modelId="{33EA8CFF-A389-40DE-9903-4047687D488F}">
      <dsp:nvSpPr>
        <dsp:cNvPr id="0" name=""/>
        <dsp:cNvSpPr/>
      </dsp:nvSpPr>
      <dsp:spPr>
        <a:xfrm>
          <a:off x="2637555" y="0"/>
          <a:ext cx="4235861" cy="4190709"/>
        </a:xfrm>
        <a:prstGeom prst="ellipse">
          <a:avLst/>
        </a:prstGeom>
        <a:solidFill>
          <a:schemeClr val="accent6">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Emotion Regulation</a:t>
          </a:r>
        </a:p>
      </dsp:txBody>
      <dsp:txXfrm>
        <a:off x="3257882" y="613715"/>
        <a:ext cx="2995207" cy="2963279"/>
      </dsp:txXfrm>
    </dsp:sp>
    <dsp:sp modelId="{B306346E-E749-45D7-BBC4-6FEE5A9E0D44}">
      <dsp:nvSpPr>
        <dsp:cNvPr id="0" name=""/>
        <dsp:cNvSpPr/>
      </dsp:nvSpPr>
      <dsp:spPr>
        <a:xfrm>
          <a:off x="256255" y="3274914"/>
          <a:ext cx="2608559" cy="2428124"/>
        </a:xfrm>
        <a:prstGeom prst="ellipse">
          <a:avLst/>
        </a:prstGeom>
        <a:solidFill>
          <a:schemeClr val="accent2">
            <a:alpha val="50000"/>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&lt;Reward </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Processing&gt;</a:t>
          </a:r>
        </a:p>
      </dsp:txBody>
      <dsp:txXfrm>
        <a:off x="638270" y="3630505"/>
        <a:ext cx="1844529" cy="1716942"/>
      </dsp:txXfrm>
    </dsp:sp>
    <dsp:sp modelId="{3EFCABE3-A58D-4E54-8A61-1155FE2BB41F}">
      <dsp:nvSpPr>
        <dsp:cNvPr id="0" name=""/>
        <dsp:cNvSpPr/>
      </dsp:nvSpPr>
      <dsp:spPr>
        <a:xfrm>
          <a:off x="1552798" y="180767"/>
          <a:ext cx="1905826" cy="1775997"/>
        </a:xfrm>
        <a:prstGeom prst="ellipse">
          <a:avLst/>
        </a:prstGeom>
        <a:solidFill>
          <a:schemeClr val="accent5">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Emotional </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Reactivity</a:t>
          </a:r>
        </a:p>
      </dsp:txBody>
      <dsp:txXfrm>
        <a:off x="1831900" y="440856"/>
        <a:ext cx="1347622" cy="1255819"/>
      </dsp:txXfrm>
    </dsp:sp>
    <dsp:sp modelId="{F4CB4DF4-3D84-462B-B25D-B54AC3889C99}">
      <dsp:nvSpPr>
        <dsp:cNvPr id="0" name=""/>
        <dsp:cNvSpPr/>
      </dsp:nvSpPr>
      <dsp:spPr>
        <a:xfrm>
          <a:off x="752543" y="1533223"/>
          <a:ext cx="2790456" cy="2656380"/>
        </a:xfrm>
        <a:prstGeom prst="ellipse">
          <a:avLst/>
        </a:prstGeom>
        <a:solidFill>
          <a:srgbClr val="D9BDDD">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1" u="sng" kern="1200" dirty="0">
              <a:latin typeface="Times New Roman" panose="02020603050405020304" pitchFamily="18" charset="0"/>
              <a:cs typeface="Times New Roman" panose="02020603050405020304" pitchFamily="18" charset="0"/>
            </a:rPr>
            <a:t> </a:t>
          </a:r>
        </a:p>
        <a:p>
          <a:pPr marL="0" lvl="0" indent="0" algn="ctr" defTabSz="444500">
            <a:lnSpc>
              <a:spcPct val="90000"/>
            </a:lnSpc>
            <a:spcBef>
              <a:spcPct val="0"/>
            </a:spcBef>
            <a:spcAft>
              <a:spcPct val="35000"/>
            </a:spcAft>
            <a:buNone/>
          </a:pPr>
          <a:r>
            <a:rPr lang="en-US" sz="1000" b="1" i="0" u="sng" kern="1200" dirty="0">
              <a:latin typeface="Times New Roman" panose="02020603050405020304" pitchFamily="18" charset="0"/>
              <a:cs typeface="Times New Roman" panose="02020603050405020304" pitchFamily="18" charset="0"/>
            </a:rPr>
            <a:t>Learning Processes</a:t>
          </a:r>
        </a:p>
      </dsp:txBody>
      <dsp:txXfrm>
        <a:off x="1161196" y="1922241"/>
        <a:ext cx="1973150" cy="18783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75F7A-C594-4919-AB2B-21384DB5EB04}">
      <dsp:nvSpPr>
        <dsp:cNvPr id="0" name=""/>
        <dsp:cNvSpPr/>
      </dsp:nvSpPr>
      <dsp:spPr>
        <a:xfrm>
          <a:off x="2770644" y="0"/>
          <a:ext cx="3315196" cy="323247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Social </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Information</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Processing</a:t>
          </a:r>
        </a:p>
        <a:p>
          <a:pPr marL="0" lvl="0" indent="0" algn="ctr" defTabSz="444500">
            <a:lnSpc>
              <a:spcPct val="90000"/>
            </a:lnSpc>
            <a:spcBef>
              <a:spcPct val="0"/>
            </a:spcBef>
            <a:spcAft>
              <a:spcPct val="35000"/>
            </a:spcAft>
            <a:buNone/>
          </a:pPr>
          <a:endParaRPr lang="en-US" sz="1000" kern="1200" dirty="0">
            <a:latin typeface="Times New Roman" panose="02020603050405020304" pitchFamily="18" charset="0"/>
            <a:cs typeface="Times New Roman" panose="02020603050405020304" pitchFamily="18" charset="0"/>
          </a:endParaRPr>
        </a:p>
      </dsp:txBody>
      <dsp:txXfrm>
        <a:off x="3256143" y="473385"/>
        <a:ext cx="2344198" cy="2285702"/>
      </dsp:txXfrm>
    </dsp:sp>
    <dsp:sp modelId="{7BCE1122-9296-45D7-A383-5FE3619C598E}">
      <dsp:nvSpPr>
        <dsp:cNvPr id="0" name=""/>
        <dsp:cNvSpPr/>
      </dsp:nvSpPr>
      <dsp:spPr>
        <a:xfrm>
          <a:off x="2204012" y="2149152"/>
          <a:ext cx="3946577" cy="3953333"/>
        </a:xfrm>
        <a:prstGeom prst="ellipse">
          <a:avLst/>
        </a:prstGeom>
        <a:solidFill>
          <a:schemeClr val="accent4">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Executive </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Function</a:t>
          </a:r>
        </a:p>
      </dsp:txBody>
      <dsp:txXfrm>
        <a:off x="2781975" y="2728104"/>
        <a:ext cx="2790651" cy="2795429"/>
      </dsp:txXfrm>
    </dsp:sp>
    <dsp:sp modelId="{33EA8CFF-A389-40DE-9903-4047687D488F}">
      <dsp:nvSpPr>
        <dsp:cNvPr id="0" name=""/>
        <dsp:cNvSpPr/>
      </dsp:nvSpPr>
      <dsp:spPr>
        <a:xfrm>
          <a:off x="4695333" y="331377"/>
          <a:ext cx="4235861" cy="4190709"/>
        </a:xfrm>
        <a:prstGeom prst="ellipse">
          <a:avLst/>
        </a:prstGeom>
        <a:solidFill>
          <a:schemeClr val="accent6">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Emotion Regulation</a:t>
          </a:r>
        </a:p>
      </dsp:txBody>
      <dsp:txXfrm>
        <a:off x="5315660" y="945092"/>
        <a:ext cx="2995207" cy="2963279"/>
      </dsp:txXfrm>
    </dsp:sp>
    <dsp:sp modelId="{B306346E-E749-45D7-BBC4-6FEE5A9E0D44}">
      <dsp:nvSpPr>
        <dsp:cNvPr id="0" name=""/>
        <dsp:cNvSpPr/>
      </dsp:nvSpPr>
      <dsp:spPr>
        <a:xfrm>
          <a:off x="420098" y="2991070"/>
          <a:ext cx="2608559" cy="2428124"/>
        </a:xfrm>
        <a:prstGeom prst="ellipse">
          <a:avLst/>
        </a:prstGeom>
        <a:solidFill>
          <a:schemeClr val="accent2">
            <a:alpha val="50000"/>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Reward </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Processing</a:t>
          </a:r>
        </a:p>
      </dsp:txBody>
      <dsp:txXfrm>
        <a:off x="802113" y="3346661"/>
        <a:ext cx="1844529" cy="1716942"/>
      </dsp:txXfrm>
    </dsp:sp>
    <dsp:sp modelId="{3EFCABE3-A58D-4E54-8A61-1155FE2BB41F}">
      <dsp:nvSpPr>
        <dsp:cNvPr id="0" name=""/>
        <dsp:cNvSpPr/>
      </dsp:nvSpPr>
      <dsp:spPr>
        <a:xfrm>
          <a:off x="7689337" y="149113"/>
          <a:ext cx="2506567" cy="2479302"/>
        </a:xfrm>
        <a:prstGeom prst="ellipse">
          <a:avLst/>
        </a:prstGeom>
        <a:solidFill>
          <a:schemeClr val="accent5">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Emotional </a:t>
          </a:r>
        </a:p>
        <a:p>
          <a:pPr marL="0" lvl="0" indent="0" algn="ctr" defTabSz="444500">
            <a:lnSpc>
              <a:spcPct val="90000"/>
            </a:lnSpc>
            <a:spcBef>
              <a:spcPct val="0"/>
            </a:spcBef>
            <a:spcAft>
              <a:spcPct val="35000"/>
            </a:spcAft>
            <a:buNone/>
          </a:pPr>
          <a:r>
            <a:rPr lang="en-US" sz="1000" b="1" u="sng" kern="1200" dirty="0">
              <a:latin typeface="Times New Roman" panose="02020603050405020304" pitchFamily="18" charset="0"/>
              <a:cs typeface="Times New Roman" panose="02020603050405020304" pitchFamily="18" charset="0"/>
            </a:rPr>
            <a:t>Reactivity</a:t>
          </a:r>
        </a:p>
      </dsp:txBody>
      <dsp:txXfrm>
        <a:off x="8056415" y="512198"/>
        <a:ext cx="1772411" cy="1753132"/>
      </dsp:txXfrm>
    </dsp:sp>
    <dsp:sp modelId="{F4CB4DF4-3D84-462B-B25D-B54AC3889C99}">
      <dsp:nvSpPr>
        <dsp:cNvPr id="0" name=""/>
        <dsp:cNvSpPr/>
      </dsp:nvSpPr>
      <dsp:spPr>
        <a:xfrm>
          <a:off x="836257" y="1833386"/>
          <a:ext cx="2275760" cy="2302730"/>
        </a:xfrm>
        <a:prstGeom prst="ellipse">
          <a:avLst/>
        </a:prstGeom>
        <a:solidFill>
          <a:srgbClr val="D9BDDD">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1" u="sng" kern="1200" dirty="0">
              <a:latin typeface="Times New Roman" panose="02020603050405020304" pitchFamily="18" charset="0"/>
              <a:cs typeface="Times New Roman" panose="02020603050405020304" pitchFamily="18" charset="0"/>
            </a:rPr>
            <a:t> </a:t>
          </a:r>
        </a:p>
        <a:p>
          <a:pPr marL="0" lvl="0" indent="0" algn="ctr" defTabSz="444500">
            <a:lnSpc>
              <a:spcPct val="90000"/>
            </a:lnSpc>
            <a:spcBef>
              <a:spcPct val="0"/>
            </a:spcBef>
            <a:spcAft>
              <a:spcPct val="35000"/>
            </a:spcAft>
            <a:buNone/>
          </a:pPr>
          <a:r>
            <a:rPr lang="en-US" sz="1000" b="1" i="0" u="sng" kern="1200" dirty="0">
              <a:latin typeface="Times New Roman" panose="02020603050405020304" pitchFamily="18" charset="0"/>
              <a:cs typeface="Times New Roman" panose="02020603050405020304" pitchFamily="18" charset="0"/>
            </a:rPr>
            <a:t>Learning Processes</a:t>
          </a:r>
        </a:p>
      </dsp:txBody>
      <dsp:txXfrm>
        <a:off x="1169534" y="2170613"/>
        <a:ext cx="1609206" cy="1628276"/>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BB7AD-2FB1-43AA-87EC-88FF2050B08D}"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09967-6503-4AAD-920B-64CBEF24E644}" type="slidenum">
              <a:rPr lang="en-US" smtClean="0"/>
              <a:t>‹#›</a:t>
            </a:fld>
            <a:endParaRPr lang="en-US"/>
          </a:p>
        </p:txBody>
      </p:sp>
    </p:spTree>
    <p:extLst>
      <p:ext uri="{BB962C8B-B14F-4D97-AF65-F5344CB8AC3E}">
        <p14:creationId xmlns:p14="http://schemas.microsoft.com/office/powerpoint/2010/main" val="1568016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effectLst/>
                <a:latin typeface="Times New Roman" panose="02020603050405020304" pitchFamily="18" charset="0"/>
                <a:ea typeface="Calibri" panose="020F0502020204030204" pitchFamily="34" charset="0"/>
              </a:rPr>
              <a:t>Neuroimaging research supports that threat and deprivation have distinct mechanisms of effect on psychopathology, suggesting the possibility of identifying early targets for prevention of psychiatric disorders.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critical task from an epidemiologic perspective is to establish which precursor phenotypes, measurable on a population scale and targetable with intervention, most saliently reflect biological changes precipitated by deprivation and threat.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The proposed work will first examine a rich set of characteristics previously found to mediate the relationships between deprivation and threat and psychiatric outcomes over the lifecourse.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We will then turn our focus to one mediator – earlier pubertal development – that has been shown to predict elevated risk of psychopathology but that is differentially affected by deprivation and threat.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One understudied mechanism by which earlier puberty may enact psychosocial harm is prematurely curtailed sleep.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We will decompose the total effect of early puberty on adolescent depression symptoms into its natural direct effect and the natural indirect effect through weekday sleep duration. Lastly, we will use data from a natural experiment to explore the heterogeneity of effect of sleep duration on depression outcomes among high school students, with a two-pronged goal of learning about the etiology of depression and informing optimization of delaying high school start times to protect adolescent mental health. </a:t>
            </a:r>
            <a:endParaRPr lang="en-US" dirty="0"/>
          </a:p>
        </p:txBody>
      </p:sp>
      <p:sp>
        <p:nvSpPr>
          <p:cNvPr id="4" name="Slide Number Placeholder 3"/>
          <p:cNvSpPr>
            <a:spLocks noGrp="1"/>
          </p:cNvSpPr>
          <p:nvPr>
            <p:ph type="sldNum" sz="quarter" idx="5"/>
          </p:nvPr>
        </p:nvSpPr>
        <p:spPr/>
        <p:txBody>
          <a:bodyPr/>
          <a:lstStyle/>
          <a:p>
            <a:fld id="{8BB0011F-BC46-4EDC-B339-38213B913378}" type="slidenum">
              <a:rPr lang="en-US" smtClean="0"/>
              <a:t>4</a:t>
            </a:fld>
            <a:endParaRPr lang="en-US"/>
          </a:p>
        </p:txBody>
      </p:sp>
    </p:spTree>
    <p:extLst>
      <p:ext uri="{BB962C8B-B14F-4D97-AF65-F5344CB8AC3E}">
        <p14:creationId xmlns:p14="http://schemas.microsoft.com/office/powerpoint/2010/main" val="140644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effectLst/>
                <a:latin typeface="Times New Roman" panose="02020603050405020304" pitchFamily="18" charset="0"/>
                <a:ea typeface="Calibri" panose="020F0502020204030204" pitchFamily="34" charset="0"/>
              </a:rPr>
              <a:t>Neuroimaging research supports that threat and deprivation have distinct mechanisms of effect on psychopathology, suggesting the possibility of identifying early targets for prevention of psychiatric disorders.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critical task from an epidemiologic perspective is to establish which precursor phenotypes, measurable on a population scale and targetable with intervention, most saliently reflect biological changes precipitated by deprivation and threat.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The proposed work will first examine a rich set of characteristics previously found to mediate the relationships between deprivation and threat and psychiatric outcomes over the lifecourse.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We will then turn our focus to one mediator – earlier pubertal development – that has been shown to predict elevated risk of psychopathology but that is differentially affected by deprivation and threat.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One understudied mechanism by which earlier puberty may enact psychosocial harm is prematurely curtailed sleep.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We will decompose the total effect of early puberty on adolescent depression symptoms into its natural direct effect and the natural indirect effect through weekday sleep duration. Lastly, we will use data from a natural experiment to explore the heterogeneity of effect of sleep duration on depression outcomes among high school students, with a two-pronged goal of learning about the etiology of depression and informing optimization of delaying high school start times to protect adolescent mental health. </a:t>
            </a:r>
            <a:endParaRPr lang="en-US" dirty="0"/>
          </a:p>
        </p:txBody>
      </p:sp>
      <p:sp>
        <p:nvSpPr>
          <p:cNvPr id="4" name="Slide Number Placeholder 3"/>
          <p:cNvSpPr>
            <a:spLocks noGrp="1"/>
          </p:cNvSpPr>
          <p:nvPr>
            <p:ph type="sldNum" sz="quarter" idx="5"/>
          </p:nvPr>
        </p:nvSpPr>
        <p:spPr/>
        <p:txBody>
          <a:bodyPr/>
          <a:lstStyle/>
          <a:p>
            <a:fld id="{8BB0011F-BC46-4EDC-B339-38213B913378}" type="slidenum">
              <a:rPr lang="en-US" smtClean="0"/>
              <a:t>7</a:t>
            </a:fld>
            <a:endParaRPr lang="en-US"/>
          </a:p>
        </p:txBody>
      </p:sp>
    </p:spTree>
    <p:extLst>
      <p:ext uri="{BB962C8B-B14F-4D97-AF65-F5344CB8AC3E}">
        <p14:creationId xmlns:p14="http://schemas.microsoft.com/office/powerpoint/2010/main" val="232847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effectLst/>
                <a:latin typeface="Times New Roman" panose="02020603050405020304" pitchFamily="18" charset="0"/>
                <a:ea typeface="Calibri" panose="020F0502020204030204" pitchFamily="34" charset="0"/>
              </a:rPr>
              <a:t>Neuroimaging research supports that threat and deprivation have distinct mechanisms of effect on psychopathology, suggesting the possibility of identifying early targets for prevention of psychiatric disorders.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critical task from an epidemiologic perspective is to establish which precursor phenotypes, measurable on a population scale and targetable with intervention, most saliently reflect biological changes precipitated by deprivation and threat.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The proposed work will first examine a rich set of characteristics previously found to mediate the relationships between deprivation and threat and psychiatric outcomes over the lifecourse.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We will then turn our focus to one mediator – earlier pubertal development – that has been shown to predict elevated risk of psychopathology but that is differentially affected by deprivation and threat.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One understudied mechanism by which earlier puberty may enact psychosocial harm is prematurely curtailed sleep.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We will decompose the total effect of early puberty on adolescent depression symptoms into its natural direct effect and the natural indirect effect through weekday sleep duration. Lastly, we will use data from a natural experiment to explore the heterogeneity of effect of sleep duration on depression outcomes among high school students, with a two-pronged goal of learning about the etiology of depression and informing optimization of delaying high school start times to protect adolescent mental health. </a:t>
            </a:r>
            <a:endParaRPr lang="en-US" dirty="0"/>
          </a:p>
        </p:txBody>
      </p:sp>
      <p:sp>
        <p:nvSpPr>
          <p:cNvPr id="4" name="Slide Number Placeholder 3"/>
          <p:cNvSpPr>
            <a:spLocks noGrp="1"/>
          </p:cNvSpPr>
          <p:nvPr>
            <p:ph type="sldNum" sz="quarter" idx="5"/>
          </p:nvPr>
        </p:nvSpPr>
        <p:spPr/>
        <p:txBody>
          <a:bodyPr/>
          <a:lstStyle/>
          <a:p>
            <a:fld id="{8BB0011F-BC46-4EDC-B339-38213B913378}" type="slidenum">
              <a:rPr lang="en-US" smtClean="0"/>
              <a:t>8</a:t>
            </a:fld>
            <a:endParaRPr lang="en-US"/>
          </a:p>
        </p:txBody>
      </p:sp>
    </p:spTree>
    <p:extLst>
      <p:ext uri="{BB962C8B-B14F-4D97-AF65-F5344CB8AC3E}">
        <p14:creationId xmlns:p14="http://schemas.microsoft.com/office/powerpoint/2010/main" val="411299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effectLst/>
                <a:latin typeface="Times New Roman" panose="02020603050405020304" pitchFamily="18" charset="0"/>
                <a:ea typeface="Calibri" panose="020F0502020204030204" pitchFamily="34" charset="0"/>
              </a:rPr>
              <a:t>Neuroimaging research supports that threat and deprivation have distinct mechanisms of effect on psychopathology, suggesting the possibility of identifying early targets for prevention of psychiatric disorders.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critical task from an epidemiologic perspective is to establish which precursor phenotypes, measurable on a population scale and targetable with intervention, most saliently reflect biological changes precipitated by deprivation and threat.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The proposed work will first examine a rich set of characteristics previously found to mediate the relationships between deprivation and threat and psychiatric outcomes over the lifecourse.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We will then turn our focus to one mediator – earlier pubertal development – that has been shown to predict elevated risk of psychopathology but that is differentially affected by deprivation and threat.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One understudied mechanism by which earlier puberty may enact psychosocial harm is prematurely curtailed sleep.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We will decompose the total effect of early puberty on adolescent depression symptoms into its natural direct effect and the natural indirect effect through weekday sleep duration. Lastly, we will use data from a natural experiment to explore the heterogeneity of effect of sleep duration on depression outcomes among high school students, with a two-pronged goal of learning about the etiology of depression and informing optimization of delaying high school start times to protect adolescent mental health. </a:t>
            </a:r>
            <a:endParaRPr lang="en-US" dirty="0"/>
          </a:p>
        </p:txBody>
      </p:sp>
      <p:sp>
        <p:nvSpPr>
          <p:cNvPr id="4" name="Slide Number Placeholder 3"/>
          <p:cNvSpPr>
            <a:spLocks noGrp="1"/>
          </p:cNvSpPr>
          <p:nvPr>
            <p:ph type="sldNum" sz="quarter" idx="5"/>
          </p:nvPr>
        </p:nvSpPr>
        <p:spPr/>
        <p:txBody>
          <a:bodyPr/>
          <a:lstStyle/>
          <a:p>
            <a:fld id="{8BB0011F-BC46-4EDC-B339-38213B913378}" type="slidenum">
              <a:rPr lang="en-US" smtClean="0"/>
              <a:t>10</a:t>
            </a:fld>
            <a:endParaRPr lang="en-US"/>
          </a:p>
        </p:txBody>
      </p:sp>
    </p:spTree>
    <p:extLst>
      <p:ext uri="{BB962C8B-B14F-4D97-AF65-F5344CB8AC3E}">
        <p14:creationId xmlns:p14="http://schemas.microsoft.com/office/powerpoint/2010/main" val="185484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0E91-9D1E-4D2C-B6DF-0E9E3ABFCE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EE615B-26A9-415C-AB0F-C738AEADD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B83141-2837-457C-8592-3DFEDE1BA529}"/>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5" name="Footer Placeholder 4">
            <a:extLst>
              <a:ext uri="{FF2B5EF4-FFF2-40B4-BE49-F238E27FC236}">
                <a16:creationId xmlns:a16="http://schemas.microsoft.com/office/drawing/2014/main" id="{CE36E252-441E-4092-A3F8-FD2EE0ACA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6E73F-4AA0-4B0F-9851-6C643414C9F1}"/>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75085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E99B-C36C-47F1-ABAA-76C5594FFE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F9240E-2A2F-4449-A5F8-0D6B2D82C5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DBAF7-456E-4627-9E7B-9F86BA98589F}"/>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5" name="Footer Placeholder 4">
            <a:extLst>
              <a:ext uri="{FF2B5EF4-FFF2-40B4-BE49-F238E27FC236}">
                <a16:creationId xmlns:a16="http://schemas.microsoft.com/office/drawing/2014/main" id="{FECF731C-783B-45EF-A5B3-100246D67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44F5F-5C9D-4FDE-86B8-CCCC7D70334F}"/>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191332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252BA-5B7F-4B27-BC22-2510026767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323B10-F287-4322-9839-25EF41FA8C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9B08E-85A3-4F25-B9D0-87715F4C2500}"/>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5" name="Footer Placeholder 4">
            <a:extLst>
              <a:ext uri="{FF2B5EF4-FFF2-40B4-BE49-F238E27FC236}">
                <a16:creationId xmlns:a16="http://schemas.microsoft.com/office/drawing/2014/main" id="{19339953-BC1A-4424-8A6E-880D0D0DB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080E6-04A3-40D4-8FD5-BB224CC86F04}"/>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242829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94D-B2DB-4EFB-8629-062D1BFA4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0E54B4-1848-4E8A-AC62-24BEE4EC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52C6C-6DE0-4337-8E6D-FD746ED3AD55}"/>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5" name="Footer Placeholder 4">
            <a:extLst>
              <a:ext uri="{FF2B5EF4-FFF2-40B4-BE49-F238E27FC236}">
                <a16:creationId xmlns:a16="http://schemas.microsoft.com/office/drawing/2014/main" id="{C3D150CC-63EF-46D1-AEE2-2921BE206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89E44-9FB3-4D5F-8C3B-E24C512725D1}"/>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223112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C20E-C06D-4AD2-81F3-BCEE1940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AE13E2-D810-40F8-9E8F-C654C83D9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59BEB-C9F4-49FD-98D9-9FE591E5FB1A}"/>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5" name="Footer Placeholder 4">
            <a:extLst>
              <a:ext uri="{FF2B5EF4-FFF2-40B4-BE49-F238E27FC236}">
                <a16:creationId xmlns:a16="http://schemas.microsoft.com/office/drawing/2014/main" id="{3B2746AB-3BF9-4413-894E-B1D84AD28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54205-CD99-46AB-8178-16403BD2ED17}"/>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64852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75E-DBFF-469A-948E-A53344D08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BB12D-3FF9-450F-A91A-5A283D51B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1D637B-7248-4ED4-843C-8D6D1BAD78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D2034E-1EB6-44EC-AA17-0953427E1051}"/>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6" name="Footer Placeholder 5">
            <a:extLst>
              <a:ext uri="{FF2B5EF4-FFF2-40B4-BE49-F238E27FC236}">
                <a16:creationId xmlns:a16="http://schemas.microsoft.com/office/drawing/2014/main" id="{54456419-4221-4EBC-AA4B-B0F45A339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A9FFB-18FA-41C9-9DAD-F48F5B0E0052}"/>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24424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69E1-5ED1-42F4-9CA1-68532CD2F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07E82-E97F-4009-9110-EF959C9E7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5C68DE-6B7B-4FE5-81A3-5BEF1D9458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59857C-4A55-4884-A7F6-71EA45A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A67E98-236E-4BA6-BF82-D279FF7A1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BBE1D6-FA06-4206-9F00-7E96A5234AF7}"/>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8" name="Footer Placeholder 7">
            <a:extLst>
              <a:ext uri="{FF2B5EF4-FFF2-40B4-BE49-F238E27FC236}">
                <a16:creationId xmlns:a16="http://schemas.microsoft.com/office/drawing/2014/main" id="{E1C090AA-E26B-4085-81B5-99B9E0F8F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10E3C6-993A-4EDA-BC58-92CD1C98C3CF}"/>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151041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8886-9A13-430C-BCA6-8C3A7F5B7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5F03E7-3B3D-42B2-9091-E3394DD0D302}"/>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4" name="Footer Placeholder 3">
            <a:extLst>
              <a:ext uri="{FF2B5EF4-FFF2-40B4-BE49-F238E27FC236}">
                <a16:creationId xmlns:a16="http://schemas.microsoft.com/office/drawing/2014/main" id="{D4BA22F6-77A0-4664-BCCE-92AEFF5AF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EC8D67-419B-471C-B308-CA75571EE911}"/>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278959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28072-C04D-4D61-B268-4CEB63580258}"/>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3" name="Footer Placeholder 2">
            <a:extLst>
              <a:ext uri="{FF2B5EF4-FFF2-40B4-BE49-F238E27FC236}">
                <a16:creationId xmlns:a16="http://schemas.microsoft.com/office/drawing/2014/main" id="{619FFF8D-4234-4DA9-9FE1-EDA0DFE7E7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FADEE-841C-4739-B911-F8068A89E0D4}"/>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331911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1CF9-4830-4E49-91B3-0AC5ED085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CBC5CF-7644-42EC-A19C-A5F2D1A2F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A1774E-1B93-449E-B818-E04909F25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D66B8-93D4-4E6B-B8A0-EDB8AC3642C3}"/>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6" name="Footer Placeholder 5">
            <a:extLst>
              <a:ext uri="{FF2B5EF4-FFF2-40B4-BE49-F238E27FC236}">
                <a16:creationId xmlns:a16="http://schemas.microsoft.com/office/drawing/2014/main" id="{8B33B435-2587-4F5A-98ED-189CFFC68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2BFFE-C872-4437-881F-B289725E2F47}"/>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98339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83A3-DB22-41BA-B98F-6721602B9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733CF0-84E7-470D-A340-4546A881B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511DC6-5482-4ECD-B602-C710B4367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1542E-DE16-4365-932C-17DE1DBB1A43}"/>
              </a:ext>
            </a:extLst>
          </p:cNvPr>
          <p:cNvSpPr>
            <a:spLocks noGrp="1"/>
          </p:cNvSpPr>
          <p:nvPr>
            <p:ph type="dt" sz="half" idx="10"/>
          </p:nvPr>
        </p:nvSpPr>
        <p:spPr/>
        <p:txBody>
          <a:bodyPr/>
          <a:lstStyle/>
          <a:p>
            <a:fld id="{C1EFC172-0B8F-4669-8BAB-BC32AECFF074}" type="datetimeFigureOut">
              <a:rPr lang="en-US" smtClean="0"/>
              <a:t>1/26/2022</a:t>
            </a:fld>
            <a:endParaRPr lang="en-US"/>
          </a:p>
        </p:txBody>
      </p:sp>
      <p:sp>
        <p:nvSpPr>
          <p:cNvPr id="6" name="Footer Placeholder 5">
            <a:extLst>
              <a:ext uri="{FF2B5EF4-FFF2-40B4-BE49-F238E27FC236}">
                <a16:creationId xmlns:a16="http://schemas.microsoft.com/office/drawing/2014/main" id="{44DAEB07-3E65-41A2-885E-3B9BEA4BF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9EE9F-D075-4E50-9AD2-9441F2AD66AC}"/>
              </a:ext>
            </a:extLst>
          </p:cNvPr>
          <p:cNvSpPr>
            <a:spLocks noGrp="1"/>
          </p:cNvSpPr>
          <p:nvPr>
            <p:ph type="sldNum" sz="quarter" idx="12"/>
          </p:nvPr>
        </p:nvSpPr>
        <p:spPr/>
        <p:txBody>
          <a:bodyPr/>
          <a:lstStyle/>
          <a:p>
            <a:fld id="{F4C145DD-68AA-4E54-9A15-B93E458525ED}" type="slidenum">
              <a:rPr lang="en-US" smtClean="0"/>
              <a:t>‹#›</a:t>
            </a:fld>
            <a:endParaRPr lang="en-US"/>
          </a:p>
        </p:txBody>
      </p:sp>
    </p:spTree>
    <p:extLst>
      <p:ext uri="{BB962C8B-B14F-4D97-AF65-F5344CB8AC3E}">
        <p14:creationId xmlns:p14="http://schemas.microsoft.com/office/powerpoint/2010/main" val="54335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C4867-BE01-4C2C-8680-9A997D553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182BF0-B393-4C60-886B-0C2EFE9BF6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D7B0E-A543-4071-A66D-A22CAC6F2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FC172-0B8F-4669-8BAB-BC32AECFF074}" type="datetimeFigureOut">
              <a:rPr lang="en-US" smtClean="0"/>
              <a:t>1/26/2022</a:t>
            </a:fld>
            <a:endParaRPr lang="en-US"/>
          </a:p>
        </p:txBody>
      </p:sp>
      <p:sp>
        <p:nvSpPr>
          <p:cNvPr id="5" name="Footer Placeholder 4">
            <a:extLst>
              <a:ext uri="{FF2B5EF4-FFF2-40B4-BE49-F238E27FC236}">
                <a16:creationId xmlns:a16="http://schemas.microsoft.com/office/drawing/2014/main" id="{A4DE4102-B1E7-461D-8A27-882099A9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8116F-8382-4561-9C9E-6C42C113C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145DD-68AA-4E54-9A15-B93E458525ED}" type="slidenum">
              <a:rPr lang="en-US" smtClean="0"/>
              <a:t>‹#›</a:t>
            </a:fld>
            <a:endParaRPr lang="en-US"/>
          </a:p>
        </p:txBody>
      </p:sp>
    </p:spTree>
    <p:extLst>
      <p:ext uri="{BB962C8B-B14F-4D97-AF65-F5344CB8AC3E}">
        <p14:creationId xmlns:p14="http://schemas.microsoft.com/office/powerpoint/2010/main" val="377485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5B4B01-7C87-43BF-9FBD-ACCC25831CE3}"/>
              </a:ext>
            </a:extLst>
          </p:cNvPr>
          <p:cNvSpPr txBox="1"/>
          <p:nvPr/>
        </p:nvSpPr>
        <p:spPr>
          <a:xfrm>
            <a:off x="11275828" y="6258952"/>
            <a:ext cx="916172" cy="369332"/>
          </a:xfrm>
          <a:prstGeom prst="rect">
            <a:avLst/>
          </a:prstGeom>
          <a:noFill/>
        </p:spPr>
        <p:txBody>
          <a:bodyPr wrap="square" rtlCol="0">
            <a:spAutoFit/>
          </a:bodyPr>
          <a:lstStyle/>
          <a:p>
            <a:r>
              <a:rPr lang="en-US" sz="900" dirty="0"/>
              <a:t>Edited 1/21/2022</a:t>
            </a:r>
          </a:p>
        </p:txBody>
      </p:sp>
      <p:sp>
        <p:nvSpPr>
          <p:cNvPr id="24" name="TextBox 23">
            <a:extLst>
              <a:ext uri="{FF2B5EF4-FFF2-40B4-BE49-F238E27FC236}">
                <a16:creationId xmlns:a16="http://schemas.microsoft.com/office/drawing/2014/main" id="{8CB8A9E1-1F95-4910-B2E4-885FF220B6A5}"/>
              </a:ext>
            </a:extLst>
          </p:cNvPr>
          <p:cNvSpPr txBox="1"/>
          <p:nvPr/>
        </p:nvSpPr>
        <p:spPr>
          <a:xfrm>
            <a:off x="3800722" y="4765094"/>
            <a:ext cx="2846878" cy="1200329"/>
          </a:xfrm>
          <a:prstGeom prst="rect">
            <a:avLst/>
          </a:prstGeom>
          <a:noFill/>
        </p:spPr>
        <p:txBody>
          <a:bodyPr wrap="square" rtlCol="0">
            <a:spAutoFit/>
          </a:bodyPr>
          <a:lstStyle/>
          <a:p>
            <a:r>
              <a:rPr lang="en-US" sz="2400" dirty="0"/>
              <a:t>Biological sex</a:t>
            </a:r>
          </a:p>
          <a:p>
            <a:r>
              <a:rPr lang="en-US" sz="2400" dirty="0"/>
              <a:t>Physical inactivity</a:t>
            </a:r>
          </a:p>
          <a:p>
            <a:r>
              <a:rPr lang="en-US" sz="2400" dirty="0"/>
              <a:t>Financial insecurity </a:t>
            </a:r>
          </a:p>
        </p:txBody>
      </p:sp>
      <p:cxnSp>
        <p:nvCxnSpPr>
          <p:cNvPr id="28" name="Connector: Curved 27">
            <a:extLst>
              <a:ext uri="{FF2B5EF4-FFF2-40B4-BE49-F238E27FC236}">
                <a16:creationId xmlns:a16="http://schemas.microsoft.com/office/drawing/2014/main" id="{3FACA6B2-DB29-4DE7-A970-AE59B45A710F}"/>
              </a:ext>
            </a:extLst>
          </p:cNvPr>
          <p:cNvCxnSpPr>
            <a:cxnSpLocks/>
            <a:stCxn id="24" idx="3"/>
            <a:endCxn id="32" idx="2"/>
          </p:cNvCxnSpPr>
          <p:nvPr/>
        </p:nvCxnSpPr>
        <p:spPr>
          <a:xfrm flipV="1">
            <a:off x="6647600" y="3767463"/>
            <a:ext cx="2484486" cy="1597796"/>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DCDEA78F-A330-43C0-BDC7-293F59C11F2E}"/>
              </a:ext>
            </a:extLst>
          </p:cNvPr>
          <p:cNvSpPr txBox="1"/>
          <p:nvPr/>
        </p:nvSpPr>
        <p:spPr>
          <a:xfrm>
            <a:off x="3800722" y="3167299"/>
            <a:ext cx="1522659" cy="830997"/>
          </a:xfrm>
          <a:prstGeom prst="rect">
            <a:avLst/>
          </a:prstGeom>
          <a:noFill/>
        </p:spPr>
        <p:txBody>
          <a:bodyPr wrap="square" rtlCol="0">
            <a:spAutoFit/>
          </a:bodyPr>
          <a:lstStyle/>
          <a:p>
            <a:r>
              <a:rPr lang="en-US" sz="2400" dirty="0"/>
              <a:t>Sleep </a:t>
            </a:r>
          </a:p>
          <a:p>
            <a:r>
              <a:rPr lang="en-US" sz="2400" dirty="0"/>
              <a:t>duration</a:t>
            </a:r>
          </a:p>
        </p:txBody>
      </p:sp>
      <p:sp>
        <p:nvSpPr>
          <p:cNvPr id="32" name="TextBox 31">
            <a:extLst>
              <a:ext uri="{FF2B5EF4-FFF2-40B4-BE49-F238E27FC236}">
                <a16:creationId xmlns:a16="http://schemas.microsoft.com/office/drawing/2014/main" id="{26BB7D1F-E0D1-47CB-8F09-71C0AAA69595}"/>
              </a:ext>
            </a:extLst>
          </p:cNvPr>
          <p:cNvSpPr txBox="1"/>
          <p:nvPr/>
        </p:nvSpPr>
        <p:spPr>
          <a:xfrm>
            <a:off x="7344569" y="3305798"/>
            <a:ext cx="3575033" cy="461665"/>
          </a:xfrm>
          <a:prstGeom prst="rect">
            <a:avLst/>
          </a:prstGeom>
          <a:noFill/>
        </p:spPr>
        <p:txBody>
          <a:bodyPr wrap="square" rtlCol="0">
            <a:spAutoFit/>
          </a:bodyPr>
          <a:lstStyle/>
          <a:p>
            <a:r>
              <a:rPr lang="en-US" sz="2400" dirty="0"/>
              <a:t>Depression symptoms</a:t>
            </a:r>
          </a:p>
        </p:txBody>
      </p:sp>
      <p:cxnSp>
        <p:nvCxnSpPr>
          <p:cNvPr id="40" name="Straight Arrow Connector 39">
            <a:extLst>
              <a:ext uri="{FF2B5EF4-FFF2-40B4-BE49-F238E27FC236}">
                <a16:creationId xmlns:a16="http://schemas.microsoft.com/office/drawing/2014/main" id="{5AEFAE6E-2FE7-45D2-8866-C61DB334C8DF}"/>
              </a:ext>
            </a:extLst>
          </p:cNvPr>
          <p:cNvCxnSpPr>
            <a:cxnSpLocks/>
            <a:stCxn id="31" idx="3"/>
            <a:endCxn id="32" idx="1"/>
          </p:cNvCxnSpPr>
          <p:nvPr/>
        </p:nvCxnSpPr>
        <p:spPr>
          <a:xfrm flipV="1">
            <a:off x="5323381" y="3536631"/>
            <a:ext cx="2021188" cy="461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Explosion: 8 Points 10">
            <a:extLst>
              <a:ext uri="{FF2B5EF4-FFF2-40B4-BE49-F238E27FC236}">
                <a16:creationId xmlns:a16="http://schemas.microsoft.com/office/drawing/2014/main" id="{8BE3B4D0-C9F1-411E-97CF-3EA34D286B37}"/>
              </a:ext>
            </a:extLst>
          </p:cNvPr>
          <p:cNvSpPr/>
          <p:nvPr/>
        </p:nvSpPr>
        <p:spPr>
          <a:xfrm>
            <a:off x="1244009" y="1152429"/>
            <a:ext cx="2828261" cy="2014870"/>
          </a:xfrm>
          <a:prstGeom prst="irregularSeal1">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a:t>School start delay</a:t>
            </a:r>
          </a:p>
        </p:txBody>
      </p:sp>
      <p:cxnSp>
        <p:nvCxnSpPr>
          <p:cNvPr id="13" name="Straight Arrow Connector 12">
            <a:extLst>
              <a:ext uri="{FF2B5EF4-FFF2-40B4-BE49-F238E27FC236}">
                <a16:creationId xmlns:a16="http://schemas.microsoft.com/office/drawing/2014/main" id="{EFB56FA6-6834-4D0B-AAB4-CAF374FC1129}"/>
              </a:ext>
            </a:extLst>
          </p:cNvPr>
          <p:cNvCxnSpPr>
            <a:cxnSpLocks/>
          </p:cNvCxnSpPr>
          <p:nvPr/>
        </p:nvCxnSpPr>
        <p:spPr>
          <a:xfrm>
            <a:off x="3564565" y="2441299"/>
            <a:ext cx="749595" cy="6645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917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806F2C-DE18-4535-BCD7-020DEA01D577}"/>
              </a:ext>
            </a:extLst>
          </p:cNvPr>
          <p:cNvSpPr txBox="1"/>
          <p:nvPr/>
        </p:nvSpPr>
        <p:spPr>
          <a:xfrm>
            <a:off x="532785" y="2541347"/>
            <a:ext cx="914400" cy="369332"/>
          </a:xfrm>
          <a:prstGeom prst="rect">
            <a:avLst/>
          </a:prstGeom>
          <a:noFill/>
        </p:spPr>
        <p:txBody>
          <a:bodyPr wrap="square" rtlCol="0">
            <a:spAutoFit/>
          </a:bodyPr>
          <a:lstStyle/>
          <a:p>
            <a:r>
              <a:rPr lang="en-US" dirty="0">
                <a:solidFill>
                  <a:srgbClr val="FF0000"/>
                </a:solidFill>
              </a:rPr>
              <a:t>Threat</a:t>
            </a:r>
          </a:p>
        </p:txBody>
      </p:sp>
      <p:sp>
        <p:nvSpPr>
          <p:cNvPr id="5" name="TextBox 4">
            <a:extLst>
              <a:ext uri="{FF2B5EF4-FFF2-40B4-BE49-F238E27FC236}">
                <a16:creationId xmlns:a16="http://schemas.microsoft.com/office/drawing/2014/main" id="{0D2C5E36-1A65-4B3D-AB3E-BD550D2F108C}"/>
              </a:ext>
            </a:extLst>
          </p:cNvPr>
          <p:cNvSpPr txBox="1"/>
          <p:nvPr/>
        </p:nvSpPr>
        <p:spPr>
          <a:xfrm>
            <a:off x="0" y="3900016"/>
            <a:ext cx="1979970" cy="369332"/>
          </a:xfrm>
          <a:prstGeom prst="rect">
            <a:avLst/>
          </a:prstGeom>
          <a:noFill/>
        </p:spPr>
        <p:txBody>
          <a:bodyPr wrap="square" rtlCol="0">
            <a:spAutoFit/>
          </a:bodyPr>
          <a:lstStyle/>
          <a:p>
            <a:r>
              <a:rPr lang="en-US" dirty="0">
                <a:solidFill>
                  <a:schemeClr val="accent1"/>
                </a:solidFill>
              </a:rPr>
              <a:t>Deprivation</a:t>
            </a:r>
          </a:p>
        </p:txBody>
      </p:sp>
      <p:pic>
        <p:nvPicPr>
          <p:cNvPr id="16" name="Picture 15">
            <a:extLst>
              <a:ext uri="{FF2B5EF4-FFF2-40B4-BE49-F238E27FC236}">
                <a16:creationId xmlns:a16="http://schemas.microsoft.com/office/drawing/2014/main" id="{1C140FCC-CAA8-4835-B842-34F4AF473E92}"/>
              </a:ext>
            </a:extLst>
          </p:cNvPr>
          <p:cNvPicPr>
            <a:picLocks noChangeAspect="1"/>
          </p:cNvPicPr>
          <p:nvPr/>
        </p:nvPicPr>
        <p:blipFill>
          <a:blip r:embed="rId3"/>
          <a:stretch>
            <a:fillRect/>
          </a:stretch>
        </p:blipFill>
        <p:spPr>
          <a:xfrm>
            <a:off x="2068445" y="162232"/>
            <a:ext cx="8299078" cy="6533535"/>
          </a:xfrm>
          <a:prstGeom prst="rect">
            <a:avLst/>
          </a:prstGeom>
        </p:spPr>
      </p:pic>
      <p:cxnSp>
        <p:nvCxnSpPr>
          <p:cNvPr id="18" name="Connector: Curved 17">
            <a:extLst>
              <a:ext uri="{FF2B5EF4-FFF2-40B4-BE49-F238E27FC236}">
                <a16:creationId xmlns:a16="http://schemas.microsoft.com/office/drawing/2014/main" id="{9A14FC57-B1B2-4553-938E-A4234C77042A}"/>
              </a:ext>
            </a:extLst>
          </p:cNvPr>
          <p:cNvCxnSpPr>
            <a:cxnSpLocks/>
            <a:stCxn id="4" idx="0"/>
          </p:cNvCxnSpPr>
          <p:nvPr/>
        </p:nvCxnSpPr>
        <p:spPr>
          <a:xfrm rot="5400000" flipH="1" flipV="1">
            <a:off x="2724136" y="-903304"/>
            <a:ext cx="1710500" cy="5178802"/>
          </a:xfrm>
          <a:prstGeom prst="curved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Curved 20">
            <a:extLst>
              <a:ext uri="{FF2B5EF4-FFF2-40B4-BE49-F238E27FC236}">
                <a16:creationId xmlns:a16="http://schemas.microsoft.com/office/drawing/2014/main" id="{58A6BD3F-C0F6-4FE7-AF9C-7C8B1BF011AB}"/>
              </a:ext>
            </a:extLst>
          </p:cNvPr>
          <p:cNvCxnSpPr>
            <a:cxnSpLocks/>
            <a:stCxn id="4" idx="0"/>
          </p:cNvCxnSpPr>
          <p:nvPr/>
        </p:nvCxnSpPr>
        <p:spPr>
          <a:xfrm rot="5400000" flipH="1" flipV="1">
            <a:off x="4283936" y="-1700192"/>
            <a:ext cx="947588" cy="753549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6CE1B6D4-2197-4ADC-81AD-7304292C58ED}"/>
              </a:ext>
            </a:extLst>
          </p:cNvPr>
          <p:cNvCxnSpPr>
            <a:cxnSpLocks/>
            <a:stCxn id="4" idx="0"/>
          </p:cNvCxnSpPr>
          <p:nvPr/>
        </p:nvCxnSpPr>
        <p:spPr>
          <a:xfrm rot="5400000" flipH="1" flipV="1">
            <a:off x="4471007" y="-946119"/>
            <a:ext cx="6445" cy="696848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7E7D7D3A-E433-4AD5-B9E6-45A0C38FF010}"/>
              </a:ext>
            </a:extLst>
          </p:cNvPr>
          <p:cNvCxnSpPr>
            <a:cxnSpLocks/>
            <a:stCxn id="4" idx="2"/>
          </p:cNvCxnSpPr>
          <p:nvPr/>
        </p:nvCxnSpPr>
        <p:spPr>
          <a:xfrm rot="16200000" flipH="1">
            <a:off x="4186064" y="-285401"/>
            <a:ext cx="204187" cy="65963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D7AF99E7-C0D2-4050-821E-DC80AB0EA20B}"/>
              </a:ext>
            </a:extLst>
          </p:cNvPr>
          <p:cNvCxnSpPr>
            <a:cxnSpLocks/>
            <a:stCxn id="4" idx="2"/>
          </p:cNvCxnSpPr>
          <p:nvPr/>
        </p:nvCxnSpPr>
        <p:spPr>
          <a:xfrm rot="16200000" flipH="1">
            <a:off x="3610139" y="290524"/>
            <a:ext cx="850990" cy="609129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172E26F3-A6D4-4A6A-A107-6E45B68CBD34}"/>
              </a:ext>
            </a:extLst>
          </p:cNvPr>
          <p:cNvCxnSpPr>
            <a:stCxn id="4" idx="2"/>
          </p:cNvCxnSpPr>
          <p:nvPr/>
        </p:nvCxnSpPr>
        <p:spPr>
          <a:xfrm rot="16200000" flipH="1">
            <a:off x="1281109" y="2619555"/>
            <a:ext cx="1629075" cy="2211322"/>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0D8044C8-D017-4F43-AA8E-550A30C060B2}"/>
              </a:ext>
            </a:extLst>
          </p:cNvPr>
          <p:cNvCxnSpPr>
            <a:cxnSpLocks/>
            <a:stCxn id="5" idx="2"/>
          </p:cNvCxnSpPr>
          <p:nvPr/>
        </p:nvCxnSpPr>
        <p:spPr>
          <a:xfrm rot="16200000" flipH="1">
            <a:off x="2282713" y="2976620"/>
            <a:ext cx="1055556" cy="3641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A538E07-B7CA-4520-B71E-0AE55BEDE6B1}"/>
              </a:ext>
            </a:extLst>
          </p:cNvPr>
          <p:cNvCxnSpPr>
            <a:cxnSpLocks/>
            <a:stCxn id="5" idx="2"/>
          </p:cNvCxnSpPr>
          <p:nvPr/>
        </p:nvCxnSpPr>
        <p:spPr>
          <a:xfrm rot="16200000" flipH="1">
            <a:off x="2388740" y="2870593"/>
            <a:ext cx="1728402" cy="45259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49D3766A-351D-45E7-8CDE-13C9AD0FE7FD}"/>
              </a:ext>
            </a:extLst>
          </p:cNvPr>
          <p:cNvCxnSpPr>
            <a:cxnSpLocks/>
            <a:stCxn id="5" idx="2"/>
          </p:cNvCxnSpPr>
          <p:nvPr/>
        </p:nvCxnSpPr>
        <p:spPr>
          <a:xfrm rot="16200000" flipH="1">
            <a:off x="2975268" y="2284064"/>
            <a:ext cx="1314890" cy="52854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67665B1F-B20D-4906-A223-EA285C506E32}"/>
              </a:ext>
            </a:extLst>
          </p:cNvPr>
          <p:cNvCxnSpPr>
            <a:cxnSpLocks/>
            <a:stCxn id="5" idx="0"/>
          </p:cNvCxnSpPr>
          <p:nvPr/>
        </p:nvCxnSpPr>
        <p:spPr>
          <a:xfrm rot="5400000" flipH="1" flipV="1">
            <a:off x="1352456" y="2051163"/>
            <a:ext cx="1486382" cy="22113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378E3CB-6BC8-483F-B4EA-375CAFAE825D}"/>
              </a:ext>
            </a:extLst>
          </p:cNvPr>
          <p:cNvCxnSpPr>
            <a:cxnSpLocks/>
            <a:stCxn id="5" idx="0"/>
          </p:cNvCxnSpPr>
          <p:nvPr/>
        </p:nvCxnSpPr>
        <p:spPr>
          <a:xfrm rot="5400000" flipH="1" flipV="1">
            <a:off x="3693107" y="-955882"/>
            <a:ext cx="2152776" cy="75590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FB14E3-2B53-4E04-8022-A2A20CB6C6AB}"/>
              </a:ext>
            </a:extLst>
          </p:cNvPr>
          <p:cNvCxnSpPr>
            <a:stCxn id="4" idx="3"/>
          </p:cNvCxnSpPr>
          <p:nvPr/>
        </p:nvCxnSpPr>
        <p:spPr>
          <a:xfrm>
            <a:off x="1447185" y="2726013"/>
            <a:ext cx="128126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04BD353C-46BB-4C70-A52D-9369DD0A9200}"/>
              </a:ext>
            </a:extLst>
          </p:cNvPr>
          <p:cNvCxnSpPr>
            <a:stCxn id="5" idx="2"/>
          </p:cNvCxnSpPr>
          <p:nvPr/>
        </p:nvCxnSpPr>
        <p:spPr>
          <a:xfrm rot="16200000" flipH="1">
            <a:off x="1873811" y="3385521"/>
            <a:ext cx="369020" cy="21366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36DD89D-4044-4737-B785-30B2428831B9}"/>
              </a:ext>
            </a:extLst>
          </p:cNvPr>
          <p:cNvSpPr txBox="1"/>
          <p:nvPr/>
        </p:nvSpPr>
        <p:spPr>
          <a:xfrm>
            <a:off x="10464177" y="2821567"/>
            <a:ext cx="1766830" cy="369332"/>
          </a:xfrm>
          <a:prstGeom prst="rect">
            <a:avLst/>
          </a:prstGeom>
          <a:noFill/>
        </p:spPr>
        <p:txBody>
          <a:bodyPr wrap="none" rtlCol="0">
            <a:spAutoFit/>
          </a:bodyPr>
          <a:lstStyle/>
          <a:p>
            <a:r>
              <a:rPr lang="en-US" dirty="0"/>
              <a:t>Psychopathology</a:t>
            </a:r>
          </a:p>
        </p:txBody>
      </p:sp>
      <p:cxnSp>
        <p:nvCxnSpPr>
          <p:cNvPr id="72" name="Connector: Curved 71">
            <a:extLst>
              <a:ext uri="{FF2B5EF4-FFF2-40B4-BE49-F238E27FC236}">
                <a16:creationId xmlns:a16="http://schemas.microsoft.com/office/drawing/2014/main" id="{758365DC-A1BE-400B-8940-DAB654F8A357}"/>
              </a:ext>
            </a:extLst>
          </p:cNvPr>
          <p:cNvCxnSpPr>
            <a:cxnSpLocks/>
            <a:endCxn id="68" idx="0"/>
          </p:cNvCxnSpPr>
          <p:nvPr/>
        </p:nvCxnSpPr>
        <p:spPr>
          <a:xfrm>
            <a:off x="7012858" y="830847"/>
            <a:ext cx="4334734" cy="1990720"/>
          </a:xfrm>
          <a:prstGeom prst="curved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77C63B23-9307-459D-AADE-56454C441A85}"/>
              </a:ext>
            </a:extLst>
          </p:cNvPr>
          <p:cNvCxnSpPr>
            <a:stCxn id="5" idx="2"/>
            <a:endCxn id="68" idx="2"/>
          </p:cNvCxnSpPr>
          <p:nvPr/>
        </p:nvCxnSpPr>
        <p:spPr>
          <a:xfrm rot="5400000" flipH="1" flipV="1">
            <a:off x="5629563" y="-1448680"/>
            <a:ext cx="1078449" cy="10357607"/>
          </a:xfrm>
          <a:prstGeom prst="curvedConnector3">
            <a:avLst>
              <a:gd name="adj1" fmla="val -235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A5C3717B-8684-46B2-8134-64419F30FCCB}"/>
              </a:ext>
            </a:extLst>
          </p:cNvPr>
          <p:cNvCxnSpPr>
            <a:stCxn id="4" idx="0"/>
            <a:endCxn id="68" idx="0"/>
          </p:cNvCxnSpPr>
          <p:nvPr/>
        </p:nvCxnSpPr>
        <p:spPr>
          <a:xfrm rot="16200000" flipH="1">
            <a:off x="6028678" y="-2497346"/>
            <a:ext cx="280220" cy="10357607"/>
          </a:xfrm>
          <a:prstGeom prst="curvedConnector3">
            <a:avLst>
              <a:gd name="adj1" fmla="val -90263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CB780E3F-66EB-4883-9400-A56998016CC2}"/>
              </a:ext>
            </a:extLst>
          </p:cNvPr>
          <p:cNvCxnSpPr>
            <a:cxnSpLocks/>
            <a:endCxn id="68" idx="0"/>
          </p:cNvCxnSpPr>
          <p:nvPr/>
        </p:nvCxnSpPr>
        <p:spPr>
          <a:xfrm>
            <a:off x="9170266" y="1686097"/>
            <a:ext cx="2177326" cy="1135470"/>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Curved 91">
            <a:extLst>
              <a:ext uri="{FF2B5EF4-FFF2-40B4-BE49-F238E27FC236}">
                <a16:creationId xmlns:a16="http://schemas.microsoft.com/office/drawing/2014/main" id="{F28BDC97-EE0A-406F-AD4A-B0244119033C}"/>
              </a:ext>
            </a:extLst>
          </p:cNvPr>
          <p:cNvCxnSpPr>
            <a:endCxn id="68" idx="0"/>
          </p:cNvCxnSpPr>
          <p:nvPr/>
        </p:nvCxnSpPr>
        <p:spPr>
          <a:xfrm>
            <a:off x="8463349" y="2578609"/>
            <a:ext cx="2884243" cy="24295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F802776B-1CA4-4430-B1DE-0DF0BBD9CAA7}"/>
              </a:ext>
            </a:extLst>
          </p:cNvPr>
          <p:cNvCxnSpPr>
            <a:cxnSpLocks/>
            <a:endCxn id="68" idx="2"/>
          </p:cNvCxnSpPr>
          <p:nvPr/>
        </p:nvCxnSpPr>
        <p:spPr>
          <a:xfrm flipV="1">
            <a:off x="7321874" y="3190899"/>
            <a:ext cx="4025718" cy="23604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2467BFAD-5016-4C0E-93FF-D89A8351833C}"/>
              </a:ext>
            </a:extLst>
          </p:cNvPr>
          <p:cNvCxnSpPr>
            <a:endCxn id="68" idx="2"/>
          </p:cNvCxnSpPr>
          <p:nvPr/>
        </p:nvCxnSpPr>
        <p:spPr>
          <a:xfrm flipV="1">
            <a:off x="6096000" y="3190899"/>
            <a:ext cx="5251592" cy="280685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Curved 102">
            <a:extLst>
              <a:ext uri="{FF2B5EF4-FFF2-40B4-BE49-F238E27FC236}">
                <a16:creationId xmlns:a16="http://schemas.microsoft.com/office/drawing/2014/main" id="{247FD0F3-4F27-4541-AE26-1A708944F2B3}"/>
              </a:ext>
            </a:extLst>
          </p:cNvPr>
          <p:cNvCxnSpPr>
            <a:cxnSpLocks/>
            <a:endCxn id="68" idx="2"/>
          </p:cNvCxnSpPr>
          <p:nvPr/>
        </p:nvCxnSpPr>
        <p:spPr>
          <a:xfrm flipV="1">
            <a:off x="5604373" y="3190899"/>
            <a:ext cx="5743219" cy="217322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B5ADA230-92B9-4FCA-9791-A71862C987C2}"/>
              </a:ext>
            </a:extLst>
          </p:cNvPr>
          <p:cNvCxnSpPr>
            <a:endCxn id="68" idx="2"/>
          </p:cNvCxnSpPr>
          <p:nvPr/>
        </p:nvCxnSpPr>
        <p:spPr>
          <a:xfrm flipV="1">
            <a:off x="3846283" y="3190899"/>
            <a:ext cx="7501309" cy="1447469"/>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Curved 111">
            <a:extLst>
              <a:ext uri="{FF2B5EF4-FFF2-40B4-BE49-F238E27FC236}">
                <a16:creationId xmlns:a16="http://schemas.microsoft.com/office/drawing/2014/main" id="{C3BD507D-3B65-4F28-A9CB-AF660A014ABB}"/>
              </a:ext>
            </a:extLst>
          </p:cNvPr>
          <p:cNvCxnSpPr>
            <a:cxnSpLocks/>
            <a:endCxn id="68" idx="0"/>
          </p:cNvCxnSpPr>
          <p:nvPr/>
        </p:nvCxnSpPr>
        <p:spPr>
          <a:xfrm>
            <a:off x="3846283" y="2413634"/>
            <a:ext cx="7501309" cy="4079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EE12CB9-6A1A-485C-9F82-8CD8A34EE512}"/>
              </a:ext>
            </a:extLst>
          </p:cNvPr>
          <p:cNvCxnSpPr>
            <a:cxnSpLocks/>
            <a:endCxn id="68" idx="0"/>
          </p:cNvCxnSpPr>
          <p:nvPr/>
        </p:nvCxnSpPr>
        <p:spPr>
          <a:xfrm>
            <a:off x="3185653" y="2744468"/>
            <a:ext cx="8161939" cy="77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472ED-75B2-4ADD-BEC6-EDDAED0631E9}"/>
              </a:ext>
            </a:extLst>
          </p:cNvPr>
          <p:cNvCxnSpPr>
            <a:cxnSpLocks/>
          </p:cNvCxnSpPr>
          <p:nvPr/>
        </p:nvCxnSpPr>
        <p:spPr>
          <a:xfrm>
            <a:off x="8325293" y="3112085"/>
            <a:ext cx="21388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F701FC7A-3208-4F2D-857C-FC60ABF0E0FF}"/>
              </a:ext>
            </a:extLst>
          </p:cNvPr>
          <p:cNvCxnSpPr>
            <a:endCxn id="68" idx="2"/>
          </p:cNvCxnSpPr>
          <p:nvPr/>
        </p:nvCxnSpPr>
        <p:spPr>
          <a:xfrm flipV="1">
            <a:off x="7958474" y="3190899"/>
            <a:ext cx="3389118" cy="57077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8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A291F890-B351-4DFD-BBA4-66A4D7FF37B6}"/>
              </a:ext>
            </a:extLst>
          </p:cNvPr>
          <p:cNvSpPr/>
          <p:nvPr/>
        </p:nvSpPr>
        <p:spPr>
          <a:xfrm>
            <a:off x="904093" y="-58791"/>
            <a:ext cx="7381982" cy="6721676"/>
          </a:xfrm>
          <a:prstGeom prst="ellipse">
            <a:avLst/>
          </a:prstGeom>
          <a:solidFill>
            <a:srgbClr val="C2C2FA">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Diagram 3">
            <a:extLst>
              <a:ext uri="{FF2B5EF4-FFF2-40B4-BE49-F238E27FC236}">
                <a16:creationId xmlns:a16="http://schemas.microsoft.com/office/drawing/2014/main" id="{A6A8F621-7CFA-4CB6-AB09-250BCE44785B}"/>
              </a:ext>
            </a:extLst>
          </p:cNvPr>
          <p:cNvGraphicFramePr/>
          <p:nvPr>
            <p:extLst>
              <p:ext uri="{D42A27DB-BD31-4B8C-83A1-F6EECF244321}">
                <p14:modId xmlns:p14="http://schemas.microsoft.com/office/powerpoint/2010/main" val="3411514189"/>
              </p:ext>
            </p:extLst>
          </p:nvPr>
        </p:nvGraphicFramePr>
        <p:xfrm>
          <a:off x="105095" y="136324"/>
          <a:ext cx="10721083" cy="653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FFF4A02-0B68-41AF-A033-4BCCF1C3780E}"/>
              </a:ext>
            </a:extLst>
          </p:cNvPr>
          <p:cNvSpPr txBox="1"/>
          <p:nvPr/>
        </p:nvSpPr>
        <p:spPr>
          <a:xfrm>
            <a:off x="6914508" y="4222394"/>
            <a:ext cx="1179841"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Hostile Attribution Bias</a:t>
            </a:r>
            <a:r>
              <a:rPr lang="en-US" sz="1000" dirty="0">
                <a:solidFill>
                  <a:schemeClr val="bg1">
                    <a:lumMod val="50000"/>
                  </a:schemeClr>
                </a:solidFill>
                <a:latin typeface="Calibri  "/>
                <a:cs typeface="Times New Roman" panose="02020603050405020304" pitchFamily="18" charset="0"/>
              </a:rPr>
              <a:t>&gt;</a:t>
            </a:r>
          </a:p>
        </p:txBody>
      </p:sp>
      <p:sp>
        <p:nvSpPr>
          <p:cNvPr id="6" name="TextBox 5">
            <a:extLst>
              <a:ext uri="{FF2B5EF4-FFF2-40B4-BE49-F238E27FC236}">
                <a16:creationId xmlns:a16="http://schemas.microsoft.com/office/drawing/2014/main" id="{0A95C96D-0142-4583-836A-FA545C006E2F}"/>
              </a:ext>
            </a:extLst>
          </p:cNvPr>
          <p:cNvSpPr txBox="1"/>
          <p:nvPr/>
        </p:nvSpPr>
        <p:spPr>
          <a:xfrm>
            <a:off x="6186377" y="2358607"/>
            <a:ext cx="897065" cy="553998"/>
          </a:xfrm>
          <a:prstGeom prst="rect">
            <a:avLst/>
          </a:prstGeom>
          <a:noFill/>
        </p:spPr>
        <p:txBody>
          <a:bodyPr wrap="square" rtlCol="0">
            <a:spAutoFit/>
          </a:bodyPr>
          <a:lstStyle/>
          <a:p>
            <a:r>
              <a:rPr lang="en-US" sz="1000" dirty="0">
                <a:latin typeface="Calibri  "/>
                <a:cs typeface="Times New Roman" panose="02020603050405020304" pitchFamily="18" charset="0"/>
              </a:rPr>
              <a:t>Enhanced threat detection</a:t>
            </a:r>
          </a:p>
        </p:txBody>
      </p:sp>
      <p:sp>
        <p:nvSpPr>
          <p:cNvPr id="7" name="TextBox 6">
            <a:extLst>
              <a:ext uri="{FF2B5EF4-FFF2-40B4-BE49-F238E27FC236}">
                <a16:creationId xmlns:a16="http://schemas.microsoft.com/office/drawing/2014/main" id="{B692C723-8FB8-4E5A-8394-95AF7D152763}"/>
              </a:ext>
            </a:extLst>
          </p:cNvPr>
          <p:cNvSpPr txBox="1"/>
          <p:nvPr/>
        </p:nvSpPr>
        <p:spPr>
          <a:xfrm>
            <a:off x="5811135" y="2914015"/>
            <a:ext cx="970882" cy="400110"/>
          </a:xfrm>
          <a:prstGeom prst="rect">
            <a:avLst/>
          </a:prstGeom>
          <a:noFill/>
        </p:spPr>
        <p:txBody>
          <a:bodyPr wrap="square" rtlCol="0">
            <a:spAutoFit/>
          </a:bodyPr>
          <a:lstStyle/>
          <a:p>
            <a:r>
              <a:rPr lang="en-US" sz="1000" dirty="0">
                <a:latin typeface="Calibri  "/>
                <a:cs typeface="Times New Roman" panose="02020603050405020304" pitchFamily="18" charset="0"/>
              </a:rPr>
              <a:t>Attention bias to threat</a:t>
            </a:r>
          </a:p>
        </p:txBody>
      </p:sp>
      <p:sp>
        <p:nvSpPr>
          <p:cNvPr id="8" name="TextBox 7">
            <a:extLst>
              <a:ext uri="{FF2B5EF4-FFF2-40B4-BE49-F238E27FC236}">
                <a16:creationId xmlns:a16="http://schemas.microsoft.com/office/drawing/2014/main" id="{52DD499C-857A-4131-9574-430E1C294664}"/>
              </a:ext>
            </a:extLst>
          </p:cNvPr>
          <p:cNvSpPr txBox="1"/>
          <p:nvPr/>
        </p:nvSpPr>
        <p:spPr>
          <a:xfrm>
            <a:off x="2893455" y="5102804"/>
            <a:ext cx="1391823"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Attention regulation</a:t>
            </a:r>
            <a:r>
              <a:rPr lang="en-US" sz="1000" dirty="0">
                <a:solidFill>
                  <a:schemeClr val="bg1">
                    <a:lumMod val="50000"/>
                  </a:schemeClr>
                </a:solidFill>
                <a:latin typeface="Calibri  "/>
                <a:cs typeface="Times New Roman" panose="02020603050405020304" pitchFamily="18" charset="0"/>
              </a:rPr>
              <a:t>&gt;</a:t>
            </a:r>
          </a:p>
          <a:p>
            <a:r>
              <a:rPr lang="en-US" sz="1000" dirty="0">
                <a:latin typeface="Calibri  "/>
                <a:cs typeface="Times New Roman" panose="02020603050405020304" pitchFamily="18" charset="0"/>
              </a:rPr>
              <a:t>Inhibitory control</a:t>
            </a:r>
          </a:p>
        </p:txBody>
      </p:sp>
      <p:sp>
        <p:nvSpPr>
          <p:cNvPr id="9" name="TextBox 8">
            <a:extLst>
              <a:ext uri="{FF2B5EF4-FFF2-40B4-BE49-F238E27FC236}">
                <a16:creationId xmlns:a16="http://schemas.microsoft.com/office/drawing/2014/main" id="{B3EC4A84-6200-4D73-AC63-935868B6B82E}"/>
              </a:ext>
            </a:extLst>
          </p:cNvPr>
          <p:cNvSpPr txBox="1"/>
          <p:nvPr/>
        </p:nvSpPr>
        <p:spPr>
          <a:xfrm>
            <a:off x="3836745" y="5858842"/>
            <a:ext cx="897065" cy="400110"/>
          </a:xfrm>
          <a:prstGeom prst="rect">
            <a:avLst/>
          </a:prstGeom>
          <a:noFill/>
        </p:spPr>
        <p:txBody>
          <a:bodyPr wrap="square" rtlCol="0">
            <a:spAutoFit/>
          </a:bodyPr>
          <a:lstStyle/>
          <a:p>
            <a:r>
              <a:rPr lang="en-US" sz="1000" dirty="0">
                <a:latin typeface="Calibri  "/>
                <a:cs typeface="Times New Roman" panose="02020603050405020304" pitchFamily="18" charset="0"/>
              </a:rPr>
              <a:t>Working memory</a:t>
            </a:r>
          </a:p>
        </p:txBody>
      </p:sp>
      <p:sp>
        <p:nvSpPr>
          <p:cNvPr id="10" name="TextBox 9">
            <a:extLst>
              <a:ext uri="{FF2B5EF4-FFF2-40B4-BE49-F238E27FC236}">
                <a16:creationId xmlns:a16="http://schemas.microsoft.com/office/drawing/2014/main" id="{1B99FF20-A4D3-408E-AB52-A0A87253EDD5}"/>
              </a:ext>
            </a:extLst>
          </p:cNvPr>
          <p:cNvSpPr txBox="1"/>
          <p:nvPr/>
        </p:nvSpPr>
        <p:spPr>
          <a:xfrm>
            <a:off x="5017103" y="4853971"/>
            <a:ext cx="897065"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Cognitive flexibility</a:t>
            </a:r>
            <a:r>
              <a:rPr lang="en-US" sz="1000" dirty="0">
                <a:solidFill>
                  <a:schemeClr val="bg1">
                    <a:lumMod val="50000"/>
                  </a:schemeClr>
                </a:solidFill>
                <a:latin typeface="Calibri  "/>
                <a:cs typeface="Times New Roman" panose="02020603050405020304" pitchFamily="18" charset="0"/>
              </a:rPr>
              <a:t>&gt;</a:t>
            </a:r>
          </a:p>
        </p:txBody>
      </p:sp>
      <p:sp>
        <p:nvSpPr>
          <p:cNvPr id="11" name="TextBox 10">
            <a:extLst>
              <a:ext uri="{FF2B5EF4-FFF2-40B4-BE49-F238E27FC236}">
                <a16:creationId xmlns:a16="http://schemas.microsoft.com/office/drawing/2014/main" id="{1AF85C7C-646A-4F37-9C77-ACA3F90FBF3F}"/>
              </a:ext>
            </a:extLst>
          </p:cNvPr>
          <p:cNvSpPr txBox="1"/>
          <p:nvPr/>
        </p:nvSpPr>
        <p:spPr>
          <a:xfrm>
            <a:off x="2332308" y="4376282"/>
            <a:ext cx="897065"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Reward delay ability</a:t>
            </a:r>
            <a:r>
              <a:rPr lang="en-US" sz="1000" dirty="0">
                <a:solidFill>
                  <a:schemeClr val="bg1">
                    <a:lumMod val="50000"/>
                  </a:schemeClr>
                </a:solidFill>
                <a:latin typeface="Calibri  "/>
                <a:cs typeface="Times New Roman" panose="02020603050405020304" pitchFamily="18" charset="0"/>
              </a:rPr>
              <a:t>&gt;</a:t>
            </a:r>
          </a:p>
        </p:txBody>
      </p:sp>
      <p:sp>
        <p:nvSpPr>
          <p:cNvPr id="12" name="TextBox 11">
            <a:extLst>
              <a:ext uri="{FF2B5EF4-FFF2-40B4-BE49-F238E27FC236}">
                <a16:creationId xmlns:a16="http://schemas.microsoft.com/office/drawing/2014/main" id="{D2ED4554-8538-4726-92FD-8201CB92604D}"/>
              </a:ext>
            </a:extLst>
          </p:cNvPr>
          <p:cNvSpPr txBox="1"/>
          <p:nvPr/>
        </p:nvSpPr>
        <p:spPr>
          <a:xfrm>
            <a:off x="1608174" y="3506432"/>
            <a:ext cx="897065"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Reward </a:t>
            </a:r>
            <a:r>
              <a:rPr lang="en-US" sz="1000" dirty="0">
                <a:solidFill>
                  <a:schemeClr val="bg1">
                    <a:lumMod val="50000"/>
                  </a:schemeClr>
                </a:solidFill>
                <a:latin typeface="Calibri  "/>
                <a:cs typeface="Times New Roman" panose="02020603050405020304" pitchFamily="18" charset="0"/>
              </a:rPr>
              <a:t>learning&gt;</a:t>
            </a:r>
          </a:p>
        </p:txBody>
      </p:sp>
      <p:sp>
        <p:nvSpPr>
          <p:cNvPr id="13" name="TextBox 12">
            <a:extLst>
              <a:ext uri="{FF2B5EF4-FFF2-40B4-BE49-F238E27FC236}">
                <a16:creationId xmlns:a16="http://schemas.microsoft.com/office/drawing/2014/main" id="{0F2D1570-B25A-4589-8EB5-DAF53B346F40}"/>
              </a:ext>
            </a:extLst>
          </p:cNvPr>
          <p:cNvSpPr txBox="1"/>
          <p:nvPr/>
        </p:nvSpPr>
        <p:spPr>
          <a:xfrm>
            <a:off x="4285278" y="3172381"/>
            <a:ext cx="897065" cy="553998"/>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&lt;Cognitive reappraisal (Conscious)&gt;</a:t>
            </a:r>
          </a:p>
        </p:txBody>
      </p:sp>
      <p:sp>
        <p:nvSpPr>
          <p:cNvPr id="14" name="TextBox 13">
            <a:extLst>
              <a:ext uri="{FF2B5EF4-FFF2-40B4-BE49-F238E27FC236}">
                <a16:creationId xmlns:a16="http://schemas.microsoft.com/office/drawing/2014/main" id="{1181506E-0262-4039-92D6-283BF9EA11B1}"/>
              </a:ext>
            </a:extLst>
          </p:cNvPr>
          <p:cNvSpPr txBox="1"/>
          <p:nvPr/>
        </p:nvSpPr>
        <p:spPr>
          <a:xfrm>
            <a:off x="5106797" y="3589186"/>
            <a:ext cx="897065" cy="400110"/>
          </a:xfrm>
          <a:prstGeom prst="rect">
            <a:avLst/>
          </a:prstGeom>
          <a:noFill/>
        </p:spPr>
        <p:txBody>
          <a:bodyPr wrap="square" rtlCol="0">
            <a:spAutoFit/>
          </a:bodyPr>
          <a:lstStyle/>
          <a:p>
            <a:r>
              <a:rPr lang="en-US" sz="1000" dirty="0">
                <a:latin typeface="Calibri  "/>
                <a:cs typeface="Times New Roman" panose="02020603050405020304" pitchFamily="18" charset="0"/>
              </a:rPr>
              <a:t>Cognitive and affective ToM</a:t>
            </a:r>
          </a:p>
        </p:txBody>
      </p:sp>
      <p:sp>
        <p:nvSpPr>
          <p:cNvPr id="15" name="TextBox 14">
            <a:extLst>
              <a:ext uri="{FF2B5EF4-FFF2-40B4-BE49-F238E27FC236}">
                <a16:creationId xmlns:a16="http://schemas.microsoft.com/office/drawing/2014/main" id="{5EA7C3B6-D270-4884-BE5F-86960743AF98}"/>
              </a:ext>
            </a:extLst>
          </p:cNvPr>
          <p:cNvSpPr txBox="1"/>
          <p:nvPr/>
        </p:nvSpPr>
        <p:spPr>
          <a:xfrm>
            <a:off x="5190905" y="1417804"/>
            <a:ext cx="1066217"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Rumination (Conscious)</a:t>
            </a:r>
            <a:r>
              <a:rPr lang="en-US" sz="1000" dirty="0">
                <a:solidFill>
                  <a:schemeClr val="bg1">
                    <a:lumMod val="50000"/>
                  </a:schemeClr>
                </a:solidFill>
                <a:latin typeface="Calibri  "/>
                <a:cs typeface="Times New Roman" panose="02020603050405020304" pitchFamily="18" charset="0"/>
              </a:rPr>
              <a:t>&gt;</a:t>
            </a:r>
          </a:p>
        </p:txBody>
      </p:sp>
      <p:sp>
        <p:nvSpPr>
          <p:cNvPr id="16" name="TextBox 15">
            <a:extLst>
              <a:ext uri="{FF2B5EF4-FFF2-40B4-BE49-F238E27FC236}">
                <a16:creationId xmlns:a16="http://schemas.microsoft.com/office/drawing/2014/main" id="{4A134218-B8FF-4760-9BE5-950A9CB209D6}"/>
              </a:ext>
            </a:extLst>
          </p:cNvPr>
          <p:cNvSpPr txBox="1"/>
          <p:nvPr/>
        </p:nvSpPr>
        <p:spPr>
          <a:xfrm>
            <a:off x="4259941" y="599048"/>
            <a:ext cx="1295388" cy="553998"/>
          </a:xfrm>
          <a:prstGeom prst="rect">
            <a:avLst/>
          </a:prstGeom>
          <a:noFill/>
        </p:spPr>
        <p:txBody>
          <a:bodyPr wrap="square" rtlCol="0">
            <a:spAutoFit/>
          </a:bodyPr>
          <a:lstStyle/>
          <a:p>
            <a:r>
              <a:rPr lang="en-US" sz="1000" dirty="0">
                <a:latin typeface="Calibri  "/>
                <a:cs typeface="Times New Roman" panose="02020603050405020304" pitchFamily="18" charset="0"/>
              </a:rPr>
              <a:t>Adaptation to emotional conflict (Unconscious)</a:t>
            </a:r>
          </a:p>
        </p:txBody>
      </p:sp>
      <p:sp>
        <p:nvSpPr>
          <p:cNvPr id="17" name="TextBox 16">
            <a:extLst>
              <a:ext uri="{FF2B5EF4-FFF2-40B4-BE49-F238E27FC236}">
                <a16:creationId xmlns:a16="http://schemas.microsoft.com/office/drawing/2014/main" id="{CF11625C-3005-4DE7-8357-5BD9E87883D8}"/>
              </a:ext>
            </a:extLst>
          </p:cNvPr>
          <p:cNvSpPr txBox="1"/>
          <p:nvPr/>
        </p:nvSpPr>
        <p:spPr>
          <a:xfrm>
            <a:off x="2992065" y="1223247"/>
            <a:ext cx="1066217" cy="400110"/>
          </a:xfrm>
          <a:prstGeom prst="rect">
            <a:avLst/>
          </a:prstGeom>
          <a:noFill/>
        </p:spPr>
        <p:txBody>
          <a:bodyPr wrap="square" rtlCol="0">
            <a:spAutoFit/>
          </a:bodyPr>
          <a:lstStyle/>
          <a:p>
            <a:r>
              <a:rPr lang="en-US" sz="1000" dirty="0">
                <a:latin typeface="Calibri  "/>
                <a:cs typeface="Times New Roman" panose="02020603050405020304" pitchFamily="18" charset="0"/>
              </a:rPr>
              <a:t>&lt;</a:t>
            </a:r>
            <a:r>
              <a:rPr lang="en-US" sz="1000" i="1" dirty="0">
                <a:latin typeface="Calibri  "/>
                <a:cs typeface="Times New Roman" panose="02020603050405020304" pitchFamily="18" charset="0"/>
              </a:rPr>
              <a:t>Expressive suppression</a:t>
            </a:r>
            <a:r>
              <a:rPr lang="en-US" sz="1000" dirty="0">
                <a:latin typeface="Calibri  "/>
                <a:cs typeface="Times New Roman" panose="02020603050405020304" pitchFamily="18" charset="0"/>
              </a:rPr>
              <a:t>&gt;</a:t>
            </a:r>
          </a:p>
        </p:txBody>
      </p:sp>
      <p:sp>
        <p:nvSpPr>
          <p:cNvPr id="18" name="TextBox 17">
            <a:extLst>
              <a:ext uri="{FF2B5EF4-FFF2-40B4-BE49-F238E27FC236}">
                <a16:creationId xmlns:a16="http://schemas.microsoft.com/office/drawing/2014/main" id="{AA4E358D-9704-4B80-B5C6-FC59E2D5A8A2}"/>
              </a:ext>
            </a:extLst>
          </p:cNvPr>
          <p:cNvSpPr txBox="1"/>
          <p:nvPr/>
        </p:nvSpPr>
        <p:spPr>
          <a:xfrm>
            <a:off x="2650053" y="3352544"/>
            <a:ext cx="897065" cy="553998"/>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Implicit pattern learning</a:t>
            </a:r>
            <a:r>
              <a:rPr lang="en-US" sz="1000" dirty="0">
                <a:solidFill>
                  <a:schemeClr val="bg1">
                    <a:lumMod val="50000"/>
                  </a:schemeClr>
                </a:solidFill>
                <a:latin typeface="Calibri  "/>
                <a:cs typeface="Times New Roman" panose="02020603050405020304" pitchFamily="18" charset="0"/>
              </a:rPr>
              <a:t>&gt;</a:t>
            </a:r>
          </a:p>
        </p:txBody>
      </p:sp>
      <p:sp>
        <p:nvSpPr>
          <p:cNvPr id="19" name="TextBox 18">
            <a:extLst>
              <a:ext uri="{FF2B5EF4-FFF2-40B4-BE49-F238E27FC236}">
                <a16:creationId xmlns:a16="http://schemas.microsoft.com/office/drawing/2014/main" id="{8678E47C-02B7-4DC7-AEB4-616551A267E4}"/>
              </a:ext>
            </a:extLst>
          </p:cNvPr>
          <p:cNvSpPr txBox="1"/>
          <p:nvPr/>
        </p:nvSpPr>
        <p:spPr>
          <a:xfrm>
            <a:off x="1473548" y="2219454"/>
            <a:ext cx="897065" cy="400110"/>
          </a:xfrm>
          <a:prstGeom prst="rect">
            <a:avLst/>
          </a:prstGeom>
          <a:noFill/>
        </p:spPr>
        <p:txBody>
          <a:bodyPr wrap="square" rtlCol="0">
            <a:spAutoFit/>
          </a:bodyPr>
          <a:lstStyle/>
          <a:p>
            <a:r>
              <a:rPr lang="en-US" sz="1000" dirty="0">
                <a:latin typeface="Calibri  "/>
                <a:cs typeface="Times New Roman" panose="02020603050405020304" pitchFamily="18" charset="0"/>
              </a:rPr>
              <a:t>Language ability</a:t>
            </a:r>
          </a:p>
        </p:txBody>
      </p:sp>
      <p:sp>
        <p:nvSpPr>
          <p:cNvPr id="20" name="TextBox 19">
            <a:extLst>
              <a:ext uri="{FF2B5EF4-FFF2-40B4-BE49-F238E27FC236}">
                <a16:creationId xmlns:a16="http://schemas.microsoft.com/office/drawing/2014/main" id="{5A0E45E2-E267-43EA-8BEA-E202A6E940FC}"/>
              </a:ext>
            </a:extLst>
          </p:cNvPr>
          <p:cNvSpPr txBox="1"/>
          <p:nvPr/>
        </p:nvSpPr>
        <p:spPr>
          <a:xfrm>
            <a:off x="2733012" y="2419509"/>
            <a:ext cx="897065"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Emotional awareness</a:t>
            </a:r>
            <a:r>
              <a:rPr lang="en-US" sz="1000" dirty="0">
                <a:solidFill>
                  <a:schemeClr val="bg1">
                    <a:lumMod val="50000"/>
                  </a:schemeClr>
                </a:solidFill>
                <a:latin typeface="Calibri  "/>
                <a:cs typeface="Times New Roman" panose="02020603050405020304" pitchFamily="18" charset="0"/>
              </a:rPr>
              <a:t>&gt;</a:t>
            </a:r>
          </a:p>
        </p:txBody>
      </p:sp>
      <p:sp>
        <p:nvSpPr>
          <p:cNvPr id="21" name="TextBox 20">
            <a:extLst>
              <a:ext uri="{FF2B5EF4-FFF2-40B4-BE49-F238E27FC236}">
                <a16:creationId xmlns:a16="http://schemas.microsoft.com/office/drawing/2014/main" id="{9B935581-92B6-4829-B204-B3FCC86E305E}"/>
              </a:ext>
            </a:extLst>
          </p:cNvPr>
          <p:cNvSpPr txBox="1"/>
          <p:nvPr/>
        </p:nvSpPr>
        <p:spPr>
          <a:xfrm>
            <a:off x="980361" y="2573094"/>
            <a:ext cx="1027853" cy="400110"/>
          </a:xfrm>
          <a:prstGeom prst="rect">
            <a:avLst/>
          </a:prstGeom>
          <a:noFill/>
        </p:spPr>
        <p:txBody>
          <a:bodyPr wrap="square" rtlCol="0">
            <a:spAutoFit/>
          </a:bodyPr>
          <a:lstStyle/>
          <a:p>
            <a:r>
              <a:rPr lang="en-US" sz="1000" dirty="0">
                <a:latin typeface="Calibri  "/>
                <a:cs typeface="Times New Roman" panose="02020603050405020304" pitchFamily="18" charset="0"/>
              </a:rPr>
              <a:t>Fear Conditioning</a:t>
            </a:r>
          </a:p>
        </p:txBody>
      </p:sp>
      <p:sp>
        <p:nvSpPr>
          <p:cNvPr id="2" name="TextBox 1">
            <a:extLst>
              <a:ext uri="{FF2B5EF4-FFF2-40B4-BE49-F238E27FC236}">
                <a16:creationId xmlns:a16="http://schemas.microsoft.com/office/drawing/2014/main" id="{465B4B01-7C87-43BF-9FBD-ACCC25831CE3}"/>
              </a:ext>
            </a:extLst>
          </p:cNvPr>
          <p:cNvSpPr txBox="1"/>
          <p:nvPr/>
        </p:nvSpPr>
        <p:spPr>
          <a:xfrm>
            <a:off x="11275828" y="6258952"/>
            <a:ext cx="916172" cy="369332"/>
          </a:xfrm>
          <a:prstGeom prst="rect">
            <a:avLst/>
          </a:prstGeom>
          <a:noFill/>
        </p:spPr>
        <p:txBody>
          <a:bodyPr wrap="square" rtlCol="0">
            <a:spAutoFit/>
          </a:bodyPr>
          <a:lstStyle/>
          <a:p>
            <a:r>
              <a:rPr lang="en-US" sz="900" dirty="0"/>
              <a:t>Edited 1/21/2022</a:t>
            </a:r>
          </a:p>
        </p:txBody>
      </p:sp>
      <p:sp>
        <p:nvSpPr>
          <p:cNvPr id="3" name="TextBox 2">
            <a:extLst>
              <a:ext uri="{FF2B5EF4-FFF2-40B4-BE49-F238E27FC236}">
                <a16:creationId xmlns:a16="http://schemas.microsoft.com/office/drawing/2014/main" id="{789FE8F9-7E90-4A26-BC10-00C7AE2F56BE}"/>
              </a:ext>
            </a:extLst>
          </p:cNvPr>
          <p:cNvSpPr txBox="1"/>
          <p:nvPr/>
        </p:nvSpPr>
        <p:spPr>
          <a:xfrm>
            <a:off x="4656992" y="5486898"/>
            <a:ext cx="1064715" cy="246221"/>
          </a:xfrm>
          <a:prstGeom prst="rect">
            <a:avLst/>
          </a:prstGeom>
          <a:noFill/>
        </p:spPr>
        <p:txBody>
          <a:bodyPr wrap="none" rtlCol="0">
            <a:spAutoFit/>
          </a:bodyPr>
          <a:lstStyle/>
          <a:p>
            <a:r>
              <a:rPr lang="en-US" sz="1000" dirty="0">
                <a:latin typeface="Calibri  "/>
                <a:cs typeface="Times New Roman" panose="02020603050405020304" pitchFamily="18" charset="0"/>
              </a:rPr>
              <a:t>Reasoning ability</a:t>
            </a:r>
          </a:p>
        </p:txBody>
      </p:sp>
      <p:sp>
        <p:nvSpPr>
          <p:cNvPr id="22" name="TextBox 21">
            <a:extLst>
              <a:ext uri="{FF2B5EF4-FFF2-40B4-BE49-F238E27FC236}">
                <a16:creationId xmlns:a16="http://schemas.microsoft.com/office/drawing/2014/main" id="{C8C0552A-F865-4C62-BA0F-D511CB5B5935}"/>
              </a:ext>
            </a:extLst>
          </p:cNvPr>
          <p:cNvSpPr txBox="1"/>
          <p:nvPr/>
        </p:nvSpPr>
        <p:spPr>
          <a:xfrm>
            <a:off x="6947656" y="1417804"/>
            <a:ext cx="1179841" cy="400110"/>
          </a:xfrm>
          <a:prstGeom prst="rect">
            <a:avLst/>
          </a:prstGeom>
          <a:noFill/>
        </p:spPr>
        <p:txBody>
          <a:bodyPr wrap="square" rtlCol="0">
            <a:spAutoFit/>
          </a:bodyPr>
          <a:lstStyle/>
          <a:p>
            <a:r>
              <a:rPr lang="en-US" sz="1000" dirty="0">
                <a:latin typeface="Calibri  "/>
                <a:cs typeface="Times New Roman" panose="02020603050405020304" pitchFamily="18" charset="0"/>
              </a:rPr>
              <a:t>Pubertal development</a:t>
            </a:r>
          </a:p>
        </p:txBody>
      </p:sp>
    </p:spTree>
    <p:extLst>
      <p:ext uri="{BB962C8B-B14F-4D97-AF65-F5344CB8AC3E}">
        <p14:creationId xmlns:p14="http://schemas.microsoft.com/office/powerpoint/2010/main" val="4324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A291F890-B351-4DFD-BBA4-66A4D7FF37B6}"/>
              </a:ext>
            </a:extLst>
          </p:cNvPr>
          <p:cNvSpPr/>
          <p:nvPr/>
        </p:nvSpPr>
        <p:spPr>
          <a:xfrm>
            <a:off x="2723103" y="59980"/>
            <a:ext cx="7381982" cy="6721676"/>
          </a:xfrm>
          <a:prstGeom prst="ellipse">
            <a:avLst/>
          </a:prstGeom>
          <a:solidFill>
            <a:srgbClr val="C2C2FA">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Diagram 3">
            <a:extLst>
              <a:ext uri="{FF2B5EF4-FFF2-40B4-BE49-F238E27FC236}">
                <a16:creationId xmlns:a16="http://schemas.microsoft.com/office/drawing/2014/main" id="{A6A8F621-7CFA-4CB6-AB09-250BCE44785B}"/>
              </a:ext>
            </a:extLst>
          </p:cNvPr>
          <p:cNvGraphicFramePr/>
          <p:nvPr>
            <p:extLst>
              <p:ext uri="{D42A27DB-BD31-4B8C-83A1-F6EECF244321}">
                <p14:modId xmlns:p14="http://schemas.microsoft.com/office/powerpoint/2010/main" val="3419129858"/>
              </p:ext>
            </p:extLst>
          </p:nvPr>
        </p:nvGraphicFramePr>
        <p:xfrm>
          <a:off x="1880732" y="322120"/>
          <a:ext cx="10721083" cy="653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FFF4A02-0B68-41AF-A033-4BCCF1C3780E}"/>
              </a:ext>
            </a:extLst>
          </p:cNvPr>
          <p:cNvSpPr txBox="1"/>
          <p:nvPr/>
        </p:nvSpPr>
        <p:spPr>
          <a:xfrm>
            <a:off x="7111977" y="4504628"/>
            <a:ext cx="1179841" cy="430887"/>
          </a:xfrm>
          <a:prstGeom prst="rect">
            <a:avLst/>
          </a:prstGeom>
          <a:noFill/>
        </p:spPr>
        <p:txBody>
          <a:bodyPr wrap="square" rtlCol="0">
            <a:spAutoFit/>
          </a:bodyPr>
          <a:lstStyle/>
          <a:p>
            <a:r>
              <a:rPr lang="en-US" sz="1100" dirty="0">
                <a:solidFill>
                  <a:schemeClr val="bg1">
                    <a:lumMod val="50000"/>
                  </a:schemeClr>
                </a:solidFill>
                <a:latin typeface="Calibri  "/>
                <a:cs typeface="Times New Roman" panose="02020603050405020304" pitchFamily="18" charset="0"/>
              </a:rPr>
              <a:t>&lt;</a:t>
            </a:r>
            <a:r>
              <a:rPr lang="en-US" sz="1100" i="1" dirty="0">
                <a:solidFill>
                  <a:schemeClr val="bg1">
                    <a:lumMod val="50000"/>
                  </a:schemeClr>
                </a:solidFill>
                <a:latin typeface="Calibri  "/>
                <a:cs typeface="Times New Roman" panose="02020603050405020304" pitchFamily="18" charset="0"/>
              </a:rPr>
              <a:t>Hostile Attribution Bias</a:t>
            </a:r>
            <a:r>
              <a:rPr lang="en-US" sz="1100" dirty="0">
                <a:solidFill>
                  <a:schemeClr val="bg1">
                    <a:lumMod val="50000"/>
                  </a:schemeClr>
                </a:solidFill>
                <a:latin typeface="Calibri  "/>
                <a:cs typeface="Times New Roman" panose="02020603050405020304" pitchFamily="18" charset="0"/>
              </a:rPr>
              <a:t>&gt;</a:t>
            </a:r>
          </a:p>
        </p:txBody>
      </p:sp>
      <p:sp>
        <p:nvSpPr>
          <p:cNvPr id="6" name="TextBox 5">
            <a:extLst>
              <a:ext uri="{FF2B5EF4-FFF2-40B4-BE49-F238E27FC236}">
                <a16:creationId xmlns:a16="http://schemas.microsoft.com/office/drawing/2014/main" id="{0A95C96D-0142-4583-836A-FA545C006E2F}"/>
              </a:ext>
            </a:extLst>
          </p:cNvPr>
          <p:cNvSpPr txBox="1"/>
          <p:nvPr/>
        </p:nvSpPr>
        <p:spPr>
          <a:xfrm>
            <a:off x="7955682" y="2434897"/>
            <a:ext cx="897065" cy="600164"/>
          </a:xfrm>
          <a:prstGeom prst="rect">
            <a:avLst/>
          </a:prstGeom>
          <a:noFill/>
        </p:spPr>
        <p:txBody>
          <a:bodyPr wrap="square" rtlCol="0">
            <a:spAutoFit/>
          </a:bodyPr>
          <a:lstStyle/>
          <a:p>
            <a:r>
              <a:rPr lang="en-US" sz="1100" dirty="0">
                <a:latin typeface="Calibri  "/>
                <a:cs typeface="Times New Roman" panose="02020603050405020304" pitchFamily="18" charset="0"/>
              </a:rPr>
              <a:t>Enhanced threat detection</a:t>
            </a:r>
          </a:p>
        </p:txBody>
      </p:sp>
      <p:sp>
        <p:nvSpPr>
          <p:cNvPr id="7" name="TextBox 6">
            <a:extLst>
              <a:ext uri="{FF2B5EF4-FFF2-40B4-BE49-F238E27FC236}">
                <a16:creationId xmlns:a16="http://schemas.microsoft.com/office/drawing/2014/main" id="{B692C723-8FB8-4E5A-8394-95AF7D152763}"/>
              </a:ext>
            </a:extLst>
          </p:cNvPr>
          <p:cNvSpPr txBox="1"/>
          <p:nvPr/>
        </p:nvSpPr>
        <p:spPr>
          <a:xfrm>
            <a:off x="7558562" y="3066311"/>
            <a:ext cx="970882" cy="430887"/>
          </a:xfrm>
          <a:prstGeom prst="rect">
            <a:avLst/>
          </a:prstGeom>
          <a:noFill/>
        </p:spPr>
        <p:txBody>
          <a:bodyPr wrap="square" rtlCol="0">
            <a:spAutoFit/>
          </a:bodyPr>
          <a:lstStyle/>
          <a:p>
            <a:r>
              <a:rPr lang="en-US" sz="1100" dirty="0">
                <a:latin typeface="Calibri  "/>
                <a:cs typeface="Times New Roman" panose="02020603050405020304" pitchFamily="18" charset="0"/>
              </a:rPr>
              <a:t>Attention bias to threat</a:t>
            </a:r>
          </a:p>
        </p:txBody>
      </p:sp>
      <p:sp>
        <p:nvSpPr>
          <p:cNvPr id="8" name="TextBox 7">
            <a:extLst>
              <a:ext uri="{FF2B5EF4-FFF2-40B4-BE49-F238E27FC236}">
                <a16:creationId xmlns:a16="http://schemas.microsoft.com/office/drawing/2014/main" id="{52DD499C-857A-4131-9574-430E1C294664}"/>
              </a:ext>
            </a:extLst>
          </p:cNvPr>
          <p:cNvSpPr txBox="1"/>
          <p:nvPr/>
        </p:nvSpPr>
        <p:spPr>
          <a:xfrm>
            <a:off x="4782058" y="5204155"/>
            <a:ext cx="1391823" cy="600164"/>
          </a:xfrm>
          <a:prstGeom prst="rect">
            <a:avLst/>
          </a:prstGeom>
          <a:noFill/>
        </p:spPr>
        <p:txBody>
          <a:bodyPr wrap="square" rtlCol="0">
            <a:spAutoFit/>
          </a:bodyPr>
          <a:lstStyle/>
          <a:p>
            <a:r>
              <a:rPr lang="en-US" sz="1100" dirty="0">
                <a:solidFill>
                  <a:schemeClr val="bg1">
                    <a:lumMod val="50000"/>
                  </a:schemeClr>
                </a:solidFill>
                <a:latin typeface="Calibri  "/>
                <a:cs typeface="Times New Roman" panose="02020603050405020304" pitchFamily="18" charset="0"/>
              </a:rPr>
              <a:t>&lt;</a:t>
            </a:r>
            <a:r>
              <a:rPr lang="en-US" sz="1100" i="1" dirty="0">
                <a:solidFill>
                  <a:schemeClr val="bg1">
                    <a:lumMod val="50000"/>
                  </a:schemeClr>
                </a:solidFill>
                <a:latin typeface="Calibri  "/>
                <a:cs typeface="Times New Roman" panose="02020603050405020304" pitchFamily="18" charset="0"/>
              </a:rPr>
              <a:t>Attention regulation</a:t>
            </a:r>
            <a:r>
              <a:rPr lang="en-US" sz="1100" dirty="0">
                <a:solidFill>
                  <a:schemeClr val="bg1">
                    <a:lumMod val="50000"/>
                  </a:schemeClr>
                </a:solidFill>
                <a:latin typeface="Calibri  "/>
                <a:cs typeface="Times New Roman" panose="02020603050405020304" pitchFamily="18" charset="0"/>
              </a:rPr>
              <a:t>&gt;</a:t>
            </a:r>
          </a:p>
          <a:p>
            <a:r>
              <a:rPr lang="en-US" sz="1100" dirty="0">
                <a:latin typeface="Calibri  "/>
                <a:cs typeface="Times New Roman" panose="02020603050405020304" pitchFamily="18" charset="0"/>
              </a:rPr>
              <a:t>Inhibitory control</a:t>
            </a:r>
          </a:p>
        </p:txBody>
      </p:sp>
      <p:sp>
        <p:nvSpPr>
          <p:cNvPr id="9" name="TextBox 8">
            <a:extLst>
              <a:ext uri="{FF2B5EF4-FFF2-40B4-BE49-F238E27FC236}">
                <a16:creationId xmlns:a16="http://schemas.microsoft.com/office/drawing/2014/main" id="{B3EC4A84-6200-4D73-AC63-935868B6B82E}"/>
              </a:ext>
            </a:extLst>
          </p:cNvPr>
          <p:cNvSpPr txBox="1"/>
          <p:nvPr/>
        </p:nvSpPr>
        <p:spPr>
          <a:xfrm>
            <a:off x="5805630" y="6043508"/>
            <a:ext cx="897065" cy="430887"/>
          </a:xfrm>
          <a:prstGeom prst="rect">
            <a:avLst/>
          </a:prstGeom>
          <a:noFill/>
        </p:spPr>
        <p:txBody>
          <a:bodyPr wrap="square" rtlCol="0">
            <a:spAutoFit/>
          </a:bodyPr>
          <a:lstStyle/>
          <a:p>
            <a:r>
              <a:rPr lang="en-US" sz="1100" dirty="0">
                <a:latin typeface="Calibri  "/>
                <a:cs typeface="Times New Roman" panose="02020603050405020304" pitchFamily="18" charset="0"/>
              </a:rPr>
              <a:t>Working memory</a:t>
            </a:r>
          </a:p>
        </p:txBody>
      </p:sp>
      <p:sp>
        <p:nvSpPr>
          <p:cNvPr id="10" name="TextBox 9">
            <a:extLst>
              <a:ext uri="{FF2B5EF4-FFF2-40B4-BE49-F238E27FC236}">
                <a16:creationId xmlns:a16="http://schemas.microsoft.com/office/drawing/2014/main" id="{1B99FF20-A4D3-408E-AB52-A0A87253EDD5}"/>
              </a:ext>
            </a:extLst>
          </p:cNvPr>
          <p:cNvSpPr txBox="1"/>
          <p:nvPr/>
        </p:nvSpPr>
        <p:spPr>
          <a:xfrm>
            <a:off x="6530654" y="5027887"/>
            <a:ext cx="897065" cy="430887"/>
          </a:xfrm>
          <a:prstGeom prst="rect">
            <a:avLst/>
          </a:prstGeom>
          <a:noFill/>
        </p:spPr>
        <p:txBody>
          <a:bodyPr wrap="square" rtlCol="0">
            <a:spAutoFit/>
          </a:bodyPr>
          <a:lstStyle/>
          <a:p>
            <a:r>
              <a:rPr lang="en-US" sz="1100" dirty="0">
                <a:solidFill>
                  <a:schemeClr val="bg1">
                    <a:lumMod val="50000"/>
                  </a:schemeClr>
                </a:solidFill>
                <a:latin typeface="Calibri  "/>
                <a:cs typeface="Times New Roman" panose="02020603050405020304" pitchFamily="18" charset="0"/>
              </a:rPr>
              <a:t>&lt;</a:t>
            </a:r>
            <a:r>
              <a:rPr lang="en-US" sz="1100" i="1" dirty="0">
                <a:solidFill>
                  <a:schemeClr val="bg1">
                    <a:lumMod val="50000"/>
                  </a:schemeClr>
                </a:solidFill>
                <a:latin typeface="Calibri  "/>
                <a:cs typeface="Times New Roman" panose="02020603050405020304" pitchFamily="18" charset="0"/>
              </a:rPr>
              <a:t>Cognitive flexibility</a:t>
            </a:r>
            <a:r>
              <a:rPr lang="en-US" sz="1100" dirty="0">
                <a:solidFill>
                  <a:schemeClr val="bg1">
                    <a:lumMod val="50000"/>
                  </a:schemeClr>
                </a:solidFill>
                <a:latin typeface="Calibri  "/>
                <a:cs typeface="Times New Roman" panose="02020603050405020304" pitchFamily="18" charset="0"/>
              </a:rPr>
              <a:t>&gt;</a:t>
            </a:r>
          </a:p>
        </p:txBody>
      </p:sp>
      <p:sp>
        <p:nvSpPr>
          <p:cNvPr id="11" name="TextBox 10">
            <a:extLst>
              <a:ext uri="{FF2B5EF4-FFF2-40B4-BE49-F238E27FC236}">
                <a16:creationId xmlns:a16="http://schemas.microsoft.com/office/drawing/2014/main" id="{1AF85C7C-646A-4F37-9C77-ACA3F90FBF3F}"/>
              </a:ext>
            </a:extLst>
          </p:cNvPr>
          <p:cNvSpPr txBox="1"/>
          <p:nvPr/>
        </p:nvSpPr>
        <p:spPr>
          <a:xfrm>
            <a:off x="4182959" y="4646974"/>
            <a:ext cx="897065" cy="600164"/>
          </a:xfrm>
          <a:prstGeom prst="rect">
            <a:avLst/>
          </a:prstGeom>
          <a:noFill/>
        </p:spPr>
        <p:txBody>
          <a:bodyPr wrap="square" rtlCol="0">
            <a:spAutoFit/>
          </a:bodyPr>
          <a:lstStyle/>
          <a:p>
            <a:r>
              <a:rPr lang="en-US" sz="1100" dirty="0">
                <a:solidFill>
                  <a:schemeClr val="bg1">
                    <a:lumMod val="50000"/>
                  </a:schemeClr>
                </a:solidFill>
                <a:latin typeface="Calibri  "/>
                <a:cs typeface="Times New Roman" panose="02020603050405020304" pitchFamily="18" charset="0"/>
              </a:rPr>
              <a:t>&lt;</a:t>
            </a:r>
            <a:r>
              <a:rPr lang="en-US" sz="1100" i="1" dirty="0">
                <a:solidFill>
                  <a:schemeClr val="bg1">
                    <a:lumMod val="50000"/>
                  </a:schemeClr>
                </a:solidFill>
                <a:latin typeface="Calibri  "/>
                <a:cs typeface="Times New Roman" panose="02020603050405020304" pitchFamily="18" charset="0"/>
              </a:rPr>
              <a:t>Reward delay ability</a:t>
            </a:r>
            <a:r>
              <a:rPr lang="en-US" sz="1100" dirty="0">
                <a:solidFill>
                  <a:schemeClr val="bg1">
                    <a:lumMod val="50000"/>
                  </a:schemeClr>
                </a:solidFill>
                <a:latin typeface="Calibri  "/>
                <a:cs typeface="Times New Roman" panose="02020603050405020304" pitchFamily="18" charset="0"/>
              </a:rPr>
              <a:t>&gt;</a:t>
            </a:r>
          </a:p>
        </p:txBody>
      </p:sp>
      <p:sp>
        <p:nvSpPr>
          <p:cNvPr id="12" name="TextBox 11">
            <a:extLst>
              <a:ext uri="{FF2B5EF4-FFF2-40B4-BE49-F238E27FC236}">
                <a16:creationId xmlns:a16="http://schemas.microsoft.com/office/drawing/2014/main" id="{D2ED4554-8538-4726-92FD-8201CB92604D}"/>
              </a:ext>
            </a:extLst>
          </p:cNvPr>
          <p:cNvSpPr txBox="1"/>
          <p:nvPr/>
        </p:nvSpPr>
        <p:spPr>
          <a:xfrm>
            <a:off x="3318705" y="3868069"/>
            <a:ext cx="897065" cy="430887"/>
          </a:xfrm>
          <a:prstGeom prst="rect">
            <a:avLst/>
          </a:prstGeom>
          <a:noFill/>
        </p:spPr>
        <p:txBody>
          <a:bodyPr wrap="square" rtlCol="0">
            <a:spAutoFit/>
          </a:bodyPr>
          <a:lstStyle/>
          <a:p>
            <a:r>
              <a:rPr lang="en-US" sz="1100" dirty="0">
                <a:solidFill>
                  <a:schemeClr val="bg1">
                    <a:lumMod val="50000"/>
                  </a:schemeClr>
                </a:solidFill>
                <a:latin typeface="Calibri  "/>
                <a:cs typeface="Times New Roman" panose="02020603050405020304" pitchFamily="18" charset="0"/>
              </a:rPr>
              <a:t>&lt;</a:t>
            </a:r>
            <a:r>
              <a:rPr lang="en-US" sz="1100" i="1" dirty="0">
                <a:solidFill>
                  <a:schemeClr val="bg1">
                    <a:lumMod val="50000"/>
                  </a:schemeClr>
                </a:solidFill>
                <a:latin typeface="Calibri  "/>
                <a:cs typeface="Times New Roman" panose="02020603050405020304" pitchFamily="18" charset="0"/>
              </a:rPr>
              <a:t>Reward </a:t>
            </a:r>
            <a:r>
              <a:rPr lang="en-US" sz="1100" dirty="0">
                <a:solidFill>
                  <a:schemeClr val="bg1">
                    <a:lumMod val="50000"/>
                  </a:schemeClr>
                </a:solidFill>
                <a:latin typeface="Calibri  "/>
                <a:cs typeface="Times New Roman" panose="02020603050405020304" pitchFamily="18" charset="0"/>
              </a:rPr>
              <a:t>learning&gt;</a:t>
            </a:r>
          </a:p>
        </p:txBody>
      </p:sp>
      <p:sp>
        <p:nvSpPr>
          <p:cNvPr id="13" name="TextBox 12">
            <a:extLst>
              <a:ext uri="{FF2B5EF4-FFF2-40B4-BE49-F238E27FC236}">
                <a16:creationId xmlns:a16="http://schemas.microsoft.com/office/drawing/2014/main" id="{0F2D1570-B25A-4589-8EB5-DAF53B346F40}"/>
              </a:ext>
            </a:extLst>
          </p:cNvPr>
          <p:cNvSpPr txBox="1"/>
          <p:nvPr/>
        </p:nvSpPr>
        <p:spPr>
          <a:xfrm>
            <a:off x="5732652" y="3506432"/>
            <a:ext cx="897065" cy="769441"/>
          </a:xfrm>
          <a:prstGeom prst="rect">
            <a:avLst/>
          </a:prstGeom>
          <a:noFill/>
        </p:spPr>
        <p:txBody>
          <a:bodyPr wrap="square" rtlCol="0">
            <a:spAutoFit/>
          </a:bodyPr>
          <a:lstStyle/>
          <a:p>
            <a:r>
              <a:rPr lang="en-US" sz="1100" dirty="0">
                <a:solidFill>
                  <a:schemeClr val="bg1">
                    <a:lumMod val="50000"/>
                  </a:schemeClr>
                </a:solidFill>
                <a:latin typeface="Calibri  "/>
                <a:cs typeface="Times New Roman" panose="02020603050405020304" pitchFamily="18" charset="0"/>
              </a:rPr>
              <a:t>&lt;Cognitive reappraisal (Conscious)&gt;</a:t>
            </a:r>
          </a:p>
        </p:txBody>
      </p:sp>
      <p:sp>
        <p:nvSpPr>
          <p:cNvPr id="14" name="TextBox 13">
            <a:extLst>
              <a:ext uri="{FF2B5EF4-FFF2-40B4-BE49-F238E27FC236}">
                <a16:creationId xmlns:a16="http://schemas.microsoft.com/office/drawing/2014/main" id="{1181506E-0262-4039-92D6-283BF9EA11B1}"/>
              </a:ext>
            </a:extLst>
          </p:cNvPr>
          <p:cNvSpPr txBox="1"/>
          <p:nvPr/>
        </p:nvSpPr>
        <p:spPr>
          <a:xfrm>
            <a:off x="6979187" y="3552942"/>
            <a:ext cx="897065" cy="769441"/>
          </a:xfrm>
          <a:prstGeom prst="rect">
            <a:avLst/>
          </a:prstGeom>
          <a:noFill/>
        </p:spPr>
        <p:txBody>
          <a:bodyPr wrap="square" rtlCol="0">
            <a:spAutoFit/>
          </a:bodyPr>
          <a:lstStyle/>
          <a:p>
            <a:r>
              <a:rPr lang="en-US" sz="1100" dirty="0">
                <a:latin typeface="Calibri  "/>
                <a:cs typeface="Times New Roman" panose="02020603050405020304" pitchFamily="18" charset="0"/>
              </a:rPr>
              <a:t>Cognitive and affective ToM</a:t>
            </a:r>
          </a:p>
        </p:txBody>
      </p:sp>
      <p:sp>
        <p:nvSpPr>
          <p:cNvPr id="15" name="TextBox 14">
            <a:extLst>
              <a:ext uri="{FF2B5EF4-FFF2-40B4-BE49-F238E27FC236}">
                <a16:creationId xmlns:a16="http://schemas.microsoft.com/office/drawing/2014/main" id="{5EA7C3B6-D270-4884-BE5F-86960743AF98}"/>
              </a:ext>
            </a:extLst>
          </p:cNvPr>
          <p:cNvSpPr txBox="1"/>
          <p:nvPr/>
        </p:nvSpPr>
        <p:spPr>
          <a:xfrm>
            <a:off x="6254163" y="1597798"/>
            <a:ext cx="1066217" cy="430887"/>
          </a:xfrm>
          <a:prstGeom prst="rect">
            <a:avLst/>
          </a:prstGeom>
          <a:noFill/>
        </p:spPr>
        <p:txBody>
          <a:bodyPr wrap="square" rtlCol="0">
            <a:spAutoFit/>
          </a:bodyPr>
          <a:lstStyle/>
          <a:p>
            <a:r>
              <a:rPr lang="en-US" sz="1100" dirty="0">
                <a:solidFill>
                  <a:schemeClr val="bg1">
                    <a:lumMod val="50000"/>
                  </a:schemeClr>
                </a:solidFill>
                <a:latin typeface="Calibri  "/>
                <a:cs typeface="Times New Roman" panose="02020603050405020304" pitchFamily="18" charset="0"/>
              </a:rPr>
              <a:t>&lt;</a:t>
            </a:r>
            <a:r>
              <a:rPr lang="en-US" sz="1100" i="1" dirty="0">
                <a:solidFill>
                  <a:schemeClr val="bg1">
                    <a:lumMod val="50000"/>
                  </a:schemeClr>
                </a:solidFill>
                <a:latin typeface="Calibri  "/>
                <a:cs typeface="Times New Roman" panose="02020603050405020304" pitchFamily="18" charset="0"/>
              </a:rPr>
              <a:t>Rumination (Conscious)</a:t>
            </a:r>
            <a:r>
              <a:rPr lang="en-US" sz="1100" dirty="0">
                <a:solidFill>
                  <a:schemeClr val="bg1">
                    <a:lumMod val="50000"/>
                  </a:schemeClr>
                </a:solidFill>
                <a:latin typeface="Calibri  "/>
                <a:cs typeface="Times New Roman" panose="02020603050405020304" pitchFamily="18" charset="0"/>
              </a:rPr>
              <a:t>&gt;</a:t>
            </a:r>
          </a:p>
        </p:txBody>
      </p:sp>
      <p:sp>
        <p:nvSpPr>
          <p:cNvPr id="16" name="TextBox 15">
            <a:extLst>
              <a:ext uri="{FF2B5EF4-FFF2-40B4-BE49-F238E27FC236}">
                <a16:creationId xmlns:a16="http://schemas.microsoft.com/office/drawing/2014/main" id="{4A134218-B8FF-4760-9BE5-950A9CB209D6}"/>
              </a:ext>
            </a:extLst>
          </p:cNvPr>
          <p:cNvSpPr txBox="1"/>
          <p:nvPr/>
        </p:nvSpPr>
        <p:spPr>
          <a:xfrm>
            <a:off x="6024992" y="833414"/>
            <a:ext cx="1295388" cy="600164"/>
          </a:xfrm>
          <a:prstGeom prst="rect">
            <a:avLst/>
          </a:prstGeom>
          <a:noFill/>
        </p:spPr>
        <p:txBody>
          <a:bodyPr wrap="square" rtlCol="0">
            <a:spAutoFit/>
          </a:bodyPr>
          <a:lstStyle/>
          <a:p>
            <a:r>
              <a:rPr lang="en-US" sz="1100" dirty="0">
                <a:latin typeface="Calibri  "/>
                <a:cs typeface="Times New Roman" panose="02020603050405020304" pitchFamily="18" charset="0"/>
              </a:rPr>
              <a:t>Adaptation to emotional conflict (Unconscious)</a:t>
            </a:r>
          </a:p>
        </p:txBody>
      </p:sp>
      <p:sp>
        <p:nvSpPr>
          <p:cNvPr id="17" name="TextBox 16">
            <a:extLst>
              <a:ext uri="{FF2B5EF4-FFF2-40B4-BE49-F238E27FC236}">
                <a16:creationId xmlns:a16="http://schemas.microsoft.com/office/drawing/2014/main" id="{CF11625C-3005-4DE7-8357-5BD9E87883D8}"/>
              </a:ext>
            </a:extLst>
          </p:cNvPr>
          <p:cNvSpPr txBox="1"/>
          <p:nvPr/>
        </p:nvSpPr>
        <p:spPr>
          <a:xfrm>
            <a:off x="4725587" y="1434945"/>
            <a:ext cx="956641" cy="430887"/>
          </a:xfrm>
          <a:prstGeom prst="rect">
            <a:avLst/>
          </a:prstGeom>
          <a:noFill/>
        </p:spPr>
        <p:txBody>
          <a:bodyPr wrap="square" rtlCol="0">
            <a:spAutoFit/>
          </a:bodyPr>
          <a:lstStyle/>
          <a:p>
            <a:r>
              <a:rPr lang="en-US" sz="1100" dirty="0">
                <a:latin typeface="Calibri  "/>
                <a:cs typeface="Times New Roman" panose="02020603050405020304" pitchFamily="18" charset="0"/>
              </a:rPr>
              <a:t>&lt;</a:t>
            </a:r>
            <a:r>
              <a:rPr lang="en-US" sz="1100" i="1" dirty="0">
                <a:latin typeface="Calibri  "/>
                <a:cs typeface="Times New Roman" panose="02020603050405020304" pitchFamily="18" charset="0"/>
              </a:rPr>
              <a:t>Expressive suppression</a:t>
            </a:r>
            <a:r>
              <a:rPr lang="en-US" sz="1100" dirty="0">
                <a:latin typeface="Calibri  "/>
                <a:cs typeface="Times New Roman" panose="02020603050405020304" pitchFamily="18" charset="0"/>
              </a:rPr>
              <a:t>&gt;</a:t>
            </a:r>
          </a:p>
        </p:txBody>
      </p:sp>
      <p:sp>
        <p:nvSpPr>
          <p:cNvPr id="18" name="TextBox 17">
            <a:extLst>
              <a:ext uri="{FF2B5EF4-FFF2-40B4-BE49-F238E27FC236}">
                <a16:creationId xmlns:a16="http://schemas.microsoft.com/office/drawing/2014/main" id="{AA4E358D-9704-4B80-B5C6-FC59E2D5A8A2}"/>
              </a:ext>
            </a:extLst>
          </p:cNvPr>
          <p:cNvSpPr txBox="1"/>
          <p:nvPr/>
        </p:nvSpPr>
        <p:spPr>
          <a:xfrm>
            <a:off x="4422376" y="3590586"/>
            <a:ext cx="897065" cy="600164"/>
          </a:xfrm>
          <a:prstGeom prst="rect">
            <a:avLst/>
          </a:prstGeom>
          <a:noFill/>
        </p:spPr>
        <p:txBody>
          <a:bodyPr wrap="square" rtlCol="0">
            <a:spAutoFit/>
          </a:bodyPr>
          <a:lstStyle/>
          <a:p>
            <a:r>
              <a:rPr lang="en-US" sz="1100" dirty="0">
                <a:solidFill>
                  <a:schemeClr val="bg1">
                    <a:lumMod val="50000"/>
                  </a:schemeClr>
                </a:solidFill>
                <a:latin typeface="Calibri  "/>
                <a:cs typeface="Times New Roman" panose="02020603050405020304" pitchFamily="18" charset="0"/>
              </a:rPr>
              <a:t>&lt;</a:t>
            </a:r>
            <a:r>
              <a:rPr lang="en-US" sz="1100" i="1" dirty="0">
                <a:solidFill>
                  <a:schemeClr val="bg1">
                    <a:lumMod val="50000"/>
                  </a:schemeClr>
                </a:solidFill>
                <a:latin typeface="Calibri  "/>
                <a:cs typeface="Times New Roman" panose="02020603050405020304" pitchFamily="18" charset="0"/>
              </a:rPr>
              <a:t>Implicit pattern learning</a:t>
            </a:r>
            <a:r>
              <a:rPr lang="en-US" sz="1100" dirty="0">
                <a:solidFill>
                  <a:schemeClr val="bg1">
                    <a:lumMod val="50000"/>
                  </a:schemeClr>
                </a:solidFill>
                <a:latin typeface="Calibri  "/>
                <a:cs typeface="Times New Roman" panose="02020603050405020304" pitchFamily="18" charset="0"/>
              </a:rPr>
              <a:t>&gt;</a:t>
            </a:r>
          </a:p>
        </p:txBody>
      </p:sp>
      <p:sp>
        <p:nvSpPr>
          <p:cNvPr id="19" name="TextBox 18">
            <a:extLst>
              <a:ext uri="{FF2B5EF4-FFF2-40B4-BE49-F238E27FC236}">
                <a16:creationId xmlns:a16="http://schemas.microsoft.com/office/drawing/2014/main" id="{8678E47C-02B7-4DC7-AEB4-616551A267E4}"/>
              </a:ext>
            </a:extLst>
          </p:cNvPr>
          <p:cNvSpPr txBox="1"/>
          <p:nvPr/>
        </p:nvSpPr>
        <p:spPr>
          <a:xfrm>
            <a:off x="3339254" y="2466673"/>
            <a:ext cx="897065" cy="430887"/>
          </a:xfrm>
          <a:prstGeom prst="rect">
            <a:avLst/>
          </a:prstGeom>
          <a:noFill/>
        </p:spPr>
        <p:txBody>
          <a:bodyPr wrap="square" rtlCol="0">
            <a:spAutoFit/>
          </a:bodyPr>
          <a:lstStyle/>
          <a:p>
            <a:r>
              <a:rPr lang="en-US" sz="1100" dirty="0">
                <a:latin typeface="Calibri  "/>
                <a:cs typeface="Times New Roman" panose="02020603050405020304" pitchFamily="18" charset="0"/>
              </a:rPr>
              <a:t>Language ability</a:t>
            </a:r>
          </a:p>
        </p:txBody>
      </p:sp>
      <p:sp>
        <p:nvSpPr>
          <p:cNvPr id="20" name="TextBox 19">
            <a:extLst>
              <a:ext uri="{FF2B5EF4-FFF2-40B4-BE49-F238E27FC236}">
                <a16:creationId xmlns:a16="http://schemas.microsoft.com/office/drawing/2014/main" id="{5A0E45E2-E267-43EA-8BEA-E202A6E940FC}"/>
              </a:ext>
            </a:extLst>
          </p:cNvPr>
          <p:cNvSpPr txBox="1"/>
          <p:nvPr/>
        </p:nvSpPr>
        <p:spPr>
          <a:xfrm>
            <a:off x="4545938" y="2602518"/>
            <a:ext cx="897065" cy="430887"/>
          </a:xfrm>
          <a:prstGeom prst="rect">
            <a:avLst/>
          </a:prstGeom>
          <a:noFill/>
        </p:spPr>
        <p:txBody>
          <a:bodyPr wrap="square" rtlCol="0">
            <a:spAutoFit/>
          </a:bodyPr>
          <a:lstStyle/>
          <a:p>
            <a:r>
              <a:rPr lang="en-US" sz="1100" dirty="0">
                <a:solidFill>
                  <a:schemeClr val="bg1">
                    <a:lumMod val="50000"/>
                  </a:schemeClr>
                </a:solidFill>
                <a:latin typeface="Calibri  "/>
                <a:cs typeface="Times New Roman" panose="02020603050405020304" pitchFamily="18" charset="0"/>
              </a:rPr>
              <a:t>&lt;</a:t>
            </a:r>
            <a:r>
              <a:rPr lang="en-US" sz="1100" i="1" dirty="0">
                <a:solidFill>
                  <a:schemeClr val="bg1">
                    <a:lumMod val="50000"/>
                  </a:schemeClr>
                </a:solidFill>
                <a:latin typeface="Calibri  "/>
                <a:cs typeface="Times New Roman" panose="02020603050405020304" pitchFamily="18" charset="0"/>
              </a:rPr>
              <a:t>Emotional awareness</a:t>
            </a:r>
            <a:r>
              <a:rPr lang="en-US" sz="1100" dirty="0">
                <a:solidFill>
                  <a:schemeClr val="bg1">
                    <a:lumMod val="50000"/>
                  </a:schemeClr>
                </a:solidFill>
                <a:latin typeface="Calibri  "/>
                <a:cs typeface="Times New Roman" panose="02020603050405020304" pitchFamily="18" charset="0"/>
              </a:rPr>
              <a:t>&gt;</a:t>
            </a:r>
          </a:p>
        </p:txBody>
      </p:sp>
      <p:sp>
        <p:nvSpPr>
          <p:cNvPr id="21" name="TextBox 20">
            <a:extLst>
              <a:ext uri="{FF2B5EF4-FFF2-40B4-BE49-F238E27FC236}">
                <a16:creationId xmlns:a16="http://schemas.microsoft.com/office/drawing/2014/main" id="{9B935581-92B6-4829-B204-B3FCC86E305E}"/>
              </a:ext>
            </a:extLst>
          </p:cNvPr>
          <p:cNvSpPr txBox="1"/>
          <p:nvPr/>
        </p:nvSpPr>
        <p:spPr>
          <a:xfrm>
            <a:off x="2670518" y="2850867"/>
            <a:ext cx="1027853" cy="430887"/>
          </a:xfrm>
          <a:prstGeom prst="rect">
            <a:avLst/>
          </a:prstGeom>
          <a:noFill/>
        </p:spPr>
        <p:txBody>
          <a:bodyPr wrap="square" rtlCol="0">
            <a:spAutoFit/>
          </a:bodyPr>
          <a:lstStyle/>
          <a:p>
            <a:r>
              <a:rPr lang="en-US" sz="1100" dirty="0">
                <a:latin typeface="Calibri  "/>
                <a:cs typeface="Times New Roman" panose="02020603050405020304" pitchFamily="18" charset="0"/>
              </a:rPr>
              <a:t>Fear Conditioning</a:t>
            </a:r>
          </a:p>
        </p:txBody>
      </p:sp>
      <p:sp>
        <p:nvSpPr>
          <p:cNvPr id="2" name="TextBox 1">
            <a:extLst>
              <a:ext uri="{FF2B5EF4-FFF2-40B4-BE49-F238E27FC236}">
                <a16:creationId xmlns:a16="http://schemas.microsoft.com/office/drawing/2014/main" id="{465B4B01-7C87-43BF-9FBD-ACCC25831CE3}"/>
              </a:ext>
            </a:extLst>
          </p:cNvPr>
          <p:cNvSpPr txBox="1"/>
          <p:nvPr/>
        </p:nvSpPr>
        <p:spPr>
          <a:xfrm>
            <a:off x="11275828" y="6258952"/>
            <a:ext cx="916172" cy="369332"/>
          </a:xfrm>
          <a:prstGeom prst="rect">
            <a:avLst/>
          </a:prstGeom>
          <a:noFill/>
        </p:spPr>
        <p:txBody>
          <a:bodyPr wrap="square" rtlCol="0">
            <a:spAutoFit/>
          </a:bodyPr>
          <a:lstStyle/>
          <a:p>
            <a:r>
              <a:rPr lang="en-US" sz="900" dirty="0"/>
              <a:t>Edited ALT 1/21/2022</a:t>
            </a:r>
          </a:p>
        </p:txBody>
      </p:sp>
      <p:sp>
        <p:nvSpPr>
          <p:cNvPr id="3" name="TextBox 2">
            <a:extLst>
              <a:ext uri="{FF2B5EF4-FFF2-40B4-BE49-F238E27FC236}">
                <a16:creationId xmlns:a16="http://schemas.microsoft.com/office/drawing/2014/main" id="{789FE8F9-7E90-4A26-BC10-00C7AE2F56BE}"/>
              </a:ext>
            </a:extLst>
          </p:cNvPr>
          <p:cNvSpPr txBox="1"/>
          <p:nvPr/>
        </p:nvSpPr>
        <p:spPr>
          <a:xfrm>
            <a:off x="6274839" y="5590596"/>
            <a:ext cx="1152880" cy="261610"/>
          </a:xfrm>
          <a:prstGeom prst="rect">
            <a:avLst/>
          </a:prstGeom>
          <a:noFill/>
        </p:spPr>
        <p:txBody>
          <a:bodyPr wrap="none" rtlCol="0">
            <a:spAutoFit/>
          </a:bodyPr>
          <a:lstStyle/>
          <a:p>
            <a:r>
              <a:rPr lang="en-US" sz="1100" dirty="0">
                <a:latin typeface="Calibri  "/>
                <a:cs typeface="Times New Roman" panose="02020603050405020304" pitchFamily="18" charset="0"/>
              </a:rPr>
              <a:t>Reasoning ability</a:t>
            </a:r>
          </a:p>
        </p:txBody>
      </p:sp>
      <p:sp>
        <p:nvSpPr>
          <p:cNvPr id="22" name="TextBox 21">
            <a:extLst>
              <a:ext uri="{FF2B5EF4-FFF2-40B4-BE49-F238E27FC236}">
                <a16:creationId xmlns:a16="http://schemas.microsoft.com/office/drawing/2014/main" id="{C8C0552A-F865-4C62-BA0F-D511CB5B5935}"/>
              </a:ext>
            </a:extLst>
          </p:cNvPr>
          <p:cNvSpPr txBox="1"/>
          <p:nvPr/>
        </p:nvSpPr>
        <p:spPr>
          <a:xfrm>
            <a:off x="8708363" y="1597798"/>
            <a:ext cx="1179841" cy="430887"/>
          </a:xfrm>
          <a:prstGeom prst="rect">
            <a:avLst/>
          </a:prstGeom>
          <a:noFill/>
        </p:spPr>
        <p:txBody>
          <a:bodyPr wrap="square" rtlCol="0">
            <a:spAutoFit/>
          </a:bodyPr>
          <a:lstStyle/>
          <a:p>
            <a:r>
              <a:rPr lang="en-US" sz="1100" dirty="0">
                <a:latin typeface="Calibri  "/>
                <a:cs typeface="Times New Roman" panose="02020603050405020304" pitchFamily="18" charset="0"/>
              </a:rPr>
              <a:t>Pubertal development</a:t>
            </a:r>
          </a:p>
        </p:txBody>
      </p:sp>
    </p:spTree>
    <p:extLst>
      <p:ext uri="{BB962C8B-B14F-4D97-AF65-F5344CB8AC3E}">
        <p14:creationId xmlns:p14="http://schemas.microsoft.com/office/powerpoint/2010/main" val="123105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6A8F621-7CFA-4CB6-AB09-250BCE44785B}"/>
              </a:ext>
            </a:extLst>
          </p:cNvPr>
          <p:cNvGraphicFramePr/>
          <p:nvPr/>
        </p:nvGraphicFramePr>
        <p:xfrm>
          <a:off x="105095" y="136324"/>
          <a:ext cx="10721083" cy="653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FFF4A02-0B68-41AF-A033-4BCCF1C3780E}"/>
              </a:ext>
            </a:extLst>
          </p:cNvPr>
          <p:cNvSpPr txBox="1"/>
          <p:nvPr/>
        </p:nvSpPr>
        <p:spPr>
          <a:xfrm>
            <a:off x="6914508" y="4222394"/>
            <a:ext cx="1179841"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&lt;Hostile Attribution Bias&gt;</a:t>
            </a:r>
          </a:p>
        </p:txBody>
      </p:sp>
      <p:sp>
        <p:nvSpPr>
          <p:cNvPr id="6" name="TextBox 5">
            <a:extLst>
              <a:ext uri="{FF2B5EF4-FFF2-40B4-BE49-F238E27FC236}">
                <a16:creationId xmlns:a16="http://schemas.microsoft.com/office/drawing/2014/main" id="{0A95C96D-0142-4583-836A-FA545C006E2F}"/>
              </a:ext>
            </a:extLst>
          </p:cNvPr>
          <p:cNvSpPr txBox="1"/>
          <p:nvPr/>
        </p:nvSpPr>
        <p:spPr>
          <a:xfrm>
            <a:off x="6353651" y="2270875"/>
            <a:ext cx="897065"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&lt;Enhanced threat detection&gt;</a:t>
            </a:r>
          </a:p>
        </p:txBody>
      </p:sp>
      <p:sp>
        <p:nvSpPr>
          <p:cNvPr id="7" name="TextBox 6">
            <a:extLst>
              <a:ext uri="{FF2B5EF4-FFF2-40B4-BE49-F238E27FC236}">
                <a16:creationId xmlns:a16="http://schemas.microsoft.com/office/drawing/2014/main" id="{B692C723-8FB8-4E5A-8394-95AF7D152763}"/>
              </a:ext>
            </a:extLst>
          </p:cNvPr>
          <p:cNvSpPr txBox="1"/>
          <p:nvPr/>
        </p:nvSpPr>
        <p:spPr>
          <a:xfrm>
            <a:off x="5970868" y="2883558"/>
            <a:ext cx="897065"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&lt;Allocation of attention to threat&gt;</a:t>
            </a:r>
          </a:p>
        </p:txBody>
      </p:sp>
      <p:sp>
        <p:nvSpPr>
          <p:cNvPr id="8" name="TextBox 7">
            <a:extLst>
              <a:ext uri="{FF2B5EF4-FFF2-40B4-BE49-F238E27FC236}">
                <a16:creationId xmlns:a16="http://schemas.microsoft.com/office/drawing/2014/main" id="{52DD499C-857A-4131-9574-430E1C294664}"/>
              </a:ext>
            </a:extLst>
          </p:cNvPr>
          <p:cNvSpPr txBox="1"/>
          <p:nvPr/>
        </p:nvSpPr>
        <p:spPr>
          <a:xfrm>
            <a:off x="2893455" y="5102804"/>
            <a:ext cx="1391823"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&lt;Attention regulation&gt;</a:t>
            </a:r>
          </a:p>
          <a:p>
            <a:r>
              <a:rPr lang="en-US" sz="1000" dirty="0">
                <a:latin typeface="Times New Roman" panose="02020603050405020304" pitchFamily="18" charset="0"/>
                <a:cs typeface="Times New Roman" panose="02020603050405020304" pitchFamily="18" charset="0"/>
              </a:rPr>
              <a:t>&lt; Inhibitory control&gt;</a:t>
            </a:r>
          </a:p>
        </p:txBody>
      </p:sp>
      <p:sp>
        <p:nvSpPr>
          <p:cNvPr id="9" name="TextBox 8">
            <a:extLst>
              <a:ext uri="{FF2B5EF4-FFF2-40B4-BE49-F238E27FC236}">
                <a16:creationId xmlns:a16="http://schemas.microsoft.com/office/drawing/2014/main" id="{B3EC4A84-6200-4D73-AC63-935868B6B82E}"/>
              </a:ext>
            </a:extLst>
          </p:cNvPr>
          <p:cNvSpPr txBox="1"/>
          <p:nvPr/>
        </p:nvSpPr>
        <p:spPr>
          <a:xfrm>
            <a:off x="4369078" y="5563559"/>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&lt;Working memory&gt;</a:t>
            </a:r>
          </a:p>
        </p:txBody>
      </p:sp>
      <p:sp>
        <p:nvSpPr>
          <p:cNvPr id="10" name="TextBox 9">
            <a:extLst>
              <a:ext uri="{FF2B5EF4-FFF2-40B4-BE49-F238E27FC236}">
                <a16:creationId xmlns:a16="http://schemas.microsoft.com/office/drawing/2014/main" id="{1B99FF20-A4D3-408E-AB52-A0A87253EDD5}"/>
              </a:ext>
            </a:extLst>
          </p:cNvPr>
          <p:cNvSpPr txBox="1"/>
          <p:nvPr/>
        </p:nvSpPr>
        <p:spPr>
          <a:xfrm>
            <a:off x="5017103" y="4853971"/>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&lt;Cognitive flexibility&gt;</a:t>
            </a:r>
          </a:p>
        </p:txBody>
      </p:sp>
      <p:sp>
        <p:nvSpPr>
          <p:cNvPr id="11" name="TextBox 10">
            <a:extLst>
              <a:ext uri="{FF2B5EF4-FFF2-40B4-BE49-F238E27FC236}">
                <a16:creationId xmlns:a16="http://schemas.microsoft.com/office/drawing/2014/main" id="{1AF85C7C-646A-4F37-9C77-ACA3F90FBF3F}"/>
              </a:ext>
            </a:extLst>
          </p:cNvPr>
          <p:cNvSpPr txBox="1"/>
          <p:nvPr/>
        </p:nvSpPr>
        <p:spPr>
          <a:xfrm>
            <a:off x="2332308" y="4376282"/>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a:t>
            </a:r>
            <a:r>
              <a:rPr lang="en-US" sz="1000" strike="sngStrike" dirty="0">
                <a:latin typeface="Times New Roman" panose="02020603050405020304" pitchFamily="18" charset="0"/>
                <a:cs typeface="Times New Roman" panose="02020603050405020304" pitchFamily="18" charset="0"/>
              </a:rPr>
              <a:t>Reward delay ability</a:t>
            </a:r>
            <a:r>
              <a:rPr lang="en-US" sz="1000" dirty="0">
                <a:latin typeface="Times New Roman" panose="02020603050405020304" pitchFamily="18" charset="0"/>
                <a:cs typeface="Times New Roman" panose="02020603050405020304" pitchFamily="18" charset="0"/>
              </a:rPr>
              <a:t>&gt;</a:t>
            </a:r>
          </a:p>
        </p:txBody>
      </p:sp>
      <p:sp>
        <p:nvSpPr>
          <p:cNvPr id="12" name="TextBox 11">
            <a:extLst>
              <a:ext uri="{FF2B5EF4-FFF2-40B4-BE49-F238E27FC236}">
                <a16:creationId xmlns:a16="http://schemas.microsoft.com/office/drawing/2014/main" id="{D2ED4554-8538-4726-92FD-8201CB92604D}"/>
              </a:ext>
            </a:extLst>
          </p:cNvPr>
          <p:cNvSpPr txBox="1"/>
          <p:nvPr/>
        </p:nvSpPr>
        <p:spPr>
          <a:xfrm>
            <a:off x="1608174" y="3506432"/>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a:t>
            </a:r>
            <a:r>
              <a:rPr lang="en-US" sz="1000" strike="sngStrike" dirty="0">
                <a:latin typeface="Times New Roman" panose="02020603050405020304" pitchFamily="18" charset="0"/>
                <a:cs typeface="Times New Roman" panose="02020603050405020304" pitchFamily="18" charset="0"/>
              </a:rPr>
              <a:t>Reward learning</a:t>
            </a:r>
            <a:r>
              <a:rPr lang="en-US" sz="1000" dirty="0">
                <a:latin typeface="Times New Roman" panose="02020603050405020304" pitchFamily="18" charset="0"/>
                <a:cs typeface="Times New Roman" panose="02020603050405020304" pitchFamily="18" charset="0"/>
              </a:rPr>
              <a:t>&gt;</a:t>
            </a:r>
          </a:p>
        </p:txBody>
      </p:sp>
      <p:sp>
        <p:nvSpPr>
          <p:cNvPr id="13" name="TextBox 12">
            <a:extLst>
              <a:ext uri="{FF2B5EF4-FFF2-40B4-BE49-F238E27FC236}">
                <a16:creationId xmlns:a16="http://schemas.microsoft.com/office/drawing/2014/main" id="{0F2D1570-B25A-4589-8EB5-DAF53B346F40}"/>
              </a:ext>
            </a:extLst>
          </p:cNvPr>
          <p:cNvSpPr txBox="1"/>
          <p:nvPr/>
        </p:nvSpPr>
        <p:spPr>
          <a:xfrm>
            <a:off x="4285278" y="3172381"/>
            <a:ext cx="897065" cy="553998"/>
          </a:xfrm>
          <a:prstGeom prst="rect">
            <a:avLst/>
          </a:prstGeom>
          <a:noFill/>
        </p:spPr>
        <p:txBody>
          <a:bodyPr wrap="square" rtlCol="0">
            <a:spAutoFit/>
          </a:bodyPr>
          <a:lstStyle/>
          <a:p>
            <a:r>
              <a:rPr lang="en-US" sz="1000" strike="sngStrike" dirty="0">
                <a:latin typeface="Times New Roman" panose="02020603050405020304" pitchFamily="18" charset="0"/>
                <a:cs typeface="Times New Roman" panose="02020603050405020304" pitchFamily="18" charset="0"/>
              </a:rPr>
              <a:t>&lt;Cognitive reappraisal (Conscious)&gt;</a:t>
            </a:r>
          </a:p>
        </p:txBody>
      </p:sp>
      <p:sp>
        <p:nvSpPr>
          <p:cNvPr id="14" name="TextBox 13">
            <a:extLst>
              <a:ext uri="{FF2B5EF4-FFF2-40B4-BE49-F238E27FC236}">
                <a16:creationId xmlns:a16="http://schemas.microsoft.com/office/drawing/2014/main" id="{1181506E-0262-4039-92D6-283BF9EA11B1}"/>
              </a:ext>
            </a:extLst>
          </p:cNvPr>
          <p:cNvSpPr txBox="1"/>
          <p:nvPr/>
        </p:nvSpPr>
        <p:spPr>
          <a:xfrm>
            <a:off x="5471970" y="3535547"/>
            <a:ext cx="897065"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&lt;Cognitive and affective ToM&gt;</a:t>
            </a:r>
          </a:p>
        </p:txBody>
      </p:sp>
      <p:sp>
        <p:nvSpPr>
          <p:cNvPr id="15" name="TextBox 14">
            <a:extLst>
              <a:ext uri="{FF2B5EF4-FFF2-40B4-BE49-F238E27FC236}">
                <a16:creationId xmlns:a16="http://schemas.microsoft.com/office/drawing/2014/main" id="{5EA7C3B6-D270-4884-BE5F-86960743AF98}"/>
              </a:ext>
            </a:extLst>
          </p:cNvPr>
          <p:cNvSpPr txBox="1"/>
          <p:nvPr/>
        </p:nvSpPr>
        <p:spPr>
          <a:xfrm>
            <a:off x="5190905" y="1417804"/>
            <a:ext cx="1066217" cy="400110"/>
          </a:xfrm>
          <a:prstGeom prst="rect">
            <a:avLst/>
          </a:prstGeom>
          <a:noFill/>
        </p:spPr>
        <p:txBody>
          <a:bodyPr wrap="square" rtlCol="0">
            <a:spAutoFit/>
          </a:bodyPr>
          <a:lstStyle/>
          <a:p>
            <a:r>
              <a:rPr lang="en-US" sz="1000" strike="sngStrike" dirty="0">
                <a:latin typeface="Times New Roman" panose="02020603050405020304" pitchFamily="18" charset="0"/>
                <a:cs typeface="Times New Roman" panose="02020603050405020304" pitchFamily="18" charset="0"/>
              </a:rPr>
              <a:t>&lt;Rumination (Conscious)&gt;</a:t>
            </a:r>
          </a:p>
        </p:txBody>
      </p:sp>
      <p:sp>
        <p:nvSpPr>
          <p:cNvPr id="16" name="TextBox 15">
            <a:extLst>
              <a:ext uri="{FF2B5EF4-FFF2-40B4-BE49-F238E27FC236}">
                <a16:creationId xmlns:a16="http://schemas.microsoft.com/office/drawing/2014/main" id="{4A134218-B8FF-4760-9BE5-950A9CB209D6}"/>
              </a:ext>
            </a:extLst>
          </p:cNvPr>
          <p:cNvSpPr txBox="1"/>
          <p:nvPr/>
        </p:nvSpPr>
        <p:spPr>
          <a:xfrm>
            <a:off x="4474467" y="612412"/>
            <a:ext cx="1295388"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&lt;Adaptation to emotional conflict (Unconscious)&gt;</a:t>
            </a:r>
          </a:p>
        </p:txBody>
      </p:sp>
      <p:sp>
        <p:nvSpPr>
          <p:cNvPr id="17" name="TextBox 16">
            <a:extLst>
              <a:ext uri="{FF2B5EF4-FFF2-40B4-BE49-F238E27FC236}">
                <a16:creationId xmlns:a16="http://schemas.microsoft.com/office/drawing/2014/main" id="{CF11625C-3005-4DE7-8357-5BD9E87883D8}"/>
              </a:ext>
            </a:extLst>
          </p:cNvPr>
          <p:cNvSpPr txBox="1"/>
          <p:nvPr/>
        </p:nvSpPr>
        <p:spPr>
          <a:xfrm>
            <a:off x="2885740" y="1221213"/>
            <a:ext cx="956641" cy="400110"/>
          </a:xfrm>
          <a:prstGeom prst="rect">
            <a:avLst/>
          </a:prstGeom>
          <a:noFill/>
        </p:spPr>
        <p:txBody>
          <a:bodyPr wrap="square" rtlCol="0">
            <a:spAutoFit/>
          </a:bodyPr>
          <a:lstStyle/>
          <a:p>
            <a:r>
              <a:rPr lang="en-US" sz="1000" strike="sngStrike" dirty="0">
                <a:latin typeface="Times New Roman" panose="02020603050405020304" pitchFamily="18" charset="0"/>
                <a:cs typeface="Times New Roman" panose="02020603050405020304" pitchFamily="18" charset="0"/>
              </a:rPr>
              <a:t>&lt;Expressive suppression&gt;</a:t>
            </a:r>
          </a:p>
        </p:txBody>
      </p:sp>
      <p:sp>
        <p:nvSpPr>
          <p:cNvPr id="18" name="TextBox 17">
            <a:extLst>
              <a:ext uri="{FF2B5EF4-FFF2-40B4-BE49-F238E27FC236}">
                <a16:creationId xmlns:a16="http://schemas.microsoft.com/office/drawing/2014/main" id="{AA4E358D-9704-4B80-B5C6-FC59E2D5A8A2}"/>
              </a:ext>
            </a:extLst>
          </p:cNvPr>
          <p:cNvSpPr txBox="1"/>
          <p:nvPr/>
        </p:nvSpPr>
        <p:spPr>
          <a:xfrm>
            <a:off x="2650053" y="3352544"/>
            <a:ext cx="897065"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a:t>
            </a:r>
            <a:r>
              <a:rPr lang="en-US" sz="1000" strike="sngStrike" dirty="0">
                <a:latin typeface="Times New Roman" panose="02020603050405020304" pitchFamily="18" charset="0"/>
                <a:cs typeface="Times New Roman" panose="02020603050405020304" pitchFamily="18" charset="0"/>
              </a:rPr>
              <a:t>Implicit pattern learning</a:t>
            </a:r>
            <a:r>
              <a:rPr lang="en-US" sz="1000" dirty="0">
                <a:latin typeface="Times New Roman" panose="02020603050405020304" pitchFamily="18" charset="0"/>
                <a:cs typeface="Times New Roman" panose="02020603050405020304" pitchFamily="18" charset="0"/>
              </a:rPr>
              <a:t>&gt;</a:t>
            </a:r>
          </a:p>
        </p:txBody>
      </p:sp>
      <p:sp>
        <p:nvSpPr>
          <p:cNvPr id="19" name="TextBox 18">
            <a:extLst>
              <a:ext uri="{FF2B5EF4-FFF2-40B4-BE49-F238E27FC236}">
                <a16:creationId xmlns:a16="http://schemas.microsoft.com/office/drawing/2014/main" id="{8678E47C-02B7-4DC7-AEB4-616551A267E4}"/>
              </a:ext>
            </a:extLst>
          </p:cNvPr>
          <p:cNvSpPr txBox="1"/>
          <p:nvPr/>
        </p:nvSpPr>
        <p:spPr>
          <a:xfrm>
            <a:off x="1752988" y="2156282"/>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&lt;Language ability&gt;</a:t>
            </a:r>
          </a:p>
        </p:txBody>
      </p:sp>
      <p:sp>
        <p:nvSpPr>
          <p:cNvPr id="20" name="TextBox 19">
            <a:extLst>
              <a:ext uri="{FF2B5EF4-FFF2-40B4-BE49-F238E27FC236}">
                <a16:creationId xmlns:a16="http://schemas.microsoft.com/office/drawing/2014/main" id="{5A0E45E2-E267-43EA-8BEA-E202A6E940FC}"/>
              </a:ext>
            </a:extLst>
          </p:cNvPr>
          <p:cNvSpPr txBox="1"/>
          <p:nvPr/>
        </p:nvSpPr>
        <p:spPr>
          <a:xfrm>
            <a:off x="2733012" y="2419509"/>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a:t>
            </a:r>
            <a:r>
              <a:rPr lang="en-US" sz="1000" strike="sngStrike" dirty="0">
                <a:latin typeface="Times New Roman" panose="02020603050405020304" pitchFamily="18" charset="0"/>
                <a:cs typeface="Times New Roman" panose="02020603050405020304" pitchFamily="18" charset="0"/>
              </a:rPr>
              <a:t>Emotional awareness</a:t>
            </a:r>
            <a:r>
              <a:rPr lang="en-US" sz="1000" dirty="0">
                <a:latin typeface="Times New Roman" panose="02020603050405020304" pitchFamily="18" charset="0"/>
                <a:cs typeface="Times New Roman" panose="02020603050405020304" pitchFamily="18" charset="0"/>
              </a:rPr>
              <a:t>&gt;</a:t>
            </a:r>
          </a:p>
        </p:txBody>
      </p:sp>
      <p:sp>
        <p:nvSpPr>
          <p:cNvPr id="21" name="TextBox 20">
            <a:extLst>
              <a:ext uri="{FF2B5EF4-FFF2-40B4-BE49-F238E27FC236}">
                <a16:creationId xmlns:a16="http://schemas.microsoft.com/office/drawing/2014/main" id="{9B935581-92B6-4829-B204-B3FCC86E305E}"/>
              </a:ext>
            </a:extLst>
          </p:cNvPr>
          <p:cNvSpPr txBox="1"/>
          <p:nvPr/>
        </p:nvSpPr>
        <p:spPr>
          <a:xfrm>
            <a:off x="984770" y="2591207"/>
            <a:ext cx="1027853"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&lt;Fear Conditioning&gt;</a:t>
            </a:r>
          </a:p>
        </p:txBody>
      </p:sp>
    </p:spTree>
    <p:extLst>
      <p:ext uri="{BB962C8B-B14F-4D97-AF65-F5344CB8AC3E}">
        <p14:creationId xmlns:p14="http://schemas.microsoft.com/office/powerpoint/2010/main" val="332564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6A8F621-7CFA-4CB6-AB09-250BCE44785B}"/>
              </a:ext>
            </a:extLst>
          </p:cNvPr>
          <p:cNvGraphicFramePr/>
          <p:nvPr>
            <p:extLst>
              <p:ext uri="{D42A27DB-BD31-4B8C-83A1-F6EECF244321}">
                <p14:modId xmlns:p14="http://schemas.microsoft.com/office/powerpoint/2010/main" val="1489342053"/>
              </p:ext>
            </p:extLst>
          </p:nvPr>
        </p:nvGraphicFramePr>
        <p:xfrm>
          <a:off x="105095" y="136324"/>
          <a:ext cx="10721083" cy="653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FFF4A02-0B68-41AF-A033-4BCCF1C3780E}"/>
              </a:ext>
            </a:extLst>
          </p:cNvPr>
          <p:cNvSpPr txBox="1"/>
          <p:nvPr/>
        </p:nvSpPr>
        <p:spPr>
          <a:xfrm>
            <a:off x="3423885" y="971092"/>
            <a:ext cx="843633"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&lt;Hostile Attribution Bias&gt;</a:t>
            </a:r>
          </a:p>
        </p:txBody>
      </p:sp>
      <p:sp>
        <p:nvSpPr>
          <p:cNvPr id="6" name="TextBox 5">
            <a:extLst>
              <a:ext uri="{FF2B5EF4-FFF2-40B4-BE49-F238E27FC236}">
                <a16:creationId xmlns:a16="http://schemas.microsoft.com/office/drawing/2014/main" id="{0A95C96D-0142-4583-836A-FA545C006E2F}"/>
              </a:ext>
            </a:extLst>
          </p:cNvPr>
          <p:cNvSpPr txBox="1"/>
          <p:nvPr/>
        </p:nvSpPr>
        <p:spPr>
          <a:xfrm>
            <a:off x="5333351" y="1248091"/>
            <a:ext cx="897065"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&lt;Enhanced threat detection&gt;</a:t>
            </a:r>
          </a:p>
        </p:txBody>
      </p:sp>
      <p:sp>
        <p:nvSpPr>
          <p:cNvPr id="7" name="TextBox 6">
            <a:extLst>
              <a:ext uri="{FF2B5EF4-FFF2-40B4-BE49-F238E27FC236}">
                <a16:creationId xmlns:a16="http://schemas.microsoft.com/office/drawing/2014/main" id="{B692C723-8FB8-4E5A-8394-95AF7D152763}"/>
              </a:ext>
            </a:extLst>
          </p:cNvPr>
          <p:cNvSpPr txBox="1"/>
          <p:nvPr/>
        </p:nvSpPr>
        <p:spPr>
          <a:xfrm>
            <a:off x="5241921" y="1831068"/>
            <a:ext cx="897065"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&lt;Allocation of attention to threat&gt;</a:t>
            </a:r>
          </a:p>
        </p:txBody>
      </p:sp>
      <p:sp>
        <p:nvSpPr>
          <p:cNvPr id="8" name="TextBox 7">
            <a:extLst>
              <a:ext uri="{FF2B5EF4-FFF2-40B4-BE49-F238E27FC236}">
                <a16:creationId xmlns:a16="http://schemas.microsoft.com/office/drawing/2014/main" id="{52DD499C-857A-4131-9574-430E1C294664}"/>
              </a:ext>
            </a:extLst>
          </p:cNvPr>
          <p:cNvSpPr txBox="1"/>
          <p:nvPr/>
        </p:nvSpPr>
        <p:spPr>
          <a:xfrm>
            <a:off x="3478451" y="3429000"/>
            <a:ext cx="1391823" cy="553998"/>
          </a:xfrm>
          <a:prstGeom prst="rect">
            <a:avLst/>
          </a:prstGeom>
          <a:noFill/>
        </p:spPr>
        <p:txBody>
          <a:bodyPr wrap="square" rtlCol="0">
            <a:spAutoFit/>
          </a:bodyPr>
          <a:lstStyle/>
          <a:p>
            <a:r>
              <a:rPr lang="en-US" sz="1000" u="sng" dirty="0">
                <a:latin typeface="Times New Roman" panose="02020603050405020304" pitchFamily="18" charset="0"/>
                <a:cs typeface="Times New Roman" panose="02020603050405020304" pitchFamily="18" charset="0"/>
              </a:rPr>
              <a:t>Executive Control</a:t>
            </a:r>
          </a:p>
          <a:p>
            <a:r>
              <a:rPr lang="en-US" sz="1000" dirty="0">
                <a:latin typeface="Times New Roman" panose="02020603050405020304" pitchFamily="18" charset="0"/>
                <a:cs typeface="Times New Roman" panose="02020603050405020304" pitchFamily="18" charset="0"/>
              </a:rPr>
              <a:t>&lt;Attention regulation&gt;</a:t>
            </a:r>
          </a:p>
          <a:p>
            <a:r>
              <a:rPr lang="en-US" sz="1000" dirty="0">
                <a:latin typeface="Times New Roman" panose="02020603050405020304" pitchFamily="18" charset="0"/>
                <a:cs typeface="Times New Roman" panose="02020603050405020304" pitchFamily="18" charset="0"/>
              </a:rPr>
              <a:t>&lt; Inhibitory control&gt;</a:t>
            </a:r>
          </a:p>
        </p:txBody>
      </p:sp>
      <p:sp>
        <p:nvSpPr>
          <p:cNvPr id="9" name="TextBox 8">
            <a:extLst>
              <a:ext uri="{FF2B5EF4-FFF2-40B4-BE49-F238E27FC236}">
                <a16:creationId xmlns:a16="http://schemas.microsoft.com/office/drawing/2014/main" id="{B3EC4A84-6200-4D73-AC63-935868B6B82E}"/>
              </a:ext>
            </a:extLst>
          </p:cNvPr>
          <p:cNvSpPr txBox="1"/>
          <p:nvPr/>
        </p:nvSpPr>
        <p:spPr>
          <a:xfrm>
            <a:off x="4793388" y="4609634"/>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&lt;Working memory&gt;</a:t>
            </a:r>
          </a:p>
        </p:txBody>
      </p:sp>
      <p:sp>
        <p:nvSpPr>
          <p:cNvPr id="10" name="TextBox 9">
            <a:extLst>
              <a:ext uri="{FF2B5EF4-FFF2-40B4-BE49-F238E27FC236}">
                <a16:creationId xmlns:a16="http://schemas.microsoft.com/office/drawing/2014/main" id="{1B99FF20-A4D3-408E-AB52-A0A87253EDD5}"/>
              </a:ext>
            </a:extLst>
          </p:cNvPr>
          <p:cNvSpPr txBox="1"/>
          <p:nvPr/>
        </p:nvSpPr>
        <p:spPr>
          <a:xfrm>
            <a:off x="3896323" y="4876837"/>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&lt;Cognitive flexibility&gt;</a:t>
            </a:r>
          </a:p>
        </p:txBody>
      </p:sp>
      <p:sp>
        <p:nvSpPr>
          <p:cNvPr id="11" name="TextBox 10">
            <a:extLst>
              <a:ext uri="{FF2B5EF4-FFF2-40B4-BE49-F238E27FC236}">
                <a16:creationId xmlns:a16="http://schemas.microsoft.com/office/drawing/2014/main" id="{1AF85C7C-646A-4F37-9C77-ACA3F90FBF3F}"/>
              </a:ext>
            </a:extLst>
          </p:cNvPr>
          <p:cNvSpPr txBox="1"/>
          <p:nvPr/>
        </p:nvSpPr>
        <p:spPr>
          <a:xfrm>
            <a:off x="2236689" y="4141412"/>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&lt;Reward delay ability&gt;</a:t>
            </a:r>
          </a:p>
        </p:txBody>
      </p:sp>
      <p:sp>
        <p:nvSpPr>
          <p:cNvPr id="12" name="TextBox 11">
            <a:extLst>
              <a:ext uri="{FF2B5EF4-FFF2-40B4-BE49-F238E27FC236}">
                <a16:creationId xmlns:a16="http://schemas.microsoft.com/office/drawing/2014/main" id="{D2ED4554-8538-4726-92FD-8201CB92604D}"/>
              </a:ext>
            </a:extLst>
          </p:cNvPr>
          <p:cNvSpPr txBox="1"/>
          <p:nvPr/>
        </p:nvSpPr>
        <p:spPr>
          <a:xfrm>
            <a:off x="1509136" y="3342959"/>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&lt;Reward learning&gt;</a:t>
            </a:r>
          </a:p>
        </p:txBody>
      </p:sp>
      <p:sp>
        <p:nvSpPr>
          <p:cNvPr id="13" name="TextBox 12">
            <a:extLst>
              <a:ext uri="{FF2B5EF4-FFF2-40B4-BE49-F238E27FC236}">
                <a16:creationId xmlns:a16="http://schemas.microsoft.com/office/drawing/2014/main" id="{0F2D1570-B25A-4589-8EB5-DAF53B346F40}"/>
              </a:ext>
            </a:extLst>
          </p:cNvPr>
          <p:cNvSpPr txBox="1"/>
          <p:nvPr/>
        </p:nvSpPr>
        <p:spPr>
          <a:xfrm>
            <a:off x="5241922" y="3337643"/>
            <a:ext cx="897065" cy="553998"/>
          </a:xfrm>
          <a:prstGeom prst="rect">
            <a:avLst/>
          </a:prstGeom>
          <a:noFill/>
        </p:spPr>
        <p:txBody>
          <a:bodyPr wrap="square" rtlCol="0">
            <a:spAutoFit/>
          </a:bodyPr>
          <a:lstStyle/>
          <a:p>
            <a:r>
              <a:rPr lang="en-US" sz="1000" strike="sngStrike" dirty="0">
                <a:latin typeface="Times New Roman" panose="02020603050405020304" pitchFamily="18" charset="0"/>
                <a:cs typeface="Times New Roman" panose="02020603050405020304" pitchFamily="18" charset="0"/>
              </a:rPr>
              <a:t>&lt;Cognitive reappraisal (Conscious)&gt;</a:t>
            </a:r>
          </a:p>
        </p:txBody>
      </p:sp>
      <p:sp>
        <p:nvSpPr>
          <p:cNvPr id="14" name="TextBox 13">
            <a:extLst>
              <a:ext uri="{FF2B5EF4-FFF2-40B4-BE49-F238E27FC236}">
                <a16:creationId xmlns:a16="http://schemas.microsoft.com/office/drawing/2014/main" id="{1181506E-0262-4039-92D6-283BF9EA11B1}"/>
              </a:ext>
            </a:extLst>
          </p:cNvPr>
          <p:cNvSpPr txBox="1"/>
          <p:nvPr/>
        </p:nvSpPr>
        <p:spPr>
          <a:xfrm>
            <a:off x="4793388" y="2623060"/>
            <a:ext cx="897065"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&lt;Cognitive and affective ToM&gt;</a:t>
            </a:r>
          </a:p>
        </p:txBody>
      </p:sp>
      <p:sp>
        <p:nvSpPr>
          <p:cNvPr id="15" name="TextBox 14">
            <a:extLst>
              <a:ext uri="{FF2B5EF4-FFF2-40B4-BE49-F238E27FC236}">
                <a16:creationId xmlns:a16="http://schemas.microsoft.com/office/drawing/2014/main" id="{5EA7C3B6-D270-4884-BE5F-86960743AF98}"/>
              </a:ext>
            </a:extLst>
          </p:cNvPr>
          <p:cNvSpPr txBox="1"/>
          <p:nvPr/>
        </p:nvSpPr>
        <p:spPr>
          <a:xfrm>
            <a:off x="7206546" y="3281680"/>
            <a:ext cx="1066217" cy="400110"/>
          </a:xfrm>
          <a:prstGeom prst="rect">
            <a:avLst/>
          </a:prstGeom>
          <a:noFill/>
        </p:spPr>
        <p:txBody>
          <a:bodyPr wrap="square" rtlCol="0">
            <a:spAutoFit/>
          </a:bodyPr>
          <a:lstStyle/>
          <a:p>
            <a:r>
              <a:rPr lang="en-US" sz="1000" strike="sngStrike" dirty="0">
                <a:latin typeface="Times New Roman" panose="02020603050405020304" pitchFamily="18" charset="0"/>
                <a:cs typeface="Times New Roman" panose="02020603050405020304" pitchFamily="18" charset="0"/>
              </a:rPr>
              <a:t>&lt;Rumination (Conscious)&gt;</a:t>
            </a:r>
          </a:p>
        </p:txBody>
      </p:sp>
      <p:sp>
        <p:nvSpPr>
          <p:cNvPr id="16" name="TextBox 15">
            <a:extLst>
              <a:ext uri="{FF2B5EF4-FFF2-40B4-BE49-F238E27FC236}">
                <a16:creationId xmlns:a16="http://schemas.microsoft.com/office/drawing/2014/main" id="{4A134218-B8FF-4760-9BE5-950A9CB209D6}"/>
              </a:ext>
            </a:extLst>
          </p:cNvPr>
          <p:cNvSpPr txBox="1"/>
          <p:nvPr/>
        </p:nvSpPr>
        <p:spPr>
          <a:xfrm>
            <a:off x="6410117" y="1248091"/>
            <a:ext cx="1295388"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&lt;Adaptation to emotional conflict (Unconscious)&gt;</a:t>
            </a:r>
          </a:p>
        </p:txBody>
      </p:sp>
      <p:sp>
        <p:nvSpPr>
          <p:cNvPr id="17" name="TextBox 16">
            <a:extLst>
              <a:ext uri="{FF2B5EF4-FFF2-40B4-BE49-F238E27FC236}">
                <a16:creationId xmlns:a16="http://schemas.microsoft.com/office/drawing/2014/main" id="{CF11625C-3005-4DE7-8357-5BD9E87883D8}"/>
              </a:ext>
            </a:extLst>
          </p:cNvPr>
          <p:cNvSpPr txBox="1"/>
          <p:nvPr/>
        </p:nvSpPr>
        <p:spPr>
          <a:xfrm>
            <a:off x="8004261" y="1802089"/>
            <a:ext cx="956641" cy="400110"/>
          </a:xfrm>
          <a:prstGeom prst="rect">
            <a:avLst/>
          </a:prstGeom>
          <a:noFill/>
        </p:spPr>
        <p:txBody>
          <a:bodyPr wrap="square" rtlCol="0">
            <a:spAutoFit/>
          </a:bodyPr>
          <a:lstStyle/>
          <a:p>
            <a:r>
              <a:rPr lang="en-US" sz="1000" strike="sngStrike" dirty="0">
                <a:latin typeface="Times New Roman" panose="02020603050405020304" pitchFamily="18" charset="0"/>
                <a:cs typeface="Times New Roman" panose="02020603050405020304" pitchFamily="18" charset="0"/>
              </a:rPr>
              <a:t>&lt;Expressive suppression&gt;</a:t>
            </a:r>
          </a:p>
        </p:txBody>
      </p:sp>
      <p:sp>
        <p:nvSpPr>
          <p:cNvPr id="18" name="TextBox 17">
            <a:extLst>
              <a:ext uri="{FF2B5EF4-FFF2-40B4-BE49-F238E27FC236}">
                <a16:creationId xmlns:a16="http://schemas.microsoft.com/office/drawing/2014/main" id="{AA4E358D-9704-4B80-B5C6-FC59E2D5A8A2}"/>
              </a:ext>
            </a:extLst>
          </p:cNvPr>
          <p:cNvSpPr txBox="1"/>
          <p:nvPr/>
        </p:nvSpPr>
        <p:spPr>
          <a:xfrm>
            <a:off x="2576695" y="2989016"/>
            <a:ext cx="897065"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&lt;Implicit pattern learning&gt;</a:t>
            </a:r>
          </a:p>
        </p:txBody>
      </p:sp>
      <p:sp>
        <p:nvSpPr>
          <p:cNvPr id="19" name="TextBox 18">
            <a:extLst>
              <a:ext uri="{FF2B5EF4-FFF2-40B4-BE49-F238E27FC236}">
                <a16:creationId xmlns:a16="http://schemas.microsoft.com/office/drawing/2014/main" id="{8678E47C-02B7-4DC7-AEB4-616551A267E4}"/>
              </a:ext>
            </a:extLst>
          </p:cNvPr>
          <p:cNvSpPr txBox="1"/>
          <p:nvPr/>
        </p:nvSpPr>
        <p:spPr>
          <a:xfrm>
            <a:off x="1776443" y="2316478"/>
            <a:ext cx="89706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&lt;Language ability&gt;</a:t>
            </a:r>
          </a:p>
        </p:txBody>
      </p:sp>
      <p:sp>
        <p:nvSpPr>
          <p:cNvPr id="20" name="TextBox 19">
            <a:extLst>
              <a:ext uri="{FF2B5EF4-FFF2-40B4-BE49-F238E27FC236}">
                <a16:creationId xmlns:a16="http://schemas.microsoft.com/office/drawing/2014/main" id="{2A2D4927-ADA5-412A-8C94-25FD4B7D0084}"/>
              </a:ext>
            </a:extLst>
          </p:cNvPr>
          <p:cNvSpPr txBox="1"/>
          <p:nvPr/>
        </p:nvSpPr>
        <p:spPr>
          <a:xfrm>
            <a:off x="590764" y="811658"/>
            <a:ext cx="1695236" cy="646331"/>
          </a:xfrm>
          <a:prstGeom prst="rect">
            <a:avLst/>
          </a:prstGeom>
          <a:noFill/>
        </p:spPr>
        <p:txBody>
          <a:bodyPr wrap="square" rtlCol="0">
            <a:spAutoFit/>
          </a:bodyPr>
          <a:lstStyle/>
          <a:p>
            <a:r>
              <a:rPr lang="en-US" dirty="0"/>
              <a:t>OLD – retired on 8/17</a:t>
            </a:r>
          </a:p>
        </p:txBody>
      </p:sp>
    </p:spTree>
    <p:extLst>
      <p:ext uri="{BB962C8B-B14F-4D97-AF65-F5344CB8AC3E}">
        <p14:creationId xmlns:p14="http://schemas.microsoft.com/office/powerpoint/2010/main" val="197373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A291F890-B351-4DFD-BBA4-66A4D7FF37B6}"/>
              </a:ext>
            </a:extLst>
          </p:cNvPr>
          <p:cNvSpPr/>
          <p:nvPr/>
        </p:nvSpPr>
        <p:spPr>
          <a:xfrm>
            <a:off x="2700670" y="1307260"/>
            <a:ext cx="4093535" cy="3874145"/>
          </a:xfrm>
          <a:prstGeom prst="ellipse">
            <a:avLst/>
          </a:prstGeom>
          <a:solidFill>
            <a:srgbClr val="C2C2FA">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65B4B01-7C87-43BF-9FBD-ACCC25831CE3}"/>
              </a:ext>
            </a:extLst>
          </p:cNvPr>
          <p:cNvSpPr txBox="1"/>
          <p:nvPr/>
        </p:nvSpPr>
        <p:spPr>
          <a:xfrm>
            <a:off x="11275828" y="6258952"/>
            <a:ext cx="916172" cy="369332"/>
          </a:xfrm>
          <a:prstGeom prst="rect">
            <a:avLst/>
          </a:prstGeom>
          <a:noFill/>
        </p:spPr>
        <p:txBody>
          <a:bodyPr wrap="square" rtlCol="0">
            <a:spAutoFit/>
          </a:bodyPr>
          <a:lstStyle/>
          <a:p>
            <a:r>
              <a:rPr lang="en-US" sz="900" dirty="0"/>
              <a:t>Edited 1/21/2022</a:t>
            </a:r>
          </a:p>
        </p:txBody>
      </p:sp>
      <p:sp>
        <p:nvSpPr>
          <p:cNvPr id="24" name="TextBox 23">
            <a:extLst>
              <a:ext uri="{FF2B5EF4-FFF2-40B4-BE49-F238E27FC236}">
                <a16:creationId xmlns:a16="http://schemas.microsoft.com/office/drawing/2014/main" id="{8CB8A9E1-1F95-4910-B2E4-885FF220B6A5}"/>
              </a:ext>
            </a:extLst>
          </p:cNvPr>
          <p:cNvSpPr txBox="1"/>
          <p:nvPr/>
        </p:nvSpPr>
        <p:spPr>
          <a:xfrm>
            <a:off x="1404040" y="2256490"/>
            <a:ext cx="914400" cy="369332"/>
          </a:xfrm>
          <a:prstGeom prst="rect">
            <a:avLst/>
          </a:prstGeom>
          <a:noFill/>
        </p:spPr>
        <p:txBody>
          <a:bodyPr wrap="square" rtlCol="0">
            <a:spAutoFit/>
          </a:bodyPr>
          <a:lstStyle/>
          <a:p>
            <a:r>
              <a:rPr lang="en-US" dirty="0">
                <a:solidFill>
                  <a:srgbClr val="FF0000"/>
                </a:solidFill>
              </a:rPr>
              <a:t>Threat</a:t>
            </a:r>
          </a:p>
        </p:txBody>
      </p:sp>
      <p:sp>
        <p:nvSpPr>
          <p:cNvPr id="25" name="TextBox 24">
            <a:extLst>
              <a:ext uri="{FF2B5EF4-FFF2-40B4-BE49-F238E27FC236}">
                <a16:creationId xmlns:a16="http://schemas.microsoft.com/office/drawing/2014/main" id="{01789CD7-A3B6-4656-BA5E-42F7480DEED2}"/>
              </a:ext>
            </a:extLst>
          </p:cNvPr>
          <p:cNvSpPr txBox="1"/>
          <p:nvPr/>
        </p:nvSpPr>
        <p:spPr>
          <a:xfrm>
            <a:off x="976998" y="3935870"/>
            <a:ext cx="1341442" cy="369332"/>
          </a:xfrm>
          <a:prstGeom prst="rect">
            <a:avLst/>
          </a:prstGeom>
          <a:noFill/>
        </p:spPr>
        <p:txBody>
          <a:bodyPr wrap="square" rtlCol="0">
            <a:spAutoFit/>
          </a:bodyPr>
          <a:lstStyle/>
          <a:p>
            <a:r>
              <a:rPr lang="en-US" dirty="0">
                <a:solidFill>
                  <a:schemeClr val="accent1"/>
                </a:solidFill>
              </a:rPr>
              <a:t>Deprivation</a:t>
            </a:r>
          </a:p>
        </p:txBody>
      </p:sp>
      <p:sp>
        <p:nvSpPr>
          <p:cNvPr id="26" name="TextBox 25">
            <a:extLst>
              <a:ext uri="{FF2B5EF4-FFF2-40B4-BE49-F238E27FC236}">
                <a16:creationId xmlns:a16="http://schemas.microsoft.com/office/drawing/2014/main" id="{612D0291-7742-42E5-B2CF-87F595939BAB}"/>
              </a:ext>
            </a:extLst>
          </p:cNvPr>
          <p:cNvSpPr txBox="1"/>
          <p:nvPr/>
        </p:nvSpPr>
        <p:spPr>
          <a:xfrm>
            <a:off x="3672828" y="3059667"/>
            <a:ext cx="2297353" cy="369332"/>
          </a:xfrm>
          <a:prstGeom prst="rect">
            <a:avLst/>
          </a:prstGeom>
          <a:noFill/>
        </p:spPr>
        <p:txBody>
          <a:bodyPr wrap="square" rtlCol="0">
            <a:spAutoFit/>
          </a:bodyPr>
          <a:lstStyle/>
          <a:p>
            <a:r>
              <a:rPr lang="en-US" dirty="0">
                <a:latin typeface="Calibri  "/>
                <a:cs typeface="Times New Roman" panose="02020603050405020304" pitchFamily="18" charset="0"/>
              </a:rPr>
              <a:t>Pubertal development</a:t>
            </a:r>
          </a:p>
        </p:txBody>
      </p:sp>
      <p:cxnSp>
        <p:nvCxnSpPr>
          <p:cNvPr id="28" name="Connector: Curved 27">
            <a:extLst>
              <a:ext uri="{FF2B5EF4-FFF2-40B4-BE49-F238E27FC236}">
                <a16:creationId xmlns:a16="http://schemas.microsoft.com/office/drawing/2014/main" id="{3FACA6B2-DB29-4DE7-A970-AE59B45A710F}"/>
              </a:ext>
            </a:extLst>
          </p:cNvPr>
          <p:cNvCxnSpPr>
            <a:cxnSpLocks/>
            <a:stCxn id="24" idx="3"/>
            <a:endCxn id="26" idx="0"/>
          </p:cNvCxnSpPr>
          <p:nvPr/>
        </p:nvCxnSpPr>
        <p:spPr>
          <a:xfrm>
            <a:off x="2318440" y="2441156"/>
            <a:ext cx="2503065" cy="618511"/>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5BBDF8D8-774D-4F37-95E2-2476311009D4}"/>
              </a:ext>
            </a:extLst>
          </p:cNvPr>
          <p:cNvCxnSpPr>
            <a:cxnSpLocks/>
            <a:stCxn id="25" idx="3"/>
            <a:endCxn id="26" idx="2"/>
          </p:cNvCxnSpPr>
          <p:nvPr/>
        </p:nvCxnSpPr>
        <p:spPr>
          <a:xfrm flipV="1">
            <a:off x="2318440" y="3428999"/>
            <a:ext cx="2503065" cy="691537"/>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CDEA78F-A330-43C0-BDC7-293F59C11F2E}"/>
              </a:ext>
            </a:extLst>
          </p:cNvPr>
          <p:cNvSpPr txBox="1"/>
          <p:nvPr/>
        </p:nvSpPr>
        <p:spPr>
          <a:xfrm>
            <a:off x="6879275" y="2923974"/>
            <a:ext cx="985719" cy="646331"/>
          </a:xfrm>
          <a:prstGeom prst="rect">
            <a:avLst/>
          </a:prstGeom>
          <a:noFill/>
        </p:spPr>
        <p:txBody>
          <a:bodyPr wrap="none" rtlCol="0">
            <a:spAutoFit/>
          </a:bodyPr>
          <a:lstStyle/>
          <a:p>
            <a:r>
              <a:rPr lang="en-US" dirty="0"/>
              <a:t>Sleep </a:t>
            </a:r>
          </a:p>
          <a:p>
            <a:r>
              <a:rPr lang="en-US" dirty="0"/>
              <a:t>duration</a:t>
            </a:r>
          </a:p>
        </p:txBody>
      </p:sp>
      <p:sp>
        <p:nvSpPr>
          <p:cNvPr id="32" name="TextBox 31">
            <a:extLst>
              <a:ext uri="{FF2B5EF4-FFF2-40B4-BE49-F238E27FC236}">
                <a16:creationId xmlns:a16="http://schemas.microsoft.com/office/drawing/2014/main" id="{26BB7D1F-E0D1-47CB-8F09-71C0AAA69595}"/>
              </a:ext>
            </a:extLst>
          </p:cNvPr>
          <p:cNvSpPr txBox="1"/>
          <p:nvPr/>
        </p:nvSpPr>
        <p:spPr>
          <a:xfrm>
            <a:off x="8598820" y="3053317"/>
            <a:ext cx="2251707" cy="369332"/>
          </a:xfrm>
          <a:prstGeom prst="rect">
            <a:avLst/>
          </a:prstGeom>
          <a:noFill/>
        </p:spPr>
        <p:txBody>
          <a:bodyPr wrap="none" rtlCol="0">
            <a:spAutoFit/>
          </a:bodyPr>
          <a:lstStyle/>
          <a:p>
            <a:r>
              <a:rPr lang="en-US" dirty="0"/>
              <a:t>Depression symptoms</a:t>
            </a:r>
          </a:p>
        </p:txBody>
      </p:sp>
      <p:cxnSp>
        <p:nvCxnSpPr>
          <p:cNvPr id="34" name="Straight Arrow Connector 33">
            <a:extLst>
              <a:ext uri="{FF2B5EF4-FFF2-40B4-BE49-F238E27FC236}">
                <a16:creationId xmlns:a16="http://schemas.microsoft.com/office/drawing/2014/main" id="{195B2B02-7E0B-417F-96BC-27DF19EF8F31}"/>
              </a:ext>
            </a:extLst>
          </p:cNvPr>
          <p:cNvCxnSpPr>
            <a:cxnSpLocks/>
            <a:stCxn id="26" idx="3"/>
            <a:endCxn id="31" idx="1"/>
          </p:cNvCxnSpPr>
          <p:nvPr/>
        </p:nvCxnSpPr>
        <p:spPr>
          <a:xfrm>
            <a:off x="5970181" y="3244333"/>
            <a:ext cx="909094" cy="28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5AEFAE6E-2FE7-45D2-8866-C61DB334C8DF}"/>
              </a:ext>
            </a:extLst>
          </p:cNvPr>
          <p:cNvCxnSpPr>
            <a:cxnSpLocks/>
            <a:stCxn id="31" idx="3"/>
            <a:endCxn id="32" idx="1"/>
          </p:cNvCxnSpPr>
          <p:nvPr/>
        </p:nvCxnSpPr>
        <p:spPr>
          <a:xfrm flipV="1">
            <a:off x="7864994" y="3237983"/>
            <a:ext cx="733826" cy="91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Connector: Curved 47">
            <a:extLst>
              <a:ext uri="{FF2B5EF4-FFF2-40B4-BE49-F238E27FC236}">
                <a16:creationId xmlns:a16="http://schemas.microsoft.com/office/drawing/2014/main" id="{A269FBD4-0B48-47E3-B1C7-2B8C435EF793}"/>
              </a:ext>
            </a:extLst>
          </p:cNvPr>
          <p:cNvCxnSpPr>
            <a:cxnSpLocks/>
            <a:stCxn id="26" idx="0"/>
            <a:endCxn id="32" idx="0"/>
          </p:cNvCxnSpPr>
          <p:nvPr/>
        </p:nvCxnSpPr>
        <p:spPr>
          <a:xfrm rot="5400000" flipH="1" flipV="1">
            <a:off x="7269914" y="604908"/>
            <a:ext cx="6350" cy="4903169"/>
          </a:xfrm>
          <a:prstGeom prst="curvedConnector3">
            <a:avLst>
              <a:gd name="adj1" fmla="val 997907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8868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96C-E7E5-405F-9DEB-8F0B18A23847}"/>
              </a:ext>
            </a:extLst>
          </p:cNvPr>
          <p:cNvSpPr>
            <a:spLocks noGrp="1"/>
          </p:cNvSpPr>
          <p:nvPr>
            <p:ph type="title"/>
          </p:nvPr>
        </p:nvSpPr>
        <p:spPr/>
        <p:txBody>
          <a:bodyPr/>
          <a:lstStyle/>
          <a:p>
            <a:r>
              <a:rPr lang="en-US" dirty="0"/>
              <a:t>Full diagram</a:t>
            </a:r>
          </a:p>
        </p:txBody>
      </p:sp>
      <p:sp>
        <p:nvSpPr>
          <p:cNvPr id="3" name="Content Placeholder 2">
            <a:extLst>
              <a:ext uri="{FF2B5EF4-FFF2-40B4-BE49-F238E27FC236}">
                <a16:creationId xmlns:a16="http://schemas.microsoft.com/office/drawing/2014/main" id="{FDB4918E-D0A6-474F-88F3-AD023C6D2E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944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806F2C-DE18-4535-BCD7-020DEA01D577}"/>
              </a:ext>
            </a:extLst>
          </p:cNvPr>
          <p:cNvSpPr txBox="1"/>
          <p:nvPr/>
        </p:nvSpPr>
        <p:spPr>
          <a:xfrm>
            <a:off x="532785" y="2541347"/>
            <a:ext cx="914400" cy="369332"/>
          </a:xfrm>
          <a:prstGeom prst="rect">
            <a:avLst/>
          </a:prstGeom>
          <a:noFill/>
        </p:spPr>
        <p:txBody>
          <a:bodyPr wrap="square" rtlCol="0">
            <a:spAutoFit/>
          </a:bodyPr>
          <a:lstStyle/>
          <a:p>
            <a:r>
              <a:rPr lang="en-US" dirty="0">
                <a:solidFill>
                  <a:srgbClr val="FF0000"/>
                </a:solidFill>
              </a:rPr>
              <a:t>Threat</a:t>
            </a:r>
          </a:p>
        </p:txBody>
      </p:sp>
      <p:sp>
        <p:nvSpPr>
          <p:cNvPr id="5" name="TextBox 4">
            <a:extLst>
              <a:ext uri="{FF2B5EF4-FFF2-40B4-BE49-F238E27FC236}">
                <a16:creationId xmlns:a16="http://schemas.microsoft.com/office/drawing/2014/main" id="{0D2C5E36-1A65-4B3D-AB3E-BD550D2F108C}"/>
              </a:ext>
            </a:extLst>
          </p:cNvPr>
          <p:cNvSpPr txBox="1"/>
          <p:nvPr/>
        </p:nvSpPr>
        <p:spPr>
          <a:xfrm>
            <a:off x="0" y="3900016"/>
            <a:ext cx="1979970" cy="369332"/>
          </a:xfrm>
          <a:prstGeom prst="rect">
            <a:avLst/>
          </a:prstGeom>
          <a:noFill/>
        </p:spPr>
        <p:txBody>
          <a:bodyPr wrap="square" rtlCol="0">
            <a:spAutoFit/>
          </a:bodyPr>
          <a:lstStyle/>
          <a:p>
            <a:r>
              <a:rPr lang="en-US" dirty="0">
                <a:solidFill>
                  <a:schemeClr val="accent1"/>
                </a:solidFill>
              </a:rPr>
              <a:t>Deprivation</a:t>
            </a:r>
          </a:p>
        </p:txBody>
      </p:sp>
      <p:pic>
        <p:nvPicPr>
          <p:cNvPr id="16" name="Picture 15">
            <a:extLst>
              <a:ext uri="{FF2B5EF4-FFF2-40B4-BE49-F238E27FC236}">
                <a16:creationId xmlns:a16="http://schemas.microsoft.com/office/drawing/2014/main" id="{1C140FCC-CAA8-4835-B842-34F4AF473E92}"/>
              </a:ext>
            </a:extLst>
          </p:cNvPr>
          <p:cNvPicPr>
            <a:picLocks noChangeAspect="1"/>
          </p:cNvPicPr>
          <p:nvPr/>
        </p:nvPicPr>
        <p:blipFill>
          <a:blip r:embed="rId3"/>
          <a:stretch>
            <a:fillRect/>
          </a:stretch>
        </p:blipFill>
        <p:spPr>
          <a:xfrm>
            <a:off x="2068445" y="162232"/>
            <a:ext cx="8299078" cy="6533535"/>
          </a:xfrm>
          <a:prstGeom prst="rect">
            <a:avLst/>
          </a:prstGeom>
        </p:spPr>
      </p:pic>
      <p:cxnSp>
        <p:nvCxnSpPr>
          <p:cNvPr id="18" name="Connector: Curved 17">
            <a:extLst>
              <a:ext uri="{FF2B5EF4-FFF2-40B4-BE49-F238E27FC236}">
                <a16:creationId xmlns:a16="http://schemas.microsoft.com/office/drawing/2014/main" id="{9A14FC57-B1B2-4553-938E-A4234C77042A}"/>
              </a:ext>
            </a:extLst>
          </p:cNvPr>
          <p:cNvCxnSpPr>
            <a:cxnSpLocks/>
            <a:stCxn id="4" idx="0"/>
          </p:cNvCxnSpPr>
          <p:nvPr/>
        </p:nvCxnSpPr>
        <p:spPr>
          <a:xfrm rot="5400000" flipH="1" flipV="1">
            <a:off x="2724136" y="-903304"/>
            <a:ext cx="1710500" cy="5178802"/>
          </a:xfrm>
          <a:prstGeom prst="curved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Curved 20">
            <a:extLst>
              <a:ext uri="{FF2B5EF4-FFF2-40B4-BE49-F238E27FC236}">
                <a16:creationId xmlns:a16="http://schemas.microsoft.com/office/drawing/2014/main" id="{58A6BD3F-C0F6-4FE7-AF9C-7C8B1BF011AB}"/>
              </a:ext>
            </a:extLst>
          </p:cNvPr>
          <p:cNvCxnSpPr>
            <a:cxnSpLocks/>
            <a:stCxn id="4" idx="0"/>
          </p:cNvCxnSpPr>
          <p:nvPr/>
        </p:nvCxnSpPr>
        <p:spPr>
          <a:xfrm rot="5400000" flipH="1" flipV="1">
            <a:off x="4283936" y="-1700192"/>
            <a:ext cx="947588" cy="753549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6CE1B6D4-2197-4ADC-81AD-7304292C58ED}"/>
              </a:ext>
            </a:extLst>
          </p:cNvPr>
          <p:cNvCxnSpPr>
            <a:cxnSpLocks/>
            <a:stCxn id="4" idx="0"/>
          </p:cNvCxnSpPr>
          <p:nvPr/>
        </p:nvCxnSpPr>
        <p:spPr>
          <a:xfrm rot="5400000" flipH="1" flipV="1">
            <a:off x="4471007" y="-946119"/>
            <a:ext cx="6445" cy="696848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7E7D7D3A-E433-4AD5-B9E6-45A0C38FF010}"/>
              </a:ext>
            </a:extLst>
          </p:cNvPr>
          <p:cNvCxnSpPr>
            <a:cxnSpLocks/>
            <a:stCxn id="4" idx="2"/>
          </p:cNvCxnSpPr>
          <p:nvPr/>
        </p:nvCxnSpPr>
        <p:spPr>
          <a:xfrm rot="16200000" flipH="1">
            <a:off x="4186064" y="-285401"/>
            <a:ext cx="204187" cy="65963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D7AF99E7-C0D2-4050-821E-DC80AB0EA20B}"/>
              </a:ext>
            </a:extLst>
          </p:cNvPr>
          <p:cNvCxnSpPr>
            <a:cxnSpLocks/>
            <a:stCxn id="4" idx="2"/>
          </p:cNvCxnSpPr>
          <p:nvPr/>
        </p:nvCxnSpPr>
        <p:spPr>
          <a:xfrm rot="16200000" flipH="1">
            <a:off x="3610139" y="290524"/>
            <a:ext cx="850990" cy="609129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172E26F3-A6D4-4A6A-A107-6E45B68CBD34}"/>
              </a:ext>
            </a:extLst>
          </p:cNvPr>
          <p:cNvCxnSpPr>
            <a:stCxn id="4" idx="2"/>
          </p:cNvCxnSpPr>
          <p:nvPr/>
        </p:nvCxnSpPr>
        <p:spPr>
          <a:xfrm rot="16200000" flipH="1">
            <a:off x="1281109" y="2619555"/>
            <a:ext cx="1629075" cy="2211322"/>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0D8044C8-D017-4F43-AA8E-550A30C060B2}"/>
              </a:ext>
            </a:extLst>
          </p:cNvPr>
          <p:cNvCxnSpPr>
            <a:cxnSpLocks/>
            <a:stCxn id="5" idx="2"/>
          </p:cNvCxnSpPr>
          <p:nvPr/>
        </p:nvCxnSpPr>
        <p:spPr>
          <a:xfrm rot="16200000" flipH="1">
            <a:off x="2282713" y="2976620"/>
            <a:ext cx="1055556" cy="3641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A538E07-B7CA-4520-B71E-0AE55BEDE6B1}"/>
              </a:ext>
            </a:extLst>
          </p:cNvPr>
          <p:cNvCxnSpPr>
            <a:cxnSpLocks/>
            <a:stCxn id="5" idx="2"/>
          </p:cNvCxnSpPr>
          <p:nvPr/>
        </p:nvCxnSpPr>
        <p:spPr>
          <a:xfrm rot="16200000" flipH="1">
            <a:off x="2388740" y="2870593"/>
            <a:ext cx="1728402" cy="45259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49D3766A-351D-45E7-8CDE-13C9AD0FE7FD}"/>
              </a:ext>
            </a:extLst>
          </p:cNvPr>
          <p:cNvCxnSpPr>
            <a:cxnSpLocks/>
            <a:stCxn id="5" idx="2"/>
          </p:cNvCxnSpPr>
          <p:nvPr/>
        </p:nvCxnSpPr>
        <p:spPr>
          <a:xfrm rot="16200000" flipH="1">
            <a:off x="2975268" y="2284064"/>
            <a:ext cx="1314890" cy="52854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67665B1F-B20D-4906-A223-EA285C506E32}"/>
              </a:ext>
            </a:extLst>
          </p:cNvPr>
          <p:cNvCxnSpPr>
            <a:cxnSpLocks/>
            <a:stCxn id="5" idx="0"/>
          </p:cNvCxnSpPr>
          <p:nvPr/>
        </p:nvCxnSpPr>
        <p:spPr>
          <a:xfrm rot="5400000" flipH="1" flipV="1">
            <a:off x="1352456" y="2051163"/>
            <a:ext cx="1486382" cy="22113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378E3CB-6BC8-483F-B4EA-375CAFAE825D}"/>
              </a:ext>
            </a:extLst>
          </p:cNvPr>
          <p:cNvCxnSpPr>
            <a:cxnSpLocks/>
            <a:stCxn id="5" idx="0"/>
          </p:cNvCxnSpPr>
          <p:nvPr/>
        </p:nvCxnSpPr>
        <p:spPr>
          <a:xfrm rot="5400000" flipH="1" flipV="1">
            <a:off x="3693107" y="-955882"/>
            <a:ext cx="2152776" cy="75590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FB14E3-2B53-4E04-8022-A2A20CB6C6AB}"/>
              </a:ext>
            </a:extLst>
          </p:cNvPr>
          <p:cNvCxnSpPr>
            <a:stCxn id="4" idx="3"/>
          </p:cNvCxnSpPr>
          <p:nvPr/>
        </p:nvCxnSpPr>
        <p:spPr>
          <a:xfrm>
            <a:off x="1447185" y="2726013"/>
            <a:ext cx="128126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04BD353C-46BB-4C70-A52D-9369DD0A9200}"/>
              </a:ext>
            </a:extLst>
          </p:cNvPr>
          <p:cNvCxnSpPr>
            <a:stCxn id="5" idx="2"/>
          </p:cNvCxnSpPr>
          <p:nvPr/>
        </p:nvCxnSpPr>
        <p:spPr>
          <a:xfrm rot="16200000" flipH="1">
            <a:off x="1873811" y="3385521"/>
            <a:ext cx="369020" cy="21366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36DD89D-4044-4737-B785-30B2428831B9}"/>
              </a:ext>
            </a:extLst>
          </p:cNvPr>
          <p:cNvSpPr txBox="1"/>
          <p:nvPr/>
        </p:nvSpPr>
        <p:spPr>
          <a:xfrm>
            <a:off x="10464177" y="2821567"/>
            <a:ext cx="1766830" cy="369332"/>
          </a:xfrm>
          <a:prstGeom prst="rect">
            <a:avLst/>
          </a:prstGeom>
          <a:noFill/>
        </p:spPr>
        <p:txBody>
          <a:bodyPr wrap="none" rtlCol="0">
            <a:spAutoFit/>
          </a:bodyPr>
          <a:lstStyle/>
          <a:p>
            <a:r>
              <a:rPr lang="en-US" dirty="0"/>
              <a:t>Psychopathology</a:t>
            </a:r>
          </a:p>
        </p:txBody>
      </p:sp>
      <p:cxnSp>
        <p:nvCxnSpPr>
          <p:cNvPr id="72" name="Connector: Curved 71">
            <a:extLst>
              <a:ext uri="{FF2B5EF4-FFF2-40B4-BE49-F238E27FC236}">
                <a16:creationId xmlns:a16="http://schemas.microsoft.com/office/drawing/2014/main" id="{758365DC-A1BE-400B-8940-DAB654F8A357}"/>
              </a:ext>
            </a:extLst>
          </p:cNvPr>
          <p:cNvCxnSpPr>
            <a:cxnSpLocks/>
            <a:endCxn id="68" idx="0"/>
          </p:cNvCxnSpPr>
          <p:nvPr/>
        </p:nvCxnSpPr>
        <p:spPr>
          <a:xfrm>
            <a:off x="7012858" y="830847"/>
            <a:ext cx="4334734" cy="1990720"/>
          </a:xfrm>
          <a:prstGeom prst="curved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77C63B23-9307-459D-AADE-56454C441A85}"/>
              </a:ext>
            </a:extLst>
          </p:cNvPr>
          <p:cNvCxnSpPr>
            <a:stCxn id="5" idx="2"/>
            <a:endCxn id="68" idx="2"/>
          </p:cNvCxnSpPr>
          <p:nvPr/>
        </p:nvCxnSpPr>
        <p:spPr>
          <a:xfrm rot="5400000" flipH="1" flipV="1">
            <a:off x="5629563" y="-1448680"/>
            <a:ext cx="1078449" cy="10357607"/>
          </a:xfrm>
          <a:prstGeom prst="curvedConnector3">
            <a:avLst>
              <a:gd name="adj1" fmla="val -235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A5C3717B-8684-46B2-8134-64419F30FCCB}"/>
              </a:ext>
            </a:extLst>
          </p:cNvPr>
          <p:cNvCxnSpPr>
            <a:stCxn id="4" idx="0"/>
            <a:endCxn id="68" idx="0"/>
          </p:cNvCxnSpPr>
          <p:nvPr/>
        </p:nvCxnSpPr>
        <p:spPr>
          <a:xfrm rot="16200000" flipH="1">
            <a:off x="6028678" y="-2497346"/>
            <a:ext cx="280220" cy="10357607"/>
          </a:xfrm>
          <a:prstGeom prst="curvedConnector3">
            <a:avLst>
              <a:gd name="adj1" fmla="val -90263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CB780E3F-66EB-4883-9400-A56998016CC2}"/>
              </a:ext>
            </a:extLst>
          </p:cNvPr>
          <p:cNvCxnSpPr>
            <a:cxnSpLocks/>
            <a:endCxn id="68" idx="0"/>
          </p:cNvCxnSpPr>
          <p:nvPr/>
        </p:nvCxnSpPr>
        <p:spPr>
          <a:xfrm>
            <a:off x="9170266" y="1686097"/>
            <a:ext cx="2177326" cy="1135470"/>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Curved 91">
            <a:extLst>
              <a:ext uri="{FF2B5EF4-FFF2-40B4-BE49-F238E27FC236}">
                <a16:creationId xmlns:a16="http://schemas.microsoft.com/office/drawing/2014/main" id="{F28BDC97-EE0A-406F-AD4A-B0244119033C}"/>
              </a:ext>
            </a:extLst>
          </p:cNvPr>
          <p:cNvCxnSpPr>
            <a:endCxn id="68" idx="0"/>
          </p:cNvCxnSpPr>
          <p:nvPr/>
        </p:nvCxnSpPr>
        <p:spPr>
          <a:xfrm>
            <a:off x="8463349" y="2578609"/>
            <a:ext cx="2884243" cy="24295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F802776B-1CA4-4430-B1DE-0DF0BBD9CAA7}"/>
              </a:ext>
            </a:extLst>
          </p:cNvPr>
          <p:cNvCxnSpPr>
            <a:cxnSpLocks/>
            <a:endCxn id="68" idx="2"/>
          </p:cNvCxnSpPr>
          <p:nvPr/>
        </p:nvCxnSpPr>
        <p:spPr>
          <a:xfrm flipV="1">
            <a:off x="7321874" y="3190899"/>
            <a:ext cx="4025718" cy="23604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2467BFAD-5016-4C0E-93FF-D89A8351833C}"/>
              </a:ext>
            </a:extLst>
          </p:cNvPr>
          <p:cNvCxnSpPr>
            <a:endCxn id="68" idx="2"/>
          </p:cNvCxnSpPr>
          <p:nvPr/>
        </p:nvCxnSpPr>
        <p:spPr>
          <a:xfrm flipV="1">
            <a:off x="6096000" y="3190899"/>
            <a:ext cx="5251592" cy="280685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Curved 102">
            <a:extLst>
              <a:ext uri="{FF2B5EF4-FFF2-40B4-BE49-F238E27FC236}">
                <a16:creationId xmlns:a16="http://schemas.microsoft.com/office/drawing/2014/main" id="{247FD0F3-4F27-4541-AE26-1A708944F2B3}"/>
              </a:ext>
            </a:extLst>
          </p:cNvPr>
          <p:cNvCxnSpPr>
            <a:cxnSpLocks/>
            <a:endCxn id="68" idx="2"/>
          </p:cNvCxnSpPr>
          <p:nvPr/>
        </p:nvCxnSpPr>
        <p:spPr>
          <a:xfrm flipV="1">
            <a:off x="5604373" y="3190899"/>
            <a:ext cx="5743219" cy="217322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B5ADA230-92B9-4FCA-9791-A71862C987C2}"/>
              </a:ext>
            </a:extLst>
          </p:cNvPr>
          <p:cNvCxnSpPr>
            <a:endCxn id="68" idx="2"/>
          </p:cNvCxnSpPr>
          <p:nvPr/>
        </p:nvCxnSpPr>
        <p:spPr>
          <a:xfrm flipV="1">
            <a:off x="3846283" y="3190899"/>
            <a:ext cx="7501309" cy="1447469"/>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Curved 111">
            <a:extLst>
              <a:ext uri="{FF2B5EF4-FFF2-40B4-BE49-F238E27FC236}">
                <a16:creationId xmlns:a16="http://schemas.microsoft.com/office/drawing/2014/main" id="{C3BD507D-3B65-4F28-A9CB-AF660A014ABB}"/>
              </a:ext>
            </a:extLst>
          </p:cNvPr>
          <p:cNvCxnSpPr>
            <a:cxnSpLocks/>
            <a:endCxn id="68" idx="0"/>
          </p:cNvCxnSpPr>
          <p:nvPr/>
        </p:nvCxnSpPr>
        <p:spPr>
          <a:xfrm>
            <a:off x="3846283" y="2413634"/>
            <a:ext cx="7501309" cy="4079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EE12CB9-6A1A-485C-9F82-8CD8A34EE512}"/>
              </a:ext>
            </a:extLst>
          </p:cNvPr>
          <p:cNvCxnSpPr>
            <a:cxnSpLocks/>
            <a:endCxn id="68" idx="0"/>
          </p:cNvCxnSpPr>
          <p:nvPr/>
        </p:nvCxnSpPr>
        <p:spPr>
          <a:xfrm>
            <a:off x="3185653" y="2744468"/>
            <a:ext cx="8161939" cy="77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472ED-75B2-4ADD-BEC6-EDDAED0631E9}"/>
              </a:ext>
            </a:extLst>
          </p:cNvPr>
          <p:cNvCxnSpPr>
            <a:cxnSpLocks/>
          </p:cNvCxnSpPr>
          <p:nvPr/>
        </p:nvCxnSpPr>
        <p:spPr>
          <a:xfrm>
            <a:off x="8325293" y="3112085"/>
            <a:ext cx="21388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F701FC7A-3208-4F2D-857C-FC60ABF0E0FF}"/>
              </a:ext>
            </a:extLst>
          </p:cNvPr>
          <p:cNvCxnSpPr>
            <a:endCxn id="68" idx="2"/>
          </p:cNvCxnSpPr>
          <p:nvPr/>
        </p:nvCxnSpPr>
        <p:spPr>
          <a:xfrm flipV="1">
            <a:off x="7958474" y="3190899"/>
            <a:ext cx="3389118" cy="57077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52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FDB8-D4B8-402B-88E7-E7E78659950A}"/>
              </a:ext>
            </a:extLst>
          </p:cNvPr>
          <p:cNvSpPr>
            <a:spLocks noGrp="1"/>
          </p:cNvSpPr>
          <p:nvPr>
            <p:ph type="title"/>
          </p:nvPr>
        </p:nvSpPr>
        <p:spPr/>
        <p:txBody>
          <a:bodyPr/>
          <a:lstStyle/>
          <a:p>
            <a:r>
              <a:rPr lang="en-US" dirty="0"/>
              <a:t>Gray out everything but puberty bubble</a:t>
            </a:r>
          </a:p>
        </p:txBody>
      </p:sp>
      <p:sp>
        <p:nvSpPr>
          <p:cNvPr id="3" name="Content Placeholder 2">
            <a:extLst>
              <a:ext uri="{FF2B5EF4-FFF2-40B4-BE49-F238E27FC236}">
                <a16:creationId xmlns:a16="http://schemas.microsoft.com/office/drawing/2014/main" id="{C5F98A67-10D5-4E1A-888B-31F08B79BB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827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A291F890-B351-4DFD-BBA4-66A4D7FF37B6}"/>
              </a:ext>
            </a:extLst>
          </p:cNvPr>
          <p:cNvSpPr/>
          <p:nvPr/>
        </p:nvSpPr>
        <p:spPr>
          <a:xfrm>
            <a:off x="904093" y="99705"/>
            <a:ext cx="7381982" cy="6721676"/>
          </a:xfrm>
          <a:prstGeom prst="ellipse">
            <a:avLst/>
          </a:prstGeom>
          <a:solidFill>
            <a:srgbClr val="7912F6">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Diagram 3">
            <a:extLst>
              <a:ext uri="{FF2B5EF4-FFF2-40B4-BE49-F238E27FC236}">
                <a16:creationId xmlns:a16="http://schemas.microsoft.com/office/drawing/2014/main" id="{A6A8F621-7CFA-4CB6-AB09-250BCE44785B}"/>
              </a:ext>
            </a:extLst>
          </p:cNvPr>
          <p:cNvGraphicFramePr/>
          <p:nvPr>
            <p:extLst>
              <p:ext uri="{D42A27DB-BD31-4B8C-83A1-F6EECF244321}">
                <p14:modId xmlns:p14="http://schemas.microsoft.com/office/powerpoint/2010/main" val="4079367173"/>
              </p:ext>
            </p:extLst>
          </p:nvPr>
        </p:nvGraphicFramePr>
        <p:xfrm>
          <a:off x="105095" y="136324"/>
          <a:ext cx="10721083" cy="653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FFF4A02-0B68-41AF-A033-4BCCF1C3780E}"/>
              </a:ext>
            </a:extLst>
          </p:cNvPr>
          <p:cNvSpPr txBox="1"/>
          <p:nvPr/>
        </p:nvSpPr>
        <p:spPr>
          <a:xfrm>
            <a:off x="6914508" y="4222394"/>
            <a:ext cx="1179841"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Hostile Attribution Bias</a:t>
            </a:r>
            <a:r>
              <a:rPr lang="en-US" sz="1000" dirty="0">
                <a:solidFill>
                  <a:schemeClr val="bg1">
                    <a:lumMod val="50000"/>
                  </a:schemeClr>
                </a:solidFill>
                <a:latin typeface="Calibri  "/>
                <a:cs typeface="Times New Roman" panose="02020603050405020304" pitchFamily="18" charset="0"/>
              </a:rPr>
              <a:t>&gt;</a:t>
            </a:r>
          </a:p>
        </p:txBody>
      </p:sp>
      <p:sp>
        <p:nvSpPr>
          <p:cNvPr id="6" name="TextBox 5">
            <a:extLst>
              <a:ext uri="{FF2B5EF4-FFF2-40B4-BE49-F238E27FC236}">
                <a16:creationId xmlns:a16="http://schemas.microsoft.com/office/drawing/2014/main" id="{0A95C96D-0142-4583-836A-FA545C006E2F}"/>
              </a:ext>
            </a:extLst>
          </p:cNvPr>
          <p:cNvSpPr txBox="1"/>
          <p:nvPr/>
        </p:nvSpPr>
        <p:spPr>
          <a:xfrm>
            <a:off x="6186377" y="2358607"/>
            <a:ext cx="897065" cy="553998"/>
          </a:xfrm>
          <a:prstGeom prst="rect">
            <a:avLst/>
          </a:prstGeom>
          <a:noFill/>
        </p:spPr>
        <p:txBody>
          <a:bodyPr wrap="square" rtlCol="0">
            <a:spAutoFit/>
          </a:bodyPr>
          <a:lstStyle/>
          <a:p>
            <a:r>
              <a:rPr lang="en-US" sz="1000" dirty="0">
                <a:latin typeface="Calibri  "/>
                <a:cs typeface="Times New Roman" panose="02020603050405020304" pitchFamily="18" charset="0"/>
              </a:rPr>
              <a:t>Enhanced threat detection</a:t>
            </a:r>
          </a:p>
        </p:txBody>
      </p:sp>
      <p:sp>
        <p:nvSpPr>
          <p:cNvPr id="7" name="TextBox 6">
            <a:extLst>
              <a:ext uri="{FF2B5EF4-FFF2-40B4-BE49-F238E27FC236}">
                <a16:creationId xmlns:a16="http://schemas.microsoft.com/office/drawing/2014/main" id="{B692C723-8FB8-4E5A-8394-95AF7D152763}"/>
              </a:ext>
            </a:extLst>
          </p:cNvPr>
          <p:cNvSpPr txBox="1"/>
          <p:nvPr/>
        </p:nvSpPr>
        <p:spPr>
          <a:xfrm>
            <a:off x="5811135" y="2914015"/>
            <a:ext cx="970882" cy="400110"/>
          </a:xfrm>
          <a:prstGeom prst="rect">
            <a:avLst/>
          </a:prstGeom>
          <a:noFill/>
        </p:spPr>
        <p:txBody>
          <a:bodyPr wrap="square" rtlCol="0">
            <a:spAutoFit/>
          </a:bodyPr>
          <a:lstStyle/>
          <a:p>
            <a:r>
              <a:rPr lang="en-US" sz="1000" dirty="0">
                <a:latin typeface="Calibri  "/>
                <a:cs typeface="Times New Roman" panose="02020603050405020304" pitchFamily="18" charset="0"/>
              </a:rPr>
              <a:t>Attention bias to threat</a:t>
            </a:r>
          </a:p>
        </p:txBody>
      </p:sp>
      <p:sp>
        <p:nvSpPr>
          <p:cNvPr id="8" name="TextBox 7">
            <a:extLst>
              <a:ext uri="{FF2B5EF4-FFF2-40B4-BE49-F238E27FC236}">
                <a16:creationId xmlns:a16="http://schemas.microsoft.com/office/drawing/2014/main" id="{52DD499C-857A-4131-9574-430E1C294664}"/>
              </a:ext>
            </a:extLst>
          </p:cNvPr>
          <p:cNvSpPr txBox="1"/>
          <p:nvPr/>
        </p:nvSpPr>
        <p:spPr>
          <a:xfrm>
            <a:off x="2893455" y="5102804"/>
            <a:ext cx="1391823"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Attention regulation</a:t>
            </a:r>
            <a:r>
              <a:rPr lang="en-US" sz="1000" dirty="0">
                <a:solidFill>
                  <a:schemeClr val="bg1">
                    <a:lumMod val="50000"/>
                  </a:schemeClr>
                </a:solidFill>
                <a:latin typeface="Calibri  "/>
                <a:cs typeface="Times New Roman" panose="02020603050405020304" pitchFamily="18" charset="0"/>
              </a:rPr>
              <a:t>&gt;</a:t>
            </a:r>
          </a:p>
          <a:p>
            <a:r>
              <a:rPr lang="en-US" sz="1000" dirty="0">
                <a:latin typeface="Calibri  "/>
                <a:cs typeface="Times New Roman" panose="02020603050405020304" pitchFamily="18" charset="0"/>
              </a:rPr>
              <a:t>Inhibitory control</a:t>
            </a:r>
          </a:p>
        </p:txBody>
      </p:sp>
      <p:sp>
        <p:nvSpPr>
          <p:cNvPr id="9" name="TextBox 8">
            <a:extLst>
              <a:ext uri="{FF2B5EF4-FFF2-40B4-BE49-F238E27FC236}">
                <a16:creationId xmlns:a16="http://schemas.microsoft.com/office/drawing/2014/main" id="{B3EC4A84-6200-4D73-AC63-935868B6B82E}"/>
              </a:ext>
            </a:extLst>
          </p:cNvPr>
          <p:cNvSpPr txBox="1"/>
          <p:nvPr/>
        </p:nvSpPr>
        <p:spPr>
          <a:xfrm>
            <a:off x="3836745" y="5858842"/>
            <a:ext cx="897065" cy="400110"/>
          </a:xfrm>
          <a:prstGeom prst="rect">
            <a:avLst/>
          </a:prstGeom>
          <a:noFill/>
        </p:spPr>
        <p:txBody>
          <a:bodyPr wrap="square" rtlCol="0">
            <a:spAutoFit/>
          </a:bodyPr>
          <a:lstStyle/>
          <a:p>
            <a:r>
              <a:rPr lang="en-US" sz="1000" dirty="0">
                <a:latin typeface="Calibri  "/>
                <a:cs typeface="Times New Roman" panose="02020603050405020304" pitchFamily="18" charset="0"/>
              </a:rPr>
              <a:t>Working memory</a:t>
            </a:r>
          </a:p>
        </p:txBody>
      </p:sp>
      <p:sp>
        <p:nvSpPr>
          <p:cNvPr id="10" name="TextBox 9">
            <a:extLst>
              <a:ext uri="{FF2B5EF4-FFF2-40B4-BE49-F238E27FC236}">
                <a16:creationId xmlns:a16="http://schemas.microsoft.com/office/drawing/2014/main" id="{1B99FF20-A4D3-408E-AB52-A0A87253EDD5}"/>
              </a:ext>
            </a:extLst>
          </p:cNvPr>
          <p:cNvSpPr txBox="1"/>
          <p:nvPr/>
        </p:nvSpPr>
        <p:spPr>
          <a:xfrm>
            <a:off x="5017103" y="4853971"/>
            <a:ext cx="897065"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Cognitive flexibility</a:t>
            </a:r>
            <a:r>
              <a:rPr lang="en-US" sz="1000" dirty="0">
                <a:solidFill>
                  <a:schemeClr val="bg1">
                    <a:lumMod val="50000"/>
                  </a:schemeClr>
                </a:solidFill>
                <a:latin typeface="Calibri  "/>
                <a:cs typeface="Times New Roman" panose="02020603050405020304" pitchFamily="18" charset="0"/>
              </a:rPr>
              <a:t>&gt;</a:t>
            </a:r>
          </a:p>
        </p:txBody>
      </p:sp>
      <p:sp>
        <p:nvSpPr>
          <p:cNvPr id="11" name="TextBox 10">
            <a:extLst>
              <a:ext uri="{FF2B5EF4-FFF2-40B4-BE49-F238E27FC236}">
                <a16:creationId xmlns:a16="http://schemas.microsoft.com/office/drawing/2014/main" id="{1AF85C7C-646A-4F37-9C77-ACA3F90FBF3F}"/>
              </a:ext>
            </a:extLst>
          </p:cNvPr>
          <p:cNvSpPr txBox="1"/>
          <p:nvPr/>
        </p:nvSpPr>
        <p:spPr>
          <a:xfrm>
            <a:off x="2332308" y="4376282"/>
            <a:ext cx="897065"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Reward delay ability</a:t>
            </a:r>
            <a:r>
              <a:rPr lang="en-US" sz="1000" dirty="0">
                <a:solidFill>
                  <a:schemeClr val="bg1">
                    <a:lumMod val="50000"/>
                  </a:schemeClr>
                </a:solidFill>
                <a:latin typeface="Calibri  "/>
                <a:cs typeface="Times New Roman" panose="02020603050405020304" pitchFamily="18" charset="0"/>
              </a:rPr>
              <a:t>&gt;</a:t>
            </a:r>
          </a:p>
        </p:txBody>
      </p:sp>
      <p:sp>
        <p:nvSpPr>
          <p:cNvPr id="12" name="TextBox 11">
            <a:extLst>
              <a:ext uri="{FF2B5EF4-FFF2-40B4-BE49-F238E27FC236}">
                <a16:creationId xmlns:a16="http://schemas.microsoft.com/office/drawing/2014/main" id="{D2ED4554-8538-4726-92FD-8201CB92604D}"/>
              </a:ext>
            </a:extLst>
          </p:cNvPr>
          <p:cNvSpPr txBox="1"/>
          <p:nvPr/>
        </p:nvSpPr>
        <p:spPr>
          <a:xfrm>
            <a:off x="1608174" y="3506432"/>
            <a:ext cx="897065"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Reward </a:t>
            </a:r>
            <a:r>
              <a:rPr lang="en-US" sz="1000" dirty="0">
                <a:solidFill>
                  <a:schemeClr val="bg1">
                    <a:lumMod val="50000"/>
                  </a:schemeClr>
                </a:solidFill>
                <a:latin typeface="Calibri  "/>
                <a:cs typeface="Times New Roman" panose="02020603050405020304" pitchFamily="18" charset="0"/>
              </a:rPr>
              <a:t>learning&gt;</a:t>
            </a:r>
          </a:p>
        </p:txBody>
      </p:sp>
      <p:sp>
        <p:nvSpPr>
          <p:cNvPr id="13" name="TextBox 12">
            <a:extLst>
              <a:ext uri="{FF2B5EF4-FFF2-40B4-BE49-F238E27FC236}">
                <a16:creationId xmlns:a16="http://schemas.microsoft.com/office/drawing/2014/main" id="{0F2D1570-B25A-4589-8EB5-DAF53B346F40}"/>
              </a:ext>
            </a:extLst>
          </p:cNvPr>
          <p:cNvSpPr txBox="1"/>
          <p:nvPr/>
        </p:nvSpPr>
        <p:spPr>
          <a:xfrm>
            <a:off x="4285278" y="3172381"/>
            <a:ext cx="897065" cy="553998"/>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&lt;Cognitive reappraisal (Conscious)&gt;</a:t>
            </a:r>
          </a:p>
        </p:txBody>
      </p:sp>
      <p:sp>
        <p:nvSpPr>
          <p:cNvPr id="14" name="TextBox 13">
            <a:extLst>
              <a:ext uri="{FF2B5EF4-FFF2-40B4-BE49-F238E27FC236}">
                <a16:creationId xmlns:a16="http://schemas.microsoft.com/office/drawing/2014/main" id="{1181506E-0262-4039-92D6-283BF9EA11B1}"/>
              </a:ext>
            </a:extLst>
          </p:cNvPr>
          <p:cNvSpPr txBox="1"/>
          <p:nvPr/>
        </p:nvSpPr>
        <p:spPr>
          <a:xfrm>
            <a:off x="5106797" y="3589186"/>
            <a:ext cx="897065" cy="400110"/>
          </a:xfrm>
          <a:prstGeom prst="rect">
            <a:avLst/>
          </a:prstGeom>
          <a:noFill/>
        </p:spPr>
        <p:txBody>
          <a:bodyPr wrap="square" rtlCol="0">
            <a:spAutoFit/>
          </a:bodyPr>
          <a:lstStyle/>
          <a:p>
            <a:r>
              <a:rPr lang="en-US" sz="1000" dirty="0">
                <a:latin typeface="Calibri  "/>
                <a:cs typeface="Times New Roman" panose="02020603050405020304" pitchFamily="18" charset="0"/>
              </a:rPr>
              <a:t>Cognitive and affective ToM</a:t>
            </a:r>
          </a:p>
        </p:txBody>
      </p:sp>
      <p:sp>
        <p:nvSpPr>
          <p:cNvPr id="15" name="TextBox 14">
            <a:extLst>
              <a:ext uri="{FF2B5EF4-FFF2-40B4-BE49-F238E27FC236}">
                <a16:creationId xmlns:a16="http://schemas.microsoft.com/office/drawing/2014/main" id="{5EA7C3B6-D270-4884-BE5F-86960743AF98}"/>
              </a:ext>
            </a:extLst>
          </p:cNvPr>
          <p:cNvSpPr txBox="1"/>
          <p:nvPr/>
        </p:nvSpPr>
        <p:spPr>
          <a:xfrm>
            <a:off x="5190905" y="1417804"/>
            <a:ext cx="1066217"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Rumination (Conscious)</a:t>
            </a:r>
            <a:r>
              <a:rPr lang="en-US" sz="1000" dirty="0">
                <a:solidFill>
                  <a:schemeClr val="bg1">
                    <a:lumMod val="50000"/>
                  </a:schemeClr>
                </a:solidFill>
                <a:latin typeface="Calibri  "/>
                <a:cs typeface="Times New Roman" panose="02020603050405020304" pitchFamily="18" charset="0"/>
              </a:rPr>
              <a:t>&gt;</a:t>
            </a:r>
          </a:p>
        </p:txBody>
      </p:sp>
      <p:sp>
        <p:nvSpPr>
          <p:cNvPr id="16" name="TextBox 15">
            <a:extLst>
              <a:ext uri="{FF2B5EF4-FFF2-40B4-BE49-F238E27FC236}">
                <a16:creationId xmlns:a16="http://schemas.microsoft.com/office/drawing/2014/main" id="{4A134218-B8FF-4760-9BE5-950A9CB209D6}"/>
              </a:ext>
            </a:extLst>
          </p:cNvPr>
          <p:cNvSpPr txBox="1"/>
          <p:nvPr/>
        </p:nvSpPr>
        <p:spPr>
          <a:xfrm>
            <a:off x="4259941" y="599048"/>
            <a:ext cx="1295388" cy="553998"/>
          </a:xfrm>
          <a:prstGeom prst="rect">
            <a:avLst/>
          </a:prstGeom>
          <a:noFill/>
        </p:spPr>
        <p:txBody>
          <a:bodyPr wrap="square" rtlCol="0">
            <a:spAutoFit/>
          </a:bodyPr>
          <a:lstStyle/>
          <a:p>
            <a:r>
              <a:rPr lang="en-US" sz="1000" dirty="0">
                <a:latin typeface="Calibri  "/>
                <a:cs typeface="Times New Roman" panose="02020603050405020304" pitchFamily="18" charset="0"/>
              </a:rPr>
              <a:t>Adaptation to emotional conflict (Unconscious)</a:t>
            </a:r>
          </a:p>
        </p:txBody>
      </p:sp>
      <p:sp>
        <p:nvSpPr>
          <p:cNvPr id="17" name="TextBox 16">
            <a:extLst>
              <a:ext uri="{FF2B5EF4-FFF2-40B4-BE49-F238E27FC236}">
                <a16:creationId xmlns:a16="http://schemas.microsoft.com/office/drawing/2014/main" id="{CF11625C-3005-4DE7-8357-5BD9E87883D8}"/>
              </a:ext>
            </a:extLst>
          </p:cNvPr>
          <p:cNvSpPr txBox="1"/>
          <p:nvPr/>
        </p:nvSpPr>
        <p:spPr>
          <a:xfrm>
            <a:off x="2992065" y="1223247"/>
            <a:ext cx="1066217" cy="400110"/>
          </a:xfrm>
          <a:prstGeom prst="rect">
            <a:avLst/>
          </a:prstGeom>
          <a:noFill/>
        </p:spPr>
        <p:txBody>
          <a:bodyPr wrap="square" rtlCol="0">
            <a:spAutoFit/>
          </a:bodyPr>
          <a:lstStyle/>
          <a:p>
            <a:r>
              <a:rPr lang="en-US" sz="1000" dirty="0">
                <a:latin typeface="Calibri  "/>
                <a:cs typeface="Times New Roman" panose="02020603050405020304" pitchFamily="18" charset="0"/>
              </a:rPr>
              <a:t>&lt;</a:t>
            </a:r>
            <a:r>
              <a:rPr lang="en-US" sz="1000" i="1" dirty="0">
                <a:latin typeface="Calibri  "/>
                <a:cs typeface="Times New Roman" panose="02020603050405020304" pitchFamily="18" charset="0"/>
              </a:rPr>
              <a:t>Expressive suppression</a:t>
            </a:r>
            <a:r>
              <a:rPr lang="en-US" sz="1000" dirty="0">
                <a:latin typeface="Calibri  "/>
                <a:cs typeface="Times New Roman" panose="02020603050405020304" pitchFamily="18" charset="0"/>
              </a:rPr>
              <a:t>&gt;</a:t>
            </a:r>
          </a:p>
        </p:txBody>
      </p:sp>
      <p:sp>
        <p:nvSpPr>
          <p:cNvPr id="18" name="TextBox 17">
            <a:extLst>
              <a:ext uri="{FF2B5EF4-FFF2-40B4-BE49-F238E27FC236}">
                <a16:creationId xmlns:a16="http://schemas.microsoft.com/office/drawing/2014/main" id="{AA4E358D-9704-4B80-B5C6-FC59E2D5A8A2}"/>
              </a:ext>
            </a:extLst>
          </p:cNvPr>
          <p:cNvSpPr txBox="1"/>
          <p:nvPr/>
        </p:nvSpPr>
        <p:spPr>
          <a:xfrm>
            <a:off x="2650053" y="3352544"/>
            <a:ext cx="897065" cy="553998"/>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Implicit pattern learning</a:t>
            </a:r>
            <a:r>
              <a:rPr lang="en-US" sz="1000" dirty="0">
                <a:solidFill>
                  <a:schemeClr val="bg1">
                    <a:lumMod val="50000"/>
                  </a:schemeClr>
                </a:solidFill>
                <a:latin typeface="Calibri  "/>
                <a:cs typeface="Times New Roman" panose="02020603050405020304" pitchFamily="18" charset="0"/>
              </a:rPr>
              <a:t>&gt;</a:t>
            </a:r>
          </a:p>
        </p:txBody>
      </p:sp>
      <p:sp>
        <p:nvSpPr>
          <p:cNvPr id="19" name="TextBox 18">
            <a:extLst>
              <a:ext uri="{FF2B5EF4-FFF2-40B4-BE49-F238E27FC236}">
                <a16:creationId xmlns:a16="http://schemas.microsoft.com/office/drawing/2014/main" id="{8678E47C-02B7-4DC7-AEB4-616551A267E4}"/>
              </a:ext>
            </a:extLst>
          </p:cNvPr>
          <p:cNvSpPr txBox="1"/>
          <p:nvPr/>
        </p:nvSpPr>
        <p:spPr>
          <a:xfrm>
            <a:off x="1473548" y="2219454"/>
            <a:ext cx="897065" cy="400110"/>
          </a:xfrm>
          <a:prstGeom prst="rect">
            <a:avLst/>
          </a:prstGeom>
          <a:noFill/>
        </p:spPr>
        <p:txBody>
          <a:bodyPr wrap="square" rtlCol="0">
            <a:spAutoFit/>
          </a:bodyPr>
          <a:lstStyle/>
          <a:p>
            <a:r>
              <a:rPr lang="en-US" sz="1000" dirty="0">
                <a:latin typeface="Calibri  "/>
                <a:cs typeface="Times New Roman" panose="02020603050405020304" pitchFamily="18" charset="0"/>
              </a:rPr>
              <a:t>Language ability</a:t>
            </a:r>
          </a:p>
        </p:txBody>
      </p:sp>
      <p:sp>
        <p:nvSpPr>
          <p:cNvPr id="20" name="TextBox 19">
            <a:extLst>
              <a:ext uri="{FF2B5EF4-FFF2-40B4-BE49-F238E27FC236}">
                <a16:creationId xmlns:a16="http://schemas.microsoft.com/office/drawing/2014/main" id="{5A0E45E2-E267-43EA-8BEA-E202A6E940FC}"/>
              </a:ext>
            </a:extLst>
          </p:cNvPr>
          <p:cNvSpPr txBox="1"/>
          <p:nvPr/>
        </p:nvSpPr>
        <p:spPr>
          <a:xfrm>
            <a:off x="2733012" y="2419509"/>
            <a:ext cx="897065" cy="400110"/>
          </a:xfrm>
          <a:prstGeom prst="rect">
            <a:avLst/>
          </a:prstGeom>
          <a:noFill/>
        </p:spPr>
        <p:txBody>
          <a:bodyPr wrap="square" rtlCol="0">
            <a:spAutoFit/>
          </a:bodyPr>
          <a:lstStyle/>
          <a:p>
            <a:r>
              <a:rPr lang="en-US" sz="1000" dirty="0">
                <a:solidFill>
                  <a:schemeClr val="bg1">
                    <a:lumMod val="50000"/>
                  </a:schemeClr>
                </a:solidFill>
                <a:latin typeface="Calibri  "/>
                <a:cs typeface="Times New Roman" panose="02020603050405020304" pitchFamily="18" charset="0"/>
              </a:rPr>
              <a:t>&lt;</a:t>
            </a:r>
            <a:r>
              <a:rPr lang="en-US" sz="1000" i="1" dirty="0">
                <a:solidFill>
                  <a:schemeClr val="bg1">
                    <a:lumMod val="50000"/>
                  </a:schemeClr>
                </a:solidFill>
                <a:latin typeface="Calibri  "/>
                <a:cs typeface="Times New Roman" panose="02020603050405020304" pitchFamily="18" charset="0"/>
              </a:rPr>
              <a:t>Emotional awareness</a:t>
            </a:r>
            <a:r>
              <a:rPr lang="en-US" sz="1000" dirty="0">
                <a:solidFill>
                  <a:schemeClr val="bg1">
                    <a:lumMod val="50000"/>
                  </a:schemeClr>
                </a:solidFill>
                <a:latin typeface="Calibri  "/>
                <a:cs typeface="Times New Roman" panose="02020603050405020304" pitchFamily="18" charset="0"/>
              </a:rPr>
              <a:t>&gt;</a:t>
            </a:r>
          </a:p>
        </p:txBody>
      </p:sp>
      <p:sp>
        <p:nvSpPr>
          <p:cNvPr id="21" name="TextBox 20">
            <a:extLst>
              <a:ext uri="{FF2B5EF4-FFF2-40B4-BE49-F238E27FC236}">
                <a16:creationId xmlns:a16="http://schemas.microsoft.com/office/drawing/2014/main" id="{9B935581-92B6-4829-B204-B3FCC86E305E}"/>
              </a:ext>
            </a:extLst>
          </p:cNvPr>
          <p:cNvSpPr txBox="1"/>
          <p:nvPr/>
        </p:nvSpPr>
        <p:spPr>
          <a:xfrm>
            <a:off x="980361" y="2573094"/>
            <a:ext cx="1027853" cy="400110"/>
          </a:xfrm>
          <a:prstGeom prst="rect">
            <a:avLst/>
          </a:prstGeom>
          <a:noFill/>
        </p:spPr>
        <p:txBody>
          <a:bodyPr wrap="square" rtlCol="0">
            <a:spAutoFit/>
          </a:bodyPr>
          <a:lstStyle/>
          <a:p>
            <a:r>
              <a:rPr lang="en-US" sz="1000" dirty="0">
                <a:latin typeface="Calibri  "/>
                <a:cs typeface="Times New Roman" panose="02020603050405020304" pitchFamily="18" charset="0"/>
              </a:rPr>
              <a:t>Fear Conditioning</a:t>
            </a:r>
          </a:p>
        </p:txBody>
      </p:sp>
      <p:sp>
        <p:nvSpPr>
          <p:cNvPr id="2" name="TextBox 1">
            <a:extLst>
              <a:ext uri="{FF2B5EF4-FFF2-40B4-BE49-F238E27FC236}">
                <a16:creationId xmlns:a16="http://schemas.microsoft.com/office/drawing/2014/main" id="{465B4B01-7C87-43BF-9FBD-ACCC25831CE3}"/>
              </a:ext>
            </a:extLst>
          </p:cNvPr>
          <p:cNvSpPr txBox="1"/>
          <p:nvPr/>
        </p:nvSpPr>
        <p:spPr>
          <a:xfrm>
            <a:off x="11275828" y="6258952"/>
            <a:ext cx="916172" cy="369332"/>
          </a:xfrm>
          <a:prstGeom prst="rect">
            <a:avLst/>
          </a:prstGeom>
          <a:noFill/>
        </p:spPr>
        <p:txBody>
          <a:bodyPr wrap="square" rtlCol="0">
            <a:spAutoFit/>
          </a:bodyPr>
          <a:lstStyle/>
          <a:p>
            <a:r>
              <a:rPr lang="en-US" sz="900" dirty="0"/>
              <a:t>Edited 1/21/2022</a:t>
            </a:r>
          </a:p>
        </p:txBody>
      </p:sp>
      <p:sp>
        <p:nvSpPr>
          <p:cNvPr id="3" name="TextBox 2">
            <a:extLst>
              <a:ext uri="{FF2B5EF4-FFF2-40B4-BE49-F238E27FC236}">
                <a16:creationId xmlns:a16="http://schemas.microsoft.com/office/drawing/2014/main" id="{789FE8F9-7E90-4A26-BC10-00C7AE2F56BE}"/>
              </a:ext>
            </a:extLst>
          </p:cNvPr>
          <p:cNvSpPr txBox="1"/>
          <p:nvPr/>
        </p:nvSpPr>
        <p:spPr>
          <a:xfrm>
            <a:off x="4656992" y="5486898"/>
            <a:ext cx="1064715" cy="246221"/>
          </a:xfrm>
          <a:prstGeom prst="rect">
            <a:avLst/>
          </a:prstGeom>
          <a:noFill/>
        </p:spPr>
        <p:txBody>
          <a:bodyPr wrap="none" rtlCol="0">
            <a:spAutoFit/>
          </a:bodyPr>
          <a:lstStyle/>
          <a:p>
            <a:r>
              <a:rPr lang="en-US" sz="1000" dirty="0">
                <a:latin typeface="Calibri  "/>
                <a:cs typeface="Times New Roman" panose="02020603050405020304" pitchFamily="18" charset="0"/>
              </a:rPr>
              <a:t>Reasoning ability</a:t>
            </a:r>
          </a:p>
        </p:txBody>
      </p:sp>
      <p:sp>
        <p:nvSpPr>
          <p:cNvPr id="22" name="TextBox 21">
            <a:extLst>
              <a:ext uri="{FF2B5EF4-FFF2-40B4-BE49-F238E27FC236}">
                <a16:creationId xmlns:a16="http://schemas.microsoft.com/office/drawing/2014/main" id="{C8C0552A-F865-4C62-BA0F-D511CB5B5935}"/>
              </a:ext>
            </a:extLst>
          </p:cNvPr>
          <p:cNvSpPr txBox="1"/>
          <p:nvPr/>
        </p:nvSpPr>
        <p:spPr>
          <a:xfrm>
            <a:off x="7056120" y="1720348"/>
            <a:ext cx="1179841" cy="461665"/>
          </a:xfrm>
          <a:prstGeom prst="rect">
            <a:avLst/>
          </a:prstGeom>
          <a:noFill/>
        </p:spPr>
        <p:txBody>
          <a:bodyPr wrap="square" rtlCol="0">
            <a:spAutoFit/>
          </a:bodyPr>
          <a:lstStyle/>
          <a:p>
            <a:r>
              <a:rPr lang="en-US" sz="1200" dirty="0">
                <a:latin typeface="Calibri  "/>
                <a:cs typeface="Times New Roman" panose="02020603050405020304" pitchFamily="18" charset="0"/>
              </a:rPr>
              <a:t>Pubertal development</a:t>
            </a:r>
          </a:p>
        </p:txBody>
      </p:sp>
    </p:spTree>
    <p:extLst>
      <p:ext uri="{BB962C8B-B14F-4D97-AF65-F5344CB8AC3E}">
        <p14:creationId xmlns:p14="http://schemas.microsoft.com/office/powerpoint/2010/main" val="18269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F3D1B-37C1-47AA-9687-8C4566E351D6}"/>
              </a:ext>
            </a:extLst>
          </p:cNvPr>
          <p:cNvPicPr>
            <a:picLocks noChangeAspect="1"/>
          </p:cNvPicPr>
          <p:nvPr/>
        </p:nvPicPr>
        <p:blipFill>
          <a:blip r:embed="rId3"/>
          <a:stretch>
            <a:fillRect/>
          </a:stretch>
        </p:blipFill>
        <p:spPr>
          <a:xfrm>
            <a:off x="2081505" y="0"/>
            <a:ext cx="8739916" cy="6819323"/>
          </a:xfrm>
          <a:prstGeom prst="rect">
            <a:avLst/>
          </a:prstGeom>
        </p:spPr>
      </p:pic>
      <p:sp>
        <p:nvSpPr>
          <p:cNvPr id="4" name="TextBox 3">
            <a:extLst>
              <a:ext uri="{FF2B5EF4-FFF2-40B4-BE49-F238E27FC236}">
                <a16:creationId xmlns:a16="http://schemas.microsoft.com/office/drawing/2014/main" id="{DC806F2C-DE18-4535-BCD7-020DEA01D577}"/>
              </a:ext>
            </a:extLst>
          </p:cNvPr>
          <p:cNvSpPr txBox="1"/>
          <p:nvPr/>
        </p:nvSpPr>
        <p:spPr>
          <a:xfrm>
            <a:off x="532785" y="2541347"/>
            <a:ext cx="914400" cy="369332"/>
          </a:xfrm>
          <a:prstGeom prst="rect">
            <a:avLst/>
          </a:prstGeom>
          <a:noFill/>
        </p:spPr>
        <p:txBody>
          <a:bodyPr wrap="square" rtlCol="0">
            <a:spAutoFit/>
          </a:bodyPr>
          <a:lstStyle/>
          <a:p>
            <a:r>
              <a:rPr lang="en-US" dirty="0">
                <a:solidFill>
                  <a:srgbClr val="FF0000"/>
                </a:solidFill>
              </a:rPr>
              <a:t>Threat</a:t>
            </a:r>
          </a:p>
        </p:txBody>
      </p:sp>
      <p:sp>
        <p:nvSpPr>
          <p:cNvPr id="5" name="TextBox 4">
            <a:extLst>
              <a:ext uri="{FF2B5EF4-FFF2-40B4-BE49-F238E27FC236}">
                <a16:creationId xmlns:a16="http://schemas.microsoft.com/office/drawing/2014/main" id="{0D2C5E36-1A65-4B3D-AB3E-BD550D2F108C}"/>
              </a:ext>
            </a:extLst>
          </p:cNvPr>
          <p:cNvSpPr txBox="1"/>
          <p:nvPr/>
        </p:nvSpPr>
        <p:spPr>
          <a:xfrm>
            <a:off x="0" y="3900016"/>
            <a:ext cx="1979970" cy="369332"/>
          </a:xfrm>
          <a:prstGeom prst="rect">
            <a:avLst/>
          </a:prstGeom>
          <a:noFill/>
        </p:spPr>
        <p:txBody>
          <a:bodyPr wrap="square" rtlCol="0">
            <a:spAutoFit/>
          </a:bodyPr>
          <a:lstStyle/>
          <a:p>
            <a:r>
              <a:rPr lang="en-US" dirty="0">
                <a:solidFill>
                  <a:schemeClr val="accent1"/>
                </a:solidFill>
              </a:rPr>
              <a:t>Deprivation</a:t>
            </a:r>
          </a:p>
        </p:txBody>
      </p:sp>
      <p:cxnSp>
        <p:nvCxnSpPr>
          <p:cNvPr id="18" name="Connector: Curved 17">
            <a:extLst>
              <a:ext uri="{FF2B5EF4-FFF2-40B4-BE49-F238E27FC236}">
                <a16:creationId xmlns:a16="http://schemas.microsoft.com/office/drawing/2014/main" id="{9A14FC57-B1B2-4553-938E-A4234C77042A}"/>
              </a:ext>
            </a:extLst>
          </p:cNvPr>
          <p:cNvCxnSpPr>
            <a:cxnSpLocks/>
            <a:stCxn id="4" idx="0"/>
          </p:cNvCxnSpPr>
          <p:nvPr/>
        </p:nvCxnSpPr>
        <p:spPr>
          <a:xfrm rot="5400000" flipH="1" flipV="1">
            <a:off x="2724136" y="-903304"/>
            <a:ext cx="1710500" cy="5178802"/>
          </a:xfrm>
          <a:prstGeom prst="curved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Curved 20">
            <a:extLst>
              <a:ext uri="{FF2B5EF4-FFF2-40B4-BE49-F238E27FC236}">
                <a16:creationId xmlns:a16="http://schemas.microsoft.com/office/drawing/2014/main" id="{58A6BD3F-C0F6-4FE7-AF9C-7C8B1BF011AB}"/>
              </a:ext>
            </a:extLst>
          </p:cNvPr>
          <p:cNvCxnSpPr>
            <a:cxnSpLocks/>
            <a:stCxn id="4" idx="0"/>
          </p:cNvCxnSpPr>
          <p:nvPr/>
        </p:nvCxnSpPr>
        <p:spPr>
          <a:xfrm rot="5400000" flipH="1" flipV="1">
            <a:off x="4283936" y="-1700192"/>
            <a:ext cx="947588" cy="753549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6CE1B6D4-2197-4ADC-81AD-7304292C58ED}"/>
              </a:ext>
            </a:extLst>
          </p:cNvPr>
          <p:cNvCxnSpPr>
            <a:cxnSpLocks/>
            <a:stCxn id="4" idx="0"/>
          </p:cNvCxnSpPr>
          <p:nvPr/>
        </p:nvCxnSpPr>
        <p:spPr>
          <a:xfrm rot="5400000" flipH="1" flipV="1">
            <a:off x="4471007" y="-946119"/>
            <a:ext cx="6445" cy="696848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7E7D7D3A-E433-4AD5-B9E6-45A0C38FF010}"/>
              </a:ext>
            </a:extLst>
          </p:cNvPr>
          <p:cNvCxnSpPr>
            <a:cxnSpLocks/>
            <a:stCxn id="4" idx="2"/>
          </p:cNvCxnSpPr>
          <p:nvPr/>
        </p:nvCxnSpPr>
        <p:spPr>
          <a:xfrm rot="16200000" flipH="1">
            <a:off x="4186064" y="-285401"/>
            <a:ext cx="204187" cy="65963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D7AF99E7-C0D2-4050-821E-DC80AB0EA20B}"/>
              </a:ext>
            </a:extLst>
          </p:cNvPr>
          <p:cNvCxnSpPr>
            <a:cxnSpLocks/>
            <a:stCxn id="4" idx="2"/>
          </p:cNvCxnSpPr>
          <p:nvPr/>
        </p:nvCxnSpPr>
        <p:spPr>
          <a:xfrm rot="16200000" flipH="1">
            <a:off x="3610139" y="290524"/>
            <a:ext cx="850990" cy="609129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172E26F3-A6D4-4A6A-A107-6E45B68CBD34}"/>
              </a:ext>
            </a:extLst>
          </p:cNvPr>
          <p:cNvCxnSpPr>
            <a:stCxn id="4" idx="2"/>
          </p:cNvCxnSpPr>
          <p:nvPr/>
        </p:nvCxnSpPr>
        <p:spPr>
          <a:xfrm rot="16200000" flipH="1">
            <a:off x="1281109" y="2619555"/>
            <a:ext cx="1629075" cy="2211322"/>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0D8044C8-D017-4F43-AA8E-550A30C060B2}"/>
              </a:ext>
            </a:extLst>
          </p:cNvPr>
          <p:cNvCxnSpPr>
            <a:cxnSpLocks/>
            <a:stCxn id="5" idx="2"/>
          </p:cNvCxnSpPr>
          <p:nvPr/>
        </p:nvCxnSpPr>
        <p:spPr>
          <a:xfrm rot="16200000" flipH="1">
            <a:off x="2282713" y="2976620"/>
            <a:ext cx="1055556" cy="3641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A538E07-B7CA-4520-B71E-0AE55BEDE6B1}"/>
              </a:ext>
            </a:extLst>
          </p:cNvPr>
          <p:cNvCxnSpPr>
            <a:cxnSpLocks/>
            <a:stCxn id="5" idx="2"/>
          </p:cNvCxnSpPr>
          <p:nvPr/>
        </p:nvCxnSpPr>
        <p:spPr>
          <a:xfrm rot="16200000" flipH="1">
            <a:off x="2388740" y="2870593"/>
            <a:ext cx="1728402" cy="45259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49D3766A-351D-45E7-8CDE-13C9AD0FE7FD}"/>
              </a:ext>
            </a:extLst>
          </p:cNvPr>
          <p:cNvCxnSpPr>
            <a:cxnSpLocks/>
            <a:stCxn id="5" idx="2"/>
          </p:cNvCxnSpPr>
          <p:nvPr/>
        </p:nvCxnSpPr>
        <p:spPr>
          <a:xfrm rot="16200000" flipH="1">
            <a:off x="2975268" y="2284064"/>
            <a:ext cx="1314890" cy="52854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67665B1F-B20D-4906-A223-EA285C506E32}"/>
              </a:ext>
            </a:extLst>
          </p:cNvPr>
          <p:cNvCxnSpPr>
            <a:cxnSpLocks/>
            <a:stCxn id="5" idx="0"/>
          </p:cNvCxnSpPr>
          <p:nvPr/>
        </p:nvCxnSpPr>
        <p:spPr>
          <a:xfrm rot="5400000" flipH="1" flipV="1">
            <a:off x="1352456" y="2051163"/>
            <a:ext cx="1486382" cy="22113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378E3CB-6BC8-483F-B4EA-375CAFAE825D}"/>
              </a:ext>
            </a:extLst>
          </p:cNvPr>
          <p:cNvCxnSpPr>
            <a:cxnSpLocks/>
            <a:stCxn id="5" idx="0"/>
          </p:cNvCxnSpPr>
          <p:nvPr/>
        </p:nvCxnSpPr>
        <p:spPr>
          <a:xfrm rot="5400000" flipH="1" flipV="1">
            <a:off x="3693107" y="-955882"/>
            <a:ext cx="2152776" cy="75590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FB14E3-2B53-4E04-8022-A2A20CB6C6AB}"/>
              </a:ext>
            </a:extLst>
          </p:cNvPr>
          <p:cNvCxnSpPr>
            <a:stCxn id="4" idx="3"/>
          </p:cNvCxnSpPr>
          <p:nvPr/>
        </p:nvCxnSpPr>
        <p:spPr>
          <a:xfrm>
            <a:off x="1447185" y="2726013"/>
            <a:ext cx="128126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04BD353C-46BB-4C70-A52D-9369DD0A9200}"/>
              </a:ext>
            </a:extLst>
          </p:cNvPr>
          <p:cNvCxnSpPr>
            <a:stCxn id="5" idx="2"/>
          </p:cNvCxnSpPr>
          <p:nvPr/>
        </p:nvCxnSpPr>
        <p:spPr>
          <a:xfrm rot="16200000" flipH="1">
            <a:off x="1873811" y="3385521"/>
            <a:ext cx="369020" cy="21366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36DD89D-4044-4737-B785-30B2428831B9}"/>
              </a:ext>
            </a:extLst>
          </p:cNvPr>
          <p:cNvSpPr txBox="1"/>
          <p:nvPr/>
        </p:nvSpPr>
        <p:spPr>
          <a:xfrm>
            <a:off x="10464177" y="2821567"/>
            <a:ext cx="1766830" cy="369332"/>
          </a:xfrm>
          <a:prstGeom prst="rect">
            <a:avLst/>
          </a:prstGeom>
          <a:noFill/>
        </p:spPr>
        <p:txBody>
          <a:bodyPr wrap="none" rtlCol="0">
            <a:spAutoFit/>
          </a:bodyPr>
          <a:lstStyle/>
          <a:p>
            <a:r>
              <a:rPr lang="en-US" dirty="0"/>
              <a:t>Psychopathology</a:t>
            </a:r>
          </a:p>
        </p:txBody>
      </p:sp>
      <p:cxnSp>
        <p:nvCxnSpPr>
          <p:cNvPr id="72" name="Connector: Curved 71">
            <a:extLst>
              <a:ext uri="{FF2B5EF4-FFF2-40B4-BE49-F238E27FC236}">
                <a16:creationId xmlns:a16="http://schemas.microsoft.com/office/drawing/2014/main" id="{758365DC-A1BE-400B-8940-DAB654F8A357}"/>
              </a:ext>
            </a:extLst>
          </p:cNvPr>
          <p:cNvCxnSpPr>
            <a:cxnSpLocks/>
            <a:endCxn id="68" idx="0"/>
          </p:cNvCxnSpPr>
          <p:nvPr/>
        </p:nvCxnSpPr>
        <p:spPr>
          <a:xfrm>
            <a:off x="7012858" y="830847"/>
            <a:ext cx="4334734" cy="1990720"/>
          </a:xfrm>
          <a:prstGeom prst="curved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77C63B23-9307-459D-AADE-56454C441A85}"/>
              </a:ext>
            </a:extLst>
          </p:cNvPr>
          <p:cNvCxnSpPr>
            <a:stCxn id="5" idx="2"/>
            <a:endCxn id="68" idx="2"/>
          </p:cNvCxnSpPr>
          <p:nvPr/>
        </p:nvCxnSpPr>
        <p:spPr>
          <a:xfrm rot="5400000" flipH="1" flipV="1">
            <a:off x="5629563" y="-1448680"/>
            <a:ext cx="1078449" cy="10357607"/>
          </a:xfrm>
          <a:prstGeom prst="curvedConnector3">
            <a:avLst>
              <a:gd name="adj1" fmla="val -235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A5C3717B-8684-46B2-8134-64419F30FCCB}"/>
              </a:ext>
            </a:extLst>
          </p:cNvPr>
          <p:cNvCxnSpPr>
            <a:stCxn id="4" idx="0"/>
            <a:endCxn id="68" idx="0"/>
          </p:cNvCxnSpPr>
          <p:nvPr/>
        </p:nvCxnSpPr>
        <p:spPr>
          <a:xfrm rot="16200000" flipH="1">
            <a:off x="6028678" y="-2497346"/>
            <a:ext cx="280220" cy="10357607"/>
          </a:xfrm>
          <a:prstGeom prst="curvedConnector3">
            <a:avLst>
              <a:gd name="adj1" fmla="val -90263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CB780E3F-66EB-4883-9400-A56998016CC2}"/>
              </a:ext>
            </a:extLst>
          </p:cNvPr>
          <p:cNvCxnSpPr>
            <a:cxnSpLocks/>
            <a:endCxn id="68" idx="0"/>
          </p:cNvCxnSpPr>
          <p:nvPr/>
        </p:nvCxnSpPr>
        <p:spPr>
          <a:xfrm>
            <a:off x="9170266" y="1686097"/>
            <a:ext cx="2177326" cy="1135470"/>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Curved 91">
            <a:extLst>
              <a:ext uri="{FF2B5EF4-FFF2-40B4-BE49-F238E27FC236}">
                <a16:creationId xmlns:a16="http://schemas.microsoft.com/office/drawing/2014/main" id="{F28BDC97-EE0A-406F-AD4A-B0244119033C}"/>
              </a:ext>
            </a:extLst>
          </p:cNvPr>
          <p:cNvCxnSpPr>
            <a:endCxn id="68" idx="0"/>
          </p:cNvCxnSpPr>
          <p:nvPr/>
        </p:nvCxnSpPr>
        <p:spPr>
          <a:xfrm>
            <a:off x="8463349" y="2578609"/>
            <a:ext cx="2884243" cy="24295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F802776B-1CA4-4430-B1DE-0DF0BBD9CAA7}"/>
              </a:ext>
            </a:extLst>
          </p:cNvPr>
          <p:cNvCxnSpPr>
            <a:cxnSpLocks/>
            <a:endCxn id="68" idx="2"/>
          </p:cNvCxnSpPr>
          <p:nvPr/>
        </p:nvCxnSpPr>
        <p:spPr>
          <a:xfrm flipV="1">
            <a:off x="7321874" y="3190899"/>
            <a:ext cx="4025718" cy="23604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2467BFAD-5016-4C0E-93FF-D89A8351833C}"/>
              </a:ext>
            </a:extLst>
          </p:cNvPr>
          <p:cNvCxnSpPr>
            <a:endCxn id="68" idx="2"/>
          </p:cNvCxnSpPr>
          <p:nvPr/>
        </p:nvCxnSpPr>
        <p:spPr>
          <a:xfrm flipV="1">
            <a:off x="6096000" y="3190899"/>
            <a:ext cx="5251592" cy="280685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Curved 102">
            <a:extLst>
              <a:ext uri="{FF2B5EF4-FFF2-40B4-BE49-F238E27FC236}">
                <a16:creationId xmlns:a16="http://schemas.microsoft.com/office/drawing/2014/main" id="{247FD0F3-4F27-4541-AE26-1A708944F2B3}"/>
              </a:ext>
            </a:extLst>
          </p:cNvPr>
          <p:cNvCxnSpPr>
            <a:cxnSpLocks/>
            <a:endCxn id="68" idx="2"/>
          </p:cNvCxnSpPr>
          <p:nvPr/>
        </p:nvCxnSpPr>
        <p:spPr>
          <a:xfrm flipV="1">
            <a:off x="5604373" y="3190899"/>
            <a:ext cx="5743219" cy="217322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B5ADA230-92B9-4FCA-9791-A71862C987C2}"/>
              </a:ext>
            </a:extLst>
          </p:cNvPr>
          <p:cNvCxnSpPr>
            <a:endCxn id="68" idx="2"/>
          </p:cNvCxnSpPr>
          <p:nvPr/>
        </p:nvCxnSpPr>
        <p:spPr>
          <a:xfrm flipV="1">
            <a:off x="3846283" y="3190899"/>
            <a:ext cx="7501309" cy="1447469"/>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Curved 111">
            <a:extLst>
              <a:ext uri="{FF2B5EF4-FFF2-40B4-BE49-F238E27FC236}">
                <a16:creationId xmlns:a16="http://schemas.microsoft.com/office/drawing/2014/main" id="{C3BD507D-3B65-4F28-A9CB-AF660A014ABB}"/>
              </a:ext>
            </a:extLst>
          </p:cNvPr>
          <p:cNvCxnSpPr>
            <a:cxnSpLocks/>
            <a:endCxn id="68" idx="0"/>
          </p:cNvCxnSpPr>
          <p:nvPr/>
        </p:nvCxnSpPr>
        <p:spPr>
          <a:xfrm>
            <a:off x="3846283" y="2413634"/>
            <a:ext cx="7501309" cy="4079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EE12CB9-6A1A-485C-9F82-8CD8A34EE512}"/>
              </a:ext>
            </a:extLst>
          </p:cNvPr>
          <p:cNvCxnSpPr>
            <a:cxnSpLocks/>
            <a:endCxn id="68" idx="0"/>
          </p:cNvCxnSpPr>
          <p:nvPr/>
        </p:nvCxnSpPr>
        <p:spPr>
          <a:xfrm>
            <a:off x="3185653" y="2744468"/>
            <a:ext cx="8161939" cy="77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472ED-75B2-4ADD-BEC6-EDDAED0631E9}"/>
              </a:ext>
            </a:extLst>
          </p:cNvPr>
          <p:cNvCxnSpPr>
            <a:cxnSpLocks/>
          </p:cNvCxnSpPr>
          <p:nvPr/>
        </p:nvCxnSpPr>
        <p:spPr>
          <a:xfrm>
            <a:off x="8325293" y="3112085"/>
            <a:ext cx="21388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F701FC7A-3208-4F2D-857C-FC60ABF0E0FF}"/>
              </a:ext>
            </a:extLst>
          </p:cNvPr>
          <p:cNvCxnSpPr>
            <a:endCxn id="68" idx="2"/>
          </p:cNvCxnSpPr>
          <p:nvPr/>
        </p:nvCxnSpPr>
        <p:spPr>
          <a:xfrm flipV="1">
            <a:off x="7958474" y="3190899"/>
            <a:ext cx="3389118" cy="57077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806F2C-DE18-4535-BCD7-020DEA01D577}"/>
              </a:ext>
            </a:extLst>
          </p:cNvPr>
          <p:cNvSpPr txBox="1"/>
          <p:nvPr/>
        </p:nvSpPr>
        <p:spPr>
          <a:xfrm>
            <a:off x="532785" y="2541347"/>
            <a:ext cx="914400" cy="369332"/>
          </a:xfrm>
          <a:prstGeom prst="rect">
            <a:avLst/>
          </a:prstGeom>
          <a:noFill/>
        </p:spPr>
        <p:txBody>
          <a:bodyPr wrap="square" rtlCol="0">
            <a:spAutoFit/>
          </a:bodyPr>
          <a:lstStyle/>
          <a:p>
            <a:r>
              <a:rPr lang="en-US" dirty="0">
                <a:solidFill>
                  <a:srgbClr val="FF0000"/>
                </a:solidFill>
              </a:rPr>
              <a:t>Threat</a:t>
            </a:r>
          </a:p>
        </p:txBody>
      </p:sp>
      <p:sp>
        <p:nvSpPr>
          <p:cNvPr id="5" name="TextBox 4">
            <a:extLst>
              <a:ext uri="{FF2B5EF4-FFF2-40B4-BE49-F238E27FC236}">
                <a16:creationId xmlns:a16="http://schemas.microsoft.com/office/drawing/2014/main" id="{0D2C5E36-1A65-4B3D-AB3E-BD550D2F108C}"/>
              </a:ext>
            </a:extLst>
          </p:cNvPr>
          <p:cNvSpPr txBox="1"/>
          <p:nvPr/>
        </p:nvSpPr>
        <p:spPr>
          <a:xfrm>
            <a:off x="0" y="3900016"/>
            <a:ext cx="1979970" cy="369332"/>
          </a:xfrm>
          <a:prstGeom prst="rect">
            <a:avLst/>
          </a:prstGeom>
          <a:noFill/>
        </p:spPr>
        <p:txBody>
          <a:bodyPr wrap="square" rtlCol="0">
            <a:spAutoFit/>
          </a:bodyPr>
          <a:lstStyle/>
          <a:p>
            <a:r>
              <a:rPr lang="en-US" dirty="0">
                <a:solidFill>
                  <a:schemeClr val="accent1"/>
                </a:solidFill>
              </a:rPr>
              <a:t>Deprivation</a:t>
            </a:r>
          </a:p>
        </p:txBody>
      </p:sp>
      <p:pic>
        <p:nvPicPr>
          <p:cNvPr id="16" name="Picture 15">
            <a:extLst>
              <a:ext uri="{FF2B5EF4-FFF2-40B4-BE49-F238E27FC236}">
                <a16:creationId xmlns:a16="http://schemas.microsoft.com/office/drawing/2014/main" id="{1C140FCC-CAA8-4835-B842-34F4AF473E92}"/>
              </a:ext>
            </a:extLst>
          </p:cNvPr>
          <p:cNvPicPr>
            <a:picLocks noChangeAspect="1"/>
          </p:cNvPicPr>
          <p:nvPr/>
        </p:nvPicPr>
        <p:blipFill>
          <a:blip r:embed="rId3"/>
          <a:stretch>
            <a:fillRect/>
          </a:stretch>
        </p:blipFill>
        <p:spPr>
          <a:xfrm>
            <a:off x="2068445" y="162232"/>
            <a:ext cx="8299078" cy="6533535"/>
          </a:xfrm>
          <a:prstGeom prst="rect">
            <a:avLst/>
          </a:prstGeom>
        </p:spPr>
      </p:pic>
      <p:cxnSp>
        <p:nvCxnSpPr>
          <p:cNvPr id="18" name="Connector: Curved 17">
            <a:extLst>
              <a:ext uri="{FF2B5EF4-FFF2-40B4-BE49-F238E27FC236}">
                <a16:creationId xmlns:a16="http://schemas.microsoft.com/office/drawing/2014/main" id="{9A14FC57-B1B2-4553-938E-A4234C77042A}"/>
              </a:ext>
            </a:extLst>
          </p:cNvPr>
          <p:cNvCxnSpPr>
            <a:cxnSpLocks/>
            <a:stCxn id="4" idx="0"/>
          </p:cNvCxnSpPr>
          <p:nvPr/>
        </p:nvCxnSpPr>
        <p:spPr>
          <a:xfrm rot="5400000" flipH="1" flipV="1">
            <a:off x="2724136" y="-903304"/>
            <a:ext cx="1710500" cy="5178802"/>
          </a:xfrm>
          <a:prstGeom prst="curved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Curved 20">
            <a:extLst>
              <a:ext uri="{FF2B5EF4-FFF2-40B4-BE49-F238E27FC236}">
                <a16:creationId xmlns:a16="http://schemas.microsoft.com/office/drawing/2014/main" id="{58A6BD3F-C0F6-4FE7-AF9C-7C8B1BF011AB}"/>
              </a:ext>
            </a:extLst>
          </p:cNvPr>
          <p:cNvCxnSpPr>
            <a:cxnSpLocks/>
            <a:stCxn id="4" idx="0"/>
          </p:cNvCxnSpPr>
          <p:nvPr/>
        </p:nvCxnSpPr>
        <p:spPr>
          <a:xfrm rot="5400000" flipH="1" flipV="1">
            <a:off x="4283936" y="-1700192"/>
            <a:ext cx="947588" cy="753549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6CE1B6D4-2197-4ADC-81AD-7304292C58ED}"/>
              </a:ext>
            </a:extLst>
          </p:cNvPr>
          <p:cNvCxnSpPr>
            <a:cxnSpLocks/>
            <a:stCxn id="4" idx="0"/>
          </p:cNvCxnSpPr>
          <p:nvPr/>
        </p:nvCxnSpPr>
        <p:spPr>
          <a:xfrm rot="5400000" flipH="1" flipV="1">
            <a:off x="4471007" y="-946119"/>
            <a:ext cx="6445" cy="696848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7E7D7D3A-E433-4AD5-B9E6-45A0C38FF010}"/>
              </a:ext>
            </a:extLst>
          </p:cNvPr>
          <p:cNvCxnSpPr>
            <a:cxnSpLocks/>
            <a:stCxn id="4" idx="2"/>
          </p:cNvCxnSpPr>
          <p:nvPr/>
        </p:nvCxnSpPr>
        <p:spPr>
          <a:xfrm rot="16200000" flipH="1">
            <a:off x="4186064" y="-285401"/>
            <a:ext cx="204187" cy="65963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D7AF99E7-C0D2-4050-821E-DC80AB0EA20B}"/>
              </a:ext>
            </a:extLst>
          </p:cNvPr>
          <p:cNvCxnSpPr>
            <a:cxnSpLocks/>
            <a:stCxn id="4" idx="2"/>
          </p:cNvCxnSpPr>
          <p:nvPr/>
        </p:nvCxnSpPr>
        <p:spPr>
          <a:xfrm rot="16200000" flipH="1">
            <a:off x="3610139" y="290524"/>
            <a:ext cx="850990" cy="609129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172E26F3-A6D4-4A6A-A107-6E45B68CBD34}"/>
              </a:ext>
            </a:extLst>
          </p:cNvPr>
          <p:cNvCxnSpPr>
            <a:stCxn id="4" idx="2"/>
          </p:cNvCxnSpPr>
          <p:nvPr/>
        </p:nvCxnSpPr>
        <p:spPr>
          <a:xfrm rot="16200000" flipH="1">
            <a:off x="1281109" y="2619555"/>
            <a:ext cx="1629075" cy="2211322"/>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0D8044C8-D017-4F43-AA8E-550A30C060B2}"/>
              </a:ext>
            </a:extLst>
          </p:cNvPr>
          <p:cNvCxnSpPr>
            <a:cxnSpLocks/>
            <a:stCxn id="5" idx="2"/>
          </p:cNvCxnSpPr>
          <p:nvPr/>
        </p:nvCxnSpPr>
        <p:spPr>
          <a:xfrm rot="16200000" flipH="1">
            <a:off x="2282713" y="2976620"/>
            <a:ext cx="1055556" cy="3641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A538E07-B7CA-4520-B71E-0AE55BEDE6B1}"/>
              </a:ext>
            </a:extLst>
          </p:cNvPr>
          <p:cNvCxnSpPr>
            <a:cxnSpLocks/>
            <a:stCxn id="5" idx="2"/>
          </p:cNvCxnSpPr>
          <p:nvPr/>
        </p:nvCxnSpPr>
        <p:spPr>
          <a:xfrm rot="16200000" flipH="1">
            <a:off x="2388740" y="2870593"/>
            <a:ext cx="1728402" cy="45259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49D3766A-351D-45E7-8CDE-13C9AD0FE7FD}"/>
              </a:ext>
            </a:extLst>
          </p:cNvPr>
          <p:cNvCxnSpPr>
            <a:cxnSpLocks/>
            <a:stCxn id="5" idx="2"/>
          </p:cNvCxnSpPr>
          <p:nvPr/>
        </p:nvCxnSpPr>
        <p:spPr>
          <a:xfrm rot="16200000" flipH="1">
            <a:off x="2975268" y="2284064"/>
            <a:ext cx="1314890" cy="52854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67665B1F-B20D-4906-A223-EA285C506E32}"/>
              </a:ext>
            </a:extLst>
          </p:cNvPr>
          <p:cNvCxnSpPr>
            <a:cxnSpLocks/>
            <a:stCxn id="5" idx="0"/>
          </p:cNvCxnSpPr>
          <p:nvPr/>
        </p:nvCxnSpPr>
        <p:spPr>
          <a:xfrm rot="5400000" flipH="1" flipV="1">
            <a:off x="1352456" y="2051163"/>
            <a:ext cx="1486382" cy="22113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378E3CB-6BC8-483F-B4EA-375CAFAE825D}"/>
              </a:ext>
            </a:extLst>
          </p:cNvPr>
          <p:cNvCxnSpPr>
            <a:cxnSpLocks/>
            <a:stCxn id="5" idx="0"/>
          </p:cNvCxnSpPr>
          <p:nvPr/>
        </p:nvCxnSpPr>
        <p:spPr>
          <a:xfrm rot="5400000" flipH="1" flipV="1">
            <a:off x="3693107" y="-955882"/>
            <a:ext cx="2152776" cy="75590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FB14E3-2B53-4E04-8022-A2A20CB6C6AB}"/>
              </a:ext>
            </a:extLst>
          </p:cNvPr>
          <p:cNvCxnSpPr>
            <a:stCxn id="4" idx="3"/>
          </p:cNvCxnSpPr>
          <p:nvPr/>
        </p:nvCxnSpPr>
        <p:spPr>
          <a:xfrm>
            <a:off x="1447185" y="2726013"/>
            <a:ext cx="128126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04BD353C-46BB-4C70-A52D-9369DD0A9200}"/>
              </a:ext>
            </a:extLst>
          </p:cNvPr>
          <p:cNvCxnSpPr>
            <a:stCxn id="5" idx="2"/>
          </p:cNvCxnSpPr>
          <p:nvPr/>
        </p:nvCxnSpPr>
        <p:spPr>
          <a:xfrm rot="16200000" flipH="1">
            <a:off x="1873811" y="3385521"/>
            <a:ext cx="369020" cy="21366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36DD89D-4044-4737-B785-30B2428831B9}"/>
              </a:ext>
            </a:extLst>
          </p:cNvPr>
          <p:cNvSpPr txBox="1"/>
          <p:nvPr/>
        </p:nvSpPr>
        <p:spPr>
          <a:xfrm>
            <a:off x="10464177" y="2821567"/>
            <a:ext cx="1766830" cy="369332"/>
          </a:xfrm>
          <a:prstGeom prst="rect">
            <a:avLst/>
          </a:prstGeom>
          <a:noFill/>
        </p:spPr>
        <p:txBody>
          <a:bodyPr wrap="none" rtlCol="0">
            <a:spAutoFit/>
          </a:bodyPr>
          <a:lstStyle/>
          <a:p>
            <a:r>
              <a:rPr lang="en-US" dirty="0"/>
              <a:t>Psychopathology</a:t>
            </a:r>
          </a:p>
        </p:txBody>
      </p:sp>
      <p:cxnSp>
        <p:nvCxnSpPr>
          <p:cNvPr id="72" name="Connector: Curved 71">
            <a:extLst>
              <a:ext uri="{FF2B5EF4-FFF2-40B4-BE49-F238E27FC236}">
                <a16:creationId xmlns:a16="http://schemas.microsoft.com/office/drawing/2014/main" id="{758365DC-A1BE-400B-8940-DAB654F8A357}"/>
              </a:ext>
            </a:extLst>
          </p:cNvPr>
          <p:cNvCxnSpPr>
            <a:cxnSpLocks/>
            <a:endCxn id="68" idx="0"/>
          </p:cNvCxnSpPr>
          <p:nvPr/>
        </p:nvCxnSpPr>
        <p:spPr>
          <a:xfrm>
            <a:off x="7012858" y="830847"/>
            <a:ext cx="4334734" cy="1990720"/>
          </a:xfrm>
          <a:prstGeom prst="curved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77C63B23-9307-459D-AADE-56454C441A85}"/>
              </a:ext>
            </a:extLst>
          </p:cNvPr>
          <p:cNvCxnSpPr>
            <a:stCxn id="5" idx="2"/>
            <a:endCxn id="68" idx="2"/>
          </p:cNvCxnSpPr>
          <p:nvPr/>
        </p:nvCxnSpPr>
        <p:spPr>
          <a:xfrm rot="5400000" flipH="1" flipV="1">
            <a:off x="5629563" y="-1448680"/>
            <a:ext cx="1078449" cy="10357607"/>
          </a:xfrm>
          <a:prstGeom prst="curvedConnector3">
            <a:avLst>
              <a:gd name="adj1" fmla="val -235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A5C3717B-8684-46B2-8134-64419F30FCCB}"/>
              </a:ext>
            </a:extLst>
          </p:cNvPr>
          <p:cNvCxnSpPr>
            <a:stCxn id="4" idx="0"/>
            <a:endCxn id="68" idx="0"/>
          </p:cNvCxnSpPr>
          <p:nvPr/>
        </p:nvCxnSpPr>
        <p:spPr>
          <a:xfrm rot="16200000" flipH="1">
            <a:off x="6028678" y="-2497346"/>
            <a:ext cx="280220" cy="10357607"/>
          </a:xfrm>
          <a:prstGeom prst="curvedConnector3">
            <a:avLst>
              <a:gd name="adj1" fmla="val -90263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CB780E3F-66EB-4883-9400-A56998016CC2}"/>
              </a:ext>
            </a:extLst>
          </p:cNvPr>
          <p:cNvCxnSpPr>
            <a:cxnSpLocks/>
            <a:endCxn id="68" idx="0"/>
          </p:cNvCxnSpPr>
          <p:nvPr/>
        </p:nvCxnSpPr>
        <p:spPr>
          <a:xfrm>
            <a:off x="9170266" y="1686097"/>
            <a:ext cx="2177326" cy="1135470"/>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Curved 91">
            <a:extLst>
              <a:ext uri="{FF2B5EF4-FFF2-40B4-BE49-F238E27FC236}">
                <a16:creationId xmlns:a16="http://schemas.microsoft.com/office/drawing/2014/main" id="{F28BDC97-EE0A-406F-AD4A-B0244119033C}"/>
              </a:ext>
            </a:extLst>
          </p:cNvPr>
          <p:cNvCxnSpPr>
            <a:endCxn id="68" idx="0"/>
          </p:cNvCxnSpPr>
          <p:nvPr/>
        </p:nvCxnSpPr>
        <p:spPr>
          <a:xfrm>
            <a:off x="8463349" y="2578609"/>
            <a:ext cx="2884243" cy="24295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F802776B-1CA4-4430-B1DE-0DF0BBD9CAA7}"/>
              </a:ext>
            </a:extLst>
          </p:cNvPr>
          <p:cNvCxnSpPr>
            <a:cxnSpLocks/>
            <a:endCxn id="68" idx="2"/>
          </p:cNvCxnSpPr>
          <p:nvPr/>
        </p:nvCxnSpPr>
        <p:spPr>
          <a:xfrm flipV="1">
            <a:off x="7321874" y="3190899"/>
            <a:ext cx="4025718" cy="23604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2467BFAD-5016-4C0E-93FF-D89A8351833C}"/>
              </a:ext>
            </a:extLst>
          </p:cNvPr>
          <p:cNvCxnSpPr>
            <a:endCxn id="68" idx="2"/>
          </p:cNvCxnSpPr>
          <p:nvPr/>
        </p:nvCxnSpPr>
        <p:spPr>
          <a:xfrm flipV="1">
            <a:off x="6096000" y="3190899"/>
            <a:ext cx="5251592" cy="280685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Curved 102">
            <a:extLst>
              <a:ext uri="{FF2B5EF4-FFF2-40B4-BE49-F238E27FC236}">
                <a16:creationId xmlns:a16="http://schemas.microsoft.com/office/drawing/2014/main" id="{247FD0F3-4F27-4541-AE26-1A708944F2B3}"/>
              </a:ext>
            </a:extLst>
          </p:cNvPr>
          <p:cNvCxnSpPr>
            <a:cxnSpLocks/>
            <a:endCxn id="68" idx="2"/>
          </p:cNvCxnSpPr>
          <p:nvPr/>
        </p:nvCxnSpPr>
        <p:spPr>
          <a:xfrm flipV="1">
            <a:off x="5604373" y="3190899"/>
            <a:ext cx="5743219" cy="217322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B5ADA230-92B9-4FCA-9791-A71862C987C2}"/>
              </a:ext>
            </a:extLst>
          </p:cNvPr>
          <p:cNvCxnSpPr>
            <a:endCxn id="68" idx="2"/>
          </p:cNvCxnSpPr>
          <p:nvPr/>
        </p:nvCxnSpPr>
        <p:spPr>
          <a:xfrm flipV="1">
            <a:off x="3846283" y="3190899"/>
            <a:ext cx="7501309" cy="1447469"/>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Curved 111">
            <a:extLst>
              <a:ext uri="{FF2B5EF4-FFF2-40B4-BE49-F238E27FC236}">
                <a16:creationId xmlns:a16="http://schemas.microsoft.com/office/drawing/2014/main" id="{C3BD507D-3B65-4F28-A9CB-AF660A014ABB}"/>
              </a:ext>
            </a:extLst>
          </p:cNvPr>
          <p:cNvCxnSpPr>
            <a:cxnSpLocks/>
            <a:endCxn id="68" idx="0"/>
          </p:cNvCxnSpPr>
          <p:nvPr/>
        </p:nvCxnSpPr>
        <p:spPr>
          <a:xfrm>
            <a:off x="3846283" y="2413634"/>
            <a:ext cx="7501309" cy="4079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EE12CB9-6A1A-485C-9F82-8CD8A34EE512}"/>
              </a:ext>
            </a:extLst>
          </p:cNvPr>
          <p:cNvCxnSpPr>
            <a:cxnSpLocks/>
            <a:endCxn id="68" idx="0"/>
          </p:cNvCxnSpPr>
          <p:nvPr/>
        </p:nvCxnSpPr>
        <p:spPr>
          <a:xfrm>
            <a:off x="3185653" y="2744468"/>
            <a:ext cx="8161939" cy="77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472ED-75B2-4ADD-BEC6-EDDAED0631E9}"/>
              </a:ext>
            </a:extLst>
          </p:cNvPr>
          <p:cNvCxnSpPr>
            <a:cxnSpLocks/>
          </p:cNvCxnSpPr>
          <p:nvPr/>
        </p:nvCxnSpPr>
        <p:spPr>
          <a:xfrm>
            <a:off x="8325293" y="3112085"/>
            <a:ext cx="21388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F701FC7A-3208-4F2D-857C-FC60ABF0E0FF}"/>
              </a:ext>
            </a:extLst>
          </p:cNvPr>
          <p:cNvCxnSpPr>
            <a:endCxn id="68" idx="2"/>
          </p:cNvCxnSpPr>
          <p:nvPr/>
        </p:nvCxnSpPr>
        <p:spPr>
          <a:xfrm flipV="1">
            <a:off x="7958474" y="3190899"/>
            <a:ext cx="3389118" cy="57077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69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9229-3122-4EC8-95F6-8FF8DB82047A}"/>
              </a:ext>
            </a:extLst>
          </p:cNvPr>
          <p:cNvSpPr>
            <a:spLocks noGrp="1"/>
          </p:cNvSpPr>
          <p:nvPr>
            <p:ph type="title"/>
          </p:nvPr>
        </p:nvSpPr>
        <p:spPr>
          <a:xfrm>
            <a:off x="758301" y="2841995"/>
            <a:ext cx="10515600" cy="1325563"/>
          </a:xfrm>
        </p:spPr>
        <p:txBody>
          <a:bodyPr>
            <a:normAutofit/>
          </a:bodyPr>
          <a:lstStyle/>
          <a:p>
            <a:pPr algn="ctr"/>
            <a:r>
              <a:rPr lang="en-US" sz="8000" dirty="0"/>
              <a:t>SAVE BELOW!!!!!!!!!</a:t>
            </a:r>
          </a:p>
        </p:txBody>
      </p:sp>
    </p:spTree>
    <p:extLst>
      <p:ext uri="{BB962C8B-B14F-4D97-AF65-F5344CB8AC3E}">
        <p14:creationId xmlns:p14="http://schemas.microsoft.com/office/powerpoint/2010/main" val="3094881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16704</TotalTime>
  <Words>1422</Words>
  <Application>Microsoft Office PowerPoint</Application>
  <PresentationFormat>Widescreen</PresentationFormat>
  <Paragraphs>217</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vt:lpstr>
      <vt:lpstr>Calibri Light</vt:lpstr>
      <vt:lpstr>Times New Roman</vt:lpstr>
      <vt:lpstr>Office Theme</vt:lpstr>
      <vt:lpstr>PowerPoint Presentation</vt:lpstr>
      <vt:lpstr>PowerPoint Presentation</vt:lpstr>
      <vt:lpstr>Full diagram</vt:lpstr>
      <vt:lpstr>PowerPoint Presentation</vt:lpstr>
      <vt:lpstr>Gray out everything but puberty bubble</vt:lpstr>
      <vt:lpstr>PowerPoint Presentation</vt:lpstr>
      <vt:lpstr>PowerPoint Presentation</vt:lpstr>
      <vt:lpstr>PowerPoint Presentation</vt:lpstr>
      <vt:lpstr>SAVE BELOW!!!!!!!!!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Sadikova, Kat</dc:creator>
  <cp:lastModifiedBy>Sadikova, Kat</cp:lastModifiedBy>
  <cp:revision>11</cp:revision>
  <dcterms:created xsi:type="dcterms:W3CDTF">2021-08-16T19:51:49Z</dcterms:created>
  <dcterms:modified xsi:type="dcterms:W3CDTF">2022-01-27T18:34:15Z</dcterms:modified>
</cp:coreProperties>
</file>