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6"/>
  </p:notesMasterIdLst>
  <p:sldIdLst>
    <p:sldId id="347" r:id="rId2"/>
    <p:sldId id="348" r:id="rId3"/>
    <p:sldId id="349" r:id="rId4"/>
    <p:sldId id="350" r:id="rId5"/>
    <p:sldId id="567" r:id="rId6"/>
    <p:sldId id="351" r:id="rId7"/>
    <p:sldId id="352" r:id="rId8"/>
    <p:sldId id="353" r:id="rId9"/>
    <p:sldId id="354" r:id="rId10"/>
    <p:sldId id="355" r:id="rId11"/>
    <p:sldId id="356" r:id="rId12"/>
    <p:sldId id="357" r:id="rId13"/>
    <p:sldId id="358" r:id="rId14"/>
    <p:sldId id="359" r:id="rId15"/>
    <p:sldId id="360" r:id="rId16"/>
    <p:sldId id="361" r:id="rId17"/>
    <p:sldId id="362" r:id="rId18"/>
    <p:sldId id="363" r:id="rId19"/>
    <p:sldId id="364" r:id="rId20"/>
    <p:sldId id="365" r:id="rId21"/>
    <p:sldId id="366" r:id="rId22"/>
    <p:sldId id="367" r:id="rId23"/>
    <p:sldId id="368" r:id="rId24"/>
    <p:sldId id="369" r:id="rId25"/>
    <p:sldId id="370" r:id="rId26"/>
    <p:sldId id="371" r:id="rId27"/>
    <p:sldId id="372" r:id="rId28"/>
    <p:sldId id="373" r:id="rId29"/>
    <p:sldId id="374" r:id="rId30"/>
    <p:sldId id="375" r:id="rId31"/>
    <p:sldId id="376" r:id="rId32"/>
    <p:sldId id="377" r:id="rId33"/>
    <p:sldId id="378" r:id="rId34"/>
    <p:sldId id="379" r:id="rId35"/>
    <p:sldId id="380" r:id="rId36"/>
    <p:sldId id="381" r:id="rId37"/>
    <p:sldId id="382" r:id="rId38"/>
    <p:sldId id="383" r:id="rId39"/>
    <p:sldId id="384" r:id="rId40"/>
    <p:sldId id="385" r:id="rId41"/>
    <p:sldId id="386" r:id="rId42"/>
    <p:sldId id="387" r:id="rId43"/>
    <p:sldId id="388" r:id="rId44"/>
    <p:sldId id="389" r:id="rId45"/>
    <p:sldId id="390" r:id="rId46"/>
    <p:sldId id="391" r:id="rId47"/>
    <p:sldId id="392" r:id="rId48"/>
    <p:sldId id="393" r:id="rId49"/>
    <p:sldId id="394" r:id="rId50"/>
    <p:sldId id="395" r:id="rId51"/>
    <p:sldId id="396" r:id="rId52"/>
    <p:sldId id="397" r:id="rId53"/>
    <p:sldId id="398" r:id="rId54"/>
    <p:sldId id="399" r:id="rId55"/>
    <p:sldId id="400" r:id="rId56"/>
    <p:sldId id="401" r:id="rId57"/>
    <p:sldId id="402" r:id="rId58"/>
    <p:sldId id="403" r:id="rId59"/>
    <p:sldId id="404" r:id="rId60"/>
    <p:sldId id="405" r:id="rId61"/>
    <p:sldId id="406" r:id="rId62"/>
    <p:sldId id="562" r:id="rId63"/>
    <p:sldId id="564" r:id="rId64"/>
    <p:sldId id="563" r:id="rId65"/>
    <p:sldId id="565" r:id="rId66"/>
    <p:sldId id="566" r:id="rId67"/>
    <p:sldId id="407" r:id="rId68"/>
    <p:sldId id="408" r:id="rId69"/>
    <p:sldId id="409" r:id="rId70"/>
    <p:sldId id="410" r:id="rId71"/>
    <p:sldId id="411" r:id="rId72"/>
    <p:sldId id="412" r:id="rId73"/>
    <p:sldId id="413" r:id="rId74"/>
    <p:sldId id="421" r:id="rId75"/>
    <p:sldId id="425" r:id="rId76"/>
    <p:sldId id="426" r:id="rId77"/>
    <p:sldId id="427" r:id="rId78"/>
    <p:sldId id="428" r:id="rId79"/>
    <p:sldId id="457" r:id="rId80"/>
    <p:sldId id="458" r:id="rId81"/>
    <p:sldId id="459" r:id="rId82"/>
    <p:sldId id="460" r:id="rId83"/>
    <p:sldId id="466" r:id="rId84"/>
    <p:sldId id="469" r:id="rId85"/>
    <p:sldId id="470" r:id="rId86"/>
    <p:sldId id="471" r:id="rId87"/>
    <p:sldId id="472" r:id="rId88"/>
    <p:sldId id="473" r:id="rId89"/>
    <p:sldId id="474" r:id="rId90"/>
    <p:sldId id="475" r:id="rId91"/>
    <p:sldId id="476" r:id="rId92"/>
    <p:sldId id="477" r:id="rId93"/>
    <p:sldId id="478" r:id="rId94"/>
    <p:sldId id="480" r:id="rId95"/>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24" d="100"/>
          <a:sy n="124" d="100"/>
        </p:scale>
        <p:origin x="1824"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543596-AD9C-3B45-A53C-262381FC95B7}" type="datetimeFigureOut">
              <a:rPr kumimoji="1" lang="ja-JP" altLang="en-US" smtClean="0"/>
              <a:t>2018/6/4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D9791C-C24E-BA44-9820-FECC188A64E5}" type="slidenum">
              <a:rPr kumimoji="1" lang="ja-JP" altLang="en-US" smtClean="0"/>
              <a:t>‹#›</a:t>
            </a:fld>
            <a:endParaRPr kumimoji="1" lang="ja-JP" altLang="en-US"/>
          </a:p>
        </p:txBody>
      </p:sp>
    </p:spTree>
    <p:extLst>
      <p:ext uri="{BB962C8B-B14F-4D97-AF65-F5344CB8AC3E}">
        <p14:creationId xmlns:p14="http://schemas.microsoft.com/office/powerpoint/2010/main" val="1723982707"/>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767875F-70D7-D647-B934-940E5C1C2D93}" type="slidenum">
              <a:rPr kumimoji="1" lang="ja-JP" altLang="en-US" smtClean="0"/>
              <a:t>21</a:t>
            </a:fld>
            <a:endParaRPr kumimoji="1" lang="ja-JP" altLang="en-US"/>
          </a:p>
        </p:txBody>
      </p:sp>
    </p:spTree>
    <p:extLst>
      <p:ext uri="{BB962C8B-B14F-4D97-AF65-F5344CB8AC3E}">
        <p14:creationId xmlns:p14="http://schemas.microsoft.com/office/powerpoint/2010/main" val="3790700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767875F-70D7-D647-B934-940E5C1C2D93}" type="slidenum">
              <a:rPr kumimoji="1" lang="ja-JP" altLang="en-US" smtClean="0"/>
              <a:t>68</a:t>
            </a:fld>
            <a:endParaRPr kumimoji="1" lang="ja-JP" altLang="en-US"/>
          </a:p>
        </p:txBody>
      </p:sp>
    </p:spTree>
    <p:extLst>
      <p:ext uri="{BB962C8B-B14F-4D97-AF65-F5344CB8AC3E}">
        <p14:creationId xmlns:p14="http://schemas.microsoft.com/office/powerpoint/2010/main" val="3790700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767875F-70D7-D647-B934-940E5C1C2D93}" type="slidenum">
              <a:rPr kumimoji="1" lang="ja-JP" altLang="en-US" smtClean="0"/>
              <a:t>69</a:t>
            </a:fld>
            <a:endParaRPr kumimoji="1" lang="ja-JP" altLang="en-US"/>
          </a:p>
        </p:txBody>
      </p:sp>
    </p:spTree>
    <p:extLst>
      <p:ext uri="{BB962C8B-B14F-4D97-AF65-F5344CB8AC3E}">
        <p14:creationId xmlns:p14="http://schemas.microsoft.com/office/powerpoint/2010/main" val="3790700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767875F-70D7-D647-B934-940E5C1C2D93}" type="slidenum">
              <a:rPr kumimoji="1" lang="ja-JP" altLang="en-US" smtClean="0"/>
              <a:t>70</a:t>
            </a:fld>
            <a:endParaRPr kumimoji="1" lang="ja-JP" altLang="en-US"/>
          </a:p>
        </p:txBody>
      </p:sp>
    </p:spTree>
    <p:extLst>
      <p:ext uri="{BB962C8B-B14F-4D97-AF65-F5344CB8AC3E}">
        <p14:creationId xmlns:p14="http://schemas.microsoft.com/office/powerpoint/2010/main" val="3790700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767875F-70D7-D647-B934-940E5C1C2D93}" type="slidenum">
              <a:rPr kumimoji="1" lang="ja-JP" altLang="en-US" smtClean="0"/>
              <a:t>71</a:t>
            </a:fld>
            <a:endParaRPr kumimoji="1" lang="ja-JP" altLang="en-US"/>
          </a:p>
        </p:txBody>
      </p:sp>
    </p:spTree>
    <p:extLst>
      <p:ext uri="{BB962C8B-B14F-4D97-AF65-F5344CB8AC3E}">
        <p14:creationId xmlns:p14="http://schemas.microsoft.com/office/powerpoint/2010/main" val="3790700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767875F-70D7-D647-B934-940E5C1C2D93}" type="slidenum">
              <a:rPr kumimoji="1" lang="ja-JP" altLang="en-US" smtClean="0"/>
              <a:t>72</a:t>
            </a:fld>
            <a:endParaRPr kumimoji="1" lang="ja-JP" altLang="en-US"/>
          </a:p>
        </p:txBody>
      </p:sp>
    </p:spTree>
    <p:extLst>
      <p:ext uri="{BB962C8B-B14F-4D97-AF65-F5344CB8AC3E}">
        <p14:creationId xmlns:p14="http://schemas.microsoft.com/office/powerpoint/2010/main" val="3790700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767875F-70D7-D647-B934-940E5C1C2D93}" type="slidenum">
              <a:rPr kumimoji="1" lang="ja-JP" altLang="en-US" smtClean="0"/>
              <a:t>80</a:t>
            </a:fld>
            <a:endParaRPr kumimoji="1" lang="ja-JP" altLang="en-US"/>
          </a:p>
        </p:txBody>
      </p:sp>
    </p:spTree>
    <p:extLst>
      <p:ext uri="{BB962C8B-B14F-4D97-AF65-F5344CB8AC3E}">
        <p14:creationId xmlns:p14="http://schemas.microsoft.com/office/powerpoint/2010/main" val="37907005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767875F-70D7-D647-B934-940E5C1C2D93}" type="slidenum">
              <a:rPr kumimoji="1" lang="ja-JP" altLang="en-US" smtClean="0"/>
              <a:t>81</a:t>
            </a:fld>
            <a:endParaRPr kumimoji="1" lang="ja-JP" altLang="en-US"/>
          </a:p>
        </p:txBody>
      </p:sp>
    </p:spTree>
    <p:extLst>
      <p:ext uri="{BB962C8B-B14F-4D97-AF65-F5344CB8AC3E}">
        <p14:creationId xmlns:p14="http://schemas.microsoft.com/office/powerpoint/2010/main" val="3790700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767875F-70D7-D647-B934-940E5C1C2D93}" type="slidenum">
              <a:rPr kumimoji="1" lang="ja-JP" altLang="en-US" smtClean="0"/>
              <a:t>23</a:t>
            </a:fld>
            <a:endParaRPr kumimoji="1" lang="ja-JP" altLang="en-US"/>
          </a:p>
        </p:txBody>
      </p:sp>
    </p:spTree>
    <p:extLst>
      <p:ext uri="{BB962C8B-B14F-4D97-AF65-F5344CB8AC3E}">
        <p14:creationId xmlns:p14="http://schemas.microsoft.com/office/powerpoint/2010/main" val="3790700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767875F-70D7-D647-B934-940E5C1C2D93}" type="slidenum">
              <a:rPr kumimoji="1" lang="ja-JP" altLang="en-US" smtClean="0"/>
              <a:t>24</a:t>
            </a:fld>
            <a:endParaRPr kumimoji="1" lang="ja-JP" altLang="en-US"/>
          </a:p>
        </p:txBody>
      </p:sp>
    </p:spTree>
    <p:extLst>
      <p:ext uri="{BB962C8B-B14F-4D97-AF65-F5344CB8AC3E}">
        <p14:creationId xmlns:p14="http://schemas.microsoft.com/office/powerpoint/2010/main" val="3790700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767875F-70D7-D647-B934-940E5C1C2D93}" type="slidenum">
              <a:rPr kumimoji="1" lang="ja-JP" altLang="en-US" smtClean="0"/>
              <a:t>25</a:t>
            </a:fld>
            <a:endParaRPr kumimoji="1" lang="ja-JP" altLang="en-US"/>
          </a:p>
        </p:txBody>
      </p:sp>
    </p:spTree>
    <p:extLst>
      <p:ext uri="{BB962C8B-B14F-4D97-AF65-F5344CB8AC3E}">
        <p14:creationId xmlns:p14="http://schemas.microsoft.com/office/powerpoint/2010/main" val="3790700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767875F-70D7-D647-B934-940E5C1C2D93}" type="slidenum">
              <a:rPr kumimoji="1" lang="ja-JP" altLang="en-US" smtClean="0"/>
              <a:t>26</a:t>
            </a:fld>
            <a:endParaRPr kumimoji="1" lang="ja-JP" altLang="en-US"/>
          </a:p>
        </p:txBody>
      </p:sp>
    </p:spTree>
    <p:extLst>
      <p:ext uri="{BB962C8B-B14F-4D97-AF65-F5344CB8AC3E}">
        <p14:creationId xmlns:p14="http://schemas.microsoft.com/office/powerpoint/2010/main" val="3790700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767875F-70D7-D647-B934-940E5C1C2D93}" type="slidenum">
              <a:rPr kumimoji="1" lang="ja-JP" altLang="en-US" smtClean="0"/>
              <a:t>27</a:t>
            </a:fld>
            <a:endParaRPr kumimoji="1" lang="ja-JP" altLang="en-US"/>
          </a:p>
        </p:txBody>
      </p:sp>
    </p:spTree>
    <p:extLst>
      <p:ext uri="{BB962C8B-B14F-4D97-AF65-F5344CB8AC3E}">
        <p14:creationId xmlns:p14="http://schemas.microsoft.com/office/powerpoint/2010/main" val="3790700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767875F-70D7-D647-B934-940E5C1C2D93}" type="slidenum">
              <a:rPr kumimoji="1" lang="ja-JP" altLang="en-US" smtClean="0"/>
              <a:t>28</a:t>
            </a:fld>
            <a:endParaRPr kumimoji="1" lang="ja-JP" altLang="en-US"/>
          </a:p>
        </p:txBody>
      </p:sp>
    </p:spTree>
    <p:extLst>
      <p:ext uri="{BB962C8B-B14F-4D97-AF65-F5344CB8AC3E}">
        <p14:creationId xmlns:p14="http://schemas.microsoft.com/office/powerpoint/2010/main" val="3790700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767875F-70D7-D647-B934-940E5C1C2D93}" type="slidenum">
              <a:rPr kumimoji="1" lang="ja-JP" altLang="en-US" smtClean="0"/>
              <a:t>29</a:t>
            </a:fld>
            <a:endParaRPr kumimoji="1" lang="ja-JP" altLang="en-US"/>
          </a:p>
        </p:txBody>
      </p:sp>
    </p:spTree>
    <p:extLst>
      <p:ext uri="{BB962C8B-B14F-4D97-AF65-F5344CB8AC3E}">
        <p14:creationId xmlns:p14="http://schemas.microsoft.com/office/powerpoint/2010/main" val="3790700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767875F-70D7-D647-B934-940E5C1C2D93}" type="slidenum">
              <a:rPr kumimoji="1" lang="ja-JP" altLang="en-US" smtClean="0"/>
              <a:t>67</a:t>
            </a:fld>
            <a:endParaRPr kumimoji="1" lang="ja-JP" altLang="en-US"/>
          </a:p>
        </p:txBody>
      </p:sp>
    </p:spTree>
    <p:extLst>
      <p:ext uri="{BB962C8B-B14F-4D97-AF65-F5344CB8AC3E}">
        <p14:creationId xmlns:p14="http://schemas.microsoft.com/office/powerpoint/2010/main" val="3790700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7F5B3D78-5A42-DA46-A33E-8A99F78CA5F7}" type="datetimeFigureOut">
              <a:rPr kumimoji="1" lang="ja-JP" altLang="en-US" smtClean="0"/>
              <a:t>2018/6/4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5DB7FE8-54BE-6543-B0F0-F323C4D522D7}" type="slidenum">
              <a:rPr kumimoji="1" lang="ja-JP" altLang="en-US" smtClean="0"/>
              <a:t>‹#›</a:t>
            </a:fld>
            <a:endParaRPr kumimoji="1" lang="ja-JP" altLang="en-US"/>
          </a:p>
        </p:txBody>
      </p:sp>
    </p:spTree>
    <p:extLst>
      <p:ext uri="{BB962C8B-B14F-4D97-AF65-F5344CB8AC3E}">
        <p14:creationId xmlns:p14="http://schemas.microsoft.com/office/powerpoint/2010/main" val="1494257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F5B3D78-5A42-DA46-A33E-8A99F78CA5F7}" type="datetimeFigureOut">
              <a:rPr kumimoji="1" lang="ja-JP" altLang="en-US" smtClean="0"/>
              <a:t>2018/6/4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5DB7FE8-54BE-6543-B0F0-F323C4D522D7}" type="slidenum">
              <a:rPr kumimoji="1" lang="ja-JP" altLang="en-US" smtClean="0"/>
              <a:t>‹#›</a:t>
            </a:fld>
            <a:endParaRPr kumimoji="1" lang="ja-JP" altLang="en-US"/>
          </a:p>
        </p:txBody>
      </p:sp>
    </p:spTree>
    <p:extLst>
      <p:ext uri="{BB962C8B-B14F-4D97-AF65-F5344CB8AC3E}">
        <p14:creationId xmlns:p14="http://schemas.microsoft.com/office/powerpoint/2010/main" val="1794721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F5B3D78-5A42-DA46-A33E-8A99F78CA5F7}" type="datetimeFigureOut">
              <a:rPr kumimoji="1" lang="ja-JP" altLang="en-US" smtClean="0"/>
              <a:t>2018/6/4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5DB7FE8-54BE-6543-B0F0-F323C4D522D7}" type="slidenum">
              <a:rPr kumimoji="1" lang="ja-JP" altLang="en-US" smtClean="0"/>
              <a:t>‹#›</a:t>
            </a:fld>
            <a:endParaRPr kumimoji="1" lang="ja-JP" altLang="en-US"/>
          </a:p>
        </p:txBody>
      </p:sp>
    </p:spTree>
    <p:extLst>
      <p:ext uri="{BB962C8B-B14F-4D97-AF65-F5344CB8AC3E}">
        <p14:creationId xmlns:p14="http://schemas.microsoft.com/office/powerpoint/2010/main" val="4183280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F5B3D78-5A42-DA46-A33E-8A99F78CA5F7}" type="datetimeFigureOut">
              <a:rPr kumimoji="1" lang="ja-JP" altLang="en-US" smtClean="0"/>
              <a:t>2018/6/4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5DB7FE8-54BE-6543-B0F0-F323C4D522D7}" type="slidenum">
              <a:rPr kumimoji="1" lang="ja-JP" altLang="en-US" smtClean="0"/>
              <a:t>‹#›</a:t>
            </a:fld>
            <a:endParaRPr kumimoji="1" lang="ja-JP" altLang="en-US"/>
          </a:p>
        </p:txBody>
      </p:sp>
    </p:spTree>
    <p:extLst>
      <p:ext uri="{BB962C8B-B14F-4D97-AF65-F5344CB8AC3E}">
        <p14:creationId xmlns:p14="http://schemas.microsoft.com/office/powerpoint/2010/main" val="2601143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7F5B3D78-5A42-DA46-A33E-8A99F78CA5F7}" type="datetimeFigureOut">
              <a:rPr kumimoji="1" lang="ja-JP" altLang="en-US" smtClean="0"/>
              <a:t>2018/6/4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5DB7FE8-54BE-6543-B0F0-F323C4D522D7}" type="slidenum">
              <a:rPr kumimoji="1" lang="ja-JP" altLang="en-US" smtClean="0"/>
              <a:t>‹#›</a:t>
            </a:fld>
            <a:endParaRPr kumimoji="1" lang="ja-JP" altLang="en-US"/>
          </a:p>
        </p:txBody>
      </p:sp>
    </p:spTree>
    <p:extLst>
      <p:ext uri="{BB962C8B-B14F-4D97-AF65-F5344CB8AC3E}">
        <p14:creationId xmlns:p14="http://schemas.microsoft.com/office/powerpoint/2010/main" val="1284533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7F5B3D78-5A42-DA46-A33E-8A99F78CA5F7}" type="datetimeFigureOut">
              <a:rPr kumimoji="1" lang="ja-JP" altLang="en-US" smtClean="0"/>
              <a:t>2018/6/4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5DB7FE8-54BE-6543-B0F0-F323C4D522D7}" type="slidenum">
              <a:rPr kumimoji="1" lang="ja-JP" altLang="en-US" smtClean="0"/>
              <a:t>‹#›</a:t>
            </a:fld>
            <a:endParaRPr kumimoji="1" lang="ja-JP" altLang="en-US"/>
          </a:p>
        </p:txBody>
      </p:sp>
    </p:spTree>
    <p:extLst>
      <p:ext uri="{BB962C8B-B14F-4D97-AF65-F5344CB8AC3E}">
        <p14:creationId xmlns:p14="http://schemas.microsoft.com/office/powerpoint/2010/main" val="2110273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7F5B3D78-5A42-DA46-A33E-8A99F78CA5F7}" type="datetimeFigureOut">
              <a:rPr kumimoji="1" lang="ja-JP" altLang="en-US" smtClean="0"/>
              <a:t>2018/6/4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5DB7FE8-54BE-6543-B0F0-F323C4D522D7}" type="slidenum">
              <a:rPr kumimoji="1" lang="ja-JP" altLang="en-US" smtClean="0"/>
              <a:t>‹#›</a:t>
            </a:fld>
            <a:endParaRPr kumimoji="1" lang="ja-JP" altLang="en-US"/>
          </a:p>
        </p:txBody>
      </p:sp>
    </p:spTree>
    <p:extLst>
      <p:ext uri="{BB962C8B-B14F-4D97-AF65-F5344CB8AC3E}">
        <p14:creationId xmlns:p14="http://schemas.microsoft.com/office/powerpoint/2010/main" val="2617507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7F5B3D78-5A42-DA46-A33E-8A99F78CA5F7}" type="datetimeFigureOut">
              <a:rPr kumimoji="1" lang="ja-JP" altLang="en-US" smtClean="0"/>
              <a:t>2018/6/4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5DB7FE8-54BE-6543-B0F0-F323C4D522D7}" type="slidenum">
              <a:rPr kumimoji="1" lang="ja-JP" altLang="en-US" smtClean="0"/>
              <a:t>‹#›</a:t>
            </a:fld>
            <a:endParaRPr kumimoji="1" lang="ja-JP" altLang="en-US"/>
          </a:p>
        </p:txBody>
      </p:sp>
    </p:spTree>
    <p:extLst>
      <p:ext uri="{BB962C8B-B14F-4D97-AF65-F5344CB8AC3E}">
        <p14:creationId xmlns:p14="http://schemas.microsoft.com/office/powerpoint/2010/main" val="2738229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F5B3D78-5A42-DA46-A33E-8A99F78CA5F7}" type="datetimeFigureOut">
              <a:rPr kumimoji="1" lang="ja-JP" altLang="en-US" smtClean="0"/>
              <a:t>2018/6/4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5DB7FE8-54BE-6543-B0F0-F323C4D522D7}" type="slidenum">
              <a:rPr kumimoji="1" lang="ja-JP" altLang="en-US" smtClean="0"/>
              <a:t>‹#›</a:t>
            </a:fld>
            <a:endParaRPr kumimoji="1" lang="ja-JP" altLang="en-US"/>
          </a:p>
        </p:txBody>
      </p:sp>
    </p:spTree>
    <p:extLst>
      <p:ext uri="{BB962C8B-B14F-4D97-AF65-F5344CB8AC3E}">
        <p14:creationId xmlns:p14="http://schemas.microsoft.com/office/powerpoint/2010/main" val="74863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7F5B3D78-5A42-DA46-A33E-8A99F78CA5F7}" type="datetimeFigureOut">
              <a:rPr kumimoji="1" lang="ja-JP" altLang="en-US" smtClean="0"/>
              <a:t>2018/6/4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5DB7FE8-54BE-6543-B0F0-F323C4D522D7}" type="slidenum">
              <a:rPr kumimoji="1" lang="ja-JP" altLang="en-US" smtClean="0"/>
              <a:t>‹#›</a:t>
            </a:fld>
            <a:endParaRPr kumimoji="1" lang="ja-JP" altLang="en-US"/>
          </a:p>
        </p:txBody>
      </p:sp>
    </p:spTree>
    <p:extLst>
      <p:ext uri="{BB962C8B-B14F-4D97-AF65-F5344CB8AC3E}">
        <p14:creationId xmlns:p14="http://schemas.microsoft.com/office/powerpoint/2010/main" val="3228166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7F5B3D78-5A42-DA46-A33E-8A99F78CA5F7}" type="datetimeFigureOut">
              <a:rPr kumimoji="1" lang="ja-JP" altLang="en-US" smtClean="0"/>
              <a:t>2018/6/4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5DB7FE8-54BE-6543-B0F0-F323C4D522D7}" type="slidenum">
              <a:rPr kumimoji="1" lang="ja-JP" altLang="en-US" smtClean="0"/>
              <a:t>‹#›</a:t>
            </a:fld>
            <a:endParaRPr kumimoji="1" lang="ja-JP" altLang="en-US"/>
          </a:p>
        </p:txBody>
      </p:sp>
    </p:spTree>
    <p:extLst>
      <p:ext uri="{BB962C8B-B14F-4D97-AF65-F5344CB8AC3E}">
        <p14:creationId xmlns:p14="http://schemas.microsoft.com/office/powerpoint/2010/main" val="3709825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5B3D78-5A42-DA46-A33E-8A99F78CA5F7}" type="datetimeFigureOut">
              <a:rPr kumimoji="1" lang="ja-JP" altLang="en-US" smtClean="0"/>
              <a:t>2018/6/4</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DB7FE8-54BE-6543-B0F0-F323C4D522D7}" type="slidenum">
              <a:rPr kumimoji="1" lang="ja-JP" altLang="en-US" smtClean="0"/>
              <a:t>‹#›</a:t>
            </a:fld>
            <a:endParaRPr kumimoji="1" lang="ja-JP" altLang="en-US"/>
          </a:p>
        </p:txBody>
      </p:sp>
    </p:spTree>
    <p:extLst>
      <p:ext uri="{BB962C8B-B14F-4D97-AF65-F5344CB8AC3E}">
        <p14:creationId xmlns:p14="http://schemas.microsoft.com/office/powerpoint/2010/main" val="96431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pimsimulator.sourceforge.net/"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a:t>MIPS </a:t>
            </a:r>
            <a:r>
              <a:rPr kumimoji="1" lang="ja-JP" altLang="en-US" dirty="0"/>
              <a:t>アセンブリプログラミング</a:t>
            </a:r>
            <a:br>
              <a:rPr kumimoji="1" lang="en-US" altLang="ja-JP" dirty="0"/>
            </a:br>
            <a:r>
              <a:rPr kumimoji="1" lang="ja-JP" altLang="en-US" dirty="0"/>
              <a:t>入門</a:t>
            </a:r>
          </a:p>
        </p:txBody>
      </p:sp>
      <p:sp>
        <p:nvSpPr>
          <p:cNvPr id="4" name="サブタイトル 3"/>
          <p:cNvSpPr>
            <a:spLocks noGrp="1"/>
          </p:cNvSpPr>
          <p:nvPr>
            <p:ph type="subTitle" idx="1"/>
          </p:nvPr>
        </p:nvSpPr>
        <p:spPr>
          <a:xfrm>
            <a:off x="544950" y="3886200"/>
            <a:ext cx="8054100" cy="1752600"/>
          </a:xfrm>
        </p:spPr>
        <p:txBody>
          <a:bodyPr/>
          <a:lstStyle/>
          <a:p>
            <a:r>
              <a:rPr kumimoji="1" lang="ja-JP" altLang="en-US" dirty="0"/>
              <a:t>コンパイラ作成に必要な知識だけ</a:t>
            </a:r>
          </a:p>
        </p:txBody>
      </p:sp>
    </p:spTree>
    <p:extLst>
      <p:ext uri="{BB962C8B-B14F-4D97-AF65-F5344CB8AC3E}">
        <p14:creationId xmlns:p14="http://schemas.microsoft.com/office/powerpoint/2010/main" val="1500519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解説</a:t>
            </a:r>
          </a:p>
        </p:txBody>
      </p:sp>
      <p:sp>
        <p:nvSpPr>
          <p:cNvPr id="3" name="正方形/長方形 2"/>
          <p:cNvSpPr/>
          <p:nvPr/>
        </p:nvSpPr>
        <p:spPr>
          <a:xfrm>
            <a:off x="632303" y="1420133"/>
            <a:ext cx="4266270" cy="3970318"/>
          </a:xfrm>
          <a:prstGeom prst="rect">
            <a:avLst/>
          </a:prstGeom>
        </p:spPr>
        <p:txBody>
          <a:bodyPr wrap="square">
            <a:spAutoFit/>
          </a:bodyPr>
          <a:lstStyle/>
          <a:p>
            <a:r>
              <a:rPr lang="en-US" altLang="ja-JP" sz="2800" b="1" dirty="0"/>
              <a:t>	.text</a:t>
            </a:r>
          </a:p>
          <a:p>
            <a:r>
              <a:rPr lang="en-US" altLang="ja-JP" sz="2800" b="1" dirty="0"/>
              <a:t>	.</a:t>
            </a:r>
            <a:r>
              <a:rPr lang="en-US" altLang="ja-JP" sz="2800" b="1" dirty="0" err="1"/>
              <a:t>globl</a:t>
            </a:r>
            <a:r>
              <a:rPr lang="en-US" altLang="ja-JP" sz="2800" b="1" dirty="0"/>
              <a:t>		main</a:t>
            </a:r>
          </a:p>
          <a:p>
            <a:r>
              <a:rPr lang="en-US" altLang="ja-JP" sz="2800" b="1" dirty="0"/>
              <a:t>main:</a:t>
            </a:r>
          </a:p>
          <a:p>
            <a:r>
              <a:rPr lang="en-US" altLang="ja-JP" sz="2800" b="1" dirty="0"/>
              <a:t>	</a:t>
            </a:r>
            <a:r>
              <a:rPr lang="en-US" altLang="ja-JP" sz="2800" b="1" dirty="0" err="1"/>
              <a:t>addiu</a:t>
            </a:r>
            <a:r>
              <a:rPr lang="en-US" altLang="ja-JP" sz="2800" b="1" dirty="0"/>
              <a:t>		$sp,$sp,-20</a:t>
            </a:r>
          </a:p>
          <a:p>
            <a:r>
              <a:rPr lang="en-US" altLang="ja-JP" sz="2800" b="1" dirty="0"/>
              <a:t>	li			$v0,1</a:t>
            </a:r>
          </a:p>
          <a:p>
            <a:r>
              <a:rPr lang="en-US" altLang="ja-JP" sz="2800" b="1" dirty="0"/>
              <a:t>	li			$a0,20</a:t>
            </a:r>
          </a:p>
          <a:p>
            <a:r>
              <a:rPr lang="en-US" altLang="ja-JP" sz="2800" b="1" dirty="0"/>
              <a:t>	</a:t>
            </a:r>
            <a:r>
              <a:rPr lang="en-US" altLang="ja-JP" sz="2800" b="1" dirty="0" err="1"/>
              <a:t>syscall</a:t>
            </a:r>
            <a:endParaRPr lang="en-US" altLang="ja-JP" sz="2800" b="1" dirty="0"/>
          </a:p>
          <a:p>
            <a:r>
              <a:rPr lang="en-US" altLang="ja-JP" sz="2800" b="1" dirty="0"/>
              <a:t>	</a:t>
            </a:r>
            <a:r>
              <a:rPr lang="en-US" altLang="ja-JP" sz="2800" b="1" dirty="0" err="1"/>
              <a:t>addiu</a:t>
            </a:r>
            <a:r>
              <a:rPr lang="en-US" altLang="ja-JP" sz="2800" b="1" dirty="0"/>
              <a:t>		$sp,$sp,20</a:t>
            </a:r>
          </a:p>
          <a:p>
            <a:r>
              <a:rPr lang="en-US" altLang="ja-JP" sz="2800" b="1" dirty="0"/>
              <a:t>	</a:t>
            </a:r>
            <a:r>
              <a:rPr lang="en-US" altLang="ja-JP" sz="2800" b="1" dirty="0" err="1"/>
              <a:t>jr</a:t>
            </a:r>
            <a:r>
              <a:rPr lang="en-US" altLang="ja-JP" sz="2800" b="1" dirty="0"/>
              <a:t>			$</a:t>
            </a:r>
            <a:r>
              <a:rPr lang="en-US" altLang="ja-JP" sz="2800" b="1" dirty="0" err="1"/>
              <a:t>ra</a:t>
            </a:r>
            <a:endParaRPr lang="en-US" altLang="ja-JP" sz="2800" b="1" dirty="0"/>
          </a:p>
        </p:txBody>
      </p:sp>
      <p:sp>
        <p:nvSpPr>
          <p:cNvPr id="4" name="線吹き出し 1 (枠付き) 3"/>
          <p:cNvSpPr/>
          <p:nvPr/>
        </p:nvSpPr>
        <p:spPr>
          <a:xfrm>
            <a:off x="4898573" y="2018847"/>
            <a:ext cx="3719285" cy="1197429"/>
          </a:xfrm>
          <a:prstGeom prst="borderCallout1">
            <a:avLst>
              <a:gd name="adj1" fmla="val 27841"/>
              <a:gd name="adj2" fmla="val -3943"/>
              <a:gd name="adj3" fmla="val 74622"/>
              <a:gd name="adj4" fmla="val -80345"/>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err="1">
                <a:solidFill>
                  <a:schemeClr val="tx1"/>
                </a:solidFill>
              </a:rPr>
              <a:t>addiu</a:t>
            </a:r>
            <a:r>
              <a:rPr lang="ja-JP" altLang="en-US" sz="2400" b="1" dirty="0">
                <a:solidFill>
                  <a:schemeClr val="tx1"/>
                </a:solidFill>
              </a:rPr>
              <a:t> 命令を</a:t>
            </a:r>
            <a:r>
              <a:rPr lang="en-US" altLang="ja-JP" sz="2400" b="1" dirty="0">
                <a:solidFill>
                  <a:schemeClr val="tx1"/>
                </a:solidFill>
              </a:rPr>
              <a:t> $</a:t>
            </a:r>
            <a:r>
              <a:rPr lang="en-US" altLang="ja-JP" sz="2400" b="1" dirty="0" err="1">
                <a:solidFill>
                  <a:schemeClr val="tx1"/>
                </a:solidFill>
              </a:rPr>
              <a:t>sp</a:t>
            </a:r>
            <a:r>
              <a:rPr lang="en-US" altLang="ja-JP" sz="2400" b="1" dirty="0">
                <a:solidFill>
                  <a:schemeClr val="tx1"/>
                </a:solidFill>
              </a:rPr>
              <a:t>, $</a:t>
            </a:r>
            <a:r>
              <a:rPr lang="en-US" altLang="ja-JP" sz="2400" b="1" dirty="0" err="1">
                <a:solidFill>
                  <a:schemeClr val="tx1"/>
                </a:solidFill>
              </a:rPr>
              <a:t>sp</a:t>
            </a:r>
            <a:r>
              <a:rPr lang="en-US" altLang="ja-JP" sz="2400" b="1" dirty="0">
                <a:solidFill>
                  <a:schemeClr val="tx1"/>
                </a:solidFill>
              </a:rPr>
              <a:t>, -20 </a:t>
            </a:r>
            <a:r>
              <a:rPr lang="ja-JP" altLang="en-US" sz="2400" b="1" dirty="0">
                <a:solidFill>
                  <a:schemeClr val="tx1"/>
                </a:solidFill>
              </a:rPr>
              <a:t>という引数で実行</a:t>
            </a:r>
            <a:endParaRPr lang="en-US" altLang="ja-JP" sz="2400" b="1" dirty="0">
              <a:solidFill>
                <a:schemeClr val="tx1"/>
              </a:solidFill>
            </a:endParaRPr>
          </a:p>
        </p:txBody>
      </p:sp>
      <p:sp>
        <p:nvSpPr>
          <p:cNvPr id="5" name="コンテンツ プレースホルダー 2"/>
          <p:cNvSpPr txBox="1">
            <a:spLocks/>
          </p:cNvSpPr>
          <p:nvPr/>
        </p:nvSpPr>
        <p:spPr>
          <a:xfrm>
            <a:off x="4717143" y="3216276"/>
            <a:ext cx="3900715" cy="326579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dirty="0" err="1"/>
              <a:t>sp</a:t>
            </a:r>
            <a:r>
              <a:rPr lang="en-US" altLang="ja-JP" dirty="0"/>
              <a:t> </a:t>
            </a:r>
            <a:r>
              <a:rPr lang="ja-JP" altLang="en-US" dirty="0"/>
              <a:t>レジスタの値と</a:t>
            </a:r>
            <a:r>
              <a:rPr lang="en-US" altLang="ja-JP" dirty="0"/>
              <a:t> -20 </a:t>
            </a:r>
            <a:r>
              <a:rPr lang="ja-JP" altLang="en-US" dirty="0"/>
              <a:t>の和を</a:t>
            </a:r>
            <a:r>
              <a:rPr lang="en-US" altLang="ja-JP" dirty="0"/>
              <a:t> </a:t>
            </a:r>
            <a:r>
              <a:rPr lang="en-US" altLang="ja-JP" dirty="0" err="1"/>
              <a:t>sp</a:t>
            </a:r>
            <a:r>
              <a:rPr lang="en-US" altLang="ja-JP" dirty="0"/>
              <a:t> </a:t>
            </a:r>
            <a:r>
              <a:rPr lang="ja-JP" altLang="en-US" dirty="0"/>
              <a:t>レジスタに</a:t>
            </a:r>
            <a:br>
              <a:rPr lang="en-US" altLang="ja-JP" dirty="0"/>
            </a:br>
            <a:r>
              <a:rPr lang="ja-JP" altLang="en-US" dirty="0"/>
              <a:t>格納</a:t>
            </a:r>
            <a:endParaRPr lang="en-US" altLang="ja-JP" dirty="0"/>
          </a:p>
          <a:p>
            <a:pPr lvl="1"/>
            <a:r>
              <a:rPr lang="ja-JP" altLang="en-US" dirty="0"/>
              <a:t>ヘネパタの</a:t>
            </a:r>
            <a:r>
              <a:rPr lang="en-US" altLang="ja-JP" dirty="0"/>
              <a:t> PDF A-51 </a:t>
            </a:r>
            <a:r>
              <a:rPr lang="ja-JP" altLang="en-US" dirty="0"/>
              <a:t>ページ参照</a:t>
            </a:r>
            <a:endParaRPr lang="en-US" altLang="ja-JP" dirty="0"/>
          </a:p>
        </p:txBody>
      </p:sp>
    </p:spTree>
    <p:extLst>
      <p:ext uri="{BB962C8B-B14F-4D97-AF65-F5344CB8AC3E}">
        <p14:creationId xmlns:p14="http://schemas.microsoft.com/office/powerpoint/2010/main" val="1188396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解説</a:t>
            </a:r>
          </a:p>
        </p:txBody>
      </p:sp>
      <p:sp>
        <p:nvSpPr>
          <p:cNvPr id="3" name="正方形/長方形 2"/>
          <p:cNvSpPr/>
          <p:nvPr/>
        </p:nvSpPr>
        <p:spPr>
          <a:xfrm>
            <a:off x="632303" y="1420133"/>
            <a:ext cx="4266270" cy="3970318"/>
          </a:xfrm>
          <a:prstGeom prst="rect">
            <a:avLst/>
          </a:prstGeom>
        </p:spPr>
        <p:txBody>
          <a:bodyPr wrap="square">
            <a:spAutoFit/>
          </a:bodyPr>
          <a:lstStyle/>
          <a:p>
            <a:r>
              <a:rPr lang="en-US" altLang="ja-JP" sz="2800" b="1" dirty="0"/>
              <a:t>	.text</a:t>
            </a:r>
          </a:p>
          <a:p>
            <a:r>
              <a:rPr lang="en-US" altLang="ja-JP" sz="2800" b="1" dirty="0"/>
              <a:t>	.</a:t>
            </a:r>
            <a:r>
              <a:rPr lang="en-US" altLang="ja-JP" sz="2800" b="1" dirty="0" err="1"/>
              <a:t>globl</a:t>
            </a:r>
            <a:r>
              <a:rPr lang="en-US" altLang="ja-JP" sz="2800" b="1" dirty="0"/>
              <a:t>		main</a:t>
            </a:r>
          </a:p>
          <a:p>
            <a:r>
              <a:rPr lang="en-US" altLang="ja-JP" sz="2800" b="1" dirty="0"/>
              <a:t>main:</a:t>
            </a:r>
          </a:p>
          <a:p>
            <a:r>
              <a:rPr lang="en-US" altLang="ja-JP" sz="2800" b="1" dirty="0"/>
              <a:t>	</a:t>
            </a:r>
            <a:r>
              <a:rPr lang="en-US" altLang="ja-JP" sz="2800" b="1" dirty="0" err="1"/>
              <a:t>addiu</a:t>
            </a:r>
            <a:r>
              <a:rPr lang="en-US" altLang="ja-JP" sz="2800" b="1" dirty="0"/>
              <a:t>		$sp,$sp,-20</a:t>
            </a:r>
          </a:p>
          <a:p>
            <a:r>
              <a:rPr lang="en-US" altLang="ja-JP" sz="2800" b="1" dirty="0"/>
              <a:t>	li			$v0,1</a:t>
            </a:r>
          </a:p>
          <a:p>
            <a:r>
              <a:rPr lang="en-US" altLang="ja-JP" sz="2800" b="1" dirty="0"/>
              <a:t>	li			$a0,20</a:t>
            </a:r>
          </a:p>
          <a:p>
            <a:r>
              <a:rPr lang="en-US" altLang="ja-JP" sz="2800" b="1" dirty="0"/>
              <a:t>	</a:t>
            </a:r>
            <a:r>
              <a:rPr lang="en-US" altLang="ja-JP" sz="2800" b="1" dirty="0" err="1"/>
              <a:t>syscall</a:t>
            </a:r>
            <a:endParaRPr lang="en-US" altLang="ja-JP" sz="2800" b="1" dirty="0"/>
          </a:p>
          <a:p>
            <a:r>
              <a:rPr lang="en-US" altLang="ja-JP" sz="2800" b="1" dirty="0"/>
              <a:t>	</a:t>
            </a:r>
            <a:r>
              <a:rPr lang="en-US" altLang="ja-JP" sz="2800" b="1" dirty="0" err="1"/>
              <a:t>addiu</a:t>
            </a:r>
            <a:r>
              <a:rPr lang="en-US" altLang="ja-JP" sz="2800" b="1" dirty="0"/>
              <a:t>		$sp,$sp,20</a:t>
            </a:r>
          </a:p>
          <a:p>
            <a:r>
              <a:rPr lang="en-US" altLang="ja-JP" sz="2800" b="1" dirty="0"/>
              <a:t>	</a:t>
            </a:r>
            <a:r>
              <a:rPr lang="en-US" altLang="ja-JP" sz="2800" b="1" dirty="0" err="1"/>
              <a:t>jr</a:t>
            </a:r>
            <a:r>
              <a:rPr lang="en-US" altLang="ja-JP" sz="2800" b="1" dirty="0"/>
              <a:t>			$</a:t>
            </a:r>
            <a:r>
              <a:rPr lang="en-US" altLang="ja-JP" sz="2800" b="1" dirty="0" err="1"/>
              <a:t>ra</a:t>
            </a:r>
            <a:endParaRPr lang="en-US" altLang="ja-JP" sz="2800" b="1" dirty="0"/>
          </a:p>
        </p:txBody>
      </p:sp>
      <p:sp>
        <p:nvSpPr>
          <p:cNvPr id="4" name="線吹き出し 1 (枠付き) 3"/>
          <p:cNvSpPr/>
          <p:nvPr/>
        </p:nvSpPr>
        <p:spPr>
          <a:xfrm>
            <a:off x="4898573" y="2503713"/>
            <a:ext cx="3719285" cy="1197429"/>
          </a:xfrm>
          <a:prstGeom prst="borderCallout1">
            <a:avLst>
              <a:gd name="adj1" fmla="val 27841"/>
              <a:gd name="adj2" fmla="val -3943"/>
              <a:gd name="adj3" fmla="val 71592"/>
              <a:gd name="adj4" fmla="val -92540"/>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a:solidFill>
                  <a:schemeClr val="tx1"/>
                </a:solidFill>
              </a:rPr>
              <a:t>li: </a:t>
            </a:r>
            <a:r>
              <a:rPr lang="ja-JP" altLang="en-US" sz="2400" b="1" dirty="0">
                <a:solidFill>
                  <a:schemeClr val="tx1"/>
                </a:solidFill>
              </a:rPr>
              <a:t>即値をレジスタに</a:t>
            </a:r>
            <a:br>
              <a:rPr lang="en-US" altLang="ja-JP" sz="2400" b="1" dirty="0">
                <a:solidFill>
                  <a:schemeClr val="tx1"/>
                </a:solidFill>
              </a:rPr>
            </a:br>
            <a:r>
              <a:rPr lang="ja-JP" altLang="en-US" sz="2400" b="1" dirty="0">
                <a:solidFill>
                  <a:schemeClr val="tx1"/>
                </a:solidFill>
              </a:rPr>
              <a:t>読み込む命令</a:t>
            </a:r>
            <a:endParaRPr lang="en-US" altLang="ja-JP" sz="2400" b="1" dirty="0">
              <a:solidFill>
                <a:schemeClr val="tx1"/>
              </a:solidFill>
            </a:endParaRPr>
          </a:p>
        </p:txBody>
      </p:sp>
    </p:spTree>
    <p:extLst>
      <p:ext uri="{BB962C8B-B14F-4D97-AF65-F5344CB8AC3E}">
        <p14:creationId xmlns:p14="http://schemas.microsoft.com/office/powerpoint/2010/main" val="3703998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解説</a:t>
            </a:r>
          </a:p>
        </p:txBody>
      </p:sp>
      <p:sp>
        <p:nvSpPr>
          <p:cNvPr id="3" name="正方形/長方形 2"/>
          <p:cNvSpPr/>
          <p:nvPr/>
        </p:nvSpPr>
        <p:spPr>
          <a:xfrm>
            <a:off x="632303" y="1420133"/>
            <a:ext cx="4266270" cy="3970318"/>
          </a:xfrm>
          <a:prstGeom prst="rect">
            <a:avLst/>
          </a:prstGeom>
        </p:spPr>
        <p:txBody>
          <a:bodyPr wrap="square">
            <a:spAutoFit/>
          </a:bodyPr>
          <a:lstStyle/>
          <a:p>
            <a:r>
              <a:rPr lang="en-US" altLang="ja-JP" sz="2800" b="1" dirty="0"/>
              <a:t>	.text</a:t>
            </a:r>
          </a:p>
          <a:p>
            <a:r>
              <a:rPr lang="en-US" altLang="ja-JP" sz="2800" b="1" dirty="0"/>
              <a:t>	.</a:t>
            </a:r>
            <a:r>
              <a:rPr lang="en-US" altLang="ja-JP" sz="2800" b="1" dirty="0" err="1"/>
              <a:t>globl</a:t>
            </a:r>
            <a:r>
              <a:rPr lang="en-US" altLang="ja-JP" sz="2800" b="1" dirty="0"/>
              <a:t>		main</a:t>
            </a:r>
          </a:p>
          <a:p>
            <a:r>
              <a:rPr lang="en-US" altLang="ja-JP" sz="2800" b="1" dirty="0"/>
              <a:t>main:</a:t>
            </a:r>
          </a:p>
          <a:p>
            <a:r>
              <a:rPr lang="en-US" altLang="ja-JP" sz="2800" b="1" dirty="0"/>
              <a:t>	</a:t>
            </a:r>
            <a:r>
              <a:rPr lang="en-US" altLang="ja-JP" sz="2800" b="1" dirty="0" err="1"/>
              <a:t>addiu</a:t>
            </a:r>
            <a:r>
              <a:rPr lang="en-US" altLang="ja-JP" sz="2800" b="1" dirty="0"/>
              <a:t>		$sp,$sp,-20</a:t>
            </a:r>
          </a:p>
          <a:p>
            <a:r>
              <a:rPr lang="en-US" altLang="ja-JP" sz="2800" b="1" dirty="0"/>
              <a:t>	li			$v0,1</a:t>
            </a:r>
          </a:p>
          <a:p>
            <a:r>
              <a:rPr lang="en-US" altLang="ja-JP" sz="2800" b="1" dirty="0"/>
              <a:t>	li			$a0,20</a:t>
            </a:r>
          </a:p>
          <a:p>
            <a:r>
              <a:rPr lang="en-US" altLang="ja-JP" sz="2800" b="1" dirty="0"/>
              <a:t>	</a:t>
            </a:r>
            <a:r>
              <a:rPr lang="en-US" altLang="ja-JP" sz="2800" b="1" dirty="0" err="1"/>
              <a:t>syscall</a:t>
            </a:r>
            <a:endParaRPr lang="en-US" altLang="ja-JP" sz="2800" b="1" dirty="0"/>
          </a:p>
          <a:p>
            <a:r>
              <a:rPr lang="en-US" altLang="ja-JP" sz="2800" b="1" dirty="0"/>
              <a:t>	</a:t>
            </a:r>
            <a:r>
              <a:rPr lang="en-US" altLang="ja-JP" sz="2800" b="1" dirty="0" err="1"/>
              <a:t>addiu</a:t>
            </a:r>
            <a:r>
              <a:rPr lang="en-US" altLang="ja-JP" sz="2800" b="1" dirty="0"/>
              <a:t>		$sp,$sp,20</a:t>
            </a:r>
          </a:p>
          <a:p>
            <a:r>
              <a:rPr lang="en-US" altLang="ja-JP" sz="2800" b="1" dirty="0"/>
              <a:t>	</a:t>
            </a:r>
            <a:r>
              <a:rPr lang="en-US" altLang="ja-JP" sz="2800" b="1" dirty="0" err="1"/>
              <a:t>jr</a:t>
            </a:r>
            <a:r>
              <a:rPr lang="en-US" altLang="ja-JP" sz="2800" b="1" dirty="0"/>
              <a:t>			$</a:t>
            </a:r>
            <a:r>
              <a:rPr lang="en-US" altLang="ja-JP" sz="2800" b="1" dirty="0" err="1"/>
              <a:t>ra</a:t>
            </a:r>
            <a:endParaRPr lang="en-US" altLang="ja-JP" sz="2800" b="1" dirty="0"/>
          </a:p>
        </p:txBody>
      </p:sp>
      <p:sp>
        <p:nvSpPr>
          <p:cNvPr id="4" name="線吹き出し 1 (枠付き) 3"/>
          <p:cNvSpPr/>
          <p:nvPr/>
        </p:nvSpPr>
        <p:spPr>
          <a:xfrm>
            <a:off x="4898573" y="3392713"/>
            <a:ext cx="3719285" cy="1197429"/>
          </a:xfrm>
          <a:prstGeom prst="borderCallout1">
            <a:avLst>
              <a:gd name="adj1" fmla="val 27841"/>
              <a:gd name="adj2" fmla="val -3943"/>
              <a:gd name="adj3" fmla="val 70077"/>
              <a:gd name="adj4" fmla="val -73516"/>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err="1">
                <a:solidFill>
                  <a:schemeClr val="tx1"/>
                </a:solidFill>
              </a:rPr>
              <a:t>syscall</a:t>
            </a:r>
            <a:r>
              <a:rPr lang="en-US" altLang="ja-JP" sz="2400" b="1" dirty="0">
                <a:solidFill>
                  <a:schemeClr val="tx1"/>
                </a:solidFill>
              </a:rPr>
              <a:t>: </a:t>
            </a:r>
            <a:r>
              <a:rPr lang="ja-JP" altLang="en-US" sz="2400" b="1" dirty="0">
                <a:solidFill>
                  <a:schemeClr val="tx1"/>
                </a:solidFill>
              </a:rPr>
              <a:t>システムコールを</a:t>
            </a:r>
            <a:br>
              <a:rPr lang="en-US" altLang="ja-JP" sz="2400" b="1" dirty="0">
                <a:solidFill>
                  <a:schemeClr val="tx1"/>
                </a:solidFill>
              </a:rPr>
            </a:br>
            <a:r>
              <a:rPr lang="ja-JP" altLang="en-US" sz="2400" b="1" dirty="0">
                <a:solidFill>
                  <a:schemeClr val="tx1"/>
                </a:solidFill>
              </a:rPr>
              <a:t>実行する命令</a:t>
            </a:r>
            <a:endParaRPr lang="en-US" altLang="ja-JP" sz="2400" b="1" dirty="0">
              <a:solidFill>
                <a:schemeClr val="tx1"/>
              </a:solidFill>
            </a:endParaRPr>
          </a:p>
        </p:txBody>
      </p:sp>
    </p:spTree>
    <p:extLst>
      <p:ext uri="{BB962C8B-B14F-4D97-AF65-F5344CB8AC3E}">
        <p14:creationId xmlns:p14="http://schemas.microsoft.com/office/powerpoint/2010/main" val="2898140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システムコール</a:t>
            </a:r>
          </a:p>
        </p:txBody>
      </p:sp>
      <p:sp>
        <p:nvSpPr>
          <p:cNvPr id="9" name="コンテンツ プレースホルダー 2"/>
          <p:cNvSpPr txBox="1">
            <a:spLocks/>
          </p:cNvSpPr>
          <p:nvPr/>
        </p:nvSpPr>
        <p:spPr>
          <a:xfrm>
            <a:off x="145143" y="1417637"/>
            <a:ext cx="8853714"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入出力等を</a:t>
            </a:r>
            <a:r>
              <a:rPr lang="en-US" altLang="ja-JP" dirty="0"/>
              <a:t> OS </a:t>
            </a:r>
            <a:r>
              <a:rPr lang="ja-JP" altLang="en-US" dirty="0"/>
              <a:t>に依頼するために出す</a:t>
            </a:r>
            <a:br>
              <a:rPr lang="en-US" altLang="ja-JP" dirty="0"/>
            </a:br>
            <a:r>
              <a:rPr lang="ja-JP" altLang="en-US" dirty="0"/>
              <a:t>割り込みのこと</a:t>
            </a:r>
            <a:endParaRPr lang="en-US" altLang="ja-JP" dirty="0"/>
          </a:p>
          <a:p>
            <a:pPr lvl="1"/>
            <a:r>
              <a:rPr lang="ja-JP" altLang="en-US" dirty="0"/>
              <a:t>割り込みや例外やシステムコールの詳細は</a:t>
            </a:r>
            <a:br>
              <a:rPr lang="en-US" altLang="ja-JP" dirty="0"/>
            </a:br>
            <a:r>
              <a:rPr lang="ja-JP" altLang="en-US" dirty="0"/>
              <a:t>他講義で</a:t>
            </a:r>
            <a:endParaRPr lang="en-US" altLang="ja-JP" dirty="0"/>
          </a:p>
          <a:p>
            <a:r>
              <a:rPr lang="ja-JP" altLang="en-US" dirty="0"/>
              <a:t>とりあえずこの講義では「</a:t>
            </a:r>
            <a:r>
              <a:rPr lang="en-US" altLang="ja-JP" dirty="0"/>
              <a:t>$v0 </a:t>
            </a:r>
            <a:r>
              <a:rPr lang="ja-JP" altLang="en-US" dirty="0"/>
              <a:t>に</a:t>
            </a:r>
            <a:r>
              <a:rPr lang="en-US" altLang="ja-JP" dirty="0"/>
              <a:t> 1 </a:t>
            </a:r>
            <a:r>
              <a:rPr lang="ja-JP" altLang="en-US" dirty="0"/>
              <a:t>をロードして</a:t>
            </a:r>
            <a:r>
              <a:rPr lang="en-US" altLang="ja-JP" dirty="0"/>
              <a:t> </a:t>
            </a:r>
            <a:r>
              <a:rPr lang="en-US" altLang="ja-JP" dirty="0" err="1"/>
              <a:t>syscall</a:t>
            </a:r>
            <a:r>
              <a:rPr lang="en-US" altLang="ja-JP" dirty="0"/>
              <a:t> </a:t>
            </a:r>
            <a:r>
              <a:rPr lang="ja-JP" altLang="en-US" dirty="0"/>
              <a:t>命令を実行すると</a:t>
            </a:r>
            <a:r>
              <a:rPr lang="en-US" altLang="ja-JP" dirty="0"/>
              <a:t> $a0 </a:t>
            </a:r>
            <a:r>
              <a:rPr lang="ja-JP" altLang="en-US" dirty="0"/>
              <a:t>の値が整数としてコンソールに出力される」という理解で</a:t>
            </a:r>
            <a:r>
              <a:rPr lang="en-US" altLang="ja-JP" dirty="0"/>
              <a:t> OK</a:t>
            </a:r>
          </a:p>
          <a:p>
            <a:pPr lvl="1"/>
            <a:r>
              <a:rPr lang="en-US" altLang="ja-JP" dirty="0" err="1"/>
              <a:t>syscall</a:t>
            </a:r>
            <a:r>
              <a:rPr lang="en-US" altLang="ja-JP" dirty="0"/>
              <a:t> </a:t>
            </a:r>
            <a:r>
              <a:rPr lang="ja-JP" altLang="en-US" dirty="0"/>
              <a:t>命令の詳しい説明は</a:t>
            </a:r>
            <a:r>
              <a:rPr lang="en-US" altLang="ja-JP" dirty="0"/>
              <a:t> A-43 </a:t>
            </a:r>
            <a:r>
              <a:rPr lang="ja-JP" altLang="en-US" dirty="0"/>
              <a:t>参照</a:t>
            </a:r>
            <a:endParaRPr lang="en-US" altLang="ja-JP" dirty="0"/>
          </a:p>
          <a:p>
            <a:pPr lvl="1"/>
            <a:endParaRPr lang="en-US" altLang="ja-JP" dirty="0"/>
          </a:p>
        </p:txBody>
      </p:sp>
    </p:spTree>
    <p:extLst>
      <p:ext uri="{BB962C8B-B14F-4D97-AF65-F5344CB8AC3E}">
        <p14:creationId xmlns:p14="http://schemas.microsoft.com/office/powerpoint/2010/main" val="1662522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解説</a:t>
            </a:r>
          </a:p>
        </p:txBody>
      </p:sp>
      <p:sp>
        <p:nvSpPr>
          <p:cNvPr id="3" name="正方形/長方形 2"/>
          <p:cNvSpPr/>
          <p:nvPr/>
        </p:nvSpPr>
        <p:spPr>
          <a:xfrm>
            <a:off x="632303" y="1420133"/>
            <a:ext cx="4266270" cy="3970318"/>
          </a:xfrm>
          <a:prstGeom prst="rect">
            <a:avLst/>
          </a:prstGeom>
        </p:spPr>
        <p:txBody>
          <a:bodyPr wrap="square">
            <a:spAutoFit/>
          </a:bodyPr>
          <a:lstStyle/>
          <a:p>
            <a:r>
              <a:rPr lang="en-US" altLang="ja-JP" sz="2800" b="1" dirty="0"/>
              <a:t>	.text</a:t>
            </a:r>
          </a:p>
          <a:p>
            <a:r>
              <a:rPr lang="en-US" altLang="ja-JP" sz="2800" b="1" dirty="0"/>
              <a:t>	.</a:t>
            </a:r>
            <a:r>
              <a:rPr lang="en-US" altLang="ja-JP" sz="2800" b="1" dirty="0" err="1"/>
              <a:t>globl</a:t>
            </a:r>
            <a:r>
              <a:rPr lang="en-US" altLang="ja-JP" sz="2800" b="1" dirty="0"/>
              <a:t>		main</a:t>
            </a:r>
          </a:p>
          <a:p>
            <a:r>
              <a:rPr lang="en-US" altLang="ja-JP" sz="2800" b="1" dirty="0"/>
              <a:t>main:</a:t>
            </a:r>
          </a:p>
          <a:p>
            <a:r>
              <a:rPr lang="en-US" altLang="ja-JP" sz="2800" b="1" dirty="0"/>
              <a:t>	</a:t>
            </a:r>
            <a:r>
              <a:rPr lang="en-US" altLang="ja-JP" sz="2800" b="1" dirty="0" err="1"/>
              <a:t>addiu</a:t>
            </a:r>
            <a:r>
              <a:rPr lang="en-US" altLang="ja-JP" sz="2800" b="1" dirty="0"/>
              <a:t>		$sp,$sp,-20</a:t>
            </a:r>
          </a:p>
          <a:p>
            <a:r>
              <a:rPr lang="en-US" altLang="ja-JP" sz="2800" b="1" dirty="0"/>
              <a:t>	li			$v0,1</a:t>
            </a:r>
          </a:p>
          <a:p>
            <a:r>
              <a:rPr lang="en-US" altLang="ja-JP" sz="2800" b="1" dirty="0"/>
              <a:t>	li			$a0,20</a:t>
            </a:r>
          </a:p>
          <a:p>
            <a:r>
              <a:rPr lang="en-US" altLang="ja-JP" sz="2800" b="1" dirty="0"/>
              <a:t>	</a:t>
            </a:r>
            <a:r>
              <a:rPr lang="en-US" altLang="ja-JP" sz="2800" b="1" dirty="0" err="1"/>
              <a:t>syscall</a:t>
            </a:r>
            <a:endParaRPr lang="en-US" altLang="ja-JP" sz="2800" b="1" dirty="0"/>
          </a:p>
          <a:p>
            <a:r>
              <a:rPr lang="en-US" altLang="ja-JP" sz="2800" b="1" dirty="0"/>
              <a:t>	</a:t>
            </a:r>
            <a:r>
              <a:rPr lang="en-US" altLang="ja-JP" sz="2800" b="1" dirty="0" err="1"/>
              <a:t>addiu</a:t>
            </a:r>
            <a:r>
              <a:rPr lang="en-US" altLang="ja-JP" sz="2800" b="1" dirty="0"/>
              <a:t>		$sp,$sp,20</a:t>
            </a:r>
          </a:p>
          <a:p>
            <a:r>
              <a:rPr lang="en-US" altLang="ja-JP" sz="2800" b="1" dirty="0"/>
              <a:t>	</a:t>
            </a:r>
            <a:r>
              <a:rPr lang="en-US" altLang="ja-JP" sz="2800" b="1" dirty="0" err="1"/>
              <a:t>jr</a:t>
            </a:r>
            <a:r>
              <a:rPr lang="en-US" altLang="ja-JP" sz="2800" b="1" dirty="0"/>
              <a:t>			$</a:t>
            </a:r>
            <a:r>
              <a:rPr lang="en-US" altLang="ja-JP" sz="2800" b="1" dirty="0" err="1"/>
              <a:t>ra</a:t>
            </a:r>
            <a:endParaRPr lang="en-US" altLang="ja-JP" sz="2800" b="1" dirty="0"/>
          </a:p>
        </p:txBody>
      </p:sp>
      <p:sp>
        <p:nvSpPr>
          <p:cNvPr id="4" name="線吹き出し 1 (枠付き) 3"/>
          <p:cNvSpPr/>
          <p:nvPr/>
        </p:nvSpPr>
        <p:spPr>
          <a:xfrm>
            <a:off x="4898573" y="4590142"/>
            <a:ext cx="3719285" cy="1197429"/>
          </a:xfrm>
          <a:prstGeom prst="borderCallout1">
            <a:avLst>
              <a:gd name="adj1" fmla="val 27841"/>
              <a:gd name="adj2" fmla="val -3943"/>
              <a:gd name="adj3" fmla="val 42804"/>
              <a:gd name="adj4" fmla="val -51565"/>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err="1">
                <a:solidFill>
                  <a:schemeClr val="tx1"/>
                </a:solidFill>
              </a:rPr>
              <a:t>jr</a:t>
            </a:r>
            <a:r>
              <a:rPr lang="en-US" altLang="ja-JP" sz="2400" b="1" dirty="0">
                <a:solidFill>
                  <a:schemeClr val="tx1"/>
                </a:solidFill>
              </a:rPr>
              <a:t>: $</a:t>
            </a:r>
            <a:r>
              <a:rPr lang="en-US" altLang="ja-JP" sz="2400" b="1" dirty="0" err="1">
                <a:solidFill>
                  <a:schemeClr val="tx1"/>
                </a:solidFill>
              </a:rPr>
              <a:t>ra</a:t>
            </a:r>
            <a:r>
              <a:rPr lang="en-US" altLang="ja-JP" sz="2400" b="1" dirty="0">
                <a:solidFill>
                  <a:schemeClr val="tx1"/>
                </a:solidFill>
              </a:rPr>
              <a:t> </a:t>
            </a:r>
            <a:r>
              <a:rPr lang="ja-JP" altLang="en-US" sz="2400" b="1" dirty="0">
                <a:solidFill>
                  <a:schemeClr val="tx1"/>
                </a:solidFill>
              </a:rPr>
              <a:t>の表す命令アドレスにリターン</a:t>
            </a:r>
            <a:r>
              <a:rPr lang="en-US" altLang="ja-JP" sz="2400" b="1" dirty="0">
                <a:solidFill>
                  <a:schemeClr val="tx1"/>
                </a:solidFill>
              </a:rPr>
              <a:t> (</a:t>
            </a:r>
            <a:r>
              <a:rPr lang="ja-JP" altLang="en-US" sz="2400" b="1" dirty="0">
                <a:solidFill>
                  <a:schemeClr val="tx1"/>
                </a:solidFill>
              </a:rPr>
              <a:t>後述</a:t>
            </a:r>
            <a:r>
              <a:rPr lang="en-US" altLang="ja-JP" sz="2400" b="1" dirty="0">
                <a:solidFill>
                  <a:schemeClr val="tx1"/>
                </a:solidFill>
              </a:rPr>
              <a:t>) </a:t>
            </a:r>
          </a:p>
        </p:txBody>
      </p:sp>
    </p:spTree>
    <p:extLst>
      <p:ext uri="{BB962C8B-B14F-4D97-AF65-F5344CB8AC3E}">
        <p14:creationId xmlns:p14="http://schemas.microsoft.com/office/powerpoint/2010/main" val="2898652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命令リファレンス</a:t>
            </a:r>
            <a:r>
              <a:rPr kumimoji="1" lang="en-US" altLang="ja-JP" dirty="0"/>
              <a:t> (</a:t>
            </a:r>
            <a:r>
              <a:rPr kumimoji="1" lang="ja-JP" altLang="en-US" dirty="0"/>
              <a:t>英語版</a:t>
            </a:r>
            <a:r>
              <a:rPr kumimoji="1" lang="en-US" altLang="ja-JP" dirty="0"/>
              <a:t>) </a:t>
            </a:r>
            <a:r>
              <a:rPr kumimoji="1" lang="ja-JP" altLang="en-US" dirty="0"/>
              <a:t>の構成</a:t>
            </a:r>
          </a:p>
        </p:txBody>
      </p:sp>
      <p:sp>
        <p:nvSpPr>
          <p:cNvPr id="9" name="コンテンツ プレースホルダー 2"/>
          <p:cNvSpPr txBox="1">
            <a:spLocks/>
          </p:cNvSpPr>
          <p:nvPr/>
        </p:nvSpPr>
        <p:spPr>
          <a:xfrm>
            <a:off x="457200" y="1417637"/>
            <a:ext cx="8229600" cy="5064431"/>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dirty="0"/>
              <a:t>A-49 </a:t>
            </a:r>
            <a:r>
              <a:rPr lang="ja-JP" altLang="en-US" dirty="0"/>
              <a:t>の</a:t>
            </a:r>
            <a:r>
              <a:rPr lang="en-US" altLang="ja-JP" dirty="0"/>
              <a:t> “Encoding MIPS Instructions” </a:t>
            </a:r>
            <a:r>
              <a:rPr lang="ja-JP" altLang="en-US" dirty="0"/>
              <a:t>のところにカテゴリ別に命令が解説されている</a:t>
            </a:r>
            <a:endParaRPr lang="en-US" altLang="ja-JP" dirty="0"/>
          </a:p>
          <a:p>
            <a:pPr lvl="1"/>
            <a:r>
              <a:rPr lang="ja-JP" altLang="en-US" dirty="0"/>
              <a:t>算術命令・論理命令・ビット操作命令</a:t>
            </a:r>
            <a:r>
              <a:rPr lang="en-US" altLang="ja-JP" dirty="0"/>
              <a:t> (A-51〜)</a:t>
            </a:r>
          </a:p>
          <a:p>
            <a:pPr lvl="1"/>
            <a:r>
              <a:rPr lang="ja-JP" altLang="en-US" dirty="0"/>
              <a:t>定数をロードする命令</a:t>
            </a:r>
            <a:r>
              <a:rPr lang="en-US" altLang="ja-JP" dirty="0"/>
              <a:t> (A-57〜)</a:t>
            </a:r>
          </a:p>
          <a:p>
            <a:pPr lvl="1"/>
            <a:r>
              <a:rPr lang="ja-JP" altLang="en-US" dirty="0"/>
              <a:t>比較命令</a:t>
            </a:r>
            <a:r>
              <a:rPr lang="en-US" altLang="ja-JP" dirty="0"/>
              <a:t> (A-57〜)</a:t>
            </a:r>
          </a:p>
          <a:p>
            <a:pPr lvl="1"/>
            <a:r>
              <a:rPr lang="ja-JP" altLang="en-US" dirty="0"/>
              <a:t>分岐命令</a:t>
            </a:r>
            <a:r>
              <a:rPr lang="en-US" altLang="ja-JP" dirty="0"/>
              <a:t> (A-59〜)</a:t>
            </a:r>
          </a:p>
          <a:p>
            <a:pPr lvl="1"/>
            <a:r>
              <a:rPr lang="ja-JP" altLang="en-US" dirty="0"/>
              <a:t>無条件ジャンプ命令</a:t>
            </a:r>
            <a:r>
              <a:rPr lang="en-US" altLang="ja-JP" dirty="0"/>
              <a:t> (A-63〜)</a:t>
            </a:r>
          </a:p>
          <a:p>
            <a:pPr lvl="1"/>
            <a:r>
              <a:rPr lang="ja-JP" altLang="en-US" dirty="0"/>
              <a:t>トラップ命令</a:t>
            </a:r>
            <a:r>
              <a:rPr lang="en-US" altLang="ja-JP" dirty="0"/>
              <a:t> (A-64〜)</a:t>
            </a:r>
          </a:p>
          <a:p>
            <a:pPr lvl="2"/>
            <a:r>
              <a:rPr lang="ja-JP" altLang="en-US" dirty="0"/>
              <a:t>この講義では不要</a:t>
            </a:r>
            <a:endParaRPr lang="en-US" altLang="ja-JP" dirty="0"/>
          </a:p>
          <a:p>
            <a:pPr lvl="1"/>
            <a:r>
              <a:rPr lang="ja-JP" altLang="en-US" dirty="0"/>
              <a:t>メモリ内容をレジスタにロードする命令</a:t>
            </a:r>
            <a:r>
              <a:rPr lang="en-US" altLang="ja-JP" dirty="0"/>
              <a:t> (A-66〜)</a:t>
            </a:r>
          </a:p>
          <a:p>
            <a:pPr lvl="1"/>
            <a:r>
              <a:rPr lang="ja-JP" altLang="en-US" dirty="0"/>
              <a:t>レジスタ内容をメモリにストアする命令</a:t>
            </a:r>
            <a:r>
              <a:rPr lang="en-US" altLang="ja-JP" dirty="0"/>
              <a:t> (A-68〜)</a:t>
            </a:r>
          </a:p>
          <a:p>
            <a:pPr lvl="1"/>
            <a:r>
              <a:rPr lang="ja-JP" altLang="en-US" dirty="0"/>
              <a:t>レジスタ間で値を転送する擬似命令</a:t>
            </a:r>
            <a:r>
              <a:rPr lang="en-US" altLang="ja-JP" dirty="0"/>
              <a:t> (A-70〜)</a:t>
            </a:r>
          </a:p>
          <a:p>
            <a:pPr lvl="1"/>
            <a:r>
              <a:rPr lang="ja-JP" altLang="en-US" dirty="0"/>
              <a:t>浮動小数命令</a:t>
            </a:r>
            <a:r>
              <a:rPr lang="en-US" altLang="ja-JP" dirty="0"/>
              <a:t> (A-73〜)</a:t>
            </a:r>
          </a:p>
          <a:p>
            <a:pPr lvl="2"/>
            <a:r>
              <a:rPr lang="ja-JP" altLang="en-US" dirty="0"/>
              <a:t>この講義では不要</a:t>
            </a:r>
            <a:endParaRPr lang="en-US" altLang="ja-JP" dirty="0"/>
          </a:p>
          <a:p>
            <a:pPr lvl="1"/>
            <a:r>
              <a:rPr lang="ja-JP" altLang="en-US" dirty="0"/>
              <a:t>割り込みとかする命令</a:t>
            </a:r>
            <a:r>
              <a:rPr lang="en-US" altLang="ja-JP" dirty="0"/>
              <a:t> (A-80〜</a:t>
            </a:r>
            <a:r>
              <a:rPr lang="ja-JP" altLang="en-US" dirty="0"/>
              <a:t>）</a:t>
            </a:r>
            <a:endParaRPr lang="en-US" altLang="ja-JP" dirty="0"/>
          </a:p>
          <a:p>
            <a:r>
              <a:rPr lang="ja-JP" altLang="en-US" dirty="0"/>
              <a:t>正直僕も全部は把握してないし，必要なところを必要に応じて読めば</a:t>
            </a:r>
            <a:br>
              <a:rPr lang="en-US" altLang="ja-JP" dirty="0"/>
            </a:br>
            <a:r>
              <a:rPr lang="ja-JP" altLang="en-US" dirty="0"/>
              <a:t>良い</a:t>
            </a:r>
            <a:endParaRPr lang="en-US" altLang="ja-JP" dirty="0"/>
          </a:p>
        </p:txBody>
      </p:sp>
    </p:spTree>
    <p:extLst>
      <p:ext uri="{BB962C8B-B14F-4D97-AF65-F5344CB8AC3E}">
        <p14:creationId xmlns:p14="http://schemas.microsoft.com/office/powerpoint/2010/main" val="3486606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03200" y="274638"/>
            <a:ext cx="8686799" cy="1143000"/>
          </a:xfrm>
        </p:spPr>
        <p:txBody>
          <a:bodyPr>
            <a:normAutofit fontScale="90000"/>
          </a:bodyPr>
          <a:lstStyle/>
          <a:p>
            <a:r>
              <a:rPr kumimoji="1" lang="ja-JP" altLang="en-US" dirty="0"/>
              <a:t>リファレンスを読むときに注意すること</a:t>
            </a:r>
          </a:p>
        </p:txBody>
      </p:sp>
      <p:sp>
        <p:nvSpPr>
          <p:cNvPr id="9" name="コンテンツ プレースホルダー 2"/>
          <p:cNvSpPr txBox="1">
            <a:spLocks/>
          </p:cNvSpPr>
          <p:nvPr/>
        </p:nvSpPr>
        <p:spPr>
          <a:xfrm>
            <a:off x="457200" y="1417637"/>
            <a:ext cx="8229600"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引数名には意味がある</a:t>
            </a:r>
            <a:endParaRPr lang="en-US" altLang="ja-JP" dirty="0"/>
          </a:p>
          <a:p>
            <a:pPr lvl="1"/>
            <a:r>
              <a:rPr lang="en-US" altLang="ja-JP" dirty="0"/>
              <a:t>r </a:t>
            </a:r>
            <a:r>
              <a:rPr lang="ja-JP" altLang="en-US" dirty="0"/>
              <a:t>で始まる引数</a:t>
            </a:r>
            <a:r>
              <a:rPr lang="en-US" altLang="ja-JP" dirty="0"/>
              <a:t>: $ </a:t>
            </a:r>
            <a:r>
              <a:rPr lang="ja-JP" altLang="en-US" dirty="0"/>
              <a:t>で始まるレジスタ名</a:t>
            </a:r>
            <a:endParaRPr lang="en-US" altLang="ja-JP" dirty="0"/>
          </a:p>
          <a:p>
            <a:pPr lvl="1"/>
            <a:r>
              <a:rPr lang="en-US" altLang="ja-JP" dirty="0" err="1"/>
              <a:t>imm</a:t>
            </a:r>
            <a:r>
              <a:rPr lang="en-US" altLang="ja-JP" dirty="0"/>
              <a:t>: </a:t>
            </a:r>
            <a:r>
              <a:rPr lang="ja-JP" altLang="en-US" dirty="0"/>
              <a:t>定数</a:t>
            </a:r>
            <a:endParaRPr lang="en-US" altLang="ja-JP" dirty="0"/>
          </a:p>
          <a:p>
            <a:pPr lvl="1"/>
            <a:r>
              <a:rPr lang="en-US" altLang="ja-JP" dirty="0"/>
              <a:t>label, target: </a:t>
            </a:r>
            <a:r>
              <a:rPr lang="ja-JP" altLang="en-US" dirty="0"/>
              <a:t>ラベル名</a:t>
            </a:r>
            <a:endParaRPr lang="en-US" altLang="ja-JP" dirty="0"/>
          </a:p>
          <a:p>
            <a:pPr lvl="1"/>
            <a:r>
              <a:rPr lang="en-US" altLang="ja-JP" dirty="0"/>
              <a:t>address: </a:t>
            </a:r>
            <a:r>
              <a:rPr lang="ja-JP" altLang="en-US" dirty="0"/>
              <a:t>アドレス指定</a:t>
            </a:r>
            <a:endParaRPr lang="en-US" altLang="ja-JP" dirty="0"/>
          </a:p>
          <a:p>
            <a:pPr lvl="2"/>
            <a:r>
              <a:rPr lang="ja-JP" altLang="en-US" dirty="0"/>
              <a:t>とりあえず</a:t>
            </a:r>
            <a:r>
              <a:rPr lang="en-US" altLang="ja-JP" dirty="0"/>
              <a:t> 4($</a:t>
            </a:r>
            <a:r>
              <a:rPr lang="en-US" altLang="ja-JP" dirty="0" err="1"/>
              <a:t>sp</a:t>
            </a:r>
            <a:r>
              <a:rPr lang="en-US" altLang="ja-JP" dirty="0"/>
              <a:t>) </a:t>
            </a:r>
            <a:r>
              <a:rPr lang="ja-JP" altLang="en-US" dirty="0"/>
              <a:t>のように「定数</a:t>
            </a:r>
            <a:r>
              <a:rPr lang="en-US" altLang="ja-JP" dirty="0"/>
              <a:t>(</a:t>
            </a:r>
            <a:r>
              <a:rPr lang="ja-JP" altLang="en-US" dirty="0"/>
              <a:t>レジスタ名</a:t>
            </a:r>
            <a:r>
              <a:rPr lang="en-US" altLang="ja-JP" dirty="0"/>
              <a:t>)</a:t>
            </a:r>
            <a:r>
              <a:rPr lang="ja-JP" altLang="en-US" dirty="0"/>
              <a:t>」と</a:t>
            </a:r>
            <a:br>
              <a:rPr lang="en-US" altLang="ja-JP" dirty="0"/>
            </a:br>
            <a:r>
              <a:rPr lang="ja-JP" altLang="en-US" dirty="0"/>
              <a:t>思っておけば良い</a:t>
            </a:r>
            <a:endParaRPr lang="en-US" altLang="ja-JP" dirty="0"/>
          </a:p>
          <a:p>
            <a:pPr lvl="2"/>
            <a:r>
              <a:rPr lang="ja-JP" altLang="en-US" dirty="0"/>
              <a:t>詳細は</a:t>
            </a:r>
            <a:r>
              <a:rPr lang="en-US" altLang="ja-JP" dirty="0"/>
              <a:t> A-45 </a:t>
            </a:r>
            <a:r>
              <a:rPr lang="ja-JP" altLang="en-US" dirty="0"/>
              <a:t>の</a:t>
            </a:r>
            <a:r>
              <a:rPr lang="en-US" altLang="ja-JP" dirty="0"/>
              <a:t> “Addressing modes” </a:t>
            </a:r>
            <a:r>
              <a:rPr lang="ja-JP" altLang="en-US" dirty="0"/>
              <a:t>参照</a:t>
            </a:r>
            <a:endParaRPr lang="en-US" altLang="ja-JP" dirty="0"/>
          </a:p>
        </p:txBody>
      </p:sp>
    </p:spTree>
    <p:extLst>
      <p:ext uri="{BB962C8B-B14F-4D97-AF65-F5344CB8AC3E}">
        <p14:creationId xmlns:p14="http://schemas.microsoft.com/office/powerpoint/2010/main" val="817559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en-US" altLang="ja-JP" dirty="0"/>
              <a:t>2</a:t>
            </a:r>
            <a:r>
              <a:rPr kumimoji="1" lang="ja-JP" altLang="en-US" dirty="0"/>
              <a:t>つ目の例</a:t>
            </a:r>
            <a:r>
              <a:rPr kumimoji="1" lang="en-US" altLang="ja-JP" dirty="0"/>
              <a:t>: </a:t>
            </a:r>
            <a:r>
              <a:rPr kumimoji="1" lang="ja-JP" altLang="en-US" dirty="0"/>
              <a:t>メモリアクセス</a:t>
            </a:r>
          </a:p>
        </p:txBody>
      </p:sp>
      <p:sp>
        <p:nvSpPr>
          <p:cNvPr id="9" name="コンテンツ プレースホルダー 2"/>
          <p:cNvSpPr txBox="1">
            <a:spLocks/>
          </p:cNvSpPr>
          <p:nvPr/>
        </p:nvSpPr>
        <p:spPr>
          <a:xfrm>
            <a:off x="457200" y="1417638"/>
            <a:ext cx="8229600" cy="119084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dirty="0"/>
              <a:t>example02.s </a:t>
            </a:r>
            <a:r>
              <a:rPr lang="ja-JP" altLang="en-US" dirty="0"/>
              <a:t>というファイルを作って，以下のコードを入力して</a:t>
            </a:r>
            <a:r>
              <a:rPr lang="en-US" altLang="ja-JP" dirty="0"/>
              <a:t> </a:t>
            </a:r>
            <a:r>
              <a:rPr lang="en-US" altLang="ja-JP" dirty="0" err="1"/>
              <a:t>QtSpim</a:t>
            </a:r>
            <a:r>
              <a:rPr lang="en-US" altLang="ja-JP" dirty="0"/>
              <a:t> </a:t>
            </a:r>
            <a:r>
              <a:rPr lang="ja-JP" altLang="en-US" dirty="0"/>
              <a:t>で実行してください</a:t>
            </a:r>
            <a:endParaRPr lang="en-US" altLang="ja-JP" dirty="0"/>
          </a:p>
        </p:txBody>
      </p:sp>
      <p:sp>
        <p:nvSpPr>
          <p:cNvPr id="3" name="正方形/長方形 2"/>
          <p:cNvSpPr/>
          <p:nvPr/>
        </p:nvSpPr>
        <p:spPr>
          <a:xfrm>
            <a:off x="2591731" y="2608486"/>
            <a:ext cx="4266270" cy="3785652"/>
          </a:xfrm>
          <a:prstGeom prst="rect">
            <a:avLst/>
          </a:prstGeom>
        </p:spPr>
        <p:txBody>
          <a:bodyPr wrap="square">
            <a:spAutoFit/>
          </a:bodyPr>
          <a:lstStyle/>
          <a:p>
            <a:r>
              <a:rPr lang="en-US" altLang="ja-JP" sz="2000" b="1" dirty="0"/>
              <a:t>	.text</a:t>
            </a:r>
          </a:p>
          <a:p>
            <a:r>
              <a:rPr lang="en-US" altLang="ja-JP" sz="2000" b="1" dirty="0"/>
              <a:t>	.</a:t>
            </a:r>
            <a:r>
              <a:rPr lang="en-US" altLang="ja-JP" sz="2000" b="1" dirty="0" err="1"/>
              <a:t>globl</a:t>
            </a:r>
            <a:r>
              <a:rPr lang="en-US" altLang="ja-JP" sz="2000" b="1" dirty="0"/>
              <a:t>	main</a:t>
            </a:r>
          </a:p>
          <a:p>
            <a:r>
              <a:rPr lang="en-US" altLang="ja-JP" sz="2000" b="1" dirty="0"/>
              <a:t>main:</a:t>
            </a:r>
          </a:p>
          <a:p>
            <a:r>
              <a:rPr lang="en-US" altLang="ja-JP" sz="2000" b="1" dirty="0"/>
              <a:t>	</a:t>
            </a:r>
            <a:r>
              <a:rPr lang="en-US" altLang="ja-JP" sz="2000" b="1" dirty="0" err="1"/>
              <a:t>addiu</a:t>
            </a:r>
            <a:r>
              <a:rPr lang="en-US" altLang="ja-JP" sz="2000" b="1" dirty="0"/>
              <a:t>	$sp,$sp,-20</a:t>
            </a:r>
          </a:p>
          <a:p>
            <a:r>
              <a:rPr lang="en-US" altLang="ja-JP" sz="2000" b="1" dirty="0"/>
              <a:t>	li		$t0,5</a:t>
            </a:r>
          </a:p>
          <a:p>
            <a:r>
              <a:rPr lang="en-US" altLang="ja-JP" sz="2000" b="1" dirty="0"/>
              <a:t>	</a:t>
            </a:r>
            <a:r>
              <a:rPr lang="en-US" altLang="ja-JP" sz="2000" b="1" dirty="0" err="1"/>
              <a:t>sw</a:t>
            </a:r>
            <a:r>
              <a:rPr lang="en-US" altLang="ja-JP" sz="2000" b="1" dirty="0"/>
              <a:t>		$t0, 4($</a:t>
            </a:r>
            <a:r>
              <a:rPr lang="en-US" altLang="ja-JP" sz="2000" b="1" dirty="0" err="1"/>
              <a:t>sp</a:t>
            </a:r>
            <a:r>
              <a:rPr lang="en-US" altLang="ja-JP" sz="2000" b="1" dirty="0"/>
              <a:t>)</a:t>
            </a:r>
          </a:p>
          <a:p>
            <a:r>
              <a:rPr lang="en-US" altLang="ja-JP" sz="2000" b="1" dirty="0"/>
              <a:t>	</a:t>
            </a:r>
            <a:r>
              <a:rPr lang="en-US" altLang="ja-JP" sz="2000" b="1" dirty="0" err="1"/>
              <a:t>lw</a:t>
            </a:r>
            <a:r>
              <a:rPr lang="en-US" altLang="ja-JP" sz="2000" b="1" dirty="0"/>
              <a:t>		$t1, 4($</a:t>
            </a:r>
            <a:r>
              <a:rPr lang="en-US" altLang="ja-JP" sz="2000" b="1" dirty="0" err="1"/>
              <a:t>sp</a:t>
            </a:r>
            <a:r>
              <a:rPr lang="en-US" altLang="ja-JP" sz="2000" b="1" dirty="0"/>
              <a:t>)</a:t>
            </a:r>
          </a:p>
          <a:p>
            <a:r>
              <a:rPr lang="en-US" altLang="ja-JP" sz="2000" b="1" dirty="0"/>
              <a:t>	li		$v0,1</a:t>
            </a:r>
          </a:p>
          <a:p>
            <a:r>
              <a:rPr lang="en-US" altLang="ja-JP" sz="2000" b="1" dirty="0"/>
              <a:t>	move	$a0,$t1</a:t>
            </a:r>
          </a:p>
          <a:p>
            <a:r>
              <a:rPr lang="en-US" altLang="ja-JP" sz="2000" b="1" dirty="0"/>
              <a:t>	</a:t>
            </a:r>
            <a:r>
              <a:rPr lang="en-US" altLang="ja-JP" sz="2000" b="1" dirty="0" err="1"/>
              <a:t>syscall</a:t>
            </a:r>
            <a:endParaRPr lang="en-US" altLang="ja-JP" sz="2000" b="1" dirty="0"/>
          </a:p>
          <a:p>
            <a:r>
              <a:rPr lang="en-US" altLang="ja-JP" sz="2000" b="1" dirty="0"/>
              <a:t>	</a:t>
            </a:r>
            <a:r>
              <a:rPr lang="en-US" altLang="ja-JP" sz="2000" b="1" dirty="0" err="1"/>
              <a:t>addiu</a:t>
            </a:r>
            <a:r>
              <a:rPr lang="en-US" altLang="ja-JP" sz="2000" b="1" dirty="0"/>
              <a:t>	$sp,$sp,20</a:t>
            </a:r>
          </a:p>
          <a:p>
            <a:r>
              <a:rPr lang="en-US" altLang="ja-JP" sz="2000" b="1" dirty="0"/>
              <a:t>	</a:t>
            </a:r>
            <a:r>
              <a:rPr lang="en-US" altLang="ja-JP" sz="2000" b="1" dirty="0" err="1"/>
              <a:t>jr</a:t>
            </a:r>
            <a:r>
              <a:rPr lang="en-US" altLang="ja-JP" sz="2000" b="1" dirty="0"/>
              <a:t>		$</a:t>
            </a:r>
            <a:r>
              <a:rPr lang="en-US" altLang="ja-JP" sz="2000" b="1" dirty="0" err="1"/>
              <a:t>ra</a:t>
            </a:r>
            <a:endParaRPr lang="en-US" altLang="ja-JP" sz="2000" b="1" dirty="0"/>
          </a:p>
        </p:txBody>
      </p:sp>
    </p:spTree>
    <p:extLst>
      <p:ext uri="{BB962C8B-B14F-4D97-AF65-F5344CB8AC3E}">
        <p14:creationId xmlns:p14="http://schemas.microsoft.com/office/powerpoint/2010/main" val="185464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解説</a:t>
            </a:r>
          </a:p>
        </p:txBody>
      </p:sp>
      <p:sp>
        <p:nvSpPr>
          <p:cNvPr id="3" name="正方形/長方形 2"/>
          <p:cNvSpPr/>
          <p:nvPr/>
        </p:nvSpPr>
        <p:spPr>
          <a:xfrm>
            <a:off x="457200" y="1420133"/>
            <a:ext cx="5352144" cy="5262980"/>
          </a:xfrm>
          <a:prstGeom prst="rect">
            <a:avLst/>
          </a:prstGeom>
        </p:spPr>
        <p:txBody>
          <a:bodyPr wrap="square">
            <a:spAutoFit/>
          </a:bodyPr>
          <a:lstStyle/>
          <a:p>
            <a:r>
              <a:rPr lang="en-US" altLang="ja-JP" sz="2800" b="1" dirty="0"/>
              <a:t>	.text</a:t>
            </a:r>
          </a:p>
          <a:p>
            <a:r>
              <a:rPr lang="en-US" altLang="ja-JP" sz="2800" b="1" dirty="0"/>
              <a:t>	.</a:t>
            </a:r>
            <a:r>
              <a:rPr lang="en-US" altLang="ja-JP" sz="2800" b="1" dirty="0" err="1"/>
              <a:t>globl</a:t>
            </a:r>
            <a:r>
              <a:rPr lang="en-US" altLang="ja-JP" sz="2800" b="1" dirty="0"/>
              <a:t>	main</a:t>
            </a:r>
          </a:p>
          <a:p>
            <a:r>
              <a:rPr lang="en-US" altLang="ja-JP" sz="2800" b="1" dirty="0"/>
              <a:t>main:</a:t>
            </a:r>
          </a:p>
          <a:p>
            <a:r>
              <a:rPr lang="en-US" altLang="ja-JP" sz="2800" b="1" dirty="0"/>
              <a:t>	</a:t>
            </a:r>
            <a:r>
              <a:rPr lang="en-US" altLang="ja-JP" sz="2800" b="1" dirty="0" err="1"/>
              <a:t>addiu</a:t>
            </a:r>
            <a:r>
              <a:rPr lang="en-US" altLang="ja-JP" sz="2800" b="1" dirty="0"/>
              <a:t>	$sp,$sp,-20</a:t>
            </a:r>
          </a:p>
          <a:p>
            <a:r>
              <a:rPr lang="en-US" altLang="ja-JP" sz="2800" b="1" dirty="0"/>
              <a:t>	li		$t0,5</a:t>
            </a:r>
          </a:p>
          <a:p>
            <a:r>
              <a:rPr lang="en-US" altLang="ja-JP" sz="2800" b="1" dirty="0"/>
              <a:t>	</a:t>
            </a:r>
            <a:r>
              <a:rPr lang="en-US" altLang="ja-JP" sz="2800" b="1" dirty="0" err="1"/>
              <a:t>sw</a:t>
            </a:r>
            <a:r>
              <a:rPr lang="en-US" altLang="ja-JP" sz="2800" b="1" dirty="0"/>
              <a:t>		$t0, 4($</a:t>
            </a:r>
            <a:r>
              <a:rPr lang="en-US" altLang="ja-JP" sz="2800" b="1" dirty="0" err="1"/>
              <a:t>sp</a:t>
            </a:r>
            <a:r>
              <a:rPr lang="en-US" altLang="ja-JP" sz="2800" b="1" dirty="0"/>
              <a:t>)</a:t>
            </a:r>
          </a:p>
          <a:p>
            <a:r>
              <a:rPr lang="en-US" altLang="ja-JP" sz="2800" b="1" dirty="0"/>
              <a:t>	</a:t>
            </a:r>
            <a:r>
              <a:rPr lang="en-US" altLang="ja-JP" sz="2800" b="1" dirty="0" err="1"/>
              <a:t>lw</a:t>
            </a:r>
            <a:r>
              <a:rPr lang="en-US" altLang="ja-JP" sz="2800" b="1" dirty="0"/>
              <a:t>		$t1, 4($</a:t>
            </a:r>
            <a:r>
              <a:rPr lang="en-US" altLang="ja-JP" sz="2800" b="1" dirty="0" err="1"/>
              <a:t>sp</a:t>
            </a:r>
            <a:r>
              <a:rPr lang="en-US" altLang="ja-JP" sz="2800" b="1" dirty="0"/>
              <a:t>)</a:t>
            </a:r>
          </a:p>
          <a:p>
            <a:r>
              <a:rPr lang="en-US" altLang="ja-JP" sz="2800" b="1" dirty="0"/>
              <a:t>	li		$v0,1</a:t>
            </a:r>
          </a:p>
          <a:p>
            <a:r>
              <a:rPr lang="en-US" altLang="ja-JP" sz="2800" b="1" dirty="0"/>
              <a:t>	move	$a0,$t1</a:t>
            </a:r>
          </a:p>
          <a:p>
            <a:r>
              <a:rPr lang="en-US" altLang="ja-JP" sz="2800" b="1" dirty="0"/>
              <a:t>	</a:t>
            </a:r>
            <a:r>
              <a:rPr lang="en-US" altLang="ja-JP" sz="2800" b="1" dirty="0" err="1"/>
              <a:t>syscall</a:t>
            </a:r>
            <a:endParaRPr lang="en-US" altLang="ja-JP" sz="2800" b="1" dirty="0"/>
          </a:p>
          <a:p>
            <a:r>
              <a:rPr lang="en-US" altLang="ja-JP" sz="2800" b="1" dirty="0"/>
              <a:t>	</a:t>
            </a:r>
            <a:r>
              <a:rPr lang="en-US" altLang="ja-JP" sz="2800" b="1" dirty="0" err="1"/>
              <a:t>addiu</a:t>
            </a:r>
            <a:r>
              <a:rPr lang="en-US" altLang="ja-JP" sz="2800" b="1" dirty="0"/>
              <a:t>	$sp,$sp,20</a:t>
            </a:r>
          </a:p>
          <a:p>
            <a:r>
              <a:rPr lang="en-US" altLang="ja-JP" sz="2800" b="1" dirty="0"/>
              <a:t>	</a:t>
            </a:r>
            <a:r>
              <a:rPr lang="en-US" altLang="ja-JP" sz="2800" b="1" dirty="0" err="1"/>
              <a:t>jr</a:t>
            </a:r>
            <a:r>
              <a:rPr lang="en-US" altLang="ja-JP" sz="2800" b="1" dirty="0"/>
              <a:t>		$</a:t>
            </a:r>
            <a:r>
              <a:rPr lang="en-US" altLang="ja-JP" sz="2800" b="1" dirty="0" err="1"/>
              <a:t>ra</a:t>
            </a:r>
            <a:endParaRPr lang="en-US" altLang="ja-JP" sz="2800" b="1" dirty="0"/>
          </a:p>
        </p:txBody>
      </p:sp>
      <p:sp>
        <p:nvSpPr>
          <p:cNvPr id="5" name="線吹き出し 1 (枠付き) 4"/>
          <p:cNvSpPr/>
          <p:nvPr/>
        </p:nvSpPr>
        <p:spPr>
          <a:xfrm>
            <a:off x="5225145" y="3138714"/>
            <a:ext cx="3719285" cy="1560286"/>
          </a:xfrm>
          <a:prstGeom prst="borderCallout1">
            <a:avLst>
              <a:gd name="adj1" fmla="val 27841"/>
              <a:gd name="adj2" fmla="val -3943"/>
              <a:gd name="adj3" fmla="val 42804"/>
              <a:gd name="adj4" fmla="val -51565"/>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err="1">
                <a:solidFill>
                  <a:schemeClr val="tx1"/>
                </a:solidFill>
              </a:rPr>
              <a:t>sw</a:t>
            </a:r>
            <a:r>
              <a:rPr lang="en-US" altLang="ja-JP" sz="2400" b="1" dirty="0">
                <a:solidFill>
                  <a:schemeClr val="tx1"/>
                </a:solidFill>
              </a:rPr>
              <a:t>: $t0 </a:t>
            </a:r>
            <a:r>
              <a:rPr lang="ja-JP" altLang="en-US" sz="2400" b="1" dirty="0">
                <a:solidFill>
                  <a:schemeClr val="tx1"/>
                </a:solidFill>
              </a:rPr>
              <a:t>の値を</a:t>
            </a:r>
            <a:br>
              <a:rPr lang="en-US" altLang="ja-JP" sz="2400" b="1" dirty="0">
                <a:solidFill>
                  <a:schemeClr val="tx1"/>
                </a:solidFill>
              </a:rPr>
            </a:br>
            <a:r>
              <a:rPr lang="ja-JP" altLang="en-US" sz="2400" b="1" dirty="0">
                <a:solidFill>
                  <a:schemeClr val="tx1"/>
                </a:solidFill>
              </a:rPr>
              <a:t>メモリアドレス</a:t>
            </a:r>
            <a:r>
              <a:rPr lang="en-US" altLang="ja-JP" sz="2400" b="1" dirty="0">
                <a:solidFill>
                  <a:schemeClr val="tx1"/>
                </a:solidFill>
              </a:rPr>
              <a:t> $</a:t>
            </a:r>
            <a:r>
              <a:rPr lang="en-US" altLang="ja-JP" sz="2400" b="1" dirty="0" err="1">
                <a:solidFill>
                  <a:schemeClr val="tx1"/>
                </a:solidFill>
              </a:rPr>
              <a:t>sp</a:t>
            </a:r>
            <a:r>
              <a:rPr lang="en-US" altLang="ja-JP" sz="2400" b="1" dirty="0">
                <a:solidFill>
                  <a:schemeClr val="tx1"/>
                </a:solidFill>
              </a:rPr>
              <a:t> + 4</a:t>
            </a:r>
            <a:r>
              <a:rPr lang="ja-JP" altLang="en-US" sz="2400" b="1" dirty="0">
                <a:solidFill>
                  <a:schemeClr val="tx1"/>
                </a:solidFill>
              </a:rPr>
              <a:t> に</a:t>
            </a:r>
            <a:br>
              <a:rPr lang="en-US" altLang="ja-JP" sz="2400" b="1" dirty="0">
                <a:solidFill>
                  <a:schemeClr val="tx1"/>
                </a:solidFill>
              </a:rPr>
            </a:br>
            <a:r>
              <a:rPr lang="ja-JP" altLang="en-US" sz="2400" b="1" dirty="0">
                <a:solidFill>
                  <a:schemeClr val="tx1"/>
                </a:solidFill>
              </a:rPr>
              <a:t>書き込む</a:t>
            </a:r>
            <a:endParaRPr lang="en-US" altLang="ja-JP" sz="2400" b="1" dirty="0">
              <a:solidFill>
                <a:schemeClr val="tx1"/>
              </a:solidFill>
            </a:endParaRPr>
          </a:p>
        </p:txBody>
      </p:sp>
    </p:spTree>
    <p:extLst>
      <p:ext uri="{BB962C8B-B14F-4D97-AF65-F5344CB8AC3E}">
        <p14:creationId xmlns:p14="http://schemas.microsoft.com/office/powerpoint/2010/main" val="1693495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解説</a:t>
            </a:r>
          </a:p>
        </p:txBody>
      </p:sp>
      <p:sp>
        <p:nvSpPr>
          <p:cNvPr id="3" name="正方形/長方形 2"/>
          <p:cNvSpPr/>
          <p:nvPr/>
        </p:nvSpPr>
        <p:spPr>
          <a:xfrm>
            <a:off x="457200" y="1420133"/>
            <a:ext cx="5352144" cy="5262980"/>
          </a:xfrm>
          <a:prstGeom prst="rect">
            <a:avLst/>
          </a:prstGeom>
        </p:spPr>
        <p:txBody>
          <a:bodyPr wrap="square">
            <a:spAutoFit/>
          </a:bodyPr>
          <a:lstStyle/>
          <a:p>
            <a:r>
              <a:rPr lang="en-US" altLang="ja-JP" sz="2800" b="1" dirty="0"/>
              <a:t>	.text</a:t>
            </a:r>
          </a:p>
          <a:p>
            <a:r>
              <a:rPr lang="en-US" altLang="ja-JP" sz="2800" b="1" dirty="0"/>
              <a:t>	.</a:t>
            </a:r>
            <a:r>
              <a:rPr lang="en-US" altLang="ja-JP" sz="2800" b="1" dirty="0" err="1"/>
              <a:t>globl</a:t>
            </a:r>
            <a:r>
              <a:rPr lang="en-US" altLang="ja-JP" sz="2800" b="1" dirty="0"/>
              <a:t>	main</a:t>
            </a:r>
          </a:p>
          <a:p>
            <a:r>
              <a:rPr lang="en-US" altLang="ja-JP" sz="2800" b="1" dirty="0"/>
              <a:t>main:</a:t>
            </a:r>
          </a:p>
          <a:p>
            <a:r>
              <a:rPr lang="en-US" altLang="ja-JP" sz="2800" b="1" dirty="0"/>
              <a:t>	</a:t>
            </a:r>
            <a:r>
              <a:rPr lang="en-US" altLang="ja-JP" sz="2800" b="1" dirty="0" err="1"/>
              <a:t>addiu</a:t>
            </a:r>
            <a:r>
              <a:rPr lang="en-US" altLang="ja-JP" sz="2800" b="1" dirty="0"/>
              <a:t>	$sp,$sp,-20</a:t>
            </a:r>
          </a:p>
          <a:p>
            <a:r>
              <a:rPr lang="en-US" altLang="ja-JP" sz="2800" b="1" dirty="0"/>
              <a:t>	li		$t0,5</a:t>
            </a:r>
          </a:p>
          <a:p>
            <a:r>
              <a:rPr lang="en-US" altLang="ja-JP" sz="2800" b="1" dirty="0"/>
              <a:t>	</a:t>
            </a:r>
            <a:r>
              <a:rPr lang="en-US" altLang="ja-JP" sz="2800" b="1" dirty="0" err="1"/>
              <a:t>sw</a:t>
            </a:r>
            <a:r>
              <a:rPr lang="en-US" altLang="ja-JP" sz="2800" b="1" dirty="0"/>
              <a:t>		$t0, 4($</a:t>
            </a:r>
            <a:r>
              <a:rPr lang="en-US" altLang="ja-JP" sz="2800" b="1" dirty="0" err="1"/>
              <a:t>sp</a:t>
            </a:r>
            <a:r>
              <a:rPr lang="en-US" altLang="ja-JP" sz="2800" b="1" dirty="0"/>
              <a:t>)</a:t>
            </a:r>
          </a:p>
          <a:p>
            <a:r>
              <a:rPr lang="en-US" altLang="ja-JP" sz="2800" b="1" dirty="0"/>
              <a:t>	</a:t>
            </a:r>
            <a:r>
              <a:rPr lang="en-US" altLang="ja-JP" sz="2800" b="1" dirty="0" err="1"/>
              <a:t>lw</a:t>
            </a:r>
            <a:r>
              <a:rPr lang="en-US" altLang="ja-JP" sz="2800" b="1" dirty="0"/>
              <a:t>		$t1, 4($</a:t>
            </a:r>
            <a:r>
              <a:rPr lang="en-US" altLang="ja-JP" sz="2800" b="1" dirty="0" err="1"/>
              <a:t>sp</a:t>
            </a:r>
            <a:r>
              <a:rPr lang="en-US" altLang="ja-JP" sz="2800" b="1" dirty="0"/>
              <a:t>)</a:t>
            </a:r>
          </a:p>
          <a:p>
            <a:r>
              <a:rPr lang="en-US" altLang="ja-JP" sz="2800" b="1" dirty="0"/>
              <a:t>	li		$v0,1</a:t>
            </a:r>
          </a:p>
          <a:p>
            <a:r>
              <a:rPr lang="en-US" altLang="ja-JP" sz="2800" b="1" dirty="0"/>
              <a:t>	move	$a0,$t1</a:t>
            </a:r>
          </a:p>
          <a:p>
            <a:r>
              <a:rPr lang="en-US" altLang="ja-JP" sz="2800" b="1" dirty="0"/>
              <a:t>	</a:t>
            </a:r>
            <a:r>
              <a:rPr lang="en-US" altLang="ja-JP" sz="2800" b="1" dirty="0" err="1"/>
              <a:t>syscall</a:t>
            </a:r>
            <a:endParaRPr lang="en-US" altLang="ja-JP" sz="2800" b="1" dirty="0"/>
          </a:p>
          <a:p>
            <a:r>
              <a:rPr lang="en-US" altLang="ja-JP" sz="2800" b="1" dirty="0"/>
              <a:t>	</a:t>
            </a:r>
            <a:r>
              <a:rPr lang="en-US" altLang="ja-JP" sz="2800" b="1" dirty="0" err="1"/>
              <a:t>addiu</a:t>
            </a:r>
            <a:r>
              <a:rPr lang="en-US" altLang="ja-JP" sz="2800" b="1" dirty="0"/>
              <a:t>	$sp,$sp,20</a:t>
            </a:r>
          </a:p>
          <a:p>
            <a:r>
              <a:rPr lang="en-US" altLang="ja-JP" sz="2800" b="1" dirty="0"/>
              <a:t>	</a:t>
            </a:r>
            <a:r>
              <a:rPr lang="en-US" altLang="ja-JP" sz="2800" b="1" dirty="0" err="1"/>
              <a:t>jr</a:t>
            </a:r>
            <a:r>
              <a:rPr lang="en-US" altLang="ja-JP" sz="2800" b="1" dirty="0"/>
              <a:t>		$</a:t>
            </a:r>
            <a:r>
              <a:rPr lang="en-US" altLang="ja-JP" sz="2800" b="1" dirty="0" err="1"/>
              <a:t>ra</a:t>
            </a:r>
            <a:endParaRPr lang="en-US" altLang="ja-JP" sz="2800" b="1" dirty="0"/>
          </a:p>
        </p:txBody>
      </p:sp>
      <p:sp>
        <p:nvSpPr>
          <p:cNvPr id="5" name="線吹き出し 1 (枠付き) 4"/>
          <p:cNvSpPr/>
          <p:nvPr/>
        </p:nvSpPr>
        <p:spPr>
          <a:xfrm>
            <a:off x="5225145" y="3465285"/>
            <a:ext cx="3719285" cy="1560286"/>
          </a:xfrm>
          <a:prstGeom prst="borderCallout1">
            <a:avLst>
              <a:gd name="adj1" fmla="val 27841"/>
              <a:gd name="adj2" fmla="val -3943"/>
              <a:gd name="adj3" fmla="val 42804"/>
              <a:gd name="adj4" fmla="val -51565"/>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err="1">
                <a:solidFill>
                  <a:schemeClr val="tx1"/>
                </a:solidFill>
              </a:rPr>
              <a:t>lw</a:t>
            </a:r>
            <a:r>
              <a:rPr lang="en-US" altLang="ja-JP" sz="2400" b="1" dirty="0">
                <a:solidFill>
                  <a:schemeClr val="tx1"/>
                </a:solidFill>
              </a:rPr>
              <a:t>: </a:t>
            </a:r>
            <a:r>
              <a:rPr lang="ja-JP" altLang="en-US" sz="2400" b="1" dirty="0">
                <a:solidFill>
                  <a:schemeClr val="tx1"/>
                </a:solidFill>
              </a:rPr>
              <a:t>メモリアドレス </a:t>
            </a:r>
            <a:r>
              <a:rPr lang="en-US" altLang="ja-JP" sz="2400" b="1" dirty="0">
                <a:solidFill>
                  <a:schemeClr val="tx1"/>
                </a:solidFill>
              </a:rPr>
              <a:t>$</a:t>
            </a:r>
            <a:r>
              <a:rPr lang="en-US" altLang="ja-JP" sz="2400" b="1" dirty="0" err="1">
                <a:solidFill>
                  <a:schemeClr val="tx1"/>
                </a:solidFill>
              </a:rPr>
              <a:t>sp</a:t>
            </a:r>
            <a:r>
              <a:rPr lang="en-US" altLang="ja-JP" sz="2400" b="1" dirty="0">
                <a:solidFill>
                  <a:schemeClr val="tx1"/>
                </a:solidFill>
              </a:rPr>
              <a:t> + 4</a:t>
            </a:r>
            <a:r>
              <a:rPr lang="ja-JP" altLang="en-US" sz="2400" b="1" dirty="0">
                <a:solidFill>
                  <a:schemeClr val="tx1"/>
                </a:solidFill>
              </a:rPr>
              <a:t> の場所から</a:t>
            </a:r>
            <a:r>
              <a:rPr lang="en-US" altLang="ja-JP" sz="2400" b="1" dirty="0">
                <a:solidFill>
                  <a:schemeClr val="tx1"/>
                </a:solidFill>
              </a:rPr>
              <a:t> $t1 </a:t>
            </a:r>
            <a:r>
              <a:rPr lang="ja-JP" altLang="en-US" sz="2400" b="1" dirty="0">
                <a:solidFill>
                  <a:schemeClr val="tx1"/>
                </a:solidFill>
              </a:rPr>
              <a:t>に値を</a:t>
            </a:r>
            <a:br>
              <a:rPr lang="en-US" altLang="ja-JP" sz="2400" b="1" dirty="0">
                <a:solidFill>
                  <a:schemeClr val="tx1"/>
                </a:solidFill>
              </a:rPr>
            </a:br>
            <a:r>
              <a:rPr lang="ja-JP" altLang="en-US" sz="2400" b="1" dirty="0">
                <a:solidFill>
                  <a:schemeClr val="tx1"/>
                </a:solidFill>
              </a:rPr>
              <a:t>読み込む </a:t>
            </a:r>
            <a:endParaRPr lang="en-US" altLang="ja-JP" sz="2400" b="1" dirty="0">
              <a:solidFill>
                <a:schemeClr val="tx1"/>
              </a:solidFill>
            </a:endParaRPr>
          </a:p>
        </p:txBody>
      </p:sp>
    </p:spTree>
    <p:extLst>
      <p:ext uri="{BB962C8B-B14F-4D97-AF65-F5344CB8AC3E}">
        <p14:creationId xmlns:p14="http://schemas.microsoft.com/office/powerpoint/2010/main" val="1671622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en-US" altLang="ja-JP" dirty="0"/>
              <a:t>MIPS </a:t>
            </a:r>
            <a:r>
              <a:rPr kumimoji="1" lang="ja-JP" altLang="en-US" dirty="0"/>
              <a:t>とは</a:t>
            </a:r>
          </a:p>
        </p:txBody>
      </p:sp>
      <p:sp>
        <p:nvSpPr>
          <p:cNvPr id="9" name="コンテンツ プレースホルダー 2"/>
          <p:cNvSpPr txBox="1">
            <a:spLocks/>
          </p:cNvSpPr>
          <p:nvPr/>
        </p:nvSpPr>
        <p:spPr>
          <a:xfrm>
            <a:off x="457200" y="1417637"/>
            <a:ext cx="8229600"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計算機アーキテクチャの一種</a:t>
            </a:r>
            <a:endParaRPr lang="en-US" altLang="ja-JP" dirty="0"/>
          </a:p>
          <a:p>
            <a:r>
              <a:rPr lang="ja-JP" altLang="en-US" dirty="0"/>
              <a:t>主に組み込みで使われる</a:t>
            </a:r>
            <a:endParaRPr lang="en-US" altLang="ja-JP" dirty="0"/>
          </a:p>
          <a:p>
            <a:pPr lvl="1"/>
            <a:r>
              <a:rPr lang="ja-JP" altLang="en-US" dirty="0"/>
              <a:t>組み込み</a:t>
            </a:r>
            <a:r>
              <a:rPr lang="en-US" altLang="ja-JP" dirty="0"/>
              <a:t>: </a:t>
            </a:r>
            <a:r>
              <a:rPr lang="ja-JP" altLang="en-US" dirty="0"/>
              <a:t>家電等に「組み込んで」使われる</a:t>
            </a:r>
            <a:br>
              <a:rPr lang="en-US" altLang="ja-JP" dirty="0"/>
            </a:br>
            <a:r>
              <a:rPr lang="ja-JP" altLang="en-US" dirty="0"/>
              <a:t>計算機のこと</a:t>
            </a:r>
            <a:endParaRPr lang="en-US" altLang="ja-JP" dirty="0"/>
          </a:p>
        </p:txBody>
      </p:sp>
    </p:spTree>
    <p:extLst>
      <p:ext uri="{BB962C8B-B14F-4D97-AF65-F5344CB8AC3E}">
        <p14:creationId xmlns:p14="http://schemas.microsoft.com/office/powerpoint/2010/main" val="1792401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解説</a:t>
            </a:r>
          </a:p>
        </p:txBody>
      </p:sp>
      <p:sp>
        <p:nvSpPr>
          <p:cNvPr id="3" name="正方形/長方形 2"/>
          <p:cNvSpPr/>
          <p:nvPr/>
        </p:nvSpPr>
        <p:spPr>
          <a:xfrm>
            <a:off x="457200" y="1420133"/>
            <a:ext cx="5352144" cy="5262980"/>
          </a:xfrm>
          <a:prstGeom prst="rect">
            <a:avLst/>
          </a:prstGeom>
        </p:spPr>
        <p:txBody>
          <a:bodyPr wrap="square">
            <a:spAutoFit/>
          </a:bodyPr>
          <a:lstStyle/>
          <a:p>
            <a:r>
              <a:rPr lang="en-US" altLang="ja-JP" sz="2800" b="1" dirty="0"/>
              <a:t>	.text</a:t>
            </a:r>
          </a:p>
          <a:p>
            <a:r>
              <a:rPr lang="en-US" altLang="ja-JP" sz="2800" b="1" dirty="0"/>
              <a:t>	.</a:t>
            </a:r>
            <a:r>
              <a:rPr lang="en-US" altLang="ja-JP" sz="2800" b="1" dirty="0" err="1"/>
              <a:t>globl</a:t>
            </a:r>
            <a:r>
              <a:rPr lang="en-US" altLang="ja-JP" sz="2800" b="1" dirty="0"/>
              <a:t>	main</a:t>
            </a:r>
          </a:p>
          <a:p>
            <a:r>
              <a:rPr lang="en-US" altLang="ja-JP" sz="2800" b="1" dirty="0"/>
              <a:t>main:</a:t>
            </a:r>
          </a:p>
          <a:p>
            <a:r>
              <a:rPr lang="en-US" altLang="ja-JP" sz="2800" b="1" dirty="0"/>
              <a:t>	</a:t>
            </a:r>
            <a:r>
              <a:rPr lang="en-US" altLang="ja-JP" sz="2800" b="1" dirty="0" err="1"/>
              <a:t>addiu</a:t>
            </a:r>
            <a:r>
              <a:rPr lang="en-US" altLang="ja-JP" sz="2800" b="1" dirty="0"/>
              <a:t>	$sp,$sp,-20</a:t>
            </a:r>
          </a:p>
          <a:p>
            <a:r>
              <a:rPr lang="en-US" altLang="ja-JP" sz="2800" b="1" dirty="0"/>
              <a:t>	li		$t0,5</a:t>
            </a:r>
          </a:p>
          <a:p>
            <a:r>
              <a:rPr lang="en-US" altLang="ja-JP" sz="2800" b="1" dirty="0"/>
              <a:t>	</a:t>
            </a:r>
            <a:r>
              <a:rPr lang="en-US" altLang="ja-JP" sz="2800" b="1" dirty="0" err="1"/>
              <a:t>sw</a:t>
            </a:r>
            <a:r>
              <a:rPr lang="en-US" altLang="ja-JP" sz="2800" b="1" dirty="0"/>
              <a:t>		$t0, 4($</a:t>
            </a:r>
            <a:r>
              <a:rPr lang="en-US" altLang="ja-JP" sz="2800" b="1" dirty="0" err="1"/>
              <a:t>sp</a:t>
            </a:r>
            <a:r>
              <a:rPr lang="en-US" altLang="ja-JP" sz="2800" b="1" dirty="0"/>
              <a:t>)</a:t>
            </a:r>
          </a:p>
          <a:p>
            <a:r>
              <a:rPr lang="en-US" altLang="ja-JP" sz="2800" b="1" dirty="0"/>
              <a:t>	</a:t>
            </a:r>
            <a:r>
              <a:rPr lang="en-US" altLang="ja-JP" sz="2800" b="1" dirty="0" err="1"/>
              <a:t>lw</a:t>
            </a:r>
            <a:r>
              <a:rPr lang="en-US" altLang="ja-JP" sz="2800" b="1" dirty="0"/>
              <a:t>		$t1, 4($</a:t>
            </a:r>
            <a:r>
              <a:rPr lang="en-US" altLang="ja-JP" sz="2800" b="1" dirty="0" err="1"/>
              <a:t>sp</a:t>
            </a:r>
            <a:r>
              <a:rPr lang="en-US" altLang="ja-JP" sz="2800" b="1" dirty="0"/>
              <a:t>)</a:t>
            </a:r>
          </a:p>
          <a:p>
            <a:r>
              <a:rPr lang="en-US" altLang="ja-JP" sz="2800" b="1" dirty="0"/>
              <a:t>	li		$v0,1</a:t>
            </a:r>
          </a:p>
          <a:p>
            <a:r>
              <a:rPr lang="en-US" altLang="ja-JP" sz="2800" b="1" dirty="0"/>
              <a:t>	move	$a0,$t1</a:t>
            </a:r>
          </a:p>
          <a:p>
            <a:r>
              <a:rPr lang="en-US" altLang="ja-JP" sz="2800" b="1" dirty="0"/>
              <a:t>	</a:t>
            </a:r>
            <a:r>
              <a:rPr lang="en-US" altLang="ja-JP" sz="2800" b="1" dirty="0" err="1"/>
              <a:t>syscall</a:t>
            </a:r>
            <a:endParaRPr lang="en-US" altLang="ja-JP" sz="2800" b="1" dirty="0"/>
          </a:p>
          <a:p>
            <a:r>
              <a:rPr lang="en-US" altLang="ja-JP" sz="2800" b="1" dirty="0"/>
              <a:t>	</a:t>
            </a:r>
            <a:r>
              <a:rPr lang="en-US" altLang="ja-JP" sz="2800" b="1" dirty="0" err="1"/>
              <a:t>addiu</a:t>
            </a:r>
            <a:r>
              <a:rPr lang="en-US" altLang="ja-JP" sz="2800" b="1" dirty="0"/>
              <a:t>	$sp,$sp,20</a:t>
            </a:r>
          </a:p>
          <a:p>
            <a:r>
              <a:rPr lang="en-US" altLang="ja-JP" sz="2800" b="1" dirty="0"/>
              <a:t>	</a:t>
            </a:r>
            <a:r>
              <a:rPr lang="en-US" altLang="ja-JP" sz="2800" b="1" dirty="0" err="1"/>
              <a:t>jr</a:t>
            </a:r>
            <a:r>
              <a:rPr lang="en-US" altLang="ja-JP" sz="2800" b="1" dirty="0"/>
              <a:t>		$</a:t>
            </a:r>
            <a:r>
              <a:rPr lang="en-US" altLang="ja-JP" sz="2800" b="1" dirty="0" err="1"/>
              <a:t>ra</a:t>
            </a:r>
            <a:endParaRPr lang="en-US" altLang="ja-JP" sz="2800" b="1" dirty="0"/>
          </a:p>
        </p:txBody>
      </p:sp>
      <p:sp>
        <p:nvSpPr>
          <p:cNvPr id="5" name="線吹き出し 1 (枠付き) 4"/>
          <p:cNvSpPr/>
          <p:nvPr/>
        </p:nvSpPr>
        <p:spPr>
          <a:xfrm>
            <a:off x="4789716" y="4245428"/>
            <a:ext cx="3719285" cy="1560286"/>
          </a:xfrm>
          <a:prstGeom prst="borderCallout1">
            <a:avLst>
              <a:gd name="adj1" fmla="val 27841"/>
              <a:gd name="adj2" fmla="val -3943"/>
              <a:gd name="adj3" fmla="val 42804"/>
              <a:gd name="adj4" fmla="val -51565"/>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a:solidFill>
                  <a:schemeClr val="tx1"/>
                </a:solidFill>
              </a:rPr>
              <a:t>move: $t1 </a:t>
            </a:r>
            <a:r>
              <a:rPr lang="ja-JP" altLang="en-US" sz="2400" b="1" dirty="0">
                <a:solidFill>
                  <a:schemeClr val="tx1"/>
                </a:solidFill>
              </a:rPr>
              <a:t>の値を</a:t>
            </a:r>
            <a:r>
              <a:rPr lang="en-US" altLang="ja-JP" sz="2400" b="1" dirty="0">
                <a:solidFill>
                  <a:schemeClr val="tx1"/>
                </a:solidFill>
              </a:rPr>
              <a:t> $a0 </a:t>
            </a:r>
            <a:r>
              <a:rPr lang="ja-JP" altLang="en-US" sz="2400" b="1" dirty="0">
                <a:solidFill>
                  <a:schemeClr val="tx1"/>
                </a:solidFill>
              </a:rPr>
              <a:t>に</a:t>
            </a:r>
            <a:br>
              <a:rPr lang="en-US" altLang="ja-JP" sz="2400" b="1" dirty="0">
                <a:solidFill>
                  <a:schemeClr val="tx1"/>
                </a:solidFill>
              </a:rPr>
            </a:br>
            <a:r>
              <a:rPr lang="ja-JP" altLang="en-US" sz="2400" b="1" dirty="0">
                <a:solidFill>
                  <a:schemeClr val="tx1"/>
                </a:solidFill>
              </a:rPr>
              <a:t>書き込む</a:t>
            </a:r>
            <a:endParaRPr lang="en-US" altLang="ja-JP" sz="2400" b="1" dirty="0">
              <a:solidFill>
                <a:schemeClr val="tx1"/>
              </a:solidFill>
            </a:endParaRPr>
          </a:p>
        </p:txBody>
      </p:sp>
    </p:spTree>
    <p:extLst>
      <p:ext uri="{BB962C8B-B14F-4D97-AF65-F5344CB8AC3E}">
        <p14:creationId xmlns:p14="http://schemas.microsoft.com/office/powerpoint/2010/main" val="3088797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36143" y="274638"/>
            <a:ext cx="4553856" cy="1143000"/>
          </a:xfrm>
        </p:spPr>
        <p:txBody>
          <a:bodyPr>
            <a:normAutofit/>
          </a:bodyPr>
          <a:lstStyle/>
          <a:p>
            <a:r>
              <a:rPr kumimoji="1" lang="ja-JP" altLang="en-US" dirty="0"/>
              <a:t>メモリ</a:t>
            </a:r>
          </a:p>
        </p:txBody>
      </p:sp>
      <p:sp>
        <p:nvSpPr>
          <p:cNvPr id="9" name="コンテンツ プレースホルダー 2"/>
          <p:cNvSpPr txBox="1">
            <a:spLocks/>
          </p:cNvSpPr>
          <p:nvPr/>
        </p:nvSpPr>
        <p:spPr>
          <a:xfrm>
            <a:off x="3501571" y="1417637"/>
            <a:ext cx="5388428"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コンピュータが持っている</a:t>
            </a:r>
            <a:br>
              <a:rPr lang="en-US" altLang="ja-JP" dirty="0"/>
            </a:br>
            <a:r>
              <a:rPr lang="ja-JP" altLang="en-US" dirty="0"/>
              <a:t>記憶領域</a:t>
            </a:r>
            <a:endParaRPr lang="en-US" altLang="ja-JP" dirty="0"/>
          </a:p>
          <a:p>
            <a:r>
              <a:rPr lang="en-US" altLang="ja-JP" dirty="0"/>
              <a:t>1</a:t>
            </a:r>
            <a:r>
              <a:rPr lang="ja-JP" altLang="en-US" dirty="0"/>
              <a:t>バイトごとに</a:t>
            </a:r>
            <a:r>
              <a:rPr lang="ja-JP" altLang="en-US" u="sng" dirty="0"/>
              <a:t>メモリアドレス</a:t>
            </a:r>
            <a:r>
              <a:rPr lang="ja-JP" altLang="en-US" dirty="0"/>
              <a:t>がついている</a:t>
            </a:r>
            <a:endParaRPr lang="en-US" altLang="ja-JP" dirty="0"/>
          </a:p>
          <a:p>
            <a:r>
              <a:rPr lang="ja-JP" altLang="en-US" dirty="0"/>
              <a:t>書き込み，読み込みの</a:t>
            </a:r>
            <a:br>
              <a:rPr lang="en-US" altLang="ja-JP" dirty="0"/>
            </a:br>
            <a:r>
              <a:rPr lang="ja-JP" altLang="en-US" dirty="0"/>
              <a:t>際はアドレスを指定する</a:t>
            </a:r>
            <a:endParaRPr lang="en-US" altLang="ja-JP" dirty="0"/>
          </a:p>
          <a:p>
            <a:r>
              <a:rPr lang="ja-JP" altLang="en-US" dirty="0"/>
              <a:t>絵で描くときは上がアドレスの大きい側になるように描く</a:t>
            </a:r>
            <a:endParaRPr lang="en-US" altLang="ja-JP" dirty="0"/>
          </a:p>
        </p:txBody>
      </p:sp>
      <p:sp>
        <p:nvSpPr>
          <p:cNvPr id="3" name="正方形/長方形 2"/>
          <p:cNvSpPr/>
          <p:nvPr/>
        </p:nvSpPr>
        <p:spPr>
          <a:xfrm>
            <a:off x="1469571" y="762000"/>
            <a:ext cx="1886857" cy="5533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469571" y="58964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1469571" y="548640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直線コネクタ 7"/>
          <p:cNvCxnSpPr/>
          <p:nvPr/>
        </p:nvCxnSpPr>
        <p:spPr>
          <a:xfrm>
            <a:off x="1469571" y="5050972"/>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p:nvCxnSpPr>
        <p:spPr>
          <a:xfrm>
            <a:off x="1469571" y="46155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コンテンツ プレースホルダー 2"/>
          <p:cNvSpPr txBox="1">
            <a:spLocks/>
          </p:cNvSpPr>
          <p:nvPr/>
        </p:nvSpPr>
        <p:spPr>
          <a:xfrm>
            <a:off x="1001485" y="5970247"/>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0</a:t>
            </a:r>
          </a:p>
        </p:txBody>
      </p:sp>
      <p:sp>
        <p:nvSpPr>
          <p:cNvPr id="12" name="コンテンツ プレースホルダー 2"/>
          <p:cNvSpPr txBox="1">
            <a:spLocks/>
          </p:cNvSpPr>
          <p:nvPr/>
        </p:nvSpPr>
        <p:spPr>
          <a:xfrm>
            <a:off x="1001485" y="559049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4</a:t>
            </a:r>
          </a:p>
        </p:txBody>
      </p:sp>
      <p:sp>
        <p:nvSpPr>
          <p:cNvPr id="13" name="コンテンツ プレースホルダー 2"/>
          <p:cNvSpPr txBox="1">
            <a:spLocks/>
          </p:cNvSpPr>
          <p:nvPr/>
        </p:nvSpPr>
        <p:spPr>
          <a:xfrm>
            <a:off x="1001485" y="517445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8</a:t>
            </a:r>
          </a:p>
        </p:txBody>
      </p:sp>
      <p:sp>
        <p:nvSpPr>
          <p:cNvPr id="14" name="コンテンツ プレースホルダー 2"/>
          <p:cNvSpPr txBox="1">
            <a:spLocks/>
          </p:cNvSpPr>
          <p:nvPr/>
        </p:nvSpPr>
        <p:spPr>
          <a:xfrm>
            <a:off x="798286" y="4725647"/>
            <a:ext cx="67128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12</a:t>
            </a:r>
          </a:p>
        </p:txBody>
      </p:sp>
      <p:sp>
        <p:nvSpPr>
          <p:cNvPr id="15" name="コンテンツ プレースホルダー 2"/>
          <p:cNvSpPr txBox="1">
            <a:spLocks/>
          </p:cNvSpPr>
          <p:nvPr/>
        </p:nvSpPr>
        <p:spPr>
          <a:xfrm>
            <a:off x="798286" y="4290219"/>
            <a:ext cx="589642"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16</a:t>
            </a:r>
          </a:p>
        </p:txBody>
      </p:sp>
      <p:sp>
        <p:nvSpPr>
          <p:cNvPr id="16" name="コンテンツ プレースホルダー 2"/>
          <p:cNvSpPr txBox="1">
            <a:spLocks/>
          </p:cNvSpPr>
          <p:nvPr/>
        </p:nvSpPr>
        <p:spPr>
          <a:xfrm rot="5400000" flipH="1">
            <a:off x="2192222" y="3387951"/>
            <a:ext cx="7638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p>
        </p:txBody>
      </p:sp>
      <p:cxnSp>
        <p:nvCxnSpPr>
          <p:cNvPr id="17" name="直線コネクタ 16"/>
          <p:cNvCxnSpPr/>
          <p:nvPr/>
        </p:nvCxnSpPr>
        <p:spPr>
          <a:xfrm>
            <a:off x="1469571" y="28629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1469571" y="2427515"/>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p:cNvCxnSpPr/>
          <p:nvPr/>
        </p:nvCxnSpPr>
        <p:spPr>
          <a:xfrm>
            <a:off x="1469571" y="201023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a:off x="1469571" y="16292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p:cNvCxnSpPr/>
          <p:nvPr/>
        </p:nvCxnSpPr>
        <p:spPr>
          <a:xfrm>
            <a:off x="1469571" y="122645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8823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今から</a:t>
            </a:r>
            <a:r>
              <a:rPr kumimoji="1" lang="en-US" altLang="ja-JP" dirty="0"/>
              <a:t> $</a:t>
            </a:r>
            <a:r>
              <a:rPr kumimoji="1" lang="en-US" altLang="ja-JP" dirty="0" err="1"/>
              <a:t>sp</a:t>
            </a:r>
            <a:r>
              <a:rPr kumimoji="1" lang="en-US" altLang="ja-JP" dirty="0"/>
              <a:t> </a:t>
            </a:r>
            <a:r>
              <a:rPr kumimoji="1" lang="ja-JP" altLang="en-US" dirty="0"/>
              <a:t>の説明をします</a:t>
            </a:r>
          </a:p>
        </p:txBody>
      </p:sp>
      <p:sp>
        <p:nvSpPr>
          <p:cNvPr id="3" name="正方形/長方形 2"/>
          <p:cNvSpPr/>
          <p:nvPr/>
        </p:nvSpPr>
        <p:spPr>
          <a:xfrm>
            <a:off x="457200" y="1420133"/>
            <a:ext cx="5352144" cy="5262980"/>
          </a:xfrm>
          <a:prstGeom prst="rect">
            <a:avLst/>
          </a:prstGeom>
        </p:spPr>
        <p:txBody>
          <a:bodyPr wrap="square">
            <a:spAutoFit/>
          </a:bodyPr>
          <a:lstStyle/>
          <a:p>
            <a:r>
              <a:rPr lang="en-US" altLang="ja-JP" sz="2800" b="1" dirty="0"/>
              <a:t>	.text</a:t>
            </a:r>
          </a:p>
          <a:p>
            <a:r>
              <a:rPr lang="en-US" altLang="ja-JP" sz="2800" b="1" dirty="0"/>
              <a:t>	.</a:t>
            </a:r>
            <a:r>
              <a:rPr lang="en-US" altLang="ja-JP" sz="2800" b="1" dirty="0" err="1"/>
              <a:t>globl</a:t>
            </a:r>
            <a:r>
              <a:rPr lang="en-US" altLang="ja-JP" sz="2800" b="1" dirty="0"/>
              <a:t>	main</a:t>
            </a:r>
          </a:p>
          <a:p>
            <a:r>
              <a:rPr lang="en-US" altLang="ja-JP" sz="2800" b="1" dirty="0"/>
              <a:t>main:</a:t>
            </a:r>
          </a:p>
          <a:p>
            <a:r>
              <a:rPr lang="en-US" altLang="ja-JP" sz="2800" b="1" dirty="0"/>
              <a:t>	</a:t>
            </a:r>
            <a:r>
              <a:rPr lang="en-US" altLang="ja-JP" sz="2800" b="1" dirty="0" err="1"/>
              <a:t>addiu</a:t>
            </a:r>
            <a:r>
              <a:rPr lang="en-US" altLang="ja-JP" sz="2800" b="1" dirty="0"/>
              <a:t>	$sp,$sp,-20</a:t>
            </a:r>
          </a:p>
          <a:p>
            <a:r>
              <a:rPr lang="en-US" altLang="ja-JP" sz="2800" b="1" dirty="0"/>
              <a:t>	li		$t0,5</a:t>
            </a:r>
          </a:p>
          <a:p>
            <a:r>
              <a:rPr lang="en-US" altLang="ja-JP" sz="2800" b="1" dirty="0"/>
              <a:t>	</a:t>
            </a:r>
            <a:r>
              <a:rPr lang="en-US" altLang="ja-JP" sz="2800" b="1" dirty="0" err="1"/>
              <a:t>sw</a:t>
            </a:r>
            <a:r>
              <a:rPr lang="en-US" altLang="ja-JP" sz="2800" b="1" dirty="0"/>
              <a:t>		$t0, 4($</a:t>
            </a:r>
            <a:r>
              <a:rPr lang="en-US" altLang="ja-JP" sz="2800" b="1" dirty="0" err="1"/>
              <a:t>sp</a:t>
            </a:r>
            <a:r>
              <a:rPr lang="en-US" altLang="ja-JP" sz="2800" b="1" dirty="0"/>
              <a:t>)</a:t>
            </a:r>
          </a:p>
          <a:p>
            <a:r>
              <a:rPr lang="en-US" altLang="ja-JP" sz="2800" b="1" dirty="0"/>
              <a:t>	</a:t>
            </a:r>
            <a:r>
              <a:rPr lang="en-US" altLang="ja-JP" sz="2800" b="1" dirty="0" err="1"/>
              <a:t>lw</a:t>
            </a:r>
            <a:r>
              <a:rPr lang="en-US" altLang="ja-JP" sz="2800" b="1" dirty="0"/>
              <a:t>		$t1, 4($</a:t>
            </a:r>
            <a:r>
              <a:rPr lang="en-US" altLang="ja-JP" sz="2800" b="1" dirty="0" err="1"/>
              <a:t>sp</a:t>
            </a:r>
            <a:r>
              <a:rPr lang="en-US" altLang="ja-JP" sz="2800" b="1" dirty="0"/>
              <a:t>)</a:t>
            </a:r>
          </a:p>
          <a:p>
            <a:r>
              <a:rPr lang="en-US" altLang="ja-JP" sz="2800" b="1" dirty="0"/>
              <a:t>	li		$v0,1</a:t>
            </a:r>
          </a:p>
          <a:p>
            <a:r>
              <a:rPr lang="en-US" altLang="ja-JP" sz="2800" b="1" dirty="0"/>
              <a:t>	move	$a0,$t1</a:t>
            </a:r>
          </a:p>
          <a:p>
            <a:r>
              <a:rPr lang="en-US" altLang="ja-JP" sz="2800" b="1" dirty="0"/>
              <a:t>	</a:t>
            </a:r>
            <a:r>
              <a:rPr lang="en-US" altLang="ja-JP" sz="2800" b="1" dirty="0" err="1"/>
              <a:t>syscall</a:t>
            </a:r>
            <a:endParaRPr lang="en-US" altLang="ja-JP" sz="2800" b="1" dirty="0"/>
          </a:p>
          <a:p>
            <a:r>
              <a:rPr lang="en-US" altLang="ja-JP" sz="2800" b="1" dirty="0"/>
              <a:t>	</a:t>
            </a:r>
            <a:r>
              <a:rPr lang="en-US" altLang="ja-JP" sz="2800" b="1" dirty="0" err="1"/>
              <a:t>addiu</a:t>
            </a:r>
            <a:r>
              <a:rPr lang="en-US" altLang="ja-JP" sz="2800" b="1" dirty="0"/>
              <a:t>	$sp,$sp,20</a:t>
            </a:r>
          </a:p>
          <a:p>
            <a:r>
              <a:rPr lang="en-US" altLang="ja-JP" sz="2800" b="1" dirty="0"/>
              <a:t>	</a:t>
            </a:r>
            <a:r>
              <a:rPr lang="en-US" altLang="ja-JP" sz="2800" b="1" dirty="0" err="1"/>
              <a:t>jr</a:t>
            </a:r>
            <a:r>
              <a:rPr lang="en-US" altLang="ja-JP" sz="2800" b="1" dirty="0"/>
              <a:t>		$</a:t>
            </a:r>
            <a:r>
              <a:rPr lang="en-US" altLang="ja-JP" sz="2800" b="1" dirty="0" err="1"/>
              <a:t>ra</a:t>
            </a:r>
            <a:endParaRPr lang="en-US" altLang="ja-JP" sz="2800" b="1" dirty="0"/>
          </a:p>
        </p:txBody>
      </p:sp>
      <p:sp>
        <p:nvSpPr>
          <p:cNvPr id="5" name="線吹き出し 1 (枠付き) 4"/>
          <p:cNvSpPr/>
          <p:nvPr/>
        </p:nvSpPr>
        <p:spPr>
          <a:xfrm>
            <a:off x="4572002" y="1889352"/>
            <a:ext cx="3574141" cy="938438"/>
          </a:xfrm>
          <a:prstGeom prst="borderCallout1">
            <a:avLst>
              <a:gd name="adj1" fmla="val 27841"/>
              <a:gd name="adj2" fmla="val -3943"/>
              <a:gd name="adj3" fmla="val 90478"/>
              <a:gd name="adj4" fmla="val -47663"/>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a:solidFill>
                  <a:schemeClr val="tx1"/>
                </a:solidFill>
              </a:rPr>
              <a:t>なぜ最初に</a:t>
            </a:r>
            <a:r>
              <a:rPr lang="en-US" altLang="ja-JP" sz="2400" b="1" dirty="0">
                <a:solidFill>
                  <a:schemeClr val="tx1"/>
                </a:solidFill>
              </a:rPr>
              <a:t> $</a:t>
            </a:r>
            <a:r>
              <a:rPr lang="en-US" altLang="ja-JP" sz="2400" b="1" dirty="0" err="1">
                <a:solidFill>
                  <a:schemeClr val="tx1"/>
                </a:solidFill>
              </a:rPr>
              <a:t>sp</a:t>
            </a:r>
            <a:r>
              <a:rPr lang="en-US" altLang="ja-JP" sz="2400" b="1" dirty="0">
                <a:solidFill>
                  <a:schemeClr val="tx1"/>
                </a:solidFill>
              </a:rPr>
              <a:t> </a:t>
            </a:r>
            <a:r>
              <a:rPr lang="ja-JP" altLang="en-US" sz="2400" b="1" dirty="0">
                <a:solidFill>
                  <a:schemeClr val="tx1"/>
                </a:solidFill>
              </a:rPr>
              <a:t>を</a:t>
            </a:r>
            <a:r>
              <a:rPr lang="en-US" altLang="ja-JP" sz="2400" b="1" dirty="0">
                <a:solidFill>
                  <a:schemeClr val="tx1"/>
                </a:solidFill>
              </a:rPr>
              <a:t> -20</a:t>
            </a:r>
            <a:br>
              <a:rPr lang="en-US" altLang="ja-JP" sz="2400" b="1" dirty="0">
                <a:solidFill>
                  <a:schemeClr val="tx1"/>
                </a:solidFill>
              </a:rPr>
            </a:br>
            <a:r>
              <a:rPr lang="ja-JP" altLang="en-US" sz="2400" b="1" dirty="0">
                <a:solidFill>
                  <a:schemeClr val="tx1"/>
                </a:solidFill>
              </a:rPr>
              <a:t>減らしているのか</a:t>
            </a:r>
            <a:endParaRPr lang="en-US" altLang="ja-JP" sz="2400" b="1" dirty="0">
              <a:solidFill>
                <a:schemeClr val="tx1"/>
              </a:solidFill>
            </a:endParaRPr>
          </a:p>
        </p:txBody>
      </p:sp>
      <p:sp>
        <p:nvSpPr>
          <p:cNvPr id="6" name="線吹き出し 1 (枠付き) 5"/>
          <p:cNvSpPr/>
          <p:nvPr/>
        </p:nvSpPr>
        <p:spPr>
          <a:xfrm>
            <a:off x="4724402" y="2980190"/>
            <a:ext cx="3574141" cy="938438"/>
          </a:xfrm>
          <a:prstGeom prst="borderCallout1">
            <a:avLst>
              <a:gd name="adj1" fmla="val 27841"/>
              <a:gd name="adj2" fmla="val -3943"/>
              <a:gd name="adj3" fmla="val 90478"/>
              <a:gd name="adj4" fmla="val -47663"/>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a:solidFill>
                  <a:schemeClr val="tx1"/>
                </a:solidFill>
              </a:rPr>
              <a:t>なぜ</a:t>
            </a:r>
            <a:r>
              <a:rPr lang="en-US" altLang="ja-JP" sz="2400" b="1" dirty="0">
                <a:solidFill>
                  <a:schemeClr val="tx1"/>
                </a:solidFill>
              </a:rPr>
              <a:t> $</a:t>
            </a:r>
            <a:r>
              <a:rPr lang="en-US" altLang="ja-JP" sz="2400" b="1" dirty="0" err="1">
                <a:solidFill>
                  <a:schemeClr val="tx1"/>
                </a:solidFill>
              </a:rPr>
              <a:t>sp</a:t>
            </a:r>
            <a:r>
              <a:rPr lang="en-US" altLang="ja-JP" sz="2400" b="1" dirty="0">
                <a:solidFill>
                  <a:schemeClr val="tx1"/>
                </a:solidFill>
              </a:rPr>
              <a:t> + 4 </a:t>
            </a:r>
            <a:r>
              <a:rPr lang="ja-JP" altLang="en-US" sz="2400" b="1" dirty="0">
                <a:solidFill>
                  <a:schemeClr val="tx1"/>
                </a:solidFill>
              </a:rPr>
              <a:t>に値を</a:t>
            </a:r>
            <a:br>
              <a:rPr lang="en-US" altLang="ja-JP" sz="2400" b="1" dirty="0">
                <a:solidFill>
                  <a:schemeClr val="tx1"/>
                </a:solidFill>
              </a:rPr>
            </a:br>
            <a:r>
              <a:rPr lang="ja-JP" altLang="en-US" sz="2400" b="1" dirty="0">
                <a:solidFill>
                  <a:schemeClr val="tx1"/>
                </a:solidFill>
              </a:rPr>
              <a:t>書くのか</a:t>
            </a:r>
            <a:endParaRPr lang="en-US" altLang="ja-JP" sz="2400" b="1" dirty="0">
              <a:solidFill>
                <a:schemeClr val="tx1"/>
              </a:solidFill>
            </a:endParaRPr>
          </a:p>
        </p:txBody>
      </p:sp>
      <p:sp>
        <p:nvSpPr>
          <p:cNvPr id="7" name="線吹き出し 1 (枠付き) 6"/>
          <p:cNvSpPr/>
          <p:nvPr/>
        </p:nvSpPr>
        <p:spPr>
          <a:xfrm>
            <a:off x="4441374" y="5055733"/>
            <a:ext cx="3574141" cy="938438"/>
          </a:xfrm>
          <a:prstGeom prst="borderCallout1">
            <a:avLst>
              <a:gd name="adj1" fmla="val 27841"/>
              <a:gd name="adj2" fmla="val -3943"/>
              <a:gd name="adj3" fmla="val 90478"/>
              <a:gd name="adj4" fmla="val -47663"/>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a:solidFill>
                  <a:schemeClr val="tx1"/>
                </a:solidFill>
              </a:rPr>
              <a:t>なぜ最後に</a:t>
            </a:r>
            <a:r>
              <a:rPr lang="en-US" altLang="ja-JP" sz="2400" b="1" dirty="0">
                <a:solidFill>
                  <a:schemeClr val="tx1"/>
                </a:solidFill>
              </a:rPr>
              <a:t> $</a:t>
            </a:r>
            <a:r>
              <a:rPr lang="en-US" altLang="ja-JP" sz="2400" b="1" dirty="0" err="1">
                <a:solidFill>
                  <a:schemeClr val="tx1"/>
                </a:solidFill>
              </a:rPr>
              <a:t>sp</a:t>
            </a:r>
            <a:r>
              <a:rPr lang="en-US" altLang="ja-JP" sz="2400" b="1" dirty="0">
                <a:solidFill>
                  <a:schemeClr val="tx1"/>
                </a:solidFill>
              </a:rPr>
              <a:t> </a:t>
            </a:r>
            <a:r>
              <a:rPr lang="ja-JP" altLang="en-US" sz="2400" b="1" dirty="0">
                <a:solidFill>
                  <a:schemeClr val="tx1"/>
                </a:solidFill>
              </a:rPr>
              <a:t>を</a:t>
            </a:r>
            <a:r>
              <a:rPr lang="en-US" altLang="ja-JP" sz="2400" b="1" dirty="0">
                <a:solidFill>
                  <a:schemeClr val="tx1"/>
                </a:solidFill>
              </a:rPr>
              <a:t> 20</a:t>
            </a:r>
            <a:br>
              <a:rPr lang="en-US" altLang="ja-JP" sz="2400" b="1" dirty="0">
                <a:solidFill>
                  <a:schemeClr val="tx1"/>
                </a:solidFill>
              </a:rPr>
            </a:br>
            <a:r>
              <a:rPr lang="ja-JP" altLang="en-US" sz="2400" b="1" dirty="0">
                <a:solidFill>
                  <a:schemeClr val="tx1"/>
                </a:solidFill>
              </a:rPr>
              <a:t>増やしているのか</a:t>
            </a:r>
            <a:endParaRPr lang="en-US" altLang="ja-JP" sz="2400" b="1" dirty="0">
              <a:solidFill>
                <a:schemeClr val="tx1"/>
              </a:solidFill>
            </a:endParaRPr>
          </a:p>
        </p:txBody>
      </p:sp>
    </p:spTree>
    <p:extLst>
      <p:ext uri="{BB962C8B-B14F-4D97-AF65-F5344CB8AC3E}">
        <p14:creationId xmlns:p14="http://schemas.microsoft.com/office/powerpoint/2010/main" val="506275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36143" y="274638"/>
            <a:ext cx="4553856" cy="1143000"/>
          </a:xfrm>
        </p:spPr>
        <p:txBody>
          <a:bodyPr>
            <a:normAutofit/>
          </a:bodyPr>
          <a:lstStyle/>
          <a:p>
            <a:r>
              <a:rPr kumimoji="1" lang="ja-JP" altLang="en-US" dirty="0"/>
              <a:t>ローカル領域</a:t>
            </a:r>
          </a:p>
        </p:txBody>
      </p:sp>
      <p:sp>
        <p:nvSpPr>
          <p:cNvPr id="9" name="コンテンツ プレースホルダー 2"/>
          <p:cNvSpPr txBox="1">
            <a:spLocks/>
          </p:cNvSpPr>
          <p:nvPr/>
        </p:nvSpPr>
        <p:spPr>
          <a:xfrm>
            <a:off x="3501571" y="1417637"/>
            <a:ext cx="5388428"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関数が自分の中だけで</a:t>
            </a:r>
            <a:br>
              <a:rPr lang="en-US" altLang="ja-JP" dirty="0"/>
            </a:br>
            <a:r>
              <a:rPr lang="ja-JP" altLang="en-US" dirty="0"/>
              <a:t>使える領域</a:t>
            </a:r>
            <a:endParaRPr lang="en-US" altLang="ja-JP" dirty="0"/>
          </a:p>
        </p:txBody>
      </p:sp>
      <p:sp>
        <p:nvSpPr>
          <p:cNvPr id="3" name="正方形/長方形 2"/>
          <p:cNvSpPr/>
          <p:nvPr/>
        </p:nvSpPr>
        <p:spPr>
          <a:xfrm>
            <a:off x="1469571" y="762000"/>
            <a:ext cx="1886857" cy="5533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469571" y="58964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1469571" y="548640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直線コネクタ 7"/>
          <p:cNvCxnSpPr/>
          <p:nvPr/>
        </p:nvCxnSpPr>
        <p:spPr>
          <a:xfrm>
            <a:off x="1469571" y="5050972"/>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p:nvCxnSpPr>
        <p:spPr>
          <a:xfrm>
            <a:off x="1469571" y="46155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コンテンツ プレースホルダー 2"/>
          <p:cNvSpPr txBox="1">
            <a:spLocks/>
          </p:cNvSpPr>
          <p:nvPr/>
        </p:nvSpPr>
        <p:spPr>
          <a:xfrm>
            <a:off x="1001485" y="5970247"/>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0</a:t>
            </a:r>
          </a:p>
        </p:txBody>
      </p:sp>
      <p:sp>
        <p:nvSpPr>
          <p:cNvPr id="12" name="コンテンツ プレースホルダー 2"/>
          <p:cNvSpPr txBox="1">
            <a:spLocks/>
          </p:cNvSpPr>
          <p:nvPr/>
        </p:nvSpPr>
        <p:spPr>
          <a:xfrm>
            <a:off x="1001485" y="559049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4</a:t>
            </a:r>
          </a:p>
        </p:txBody>
      </p:sp>
      <p:sp>
        <p:nvSpPr>
          <p:cNvPr id="13" name="コンテンツ プレースホルダー 2"/>
          <p:cNvSpPr txBox="1">
            <a:spLocks/>
          </p:cNvSpPr>
          <p:nvPr/>
        </p:nvSpPr>
        <p:spPr>
          <a:xfrm>
            <a:off x="1001485" y="517445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8</a:t>
            </a:r>
          </a:p>
        </p:txBody>
      </p:sp>
      <p:sp>
        <p:nvSpPr>
          <p:cNvPr id="14" name="コンテンツ プレースホルダー 2"/>
          <p:cNvSpPr txBox="1">
            <a:spLocks/>
          </p:cNvSpPr>
          <p:nvPr/>
        </p:nvSpPr>
        <p:spPr>
          <a:xfrm>
            <a:off x="798286" y="4725647"/>
            <a:ext cx="67128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12</a:t>
            </a:r>
          </a:p>
        </p:txBody>
      </p:sp>
      <p:sp>
        <p:nvSpPr>
          <p:cNvPr id="15" name="コンテンツ プレースホルダー 2"/>
          <p:cNvSpPr txBox="1">
            <a:spLocks/>
          </p:cNvSpPr>
          <p:nvPr/>
        </p:nvSpPr>
        <p:spPr>
          <a:xfrm>
            <a:off x="798286" y="4290219"/>
            <a:ext cx="589642"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16</a:t>
            </a:r>
          </a:p>
        </p:txBody>
      </p:sp>
      <p:sp>
        <p:nvSpPr>
          <p:cNvPr id="16" name="コンテンツ プレースホルダー 2"/>
          <p:cNvSpPr txBox="1">
            <a:spLocks/>
          </p:cNvSpPr>
          <p:nvPr/>
        </p:nvSpPr>
        <p:spPr>
          <a:xfrm rot="5400000" flipH="1">
            <a:off x="2192222" y="3387951"/>
            <a:ext cx="7638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p>
        </p:txBody>
      </p:sp>
      <p:cxnSp>
        <p:nvCxnSpPr>
          <p:cNvPr id="17" name="直線コネクタ 16"/>
          <p:cNvCxnSpPr/>
          <p:nvPr/>
        </p:nvCxnSpPr>
        <p:spPr>
          <a:xfrm>
            <a:off x="1469571" y="28629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1469571" y="2427515"/>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p:cNvCxnSpPr/>
          <p:nvPr/>
        </p:nvCxnSpPr>
        <p:spPr>
          <a:xfrm>
            <a:off x="1469571" y="201023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a:off x="1469571" y="16292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p:cNvCxnSpPr/>
          <p:nvPr/>
        </p:nvCxnSpPr>
        <p:spPr>
          <a:xfrm>
            <a:off x="1469571" y="122645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7928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36143" y="274638"/>
            <a:ext cx="4553856" cy="1143000"/>
          </a:xfrm>
        </p:spPr>
        <p:txBody>
          <a:bodyPr>
            <a:normAutofit/>
          </a:bodyPr>
          <a:lstStyle/>
          <a:p>
            <a:r>
              <a:rPr kumimoji="1" lang="ja-JP" altLang="en-US" dirty="0"/>
              <a:t>ローカル領域</a:t>
            </a:r>
          </a:p>
        </p:txBody>
      </p:sp>
      <p:sp>
        <p:nvSpPr>
          <p:cNvPr id="9" name="コンテンツ プレースホルダー 2"/>
          <p:cNvSpPr txBox="1">
            <a:spLocks/>
          </p:cNvSpPr>
          <p:nvPr/>
        </p:nvSpPr>
        <p:spPr>
          <a:xfrm>
            <a:off x="3501571" y="1417637"/>
            <a:ext cx="5388428"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関数が自分の中だけで</a:t>
            </a:r>
            <a:br>
              <a:rPr lang="en-US" altLang="ja-JP" dirty="0"/>
            </a:br>
            <a:r>
              <a:rPr lang="ja-JP" altLang="en-US" dirty="0"/>
              <a:t>使える領域</a:t>
            </a:r>
            <a:endParaRPr lang="en-US" altLang="ja-JP" dirty="0"/>
          </a:p>
          <a:p>
            <a:r>
              <a:rPr lang="ja-JP" altLang="en-US" dirty="0"/>
              <a:t>使っていい領域の天井の</a:t>
            </a:r>
            <a:br>
              <a:rPr lang="en-US" altLang="ja-JP" dirty="0"/>
            </a:br>
            <a:r>
              <a:rPr lang="ja-JP" altLang="en-US" dirty="0"/>
              <a:t>アドレスが</a:t>
            </a:r>
            <a:r>
              <a:rPr lang="en-US" altLang="ja-JP" dirty="0"/>
              <a:t> $</a:t>
            </a:r>
            <a:r>
              <a:rPr lang="en-US" altLang="ja-JP" dirty="0" err="1"/>
              <a:t>sp</a:t>
            </a:r>
            <a:r>
              <a:rPr lang="en-US" altLang="ja-JP" dirty="0"/>
              <a:t> </a:t>
            </a:r>
            <a:r>
              <a:rPr lang="ja-JP" altLang="en-US" dirty="0"/>
              <a:t>に入っている</a:t>
            </a:r>
            <a:endParaRPr lang="en-US" altLang="ja-JP" dirty="0"/>
          </a:p>
          <a:p>
            <a:endParaRPr lang="en-US" altLang="ja-JP" dirty="0"/>
          </a:p>
        </p:txBody>
      </p:sp>
      <p:sp>
        <p:nvSpPr>
          <p:cNvPr id="3" name="正方形/長方形 2"/>
          <p:cNvSpPr/>
          <p:nvPr/>
        </p:nvSpPr>
        <p:spPr>
          <a:xfrm>
            <a:off x="1469571" y="762000"/>
            <a:ext cx="1886857" cy="5533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469571" y="58964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1469571" y="548640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直線コネクタ 7"/>
          <p:cNvCxnSpPr/>
          <p:nvPr/>
        </p:nvCxnSpPr>
        <p:spPr>
          <a:xfrm>
            <a:off x="1469571" y="5050972"/>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p:nvCxnSpPr>
        <p:spPr>
          <a:xfrm>
            <a:off x="1469571" y="46155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コンテンツ プレースホルダー 2"/>
          <p:cNvSpPr txBox="1">
            <a:spLocks/>
          </p:cNvSpPr>
          <p:nvPr/>
        </p:nvSpPr>
        <p:spPr>
          <a:xfrm>
            <a:off x="1001485" y="5970247"/>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0</a:t>
            </a:r>
          </a:p>
        </p:txBody>
      </p:sp>
      <p:sp>
        <p:nvSpPr>
          <p:cNvPr id="12" name="コンテンツ プレースホルダー 2"/>
          <p:cNvSpPr txBox="1">
            <a:spLocks/>
          </p:cNvSpPr>
          <p:nvPr/>
        </p:nvSpPr>
        <p:spPr>
          <a:xfrm>
            <a:off x="1001485" y="559049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4</a:t>
            </a:r>
          </a:p>
        </p:txBody>
      </p:sp>
      <p:sp>
        <p:nvSpPr>
          <p:cNvPr id="13" name="コンテンツ プレースホルダー 2"/>
          <p:cNvSpPr txBox="1">
            <a:spLocks/>
          </p:cNvSpPr>
          <p:nvPr/>
        </p:nvSpPr>
        <p:spPr>
          <a:xfrm>
            <a:off x="1001485" y="517445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8</a:t>
            </a:r>
          </a:p>
        </p:txBody>
      </p:sp>
      <p:sp>
        <p:nvSpPr>
          <p:cNvPr id="14" name="コンテンツ プレースホルダー 2"/>
          <p:cNvSpPr txBox="1">
            <a:spLocks/>
          </p:cNvSpPr>
          <p:nvPr/>
        </p:nvSpPr>
        <p:spPr>
          <a:xfrm>
            <a:off x="798286" y="4725647"/>
            <a:ext cx="67128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12</a:t>
            </a:r>
          </a:p>
        </p:txBody>
      </p:sp>
      <p:sp>
        <p:nvSpPr>
          <p:cNvPr id="15" name="コンテンツ プレースホルダー 2"/>
          <p:cNvSpPr txBox="1">
            <a:spLocks/>
          </p:cNvSpPr>
          <p:nvPr/>
        </p:nvSpPr>
        <p:spPr>
          <a:xfrm>
            <a:off x="798286" y="4290219"/>
            <a:ext cx="589642"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16</a:t>
            </a:r>
          </a:p>
        </p:txBody>
      </p:sp>
      <p:sp>
        <p:nvSpPr>
          <p:cNvPr id="16" name="コンテンツ プレースホルダー 2"/>
          <p:cNvSpPr txBox="1">
            <a:spLocks/>
          </p:cNvSpPr>
          <p:nvPr/>
        </p:nvSpPr>
        <p:spPr>
          <a:xfrm rot="5400000" flipH="1">
            <a:off x="2192222" y="3387951"/>
            <a:ext cx="7638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p>
        </p:txBody>
      </p:sp>
      <p:cxnSp>
        <p:nvCxnSpPr>
          <p:cNvPr id="17" name="直線コネクタ 16"/>
          <p:cNvCxnSpPr/>
          <p:nvPr/>
        </p:nvCxnSpPr>
        <p:spPr>
          <a:xfrm>
            <a:off x="1469571" y="28629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1469571" y="2427515"/>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p:cNvCxnSpPr/>
          <p:nvPr/>
        </p:nvCxnSpPr>
        <p:spPr>
          <a:xfrm>
            <a:off x="1469571" y="201023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a:off x="1469571" y="16292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p:cNvCxnSpPr/>
          <p:nvPr/>
        </p:nvCxnSpPr>
        <p:spPr>
          <a:xfrm>
            <a:off x="1469571" y="122645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2" name="コンテンツ プレースホルダー 2"/>
          <p:cNvSpPr txBox="1">
            <a:spLocks/>
          </p:cNvSpPr>
          <p:nvPr/>
        </p:nvSpPr>
        <p:spPr>
          <a:xfrm>
            <a:off x="212270" y="2537619"/>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r>
              <a:rPr lang="en-US" altLang="ja-JP" dirty="0" err="1"/>
              <a:t>sp</a:t>
            </a:r>
            <a:endParaRPr lang="en-US" altLang="ja-JP" dirty="0"/>
          </a:p>
        </p:txBody>
      </p:sp>
      <p:cxnSp>
        <p:nvCxnSpPr>
          <p:cNvPr id="6" name="カギ線コネクタ 5"/>
          <p:cNvCxnSpPr/>
          <p:nvPr/>
        </p:nvCxnSpPr>
        <p:spPr>
          <a:xfrm flipV="1">
            <a:off x="606878" y="2010232"/>
            <a:ext cx="862695" cy="674911"/>
          </a:xfrm>
          <a:prstGeom prst="bentConnector3">
            <a:avLst>
              <a:gd name="adj1" fmla="val -2576"/>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7779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36143" y="274638"/>
            <a:ext cx="4553856" cy="1143000"/>
          </a:xfrm>
        </p:spPr>
        <p:txBody>
          <a:bodyPr>
            <a:normAutofit/>
          </a:bodyPr>
          <a:lstStyle/>
          <a:p>
            <a:r>
              <a:rPr kumimoji="1" lang="ja-JP" altLang="en-US" dirty="0"/>
              <a:t>ローカル領域</a:t>
            </a:r>
          </a:p>
        </p:txBody>
      </p:sp>
      <p:sp>
        <p:nvSpPr>
          <p:cNvPr id="9" name="コンテンツ プレースホルダー 2"/>
          <p:cNvSpPr txBox="1">
            <a:spLocks/>
          </p:cNvSpPr>
          <p:nvPr/>
        </p:nvSpPr>
        <p:spPr>
          <a:xfrm>
            <a:off x="3501571" y="1417637"/>
            <a:ext cx="5388428"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関数が自分の中だけで</a:t>
            </a:r>
            <a:br>
              <a:rPr lang="en-US" altLang="ja-JP" dirty="0"/>
            </a:br>
            <a:r>
              <a:rPr lang="ja-JP" altLang="en-US" dirty="0"/>
              <a:t>使える領域</a:t>
            </a:r>
            <a:endParaRPr lang="en-US" altLang="ja-JP" dirty="0"/>
          </a:p>
          <a:p>
            <a:r>
              <a:rPr lang="ja-JP" altLang="en-US" dirty="0"/>
              <a:t>使っていい領域の天井の</a:t>
            </a:r>
            <a:br>
              <a:rPr lang="en-US" altLang="ja-JP" dirty="0"/>
            </a:br>
            <a:r>
              <a:rPr lang="ja-JP" altLang="en-US" dirty="0"/>
              <a:t>アドレスが</a:t>
            </a:r>
            <a:r>
              <a:rPr lang="en-US" altLang="ja-JP" dirty="0"/>
              <a:t> $</a:t>
            </a:r>
            <a:r>
              <a:rPr lang="en-US" altLang="ja-JP" dirty="0" err="1"/>
              <a:t>sp</a:t>
            </a:r>
            <a:r>
              <a:rPr lang="en-US" altLang="ja-JP" dirty="0"/>
              <a:t> </a:t>
            </a:r>
            <a:r>
              <a:rPr lang="ja-JP" altLang="en-US" dirty="0"/>
              <a:t>に入っている</a:t>
            </a:r>
            <a:endParaRPr lang="en-US" altLang="ja-JP" dirty="0"/>
          </a:p>
          <a:p>
            <a:endParaRPr lang="en-US" altLang="ja-JP" dirty="0"/>
          </a:p>
        </p:txBody>
      </p:sp>
      <p:sp>
        <p:nvSpPr>
          <p:cNvPr id="3" name="正方形/長方形 2"/>
          <p:cNvSpPr/>
          <p:nvPr/>
        </p:nvSpPr>
        <p:spPr>
          <a:xfrm>
            <a:off x="1469571" y="762000"/>
            <a:ext cx="1886857" cy="5533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469571" y="58964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1469571" y="548640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直線コネクタ 7"/>
          <p:cNvCxnSpPr/>
          <p:nvPr/>
        </p:nvCxnSpPr>
        <p:spPr>
          <a:xfrm>
            <a:off x="1469571" y="5050972"/>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p:nvCxnSpPr>
        <p:spPr>
          <a:xfrm>
            <a:off x="1469571" y="46155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コンテンツ プレースホルダー 2"/>
          <p:cNvSpPr txBox="1">
            <a:spLocks/>
          </p:cNvSpPr>
          <p:nvPr/>
        </p:nvSpPr>
        <p:spPr>
          <a:xfrm>
            <a:off x="1001485" y="5970247"/>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0</a:t>
            </a:r>
          </a:p>
        </p:txBody>
      </p:sp>
      <p:sp>
        <p:nvSpPr>
          <p:cNvPr id="12" name="コンテンツ プレースホルダー 2"/>
          <p:cNvSpPr txBox="1">
            <a:spLocks/>
          </p:cNvSpPr>
          <p:nvPr/>
        </p:nvSpPr>
        <p:spPr>
          <a:xfrm>
            <a:off x="1001485" y="559049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4</a:t>
            </a:r>
          </a:p>
        </p:txBody>
      </p:sp>
      <p:sp>
        <p:nvSpPr>
          <p:cNvPr id="13" name="コンテンツ プレースホルダー 2"/>
          <p:cNvSpPr txBox="1">
            <a:spLocks/>
          </p:cNvSpPr>
          <p:nvPr/>
        </p:nvSpPr>
        <p:spPr>
          <a:xfrm>
            <a:off x="1001485" y="517445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8</a:t>
            </a:r>
          </a:p>
        </p:txBody>
      </p:sp>
      <p:sp>
        <p:nvSpPr>
          <p:cNvPr id="14" name="コンテンツ プレースホルダー 2"/>
          <p:cNvSpPr txBox="1">
            <a:spLocks/>
          </p:cNvSpPr>
          <p:nvPr/>
        </p:nvSpPr>
        <p:spPr>
          <a:xfrm>
            <a:off x="798286" y="4725647"/>
            <a:ext cx="67128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12</a:t>
            </a:r>
          </a:p>
        </p:txBody>
      </p:sp>
      <p:sp>
        <p:nvSpPr>
          <p:cNvPr id="15" name="コンテンツ プレースホルダー 2"/>
          <p:cNvSpPr txBox="1">
            <a:spLocks/>
          </p:cNvSpPr>
          <p:nvPr/>
        </p:nvSpPr>
        <p:spPr>
          <a:xfrm>
            <a:off x="798286" y="4290219"/>
            <a:ext cx="589642"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16</a:t>
            </a:r>
          </a:p>
        </p:txBody>
      </p:sp>
      <p:sp>
        <p:nvSpPr>
          <p:cNvPr id="16" name="コンテンツ プレースホルダー 2"/>
          <p:cNvSpPr txBox="1">
            <a:spLocks/>
          </p:cNvSpPr>
          <p:nvPr/>
        </p:nvSpPr>
        <p:spPr>
          <a:xfrm rot="5400000" flipH="1">
            <a:off x="2192222" y="3387951"/>
            <a:ext cx="7638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p>
        </p:txBody>
      </p:sp>
      <p:cxnSp>
        <p:nvCxnSpPr>
          <p:cNvPr id="17" name="直線コネクタ 16"/>
          <p:cNvCxnSpPr/>
          <p:nvPr/>
        </p:nvCxnSpPr>
        <p:spPr>
          <a:xfrm>
            <a:off x="1469571" y="28629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1469571" y="2427515"/>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p:cNvCxnSpPr/>
          <p:nvPr/>
        </p:nvCxnSpPr>
        <p:spPr>
          <a:xfrm>
            <a:off x="1469571" y="201023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a:off x="1469571" y="16292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p:cNvCxnSpPr/>
          <p:nvPr/>
        </p:nvCxnSpPr>
        <p:spPr>
          <a:xfrm>
            <a:off x="1469571" y="122645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2" name="コンテンツ プレースホルダー 2"/>
          <p:cNvSpPr txBox="1">
            <a:spLocks/>
          </p:cNvSpPr>
          <p:nvPr/>
        </p:nvSpPr>
        <p:spPr>
          <a:xfrm>
            <a:off x="212270" y="2537619"/>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r>
              <a:rPr lang="en-US" altLang="ja-JP" dirty="0" err="1"/>
              <a:t>sp</a:t>
            </a:r>
            <a:endParaRPr lang="en-US" altLang="ja-JP" dirty="0"/>
          </a:p>
        </p:txBody>
      </p:sp>
      <p:cxnSp>
        <p:nvCxnSpPr>
          <p:cNvPr id="6" name="カギ線コネクタ 5"/>
          <p:cNvCxnSpPr/>
          <p:nvPr/>
        </p:nvCxnSpPr>
        <p:spPr>
          <a:xfrm flipV="1">
            <a:off x="606878" y="2010232"/>
            <a:ext cx="862695" cy="674911"/>
          </a:xfrm>
          <a:prstGeom prst="bentConnector3">
            <a:avLst>
              <a:gd name="adj1" fmla="val -2576"/>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1469573" y="762000"/>
            <a:ext cx="1886855" cy="124823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3" name="線吹き出し 1 (枠付き) 22"/>
          <p:cNvSpPr/>
          <p:nvPr/>
        </p:nvSpPr>
        <p:spPr>
          <a:xfrm>
            <a:off x="3501571" y="292781"/>
            <a:ext cx="3574141" cy="938438"/>
          </a:xfrm>
          <a:prstGeom prst="borderCallout1">
            <a:avLst>
              <a:gd name="adj1" fmla="val 27841"/>
              <a:gd name="adj2" fmla="val -3943"/>
              <a:gd name="adj3" fmla="val 71145"/>
              <a:gd name="adj4" fmla="val -1060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a:solidFill>
                  <a:schemeClr val="tx1"/>
                </a:solidFill>
              </a:rPr>
              <a:t>ここは使っちゃダメ</a:t>
            </a:r>
            <a:endParaRPr lang="en-US" altLang="ja-JP" sz="2400" b="1" dirty="0">
              <a:solidFill>
                <a:schemeClr val="tx1"/>
              </a:solidFill>
            </a:endParaRPr>
          </a:p>
        </p:txBody>
      </p:sp>
    </p:spTree>
    <p:extLst>
      <p:ext uri="{BB962C8B-B14F-4D97-AF65-F5344CB8AC3E}">
        <p14:creationId xmlns:p14="http://schemas.microsoft.com/office/powerpoint/2010/main" val="709708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36143" y="274638"/>
            <a:ext cx="4553856" cy="1143000"/>
          </a:xfrm>
        </p:spPr>
        <p:txBody>
          <a:bodyPr>
            <a:normAutofit/>
          </a:bodyPr>
          <a:lstStyle/>
          <a:p>
            <a:r>
              <a:rPr kumimoji="1" lang="ja-JP" altLang="en-US" dirty="0"/>
              <a:t>ローカル領域</a:t>
            </a:r>
          </a:p>
        </p:txBody>
      </p:sp>
      <p:sp>
        <p:nvSpPr>
          <p:cNvPr id="9" name="コンテンツ プレースホルダー 2"/>
          <p:cNvSpPr txBox="1">
            <a:spLocks/>
          </p:cNvSpPr>
          <p:nvPr/>
        </p:nvSpPr>
        <p:spPr>
          <a:xfrm>
            <a:off x="3501571" y="1417637"/>
            <a:ext cx="5388428"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関数が自分の中だけで</a:t>
            </a:r>
            <a:br>
              <a:rPr lang="en-US" altLang="ja-JP" dirty="0"/>
            </a:br>
            <a:r>
              <a:rPr lang="ja-JP" altLang="en-US" dirty="0"/>
              <a:t>使える領域</a:t>
            </a:r>
            <a:endParaRPr lang="en-US" altLang="ja-JP" dirty="0"/>
          </a:p>
          <a:p>
            <a:r>
              <a:rPr lang="ja-JP" altLang="en-US" dirty="0"/>
              <a:t>使っていい領域の天井の</a:t>
            </a:r>
            <a:br>
              <a:rPr lang="en-US" altLang="ja-JP" dirty="0"/>
            </a:br>
            <a:r>
              <a:rPr lang="ja-JP" altLang="en-US" dirty="0"/>
              <a:t>アドレスが</a:t>
            </a:r>
            <a:r>
              <a:rPr lang="en-US" altLang="ja-JP" dirty="0"/>
              <a:t> $</a:t>
            </a:r>
            <a:r>
              <a:rPr lang="en-US" altLang="ja-JP" dirty="0" err="1"/>
              <a:t>sp</a:t>
            </a:r>
            <a:r>
              <a:rPr lang="en-US" altLang="ja-JP" dirty="0"/>
              <a:t> </a:t>
            </a:r>
            <a:r>
              <a:rPr lang="ja-JP" altLang="en-US" dirty="0"/>
              <a:t>に入っている</a:t>
            </a:r>
            <a:endParaRPr lang="en-US" altLang="ja-JP" dirty="0"/>
          </a:p>
          <a:p>
            <a:r>
              <a:rPr lang="ja-JP" altLang="en-US" dirty="0"/>
              <a:t>関数の頭で自分が使う分だけ</a:t>
            </a:r>
            <a:r>
              <a:rPr lang="en-US" altLang="ja-JP" dirty="0"/>
              <a:t> $</a:t>
            </a:r>
            <a:r>
              <a:rPr lang="en-US" altLang="ja-JP" dirty="0" err="1"/>
              <a:t>sp</a:t>
            </a:r>
            <a:r>
              <a:rPr lang="en-US" altLang="ja-JP" dirty="0"/>
              <a:t> </a:t>
            </a:r>
            <a:r>
              <a:rPr lang="ja-JP" altLang="en-US" dirty="0"/>
              <a:t>を減らす</a:t>
            </a:r>
            <a:endParaRPr lang="en-US" altLang="ja-JP" dirty="0"/>
          </a:p>
          <a:p>
            <a:endParaRPr lang="en-US" altLang="ja-JP" dirty="0"/>
          </a:p>
        </p:txBody>
      </p:sp>
      <p:sp>
        <p:nvSpPr>
          <p:cNvPr id="3" name="正方形/長方形 2"/>
          <p:cNvSpPr/>
          <p:nvPr/>
        </p:nvSpPr>
        <p:spPr>
          <a:xfrm>
            <a:off x="1469571" y="762000"/>
            <a:ext cx="1886857" cy="5533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469571" y="58964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1469571" y="548640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直線コネクタ 7"/>
          <p:cNvCxnSpPr/>
          <p:nvPr/>
        </p:nvCxnSpPr>
        <p:spPr>
          <a:xfrm>
            <a:off x="1469571" y="5050972"/>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p:nvCxnSpPr>
        <p:spPr>
          <a:xfrm>
            <a:off x="1469571" y="46155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コンテンツ プレースホルダー 2"/>
          <p:cNvSpPr txBox="1">
            <a:spLocks/>
          </p:cNvSpPr>
          <p:nvPr/>
        </p:nvSpPr>
        <p:spPr>
          <a:xfrm>
            <a:off x="1001485" y="5970247"/>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0</a:t>
            </a:r>
          </a:p>
        </p:txBody>
      </p:sp>
      <p:sp>
        <p:nvSpPr>
          <p:cNvPr id="12" name="コンテンツ プレースホルダー 2"/>
          <p:cNvSpPr txBox="1">
            <a:spLocks/>
          </p:cNvSpPr>
          <p:nvPr/>
        </p:nvSpPr>
        <p:spPr>
          <a:xfrm>
            <a:off x="1001485" y="559049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4</a:t>
            </a:r>
          </a:p>
        </p:txBody>
      </p:sp>
      <p:sp>
        <p:nvSpPr>
          <p:cNvPr id="13" name="コンテンツ プレースホルダー 2"/>
          <p:cNvSpPr txBox="1">
            <a:spLocks/>
          </p:cNvSpPr>
          <p:nvPr/>
        </p:nvSpPr>
        <p:spPr>
          <a:xfrm>
            <a:off x="1001485" y="517445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8</a:t>
            </a:r>
          </a:p>
        </p:txBody>
      </p:sp>
      <p:sp>
        <p:nvSpPr>
          <p:cNvPr id="14" name="コンテンツ プレースホルダー 2"/>
          <p:cNvSpPr txBox="1">
            <a:spLocks/>
          </p:cNvSpPr>
          <p:nvPr/>
        </p:nvSpPr>
        <p:spPr>
          <a:xfrm>
            <a:off x="798286" y="4725647"/>
            <a:ext cx="67128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12</a:t>
            </a:r>
          </a:p>
        </p:txBody>
      </p:sp>
      <p:sp>
        <p:nvSpPr>
          <p:cNvPr id="15" name="コンテンツ プレースホルダー 2"/>
          <p:cNvSpPr txBox="1">
            <a:spLocks/>
          </p:cNvSpPr>
          <p:nvPr/>
        </p:nvSpPr>
        <p:spPr>
          <a:xfrm>
            <a:off x="798286" y="4290219"/>
            <a:ext cx="589642"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16</a:t>
            </a:r>
          </a:p>
        </p:txBody>
      </p:sp>
      <p:sp>
        <p:nvSpPr>
          <p:cNvPr id="16" name="コンテンツ プレースホルダー 2"/>
          <p:cNvSpPr txBox="1">
            <a:spLocks/>
          </p:cNvSpPr>
          <p:nvPr/>
        </p:nvSpPr>
        <p:spPr>
          <a:xfrm rot="5400000" flipH="1">
            <a:off x="2192222" y="3387951"/>
            <a:ext cx="7638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p>
        </p:txBody>
      </p:sp>
      <p:cxnSp>
        <p:nvCxnSpPr>
          <p:cNvPr id="17" name="直線コネクタ 16"/>
          <p:cNvCxnSpPr/>
          <p:nvPr/>
        </p:nvCxnSpPr>
        <p:spPr>
          <a:xfrm>
            <a:off x="1469571" y="28629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1469571" y="2427515"/>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p:cNvCxnSpPr/>
          <p:nvPr/>
        </p:nvCxnSpPr>
        <p:spPr>
          <a:xfrm>
            <a:off x="1469571" y="201023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a:off x="1469571" y="16292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p:cNvCxnSpPr/>
          <p:nvPr/>
        </p:nvCxnSpPr>
        <p:spPr>
          <a:xfrm>
            <a:off x="1469571" y="122645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2" name="コンテンツ プレースホルダー 2"/>
          <p:cNvSpPr txBox="1">
            <a:spLocks/>
          </p:cNvSpPr>
          <p:nvPr/>
        </p:nvSpPr>
        <p:spPr>
          <a:xfrm>
            <a:off x="212270" y="2537619"/>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r>
              <a:rPr lang="en-US" altLang="ja-JP" dirty="0" err="1"/>
              <a:t>sp</a:t>
            </a:r>
            <a:endParaRPr lang="en-US" altLang="ja-JP" dirty="0"/>
          </a:p>
        </p:txBody>
      </p:sp>
      <p:cxnSp>
        <p:nvCxnSpPr>
          <p:cNvPr id="6" name="カギ線コネクタ 5"/>
          <p:cNvCxnSpPr>
            <a:stCxn id="22" idx="3"/>
          </p:cNvCxnSpPr>
          <p:nvPr/>
        </p:nvCxnSpPr>
        <p:spPr>
          <a:xfrm>
            <a:off x="1001485" y="2862944"/>
            <a:ext cx="386443"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1469573" y="762000"/>
            <a:ext cx="1886855" cy="124823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25183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36143" y="274638"/>
            <a:ext cx="4553856" cy="1143000"/>
          </a:xfrm>
        </p:spPr>
        <p:txBody>
          <a:bodyPr>
            <a:normAutofit/>
          </a:bodyPr>
          <a:lstStyle/>
          <a:p>
            <a:r>
              <a:rPr kumimoji="1" lang="ja-JP" altLang="en-US" dirty="0"/>
              <a:t>ローカル領域</a:t>
            </a:r>
          </a:p>
        </p:txBody>
      </p:sp>
      <p:sp>
        <p:nvSpPr>
          <p:cNvPr id="9" name="コンテンツ プレースホルダー 2"/>
          <p:cNvSpPr txBox="1">
            <a:spLocks/>
          </p:cNvSpPr>
          <p:nvPr/>
        </p:nvSpPr>
        <p:spPr>
          <a:xfrm>
            <a:off x="3501571" y="1417637"/>
            <a:ext cx="5388428"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関数が自分の中だけで</a:t>
            </a:r>
            <a:br>
              <a:rPr lang="en-US" altLang="ja-JP" dirty="0"/>
            </a:br>
            <a:r>
              <a:rPr lang="ja-JP" altLang="en-US" dirty="0"/>
              <a:t>使える領域</a:t>
            </a:r>
            <a:endParaRPr lang="en-US" altLang="ja-JP" dirty="0"/>
          </a:p>
          <a:p>
            <a:r>
              <a:rPr lang="ja-JP" altLang="en-US" dirty="0"/>
              <a:t>使っていい領域の天井の</a:t>
            </a:r>
            <a:br>
              <a:rPr lang="en-US" altLang="ja-JP" dirty="0"/>
            </a:br>
            <a:r>
              <a:rPr lang="ja-JP" altLang="en-US" dirty="0"/>
              <a:t>アドレスが</a:t>
            </a:r>
            <a:r>
              <a:rPr lang="en-US" altLang="ja-JP" dirty="0"/>
              <a:t> $</a:t>
            </a:r>
            <a:r>
              <a:rPr lang="en-US" altLang="ja-JP" dirty="0" err="1"/>
              <a:t>sp</a:t>
            </a:r>
            <a:r>
              <a:rPr lang="en-US" altLang="ja-JP" dirty="0"/>
              <a:t> </a:t>
            </a:r>
            <a:r>
              <a:rPr lang="ja-JP" altLang="en-US" dirty="0"/>
              <a:t>に入っている</a:t>
            </a:r>
            <a:endParaRPr lang="en-US" altLang="ja-JP" dirty="0"/>
          </a:p>
          <a:p>
            <a:r>
              <a:rPr lang="ja-JP" altLang="en-US" dirty="0"/>
              <a:t>関数の頭で自分が使う分だけ</a:t>
            </a:r>
            <a:r>
              <a:rPr lang="en-US" altLang="ja-JP" dirty="0"/>
              <a:t> $</a:t>
            </a:r>
            <a:r>
              <a:rPr lang="en-US" altLang="ja-JP" dirty="0" err="1"/>
              <a:t>sp</a:t>
            </a:r>
            <a:r>
              <a:rPr lang="en-US" altLang="ja-JP" dirty="0"/>
              <a:t> </a:t>
            </a:r>
            <a:r>
              <a:rPr lang="ja-JP" altLang="en-US" dirty="0"/>
              <a:t>を減らす</a:t>
            </a:r>
            <a:endParaRPr lang="en-US" altLang="ja-JP" dirty="0"/>
          </a:p>
          <a:p>
            <a:endParaRPr lang="en-US" altLang="ja-JP" dirty="0"/>
          </a:p>
        </p:txBody>
      </p:sp>
      <p:sp>
        <p:nvSpPr>
          <p:cNvPr id="3" name="正方形/長方形 2"/>
          <p:cNvSpPr/>
          <p:nvPr/>
        </p:nvSpPr>
        <p:spPr>
          <a:xfrm>
            <a:off x="1469571" y="762000"/>
            <a:ext cx="1886857" cy="5533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469571" y="58964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1469571" y="548640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直線コネクタ 7"/>
          <p:cNvCxnSpPr/>
          <p:nvPr/>
        </p:nvCxnSpPr>
        <p:spPr>
          <a:xfrm>
            <a:off x="1469571" y="5050972"/>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p:nvCxnSpPr>
        <p:spPr>
          <a:xfrm>
            <a:off x="1469571" y="46155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コンテンツ プレースホルダー 2"/>
          <p:cNvSpPr txBox="1">
            <a:spLocks/>
          </p:cNvSpPr>
          <p:nvPr/>
        </p:nvSpPr>
        <p:spPr>
          <a:xfrm>
            <a:off x="1001485" y="5970247"/>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0</a:t>
            </a:r>
          </a:p>
        </p:txBody>
      </p:sp>
      <p:sp>
        <p:nvSpPr>
          <p:cNvPr id="12" name="コンテンツ プレースホルダー 2"/>
          <p:cNvSpPr txBox="1">
            <a:spLocks/>
          </p:cNvSpPr>
          <p:nvPr/>
        </p:nvSpPr>
        <p:spPr>
          <a:xfrm>
            <a:off x="1001485" y="559049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4</a:t>
            </a:r>
          </a:p>
        </p:txBody>
      </p:sp>
      <p:sp>
        <p:nvSpPr>
          <p:cNvPr id="13" name="コンテンツ プレースホルダー 2"/>
          <p:cNvSpPr txBox="1">
            <a:spLocks/>
          </p:cNvSpPr>
          <p:nvPr/>
        </p:nvSpPr>
        <p:spPr>
          <a:xfrm>
            <a:off x="1001485" y="517445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8</a:t>
            </a:r>
          </a:p>
        </p:txBody>
      </p:sp>
      <p:sp>
        <p:nvSpPr>
          <p:cNvPr id="14" name="コンテンツ プレースホルダー 2"/>
          <p:cNvSpPr txBox="1">
            <a:spLocks/>
          </p:cNvSpPr>
          <p:nvPr/>
        </p:nvSpPr>
        <p:spPr>
          <a:xfrm>
            <a:off x="798286" y="4725647"/>
            <a:ext cx="67128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12</a:t>
            </a:r>
          </a:p>
        </p:txBody>
      </p:sp>
      <p:sp>
        <p:nvSpPr>
          <p:cNvPr id="15" name="コンテンツ プレースホルダー 2"/>
          <p:cNvSpPr txBox="1">
            <a:spLocks/>
          </p:cNvSpPr>
          <p:nvPr/>
        </p:nvSpPr>
        <p:spPr>
          <a:xfrm>
            <a:off x="798286" y="4290219"/>
            <a:ext cx="589642"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16</a:t>
            </a:r>
          </a:p>
        </p:txBody>
      </p:sp>
      <p:sp>
        <p:nvSpPr>
          <p:cNvPr id="16" name="コンテンツ プレースホルダー 2"/>
          <p:cNvSpPr txBox="1">
            <a:spLocks/>
          </p:cNvSpPr>
          <p:nvPr/>
        </p:nvSpPr>
        <p:spPr>
          <a:xfrm rot="5400000" flipH="1">
            <a:off x="2192222" y="3387951"/>
            <a:ext cx="7638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p>
        </p:txBody>
      </p:sp>
      <p:cxnSp>
        <p:nvCxnSpPr>
          <p:cNvPr id="17" name="直線コネクタ 16"/>
          <p:cNvCxnSpPr/>
          <p:nvPr/>
        </p:nvCxnSpPr>
        <p:spPr>
          <a:xfrm>
            <a:off x="1469571" y="28629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1469571" y="2427515"/>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p:cNvCxnSpPr/>
          <p:nvPr/>
        </p:nvCxnSpPr>
        <p:spPr>
          <a:xfrm>
            <a:off x="1469571" y="201023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a:off x="1469571" y="16292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p:cNvCxnSpPr/>
          <p:nvPr/>
        </p:nvCxnSpPr>
        <p:spPr>
          <a:xfrm>
            <a:off x="1469571" y="122645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2" name="コンテンツ プレースホルダー 2"/>
          <p:cNvSpPr txBox="1">
            <a:spLocks/>
          </p:cNvSpPr>
          <p:nvPr/>
        </p:nvSpPr>
        <p:spPr>
          <a:xfrm>
            <a:off x="212270" y="2537619"/>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r>
              <a:rPr lang="en-US" altLang="ja-JP" dirty="0" err="1"/>
              <a:t>sp</a:t>
            </a:r>
            <a:endParaRPr lang="en-US" altLang="ja-JP" dirty="0"/>
          </a:p>
        </p:txBody>
      </p:sp>
      <p:cxnSp>
        <p:nvCxnSpPr>
          <p:cNvPr id="6" name="カギ線コネクタ 5"/>
          <p:cNvCxnSpPr>
            <a:stCxn id="22" idx="3"/>
          </p:cNvCxnSpPr>
          <p:nvPr/>
        </p:nvCxnSpPr>
        <p:spPr>
          <a:xfrm>
            <a:off x="1001485" y="2862944"/>
            <a:ext cx="386443"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1469573" y="762000"/>
            <a:ext cx="1886855" cy="124823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1469573" y="2010230"/>
            <a:ext cx="1886855" cy="865414"/>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4" name="線吹き出し 1 (枠付き) 23"/>
          <p:cNvSpPr/>
          <p:nvPr/>
        </p:nvSpPr>
        <p:spPr>
          <a:xfrm>
            <a:off x="3683000" y="1629229"/>
            <a:ext cx="3574141" cy="938438"/>
          </a:xfrm>
          <a:prstGeom prst="borderCallout1">
            <a:avLst>
              <a:gd name="adj1" fmla="val 27841"/>
              <a:gd name="adj2" fmla="val -3943"/>
              <a:gd name="adj3" fmla="val 71145"/>
              <a:gd name="adj4" fmla="val -1060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a:solidFill>
                  <a:schemeClr val="tx1"/>
                </a:solidFill>
              </a:rPr>
              <a:t>ここが今から使える</a:t>
            </a:r>
            <a:br>
              <a:rPr lang="en-US" altLang="ja-JP" sz="2400" b="1" dirty="0">
                <a:solidFill>
                  <a:schemeClr val="tx1"/>
                </a:solidFill>
              </a:rPr>
            </a:br>
            <a:r>
              <a:rPr lang="ja-JP" altLang="en-US" sz="2400" b="1" dirty="0">
                <a:solidFill>
                  <a:schemeClr val="tx1"/>
                </a:solidFill>
              </a:rPr>
              <a:t>ローカル領域</a:t>
            </a:r>
            <a:endParaRPr lang="en-US" altLang="ja-JP" sz="2400" b="1" dirty="0">
              <a:solidFill>
                <a:schemeClr val="tx1"/>
              </a:solidFill>
            </a:endParaRPr>
          </a:p>
        </p:txBody>
      </p:sp>
    </p:spTree>
    <p:extLst>
      <p:ext uri="{BB962C8B-B14F-4D97-AF65-F5344CB8AC3E}">
        <p14:creationId xmlns:p14="http://schemas.microsoft.com/office/powerpoint/2010/main" val="755674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36143" y="274638"/>
            <a:ext cx="4553856" cy="1143000"/>
          </a:xfrm>
        </p:spPr>
        <p:txBody>
          <a:bodyPr>
            <a:normAutofit/>
          </a:bodyPr>
          <a:lstStyle/>
          <a:p>
            <a:r>
              <a:rPr kumimoji="1" lang="ja-JP" altLang="en-US" dirty="0"/>
              <a:t>ローカル領域</a:t>
            </a:r>
          </a:p>
        </p:txBody>
      </p:sp>
      <p:sp>
        <p:nvSpPr>
          <p:cNvPr id="9" name="コンテンツ プレースホルダー 2"/>
          <p:cNvSpPr txBox="1">
            <a:spLocks/>
          </p:cNvSpPr>
          <p:nvPr/>
        </p:nvSpPr>
        <p:spPr>
          <a:xfrm>
            <a:off x="3501571" y="1417637"/>
            <a:ext cx="5388428"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関数が自分の中だけで</a:t>
            </a:r>
            <a:br>
              <a:rPr lang="en-US" altLang="ja-JP" dirty="0"/>
            </a:br>
            <a:r>
              <a:rPr lang="ja-JP" altLang="en-US" dirty="0"/>
              <a:t>使える領域</a:t>
            </a:r>
            <a:endParaRPr lang="en-US" altLang="ja-JP" dirty="0"/>
          </a:p>
          <a:p>
            <a:r>
              <a:rPr lang="ja-JP" altLang="en-US" dirty="0"/>
              <a:t>使っていい領域の天井の</a:t>
            </a:r>
            <a:br>
              <a:rPr lang="en-US" altLang="ja-JP" dirty="0"/>
            </a:br>
            <a:r>
              <a:rPr lang="ja-JP" altLang="en-US" dirty="0"/>
              <a:t>アドレスが</a:t>
            </a:r>
            <a:r>
              <a:rPr lang="en-US" altLang="ja-JP" dirty="0"/>
              <a:t> $</a:t>
            </a:r>
            <a:r>
              <a:rPr lang="en-US" altLang="ja-JP" dirty="0" err="1"/>
              <a:t>sp</a:t>
            </a:r>
            <a:r>
              <a:rPr lang="en-US" altLang="ja-JP" dirty="0"/>
              <a:t> </a:t>
            </a:r>
            <a:r>
              <a:rPr lang="ja-JP" altLang="en-US" dirty="0"/>
              <a:t>に入っている</a:t>
            </a:r>
            <a:endParaRPr lang="en-US" altLang="ja-JP" dirty="0"/>
          </a:p>
          <a:p>
            <a:r>
              <a:rPr lang="ja-JP" altLang="en-US" dirty="0"/>
              <a:t>関数の頭で自分が使う分だけ</a:t>
            </a:r>
            <a:r>
              <a:rPr lang="en-US" altLang="ja-JP" dirty="0"/>
              <a:t> $</a:t>
            </a:r>
            <a:r>
              <a:rPr lang="en-US" altLang="ja-JP" dirty="0" err="1"/>
              <a:t>sp</a:t>
            </a:r>
            <a:r>
              <a:rPr lang="en-US" altLang="ja-JP" dirty="0"/>
              <a:t> </a:t>
            </a:r>
            <a:r>
              <a:rPr lang="ja-JP" altLang="en-US" dirty="0"/>
              <a:t>を減らす</a:t>
            </a:r>
            <a:endParaRPr lang="en-US" altLang="ja-JP" dirty="0"/>
          </a:p>
          <a:p>
            <a:r>
              <a:rPr lang="ja-JP" altLang="en-US" dirty="0"/>
              <a:t>ローカル領域を使うときは</a:t>
            </a:r>
            <a:r>
              <a:rPr lang="en-US" altLang="ja-JP" dirty="0"/>
              <a:t> $</a:t>
            </a:r>
            <a:r>
              <a:rPr lang="en-US" altLang="ja-JP" dirty="0" err="1"/>
              <a:t>sp</a:t>
            </a:r>
            <a:r>
              <a:rPr lang="en-US" altLang="ja-JP" dirty="0"/>
              <a:t> </a:t>
            </a:r>
            <a:r>
              <a:rPr lang="ja-JP" altLang="en-US" dirty="0"/>
              <a:t>からの差分でアクセス</a:t>
            </a:r>
            <a:endParaRPr lang="en-US" altLang="ja-JP" dirty="0"/>
          </a:p>
          <a:p>
            <a:pPr lvl="1">
              <a:buFont typeface="Wingdings" charset="2"/>
              <a:buChar char="Ø"/>
            </a:pPr>
            <a:r>
              <a:rPr lang="en-US" altLang="ja-JP" dirty="0"/>
              <a:t>4($</a:t>
            </a:r>
            <a:r>
              <a:rPr lang="en-US" altLang="ja-JP" dirty="0" err="1"/>
              <a:t>sp</a:t>
            </a:r>
            <a:r>
              <a:rPr lang="en-US" altLang="ja-JP" dirty="0"/>
              <a:t>) </a:t>
            </a:r>
            <a:r>
              <a:rPr lang="ja-JP" altLang="en-US" dirty="0"/>
              <a:t>とか書く</a:t>
            </a:r>
            <a:endParaRPr lang="en-US" altLang="ja-JP" dirty="0"/>
          </a:p>
          <a:p>
            <a:endParaRPr lang="en-US" altLang="ja-JP" dirty="0"/>
          </a:p>
        </p:txBody>
      </p:sp>
      <p:sp>
        <p:nvSpPr>
          <p:cNvPr id="3" name="正方形/長方形 2"/>
          <p:cNvSpPr/>
          <p:nvPr/>
        </p:nvSpPr>
        <p:spPr>
          <a:xfrm>
            <a:off x="1469571" y="762000"/>
            <a:ext cx="1886857" cy="5533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469571" y="58964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1469571" y="548640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直線コネクタ 7"/>
          <p:cNvCxnSpPr/>
          <p:nvPr/>
        </p:nvCxnSpPr>
        <p:spPr>
          <a:xfrm>
            <a:off x="1469571" y="5050972"/>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p:nvCxnSpPr>
        <p:spPr>
          <a:xfrm>
            <a:off x="1469571" y="46155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コンテンツ プレースホルダー 2"/>
          <p:cNvSpPr txBox="1">
            <a:spLocks/>
          </p:cNvSpPr>
          <p:nvPr/>
        </p:nvSpPr>
        <p:spPr>
          <a:xfrm>
            <a:off x="1001485" y="5970247"/>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0</a:t>
            </a:r>
          </a:p>
        </p:txBody>
      </p:sp>
      <p:sp>
        <p:nvSpPr>
          <p:cNvPr id="12" name="コンテンツ プレースホルダー 2"/>
          <p:cNvSpPr txBox="1">
            <a:spLocks/>
          </p:cNvSpPr>
          <p:nvPr/>
        </p:nvSpPr>
        <p:spPr>
          <a:xfrm>
            <a:off x="1001485" y="559049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4</a:t>
            </a:r>
          </a:p>
        </p:txBody>
      </p:sp>
      <p:sp>
        <p:nvSpPr>
          <p:cNvPr id="13" name="コンテンツ プレースホルダー 2"/>
          <p:cNvSpPr txBox="1">
            <a:spLocks/>
          </p:cNvSpPr>
          <p:nvPr/>
        </p:nvSpPr>
        <p:spPr>
          <a:xfrm>
            <a:off x="1001485" y="517445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8</a:t>
            </a:r>
          </a:p>
        </p:txBody>
      </p:sp>
      <p:sp>
        <p:nvSpPr>
          <p:cNvPr id="14" name="コンテンツ プレースホルダー 2"/>
          <p:cNvSpPr txBox="1">
            <a:spLocks/>
          </p:cNvSpPr>
          <p:nvPr/>
        </p:nvSpPr>
        <p:spPr>
          <a:xfrm>
            <a:off x="798286" y="4725647"/>
            <a:ext cx="67128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12</a:t>
            </a:r>
          </a:p>
        </p:txBody>
      </p:sp>
      <p:sp>
        <p:nvSpPr>
          <p:cNvPr id="15" name="コンテンツ プレースホルダー 2"/>
          <p:cNvSpPr txBox="1">
            <a:spLocks/>
          </p:cNvSpPr>
          <p:nvPr/>
        </p:nvSpPr>
        <p:spPr>
          <a:xfrm>
            <a:off x="798286" y="4290219"/>
            <a:ext cx="589642"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16</a:t>
            </a:r>
          </a:p>
        </p:txBody>
      </p:sp>
      <p:sp>
        <p:nvSpPr>
          <p:cNvPr id="16" name="コンテンツ プレースホルダー 2"/>
          <p:cNvSpPr txBox="1">
            <a:spLocks/>
          </p:cNvSpPr>
          <p:nvPr/>
        </p:nvSpPr>
        <p:spPr>
          <a:xfrm rot="5400000" flipH="1">
            <a:off x="2192222" y="3387951"/>
            <a:ext cx="7638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p>
        </p:txBody>
      </p:sp>
      <p:cxnSp>
        <p:nvCxnSpPr>
          <p:cNvPr id="17" name="直線コネクタ 16"/>
          <p:cNvCxnSpPr/>
          <p:nvPr/>
        </p:nvCxnSpPr>
        <p:spPr>
          <a:xfrm>
            <a:off x="1469571" y="28629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1469571" y="2427515"/>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p:cNvCxnSpPr/>
          <p:nvPr/>
        </p:nvCxnSpPr>
        <p:spPr>
          <a:xfrm>
            <a:off x="1469571" y="201023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a:off x="1469571" y="16292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p:cNvCxnSpPr/>
          <p:nvPr/>
        </p:nvCxnSpPr>
        <p:spPr>
          <a:xfrm>
            <a:off x="1469571" y="122645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2" name="コンテンツ プレースホルダー 2"/>
          <p:cNvSpPr txBox="1">
            <a:spLocks/>
          </p:cNvSpPr>
          <p:nvPr/>
        </p:nvSpPr>
        <p:spPr>
          <a:xfrm>
            <a:off x="212270" y="2537619"/>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r>
              <a:rPr lang="en-US" altLang="ja-JP" dirty="0" err="1"/>
              <a:t>sp</a:t>
            </a:r>
            <a:endParaRPr lang="en-US" altLang="ja-JP" dirty="0"/>
          </a:p>
        </p:txBody>
      </p:sp>
      <p:cxnSp>
        <p:nvCxnSpPr>
          <p:cNvPr id="6" name="カギ線コネクタ 5"/>
          <p:cNvCxnSpPr>
            <a:stCxn id="22" idx="3"/>
          </p:cNvCxnSpPr>
          <p:nvPr/>
        </p:nvCxnSpPr>
        <p:spPr>
          <a:xfrm>
            <a:off x="1001485" y="2862944"/>
            <a:ext cx="386443"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1469573" y="762000"/>
            <a:ext cx="1886855" cy="124823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1469573" y="2010230"/>
            <a:ext cx="1886855" cy="865414"/>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5" name="コンテンツ プレースホルダー 2"/>
          <p:cNvSpPr txBox="1">
            <a:spLocks/>
          </p:cNvSpPr>
          <p:nvPr/>
        </p:nvSpPr>
        <p:spPr>
          <a:xfrm>
            <a:off x="0" y="1891846"/>
            <a:ext cx="1387928"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r>
              <a:rPr lang="en-US" altLang="ja-JP" dirty="0" err="1"/>
              <a:t>sp</a:t>
            </a:r>
            <a:r>
              <a:rPr lang="en-US" altLang="ja-JP" dirty="0"/>
              <a:t> + 4</a:t>
            </a:r>
          </a:p>
        </p:txBody>
      </p:sp>
      <p:cxnSp>
        <p:nvCxnSpPr>
          <p:cNvPr id="26" name="カギ線コネクタ 25"/>
          <p:cNvCxnSpPr/>
          <p:nvPr/>
        </p:nvCxnSpPr>
        <p:spPr>
          <a:xfrm>
            <a:off x="798286" y="2427515"/>
            <a:ext cx="671285" cy="114980"/>
          </a:xfrm>
          <a:prstGeom prst="bentConnector3">
            <a:avLst>
              <a:gd name="adj1" fmla="val -4054"/>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6061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36143" y="274638"/>
            <a:ext cx="4553856" cy="1143000"/>
          </a:xfrm>
        </p:spPr>
        <p:txBody>
          <a:bodyPr>
            <a:normAutofit/>
          </a:bodyPr>
          <a:lstStyle/>
          <a:p>
            <a:r>
              <a:rPr kumimoji="1" lang="ja-JP" altLang="en-US" dirty="0"/>
              <a:t>ローカル領域</a:t>
            </a:r>
          </a:p>
        </p:txBody>
      </p:sp>
      <p:sp>
        <p:nvSpPr>
          <p:cNvPr id="9" name="コンテンツ プレースホルダー 2"/>
          <p:cNvSpPr txBox="1">
            <a:spLocks/>
          </p:cNvSpPr>
          <p:nvPr/>
        </p:nvSpPr>
        <p:spPr>
          <a:xfrm>
            <a:off x="3501571" y="1417637"/>
            <a:ext cx="5388428" cy="5064431"/>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関数が自分の中だけで</a:t>
            </a:r>
            <a:br>
              <a:rPr lang="en-US" altLang="ja-JP" dirty="0"/>
            </a:br>
            <a:r>
              <a:rPr lang="ja-JP" altLang="en-US" dirty="0"/>
              <a:t>使える領域</a:t>
            </a:r>
            <a:endParaRPr lang="en-US" altLang="ja-JP" dirty="0"/>
          </a:p>
          <a:p>
            <a:r>
              <a:rPr lang="ja-JP" altLang="en-US" dirty="0"/>
              <a:t>使っていい領域の天井の</a:t>
            </a:r>
            <a:br>
              <a:rPr lang="en-US" altLang="ja-JP" dirty="0"/>
            </a:br>
            <a:r>
              <a:rPr lang="ja-JP" altLang="en-US" dirty="0"/>
              <a:t>アドレスが</a:t>
            </a:r>
            <a:r>
              <a:rPr lang="en-US" altLang="ja-JP" dirty="0"/>
              <a:t> $</a:t>
            </a:r>
            <a:r>
              <a:rPr lang="en-US" altLang="ja-JP" dirty="0" err="1"/>
              <a:t>sp</a:t>
            </a:r>
            <a:r>
              <a:rPr lang="en-US" altLang="ja-JP" dirty="0"/>
              <a:t> </a:t>
            </a:r>
            <a:r>
              <a:rPr lang="ja-JP" altLang="en-US" dirty="0"/>
              <a:t>に入っている</a:t>
            </a:r>
            <a:endParaRPr lang="en-US" altLang="ja-JP" dirty="0"/>
          </a:p>
          <a:p>
            <a:r>
              <a:rPr lang="ja-JP" altLang="en-US" dirty="0"/>
              <a:t>関数の頭で自分が使う分だけ</a:t>
            </a:r>
            <a:r>
              <a:rPr lang="en-US" altLang="ja-JP" dirty="0"/>
              <a:t> $</a:t>
            </a:r>
            <a:r>
              <a:rPr lang="en-US" altLang="ja-JP" dirty="0" err="1"/>
              <a:t>sp</a:t>
            </a:r>
            <a:r>
              <a:rPr lang="en-US" altLang="ja-JP" dirty="0"/>
              <a:t> </a:t>
            </a:r>
            <a:r>
              <a:rPr lang="ja-JP" altLang="en-US" dirty="0"/>
              <a:t>を減らす</a:t>
            </a:r>
            <a:endParaRPr lang="en-US" altLang="ja-JP" dirty="0"/>
          </a:p>
          <a:p>
            <a:r>
              <a:rPr lang="ja-JP" altLang="en-US" dirty="0"/>
              <a:t>ローカル領域を使うときは</a:t>
            </a:r>
            <a:r>
              <a:rPr lang="en-US" altLang="ja-JP" dirty="0"/>
              <a:t> $</a:t>
            </a:r>
            <a:r>
              <a:rPr lang="en-US" altLang="ja-JP" dirty="0" err="1"/>
              <a:t>sp</a:t>
            </a:r>
            <a:r>
              <a:rPr lang="en-US" altLang="ja-JP" dirty="0"/>
              <a:t> </a:t>
            </a:r>
            <a:r>
              <a:rPr lang="ja-JP" altLang="en-US" dirty="0"/>
              <a:t>からの差分でアクセス</a:t>
            </a:r>
            <a:endParaRPr lang="en-US" altLang="ja-JP" dirty="0"/>
          </a:p>
          <a:p>
            <a:pPr lvl="1">
              <a:buFont typeface="Wingdings" charset="2"/>
              <a:buChar char="Ø"/>
            </a:pPr>
            <a:r>
              <a:rPr lang="en-US" altLang="ja-JP" dirty="0"/>
              <a:t>4($</a:t>
            </a:r>
            <a:r>
              <a:rPr lang="en-US" altLang="ja-JP" dirty="0" err="1"/>
              <a:t>sp</a:t>
            </a:r>
            <a:r>
              <a:rPr lang="en-US" altLang="ja-JP" dirty="0"/>
              <a:t>) </a:t>
            </a:r>
            <a:r>
              <a:rPr lang="ja-JP" altLang="en-US" dirty="0"/>
              <a:t>とか書く</a:t>
            </a:r>
            <a:endParaRPr lang="en-US" altLang="ja-JP" dirty="0"/>
          </a:p>
          <a:p>
            <a:r>
              <a:rPr lang="ja-JP" altLang="en-US" dirty="0"/>
              <a:t>関数から返るときに</a:t>
            </a:r>
            <a:r>
              <a:rPr lang="en-US" altLang="ja-JP" dirty="0"/>
              <a:t> $</a:t>
            </a:r>
            <a:r>
              <a:rPr lang="en-US" altLang="ja-JP" dirty="0" err="1"/>
              <a:t>sp</a:t>
            </a:r>
            <a:r>
              <a:rPr lang="en-US" altLang="ja-JP" dirty="0"/>
              <a:t> </a:t>
            </a:r>
            <a:r>
              <a:rPr lang="ja-JP" altLang="en-US" dirty="0"/>
              <a:t>を</a:t>
            </a:r>
            <a:br>
              <a:rPr lang="en-US" altLang="ja-JP" dirty="0"/>
            </a:br>
            <a:r>
              <a:rPr lang="ja-JP" altLang="en-US" dirty="0"/>
              <a:t>行儀よく戻す</a:t>
            </a:r>
            <a:endParaRPr lang="en-US" altLang="ja-JP" dirty="0"/>
          </a:p>
          <a:p>
            <a:endParaRPr lang="en-US" altLang="ja-JP" dirty="0"/>
          </a:p>
        </p:txBody>
      </p:sp>
      <p:sp>
        <p:nvSpPr>
          <p:cNvPr id="3" name="正方形/長方形 2"/>
          <p:cNvSpPr/>
          <p:nvPr/>
        </p:nvSpPr>
        <p:spPr>
          <a:xfrm>
            <a:off x="1469571" y="762000"/>
            <a:ext cx="1886857" cy="5533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469571" y="58964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1469571" y="548640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直線コネクタ 7"/>
          <p:cNvCxnSpPr/>
          <p:nvPr/>
        </p:nvCxnSpPr>
        <p:spPr>
          <a:xfrm>
            <a:off x="1469571" y="5050972"/>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p:nvCxnSpPr>
        <p:spPr>
          <a:xfrm>
            <a:off x="1469571" y="46155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コンテンツ プレースホルダー 2"/>
          <p:cNvSpPr txBox="1">
            <a:spLocks/>
          </p:cNvSpPr>
          <p:nvPr/>
        </p:nvSpPr>
        <p:spPr>
          <a:xfrm>
            <a:off x="1001485" y="5970247"/>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0</a:t>
            </a:r>
          </a:p>
        </p:txBody>
      </p:sp>
      <p:sp>
        <p:nvSpPr>
          <p:cNvPr id="12" name="コンテンツ プレースホルダー 2"/>
          <p:cNvSpPr txBox="1">
            <a:spLocks/>
          </p:cNvSpPr>
          <p:nvPr/>
        </p:nvSpPr>
        <p:spPr>
          <a:xfrm>
            <a:off x="1001485" y="559049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4</a:t>
            </a:r>
          </a:p>
        </p:txBody>
      </p:sp>
      <p:sp>
        <p:nvSpPr>
          <p:cNvPr id="13" name="コンテンツ プレースホルダー 2"/>
          <p:cNvSpPr txBox="1">
            <a:spLocks/>
          </p:cNvSpPr>
          <p:nvPr/>
        </p:nvSpPr>
        <p:spPr>
          <a:xfrm>
            <a:off x="1001485" y="517445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8</a:t>
            </a:r>
          </a:p>
        </p:txBody>
      </p:sp>
      <p:sp>
        <p:nvSpPr>
          <p:cNvPr id="14" name="コンテンツ プレースホルダー 2"/>
          <p:cNvSpPr txBox="1">
            <a:spLocks/>
          </p:cNvSpPr>
          <p:nvPr/>
        </p:nvSpPr>
        <p:spPr>
          <a:xfrm>
            <a:off x="798286" y="4725647"/>
            <a:ext cx="67128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12</a:t>
            </a:r>
          </a:p>
        </p:txBody>
      </p:sp>
      <p:sp>
        <p:nvSpPr>
          <p:cNvPr id="15" name="コンテンツ プレースホルダー 2"/>
          <p:cNvSpPr txBox="1">
            <a:spLocks/>
          </p:cNvSpPr>
          <p:nvPr/>
        </p:nvSpPr>
        <p:spPr>
          <a:xfrm>
            <a:off x="798286" y="4290219"/>
            <a:ext cx="589642"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16</a:t>
            </a:r>
          </a:p>
        </p:txBody>
      </p:sp>
      <p:sp>
        <p:nvSpPr>
          <p:cNvPr id="16" name="コンテンツ プレースホルダー 2"/>
          <p:cNvSpPr txBox="1">
            <a:spLocks/>
          </p:cNvSpPr>
          <p:nvPr/>
        </p:nvSpPr>
        <p:spPr>
          <a:xfrm rot="5400000" flipH="1">
            <a:off x="2192222" y="3387951"/>
            <a:ext cx="7638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p>
        </p:txBody>
      </p:sp>
      <p:cxnSp>
        <p:nvCxnSpPr>
          <p:cNvPr id="17" name="直線コネクタ 16"/>
          <p:cNvCxnSpPr/>
          <p:nvPr/>
        </p:nvCxnSpPr>
        <p:spPr>
          <a:xfrm>
            <a:off x="1469571" y="28629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1469571" y="2427515"/>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p:cNvCxnSpPr/>
          <p:nvPr/>
        </p:nvCxnSpPr>
        <p:spPr>
          <a:xfrm>
            <a:off x="1469571" y="201023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a:off x="1469571" y="16292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p:cNvCxnSpPr/>
          <p:nvPr/>
        </p:nvCxnSpPr>
        <p:spPr>
          <a:xfrm>
            <a:off x="1469571" y="122645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2" name="コンテンツ プレースホルダー 2"/>
          <p:cNvSpPr txBox="1">
            <a:spLocks/>
          </p:cNvSpPr>
          <p:nvPr/>
        </p:nvSpPr>
        <p:spPr>
          <a:xfrm>
            <a:off x="212270" y="2537619"/>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r>
              <a:rPr lang="en-US" altLang="ja-JP" dirty="0" err="1"/>
              <a:t>sp</a:t>
            </a:r>
            <a:endParaRPr lang="en-US" altLang="ja-JP" dirty="0"/>
          </a:p>
        </p:txBody>
      </p:sp>
      <p:cxnSp>
        <p:nvCxnSpPr>
          <p:cNvPr id="6" name="カギ線コネクタ 5"/>
          <p:cNvCxnSpPr>
            <a:stCxn id="22" idx="0"/>
          </p:cNvCxnSpPr>
          <p:nvPr/>
        </p:nvCxnSpPr>
        <p:spPr>
          <a:xfrm rot="5400000" flipH="1" flipV="1">
            <a:off x="740059" y="1889750"/>
            <a:ext cx="514689" cy="781050"/>
          </a:xfrm>
          <a:prstGeom prst="bentConnector2">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1469573" y="762000"/>
            <a:ext cx="1886855" cy="124823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33262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ここからやること</a:t>
            </a:r>
          </a:p>
        </p:txBody>
      </p:sp>
      <p:sp>
        <p:nvSpPr>
          <p:cNvPr id="9" name="コンテンツ プレースホルダー 2"/>
          <p:cNvSpPr txBox="1">
            <a:spLocks/>
          </p:cNvSpPr>
          <p:nvPr/>
        </p:nvSpPr>
        <p:spPr>
          <a:xfrm>
            <a:off x="457200" y="1417637"/>
            <a:ext cx="8229600"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コンパイラを書く前に，まず自分で</a:t>
            </a:r>
            <a:r>
              <a:rPr lang="en-US" altLang="ja-JP" dirty="0"/>
              <a:t> MIPS</a:t>
            </a:r>
            <a:br>
              <a:rPr lang="en-US" altLang="ja-JP" dirty="0"/>
            </a:br>
            <a:r>
              <a:rPr lang="ja-JP" altLang="en-US" dirty="0"/>
              <a:t>アセンブリを書けるようになる</a:t>
            </a:r>
            <a:endParaRPr lang="en-US" altLang="ja-JP" dirty="0"/>
          </a:p>
          <a:p>
            <a:pPr lvl="1"/>
            <a:r>
              <a:rPr lang="en-US" altLang="ja-JP" dirty="0"/>
              <a:t>http://pages.cs.wisc.edu/~larus/HP_AppA.pdf </a:t>
            </a:r>
            <a:r>
              <a:rPr lang="ja-JP" altLang="en-US" dirty="0"/>
              <a:t>の</a:t>
            </a:r>
            <a:r>
              <a:rPr lang="en-US" altLang="ja-JP" dirty="0"/>
              <a:t>A.1, A.2, A.5, A.6, A.10 </a:t>
            </a:r>
            <a:r>
              <a:rPr lang="ja-JP" altLang="en-US" dirty="0"/>
              <a:t>あたりを読めば独学できる</a:t>
            </a:r>
            <a:endParaRPr lang="en-US" altLang="ja-JP" dirty="0"/>
          </a:p>
          <a:p>
            <a:pPr lvl="1"/>
            <a:r>
              <a:rPr lang="ja-JP" altLang="en-US" dirty="0"/>
              <a:t>ヘネパタの和訳本にも対応する章があるが，</a:t>
            </a:r>
            <a:br>
              <a:rPr lang="en-US" altLang="ja-JP" dirty="0"/>
            </a:br>
            <a:r>
              <a:rPr lang="ja-JP" altLang="en-US" dirty="0"/>
              <a:t>英語の勉強だと思って読むと良い</a:t>
            </a:r>
            <a:endParaRPr lang="en-US" altLang="ja-JP" dirty="0"/>
          </a:p>
          <a:p>
            <a:pPr lvl="1"/>
            <a:r>
              <a:rPr lang="ja-JP" altLang="en-US" dirty="0"/>
              <a:t>リファレンスの読み方を解説するので命令等は</a:t>
            </a:r>
            <a:br>
              <a:rPr lang="en-US" altLang="ja-JP" dirty="0"/>
            </a:br>
            <a:r>
              <a:rPr lang="ja-JP" altLang="en-US" dirty="0"/>
              <a:t>自分で</a:t>
            </a:r>
            <a:r>
              <a:rPr lang="ja-JP" altLang="en-US"/>
              <a:t>調べてほしい</a:t>
            </a:r>
            <a:endParaRPr lang="en-US" altLang="ja-JP" dirty="0"/>
          </a:p>
        </p:txBody>
      </p:sp>
    </p:spTree>
    <p:extLst>
      <p:ext uri="{BB962C8B-B14F-4D97-AF65-F5344CB8AC3E}">
        <p14:creationId xmlns:p14="http://schemas.microsoft.com/office/powerpoint/2010/main" val="21421301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fontScale="90000"/>
          </a:bodyPr>
          <a:lstStyle/>
          <a:p>
            <a:r>
              <a:rPr kumimoji="1" lang="ja-JP" altLang="en-US" dirty="0"/>
              <a:t>したがってそれぞれの命令の意味は</a:t>
            </a:r>
          </a:p>
        </p:txBody>
      </p:sp>
      <p:sp>
        <p:nvSpPr>
          <p:cNvPr id="3" name="正方形/長方形 2"/>
          <p:cNvSpPr/>
          <p:nvPr/>
        </p:nvSpPr>
        <p:spPr>
          <a:xfrm>
            <a:off x="457200" y="1420133"/>
            <a:ext cx="5352144" cy="5262980"/>
          </a:xfrm>
          <a:prstGeom prst="rect">
            <a:avLst/>
          </a:prstGeom>
        </p:spPr>
        <p:txBody>
          <a:bodyPr wrap="square">
            <a:spAutoFit/>
          </a:bodyPr>
          <a:lstStyle/>
          <a:p>
            <a:r>
              <a:rPr lang="en-US" altLang="ja-JP" sz="2800" b="1" dirty="0"/>
              <a:t>	.text</a:t>
            </a:r>
          </a:p>
          <a:p>
            <a:r>
              <a:rPr lang="en-US" altLang="ja-JP" sz="2800" b="1" dirty="0"/>
              <a:t>	.</a:t>
            </a:r>
            <a:r>
              <a:rPr lang="en-US" altLang="ja-JP" sz="2800" b="1" dirty="0" err="1"/>
              <a:t>globl</a:t>
            </a:r>
            <a:r>
              <a:rPr lang="en-US" altLang="ja-JP" sz="2800" b="1" dirty="0"/>
              <a:t>	main</a:t>
            </a:r>
          </a:p>
          <a:p>
            <a:r>
              <a:rPr lang="en-US" altLang="ja-JP" sz="2800" b="1" dirty="0"/>
              <a:t>main:</a:t>
            </a:r>
          </a:p>
          <a:p>
            <a:r>
              <a:rPr lang="en-US" altLang="ja-JP" sz="2800" b="1" dirty="0"/>
              <a:t>	</a:t>
            </a:r>
            <a:r>
              <a:rPr lang="en-US" altLang="ja-JP" sz="2800" b="1" dirty="0" err="1"/>
              <a:t>addiu</a:t>
            </a:r>
            <a:r>
              <a:rPr lang="en-US" altLang="ja-JP" sz="2800" b="1" dirty="0"/>
              <a:t>	$sp,$sp,-20</a:t>
            </a:r>
          </a:p>
          <a:p>
            <a:r>
              <a:rPr lang="en-US" altLang="ja-JP" sz="2800" b="1" dirty="0"/>
              <a:t>	li		$t0,5</a:t>
            </a:r>
          </a:p>
          <a:p>
            <a:r>
              <a:rPr lang="en-US" altLang="ja-JP" sz="2800" b="1" dirty="0"/>
              <a:t>	</a:t>
            </a:r>
            <a:r>
              <a:rPr lang="en-US" altLang="ja-JP" sz="2800" b="1" dirty="0" err="1"/>
              <a:t>sw</a:t>
            </a:r>
            <a:r>
              <a:rPr lang="en-US" altLang="ja-JP" sz="2800" b="1" dirty="0"/>
              <a:t>		$t0, 4($</a:t>
            </a:r>
            <a:r>
              <a:rPr lang="en-US" altLang="ja-JP" sz="2800" b="1" dirty="0" err="1"/>
              <a:t>sp</a:t>
            </a:r>
            <a:r>
              <a:rPr lang="en-US" altLang="ja-JP" sz="2800" b="1" dirty="0"/>
              <a:t>)</a:t>
            </a:r>
          </a:p>
          <a:p>
            <a:r>
              <a:rPr lang="en-US" altLang="ja-JP" sz="2800" b="1" dirty="0"/>
              <a:t>	</a:t>
            </a:r>
            <a:r>
              <a:rPr lang="en-US" altLang="ja-JP" sz="2800" b="1" dirty="0" err="1"/>
              <a:t>lw</a:t>
            </a:r>
            <a:r>
              <a:rPr lang="en-US" altLang="ja-JP" sz="2800" b="1" dirty="0"/>
              <a:t>		$t1, 4($</a:t>
            </a:r>
            <a:r>
              <a:rPr lang="en-US" altLang="ja-JP" sz="2800" b="1" dirty="0" err="1"/>
              <a:t>sp</a:t>
            </a:r>
            <a:r>
              <a:rPr lang="en-US" altLang="ja-JP" sz="2800" b="1" dirty="0"/>
              <a:t>)</a:t>
            </a:r>
          </a:p>
          <a:p>
            <a:r>
              <a:rPr lang="en-US" altLang="ja-JP" sz="2800" b="1" dirty="0"/>
              <a:t>	li		$v0,1</a:t>
            </a:r>
          </a:p>
          <a:p>
            <a:r>
              <a:rPr lang="en-US" altLang="ja-JP" sz="2800" b="1" dirty="0"/>
              <a:t>	move	$a0,$t1</a:t>
            </a:r>
          </a:p>
          <a:p>
            <a:r>
              <a:rPr lang="en-US" altLang="ja-JP" sz="2800" b="1" dirty="0"/>
              <a:t>	</a:t>
            </a:r>
            <a:r>
              <a:rPr lang="en-US" altLang="ja-JP" sz="2800" b="1" dirty="0" err="1"/>
              <a:t>syscall</a:t>
            </a:r>
            <a:endParaRPr lang="en-US" altLang="ja-JP" sz="2800" b="1" dirty="0"/>
          </a:p>
          <a:p>
            <a:r>
              <a:rPr lang="en-US" altLang="ja-JP" sz="2800" b="1" dirty="0"/>
              <a:t>	</a:t>
            </a:r>
            <a:r>
              <a:rPr lang="en-US" altLang="ja-JP" sz="2800" b="1" dirty="0" err="1"/>
              <a:t>addiu</a:t>
            </a:r>
            <a:r>
              <a:rPr lang="en-US" altLang="ja-JP" sz="2800" b="1" dirty="0"/>
              <a:t>	$sp,$sp,20</a:t>
            </a:r>
          </a:p>
          <a:p>
            <a:r>
              <a:rPr lang="en-US" altLang="ja-JP" sz="2800" b="1" dirty="0"/>
              <a:t>	</a:t>
            </a:r>
            <a:r>
              <a:rPr lang="en-US" altLang="ja-JP" sz="2800" b="1" dirty="0" err="1"/>
              <a:t>jr</a:t>
            </a:r>
            <a:r>
              <a:rPr lang="en-US" altLang="ja-JP" sz="2800" b="1" dirty="0"/>
              <a:t>		$</a:t>
            </a:r>
            <a:r>
              <a:rPr lang="en-US" altLang="ja-JP" sz="2800" b="1" dirty="0" err="1"/>
              <a:t>ra</a:t>
            </a:r>
            <a:endParaRPr lang="en-US" altLang="ja-JP" sz="2800" b="1" dirty="0"/>
          </a:p>
        </p:txBody>
      </p:sp>
      <p:sp>
        <p:nvSpPr>
          <p:cNvPr id="5" name="線吹き出し 1 (枠付き) 4"/>
          <p:cNvSpPr/>
          <p:nvPr/>
        </p:nvSpPr>
        <p:spPr>
          <a:xfrm>
            <a:off x="4572002" y="1889352"/>
            <a:ext cx="3574141" cy="938438"/>
          </a:xfrm>
          <a:prstGeom prst="borderCallout1">
            <a:avLst>
              <a:gd name="adj1" fmla="val 27841"/>
              <a:gd name="adj2" fmla="val -3943"/>
              <a:gd name="adj3" fmla="val 90478"/>
              <a:gd name="adj4" fmla="val -47663"/>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a:solidFill>
                  <a:schemeClr val="tx1"/>
                </a:solidFill>
              </a:rPr>
              <a:t>なぜ最初に</a:t>
            </a:r>
            <a:r>
              <a:rPr lang="en-US" altLang="ja-JP" sz="2400" b="1" dirty="0">
                <a:solidFill>
                  <a:schemeClr val="tx1"/>
                </a:solidFill>
              </a:rPr>
              <a:t> $</a:t>
            </a:r>
            <a:r>
              <a:rPr lang="en-US" altLang="ja-JP" sz="2400" b="1" dirty="0" err="1">
                <a:solidFill>
                  <a:schemeClr val="tx1"/>
                </a:solidFill>
              </a:rPr>
              <a:t>sp</a:t>
            </a:r>
            <a:r>
              <a:rPr lang="en-US" altLang="ja-JP" sz="2400" b="1" dirty="0">
                <a:solidFill>
                  <a:schemeClr val="tx1"/>
                </a:solidFill>
              </a:rPr>
              <a:t> </a:t>
            </a:r>
            <a:r>
              <a:rPr lang="ja-JP" altLang="en-US" sz="2400" b="1" dirty="0">
                <a:solidFill>
                  <a:schemeClr val="tx1"/>
                </a:solidFill>
              </a:rPr>
              <a:t>を</a:t>
            </a:r>
            <a:r>
              <a:rPr lang="en-US" altLang="ja-JP" sz="2400" b="1" dirty="0">
                <a:solidFill>
                  <a:schemeClr val="tx1"/>
                </a:solidFill>
              </a:rPr>
              <a:t> -20</a:t>
            </a:r>
            <a:br>
              <a:rPr lang="en-US" altLang="ja-JP" sz="2400" b="1" dirty="0">
                <a:solidFill>
                  <a:schemeClr val="tx1"/>
                </a:solidFill>
              </a:rPr>
            </a:br>
            <a:r>
              <a:rPr lang="ja-JP" altLang="en-US" sz="2400" b="1" dirty="0">
                <a:solidFill>
                  <a:schemeClr val="tx1"/>
                </a:solidFill>
              </a:rPr>
              <a:t>減らしているのか</a:t>
            </a:r>
            <a:endParaRPr lang="en-US" altLang="ja-JP" sz="2400" b="1" dirty="0">
              <a:solidFill>
                <a:schemeClr val="tx1"/>
              </a:solidFill>
            </a:endParaRPr>
          </a:p>
        </p:txBody>
      </p:sp>
      <p:sp>
        <p:nvSpPr>
          <p:cNvPr id="6" name="線吹き出し 1 (枠付き) 5"/>
          <p:cNvSpPr/>
          <p:nvPr/>
        </p:nvSpPr>
        <p:spPr>
          <a:xfrm>
            <a:off x="4724402" y="2980190"/>
            <a:ext cx="3574141" cy="938438"/>
          </a:xfrm>
          <a:prstGeom prst="borderCallout1">
            <a:avLst>
              <a:gd name="adj1" fmla="val 27841"/>
              <a:gd name="adj2" fmla="val -3943"/>
              <a:gd name="adj3" fmla="val 90478"/>
              <a:gd name="adj4" fmla="val -47663"/>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a:solidFill>
                  <a:schemeClr val="tx1"/>
                </a:solidFill>
              </a:rPr>
              <a:t>なぜ</a:t>
            </a:r>
            <a:r>
              <a:rPr lang="en-US" altLang="ja-JP" sz="2400" b="1" dirty="0">
                <a:solidFill>
                  <a:schemeClr val="tx1"/>
                </a:solidFill>
              </a:rPr>
              <a:t> $</a:t>
            </a:r>
            <a:r>
              <a:rPr lang="en-US" altLang="ja-JP" sz="2400" b="1" dirty="0" err="1">
                <a:solidFill>
                  <a:schemeClr val="tx1"/>
                </a:solidFill>
              </a:rPr>
              <a:t>sp</a:t>
            </a:r>
            <a:r>
              <a:rPr lang="en-US" altLang="ja-JP" sz="2400" b="1" dirty="0">
                <a:solidFill>
                  <a:schemeClr val="tx1"/>
                </a:solidFill>
              </a:rPr>
              <a:t> + 4 </a:t>
            </a:r>
            <a:r>
              <a:rPr lang="ja-JP" altLang="en-US" sz="2400" b="1" dirty="0">
                <a:solidFill>
                  <a:schemeClr val="tx1"/>
                </a:solidFill>
              </a:rPr>
              <a:t>に値を</a:t>
            </a:r>
            <a:br>
              <a:rPr lang="en-US" altLang="ja-JP" sz="2400" b="1" dirty="0">
                <a:solidFill>
                  <a:schemeClr val="tx1"/>
                </a:solidFill>
              </a:rPr>
            </a:br>
            <a:r>
              <a:rPr lang="ja-JP" altLang="en-US" sz="2400" b="1" dirty="0">
                <a:solidFill>
                  <a:schemeClr val="tx1"/>
                </a:solidFill>
              </a:rPr>
              <a:t>書くのか</a:t>
            </a:r>
            <a:endParaRPr lang="en-US" altLang="ja-JP" sz="2400" b="1" dirty="0">
              <a:solidFill>
                <a:schemeClr val="tx1"/>
              </a:solidFill>
            </a:endParaRPr>
          </a:p>
        </p:txBody>
      </p:sp>
      <p:sp>
        <p:nvSpPr>
          <p:cNvPr id="7" name="線吹き出し 1 (枠付き) 6"/>
          <p:cNvSpPr/>
          <p:nvPr/>
        </p:nvSpPr>
        <p:spPr>
          <a:xfrm>
            <a:off x="4441374" y="5055733"/>
            <a:ext cx="3574141" cy="938438"/>
          </a:xfrm>
          <a:prstGeom prst="borderCallout1">
            <a:avLst>
              <a:gd name="adj1" fmla="val 27841"/>
              <a:gd name="adj2" fmla="val -3943"/>
              <a:gd name="adj3" fmla="val 90478"/>
              <a:gd name="adj4" fmla="val -47663"/>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a:solidFill>
                  <a:schemeClr val="tx1"/>
                </a:solidFill>
              </a:rPr>
              <a:t>なぜ最後に</a:t>
            </a:r>
            <a:r>
              <a:rPr lang="en-US" altLang="ja-JP" sz="2400" b="1" dirty="0">
                <a:solidFill>
                  <a:schemeClr val="tx1"/>
                </a:solidFill>
              </a:rPr>
              <a:t> $</a:t>
            </a:r>
            <a:r>
              <a:rPr lang="en-US" altLang="ja-JP" sz="2400" b="1" dirty="0" err="1">
                <a:solidFill>
                  <a:schemeClr val="tx1"/>
                </a:solidFill>
              </a:rPr>
              <a:t>sp</a:t>
            </a:r>
            <a:r>
              <a:rPr lang="en-US" altLang="ja-JP" sz="2400" b="1" dirty="0">
                <a:solidFill>
                  <a:schemeClr val="tx1"/>
                </a:solidFill>
              </a:rPr>
              <a:t> </a:t>
            </a:r>
            <a:r>
              <a:rPr lang="ja-JP" altLang="en-US" sz="2400" b="1" dirty="0">
                <a:solidFill>
                  <a:schemeClr val="tx1"/>
                </a:solidFill>
              </a:rPr>
              <a:t>を</a:t>
            </a:r>
            <a:r>
              <a:rPr lang="en-US" altLang="ja-JP" sz="2400" b="1" dirty="0">
                <a:solidFill>
                  <a:schemeClr val="tx1"/>
                </a:solidFill>
              </a:rPr>
              <a:t> 20</a:t>
            </a:r>
            <a:br>
              <a:rPr lang="en-US" altLang="ja-JP" sz="2400" b="1" dirty="0">
                <a:solidFill>
                  <a:schemeClr val="tx1"/>
                </a:solidFill>
              </a:rPr>
            </a:br>
            <a:r>
              <a:rPr lang="ja-JP" altLang="en-US" sz="2400" b="1" dirty="0">
                <a:solidFill>
                  <a:schemeClr val="tx1"/>
                </a:solidFill>
              </a:rPr>
              <a:t>増やしているのか</a:t>
            </a:r>
            <a:endParaRPr lang="en-US" altLang="ja-JP" sz="2400" b="1" dirty="0">
              <a:solidFill>
                <a:schemeClr val="tx1"/>
              </a:solidFill>
            </a:endParaRPr>
          </a:p>
        </p:txBody>
      </p:sp>
    </p:spTree>
    <p:extLst>
      <p:ext uri="{BB962C8B-B14F-4D97-AF65-F5344CB8AC3E}">
        <p14:creationId xmlns:p14="http://schemas.microsoft.com/office/powerpoint/2010/main" val="38998221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fontScale="90000"/>
          </a:bodyPr>
          <a:lstStyle/>
          <a:p>
            <a:r>
              <a:rPr kumimoji="1" lang="ja-JP" altLang="en-US" dirty="0"/>
              <a:t>したがってそれぞれの命令の意味は</a:t>
            </a:r>
          </a:p>
        </p:txBody>
      </p:sp>
      <p:sp>
        <p:nvSpPr>
          <p:cNvPr id="3" name="正方形/長方形 2"/>
          <p:cNvSpPr/>
          <p:nvPr/>
        </p:nvSpPr>
        <p:spPr>
          <a:xfrm>
            <a:off x="457200" y="1420133"/>
            <a:ext cx="5352144" cy="5262980"/>
          </a:xfrm>
          <a:prstGeom prst="rect">
            <a:avLst/>
          </a:prstGeom>
        </p:spPr>
        <p:txBody>
          <a:bodyPr wrap="square">
            <a:spAutoFit/>
          </a:bodyPr>
          <a:lstStyle/>
          <a:p>
            <a:r>
              <a:rPr lang="en-US" altLang="ja-JP" sz="2800" b="1" dirty="0"/>
              <a:t>	.text</a:t>
            </a:r>
          </a:p>
          <a:p>
            <a:r>
              <a:rPr lang="en-US" altLang="ja-JP" sz="2800" b="1" dirty="0"/>
              <a:t>	.</a:t>
            </a:r>
            <a:r>
              <a:rPr lang="en-US" altLang="ja-JP" sz="2800" b="1" dirty="0" err="1"/>
              <a:t>globl</a:t>
            </a:r>
            <a:r>
              <a:rPr lang="en-US" altLang="ja-JP" sz="2800" b="1" dirty="0"/>
              <a:t>	main</a:t>
            </a:r>
          </a:p>
          <a:p>
            <a:r>
              <a:rPr lang="en-US" altLang="ja-JP" sz="2800" b="1" dirty="0"/>
              <a:t>main:</a:t>
            </a:r>
          </a:p>
          <a:p>
            <a:r>
              <a:rPr lang="en-US" altLang="ja-JP" sz="2800" b="1" dirty="0"/>
              <a:t>	</a:t>
            </a:r>
            <a:r>
              <a:rPr lang="en-US" altLang="ja-JP" sz="2800" b="1" dirty="0" err="1"/>
              <a:t>addiu</a:t>
            </a:r>
            <a:r>
              <a:rPr lang="en-US" altLang="ja-JP" sz="2800" b="1" dirty="0"/>
              <a:t>	$sp,$sp,-20</a:t>
            </a:r>
          </a:p>
          <a:p>
            <a:r>
              <a:rPr lang="en-US" altLang="ja-JP" sz="2800" b="1" dirty="0"/>
              <a:t>	li		$t0,5</a:t>
            </a:r>
          </a:p>
          <a:p>
            <a:r>
              <a:rPr lang="en-US" altLang="ja-JP" sz="2800" b="1" dirty="0"/>
              <a:t>	</a:t>
            </a:r>
            <a:r>
              <a:rPr lang="en-US" altLang="ja-JP" sz="2800" b="1" dirty="0" err="1"/>
              <a:t>sw</a:t>
            </a:r>
            <a:r>
              <a:rPr lang="en-US" altLang="ja-JP" sz="2800" b="1" dirty="0"/>
              <a:t>		$t0, 4($</a:t>
            </a:r>
            <a:r>
              <a:rPr lang="en-US" altLang="ja-JP" sz="2800" b="1" dirty="0" err="1"/>
              <a:t>sp</a:t>
            </a:r>
            <a:r>
              <a:rPr lang="en-US" altLang="ja-JP" sz="2800" b="1" dirty="0"/>
              <a:t>)</a:t>
            </a:r>
          </a:p>
          <a:p>
            <a:r>
              <a:rPr lang="en-US" altLang="ja-JP" sz="2800" b="1" dirty="0"/>
              <a:t>	</a:t>
            </a:r>
            <a:r>
              <a:rPr lang="en-US" altLang="ja-JP" sz="2800" b="1" dirty="0" err="1"/>
              <a:t>lw</a:t>
            </a:r>
            <a:r>
              <a:rPr lang="en-US" altLang="ja-JP" sz="2800" b="1" dirty="0"/>
              <a:t>		$t1, 4($</a:t>
            </a:r>
            <a:r>
              <a:rPr lang="en-US" altLang="ja-JP" sz="2800" b="1" dirty="0" err="1"/>
              <a:t>sp</a:t>
            </a:r>
            <a:r>
              <a:rPr lang="en-US" altLang="ja-JP" sz="2800" b="1" dirty="0"/>
              <a:t>)</a:t>
            </a:r>
          </a:p>
          <a:p>
            <a:r>
              <a:rPr lang="en-US" altLang="ja-JP" sz="2800" b="1" dirty="0"/>
              <a:t>	li		$v0,1</a:t>
            </a:r>
          </a:p>
          <a:p>
            <a:r>
              <a:rPr lang="en-US" altLang="ja-JP" sz="2800" b="1" dirty="0"/>
              <a:t>	move	$a0,$t1</a:t>
            </a:r>
          </a:p>
          <a:p>
            <a:r>
              <a:rPr lang="en-US" altLang="ja-JP" sz="2800" b="1" dirty="0"/>
              <a:t>	</a:t>
            </a:r>
            <a:r>
              <a:rPr lang="en-US" altLang="ja-JP" sz="2800" b="1" dirty="0" err="1"/>
              <a:t>syscall</a:t>
            </a:r>
            <a:endParaRPr lang="en-US" altLang="ja-JP" sz="2800" b="1" dirty="0"/>
          </a:p>
          <a:p>
            <a:r>
              <a:rPr lang="en-US" altLang="ja-JP" sz="2800" b="1" dirty="0"/>
              <a:t>	</a:t>
            </a:r>
            <a:r>
              <a:rPr lang="en-US" altLang="ja-JP" sz="2800" b="1" dirty="0" err="1"/>
              <a:t>addiu</a:t>
            </a:r>
            <a:r>
              <a:rPr lang="en-US" altLang="ja-JP" sz="2800" b="1" dirty="0"/>
              <a:t>	$sp,$sp,20</a:t>
            </a:r>
          </a:p>
          <a:p>
            <a:r>
              <a:rPr lang="en-US" altLang="ja-JP" sz="2800" b="1" dirty="0"/>
              <a:t>	</a:t>
            </a:r>
            <a:r>
              <a:rPr lang="en-US" altLang="ja-JP" sz="2800" b="1" dirty="0" err="1"/>
              <a:t>jr</a:t>
            </a:r>
            <a:r>
              <a:rPr lang="en-US" altLang="ja-JP" sz="2800" b="1" dirty="0"/>
              <a:t>		$</a:t>
            </a:r>
            <a:r>
              <a:rPr lang="en-US" altLang="ja-JP" sz="2800" b="1" dirty="0" err="1"/>
              <a:t>ra</a:t>
            </a:r>
            <a:endParaRPr lang="en-US" altLang="ja-JP" sz="2800" b="1" dirty="0"/>
          </a:p>
        </p:txBody>
      </p:sp>
      <p:sp>
        <p:nvSpPr>
          <p:cNvPr id="5" name="線吹き出し 1 (枠付き) 4"/>
          <p:cNvSpPr/>
          <p:nvPr/>
        </p:nvSpPr>
        <p:spPr>
          <a:xfrm>
            <a:off x="4572002" y="1889352"/>
            <a:ext cx="3574141" cy="938438"/>
          </a:xfrm>
          <a:prstGeom prst="borderCallout1">
            <a:avLst>
              <a:gd name="adj1" fmla="val 27841"/>
              <a:gd name="adj2" fmla="val -3943"/>
              <a:gd name="adj3" fmla="val 90478"/>
              <a:gd name="adj4" fmla="val -47663"/>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a:solidFill>
                  <a:schemeClr val="tx1"/>
                </a:solidFill>
              </a:rPr>
              <a:t>main </a:t>
            </a:r>
            <a:r>
              <a:rPr lang="ja-JP" altLang="en-US" sz="2400" b="1" dirty="0">
                <a:solidFill>
                  <a:schemeClr val="tx1"/>
                </a:solidFill>
              </a:rPr>
              <a:t>関数の頭でローカル領域を</a:t>
            </a:r>
            <a:r>
              <a:rPr lang="en-US" altLang="ja-JP" sz="2400" b="1" dirty="0">
                <a:solidFill>
                  <a:schemeClr val="tx1"/>
                </a:solidFill>
              </a:rPr>
              <a:t> 20 </a:t>
            </a:r>
            <a:r>
              <a:rPr lang="ja-JP" altLang="en-US" sz="2400" b="1" dirty="0">
                <a:solidFill>
                  <a:schemeClr val="tx1"/>
                </a:solidFill>
              </a:rPr>
              <a:t>バイト確保</a:t>
            </a:r>
            <a:endParaRPr lang="en-US" altLang="ja-JP" sz="2400" b="1" dirty="0">
              <a:solidFill>
                <a:schemeClr val="tx1"/>
              </a:solidFill>
            </a:endParaRPr>
          </a:p>
        </p:txBody>
      </p:sp>
      <p:sp>
        <p:nvSpPr>
          <p:cNvPr id="6" name="線吹き出し 1 (枠付き) 5"/>
          <p:cNvSpPr/>
          <p:nvPr/>
        </p:nvSpPr>
        <p:spPr>
          <a:xfrm>
            <a:off x="4724402" y="2980190"/>
            <a:ext cx="4095906" cy="938438"/>
          </a:xfrm>
          <a:prstGeom prst="borderCallout1">
            <a:avLst>
              <a:gd name="adj1" fmla="val 27841"/>
              <a:gd name="adj2" fmla="val -3943"/>
              <a:gd name="adj3" fmla="val 90478"/>
              <a:gd name="adj4" fmla="val -47663"/>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a:solidFill>
                  <a:schemeClr val="tx1"/>
                </a:solidFill>
              </a:rPr>
              <a:t>ローカル領域である</a:t>
            </a:r>
            <a:br>
              <a:rPr lang="en-US" altLang="ja-JP" sz="2400" b="1" dirty="0">
                <a:solidFill>
                  <a:schemeClr val="tx1"/>
                </a:solidFill>
              </a:rPr>
            </a:br>
            <a:r>
              <a:rPr lang="ja-JP" altLang="en-US" sz="2400" b="1" dirty="0">
                <a:solidFill>
                  <a:schemeClr val="tx1"/>
                </a:solidFill>
              </a:rPr>
              <a:t>アドレス </a:t>
            </a:r>
            <a:r>
              <a:rPr lang="en-US" altLang="ja-JP" sz="2400" b="1" dirty="0">
                <a:solidFill>
                  <a:schemeClr val="tx1"/>
                </a:solidFill>
              </a:rPr>
              <a:t>$</a:t>
            </a:r>
            <a:r>
              <a:rPr lang="en-US" altLang="ja-JP" sz="2400" b="1" dirty="0" err="1">
                <a:solidFill>
                  <a:schemeClr val="tx1"/>
                </a:solidFill>
              </a:rPr>
              <a:t>sp</a:t>
            </a:r>
            <a:r>
              <a:rPr lang="en-US" altLang="ja-JP" sz="2400" b="1" dirty="0">
                <a:solidFill>
                  <a:schemeClr val="tx1"/>
                </a:solidFill>
              </a:rPr>
              <a:t> + 4</a:t>
            </a:r>
            <a:r>
              <a:rPr lang="ja-JP" altLang="en-US" sz="2400" b="1" dirty="0">
                <a:solidFill>
                  <a:schemeClr val="tx1"/>
                </a:solidFill>
              </a:rPr>
              <a:t> に書き込み</a:t>
            </a:r>
            <a:r>
              <a:rPr lang="en-US" altLang="ja-JP" sz="2400" b="1" dirty="0">
                <a:solidFill>
                  <a:schemeClr val="tx1"/>
                </a:solidFill>
              </a:rPr>
              <a:t> </a:t>
            </a:r>
          </a:p>
        </p:txBody>
      </p:sp>
      <p:sp>
        <p:nvSpPr>
          <p:cNvPr id="7" name="線吹き出し 1 (枠付き) 6"/>
          <p:cNvSpPr/>
          <p:nvPr/>
        </p:nvSpPr>
        <p:spPr>
          <a:xfrm>
            <a:off x="4441374" y="5055733"/>
            <a:ext cx="3574141" cy="938438"/>
          </a:xfrm>
          <a:prstGeom prst="borderCallout1">
            <a:avLst>
              <a:gd name="adj1" fmla="val 27841"/>
              <a:gd name="adj2" fmla="val -3943"/>
              <a:gd name="adj3" fmla="val 90478"/>
              <a:gd name="adj4" fmla="val -47663"/>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a:solidFill>
                  <a:schemeClr val="tx1"/>
                </a:solidFill>
              </a:rPr>
              <a:t>main </a:t>
            </a:r>
            <a:r>
              <a:rPr lang="ja-JP" altLang="en-US" sz="2400" b="1" dirty="0">
                <a:solidFill>
                  <a:schemeClr val="tx1"/>
                </a:solidFill>
              </a:rPr>
              <a:t>関数から返るときに</a:t>
            </a:r>
            <a:r>
              <a:rPr lang="en-US" altLang="ja-JP" sz="2400" b="1" dirty="0">
                <a:solidFill>
                  <a:schemeClr val="tx1"/>
                </a:solidFill>
              </a:rPr>
              <a:t> 20 </a:t>
            </a:r>
            <a:r>
              <a:rPr lang="ja-JP" altLang="en-US" sz="2400" b="1" dirty="0">
                <a:solidFill>
                  <a:schemeClr val="tx1"/>
                </a:solidFill>
              </a:rPr>
              <a:t>バイト戻す</a:t>
            </a:r>
            <a:endParaRPr lang="en-US" altLang="ja-JP" sz="2400" b="1" dirty="0">
              <a:solidFill>
                <a:schemeClr val="tx1"/>
              </a:solidFill>
            </a:endParaRPr>
          </a:p>
        </p:txBody>
      </p:sp>
    </p:spTree>
    <p:extLst>
      <p:ext uri="{BB962C8B-B14F-4D97-AF65-F5344CB8AC3E}">
        <p14:creationId xmlns:p14="http://schemas.microsoft.com/office/powerpoint/2010/main" val="18809364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lang="en-US" altLang="en-US" dirty="0"/>
              <a:t>3</a:t>
            </a:r>
            <a:r>
              <a:rPr lang="ja-JP" altLang="en-US" dirty="0"/>
              <a:t>つ目の例</a:t>
            </a:r>
            <a:r>
              <a:rPr lang="en-US" altLang="ja-JP" dirty="0"/>
              <a:t>: </a:t>
            </a:r>
            <a:r>
              <a:rPr lang="ja-JP" altLang="en-US" dirty="0"/>
              <a:t>関数呼び出し</a:t>
            </a:r>
            <a:endParaRPr kumimoji="1" lang="ja-JP" altLang="en-US" dirty="0"/>
          </a:p>
        </p:txBody>
      </p:sp>
      <p:sp>
        <p:nvSpPr>
          <p:cNvPr id="3" name="正方形/長方形 2"/>
          <p:cNvSpPr/>
          <p:nvPr/>
        </p:nvSpPr>
        <p:spPr>
          <a:xfrm>
            <a:off x="251303" y="1229628"/>
            <a:ext cx="4266270" cy="5632311"/>
          </a:xfrm>
          <a:prstGeom prst="rect">
            <a:avLst/>
          </a:prstGeom>
        </p:spPr>
        <p:txBody>
          <a:bodyPr wrap="square">
            <a:spAutoFit/>
          </a:bodyPr>
          <a:lstStyle/>
          <a:p>
            <a:r>
              <a:rPr lang="en-US" altLang="ja-JP" sz="2000" b="1" dirty="0"/>
              <a:t>	.text</a:t>
            </a:r>
          </a:p>
          <a:p>
            <a:r>
              <a:rPr lang="en-US" altLang="ja-JP" sz="2000" b="1" dirty="0"/>
              <a:t>	.</a:t>
            </a:r>
            <a:r>
              <a:rPr lang="en-US" altLang="ja-JP" sz="2000" b="1" dirty="0" err="1"/>
              <a:t>globl</a:t>
            </a:r>
            <a:r>
              <a:rPr lang="en-US" altLang="ja-JP" sz="2000" b="1" dirty="0"/>
              <a:t>	main</a:t>
            </a:r>
          </a:p>
          <a:p>
            <a:r>
              <a:rPr lang="en-US" altLang="ja-JP" sz="2000" b="1" dirty="0"/>
              <a:t>main:</a:t>
            </a:r>
          </a:p>
          <a:p>
            <a:r>
              <a:rPr lang="en-US" altLang="ja-JP" sz="2000" b="1" dirty="0"/>
              <a:t>	</a:t>
            </a:r>
            <a:r>
              <a:rPr lang="en-US" altLang="ja-JP" sz="2000" b="1" dirty="0" err="1"/>
              <a:t>addiu</a:t>
            </a:r>
            <a:r>
              <a:rPr lang="en-US" altLang="ja-JP" sz="2000" b="1" dirty="0"/>
              <a:t>	$sp,$sp,-20</a:t>
            </a:r>
          </a:p>
          <a:p>
            <a:r>
              <a:rPr lang="en-US" altLang="ja-JP" sz="2000" b="1" dirty="0"/>
              <a:t>	li		$a0,5</a:t>
            </a:r>
          </a:p>
          <a:p>
            <a:r>
              <a:rPr lang="en-US" altLang="ja-JP" sz="2000" b="1" dirty="0"/>
              <a:t>	</a:t>
            </a:r>
            <a:r>
              <a:rPr lang="en-US" altLang="ja-JP" sz="2000" b="1" dirty="0" err="1"/>
              <a:t>sw</a:t>
            </a:r>
            <a:r>
              <a:rPr lang="en-US" altLang="ja-JP" sz="2000" b="1" dirty="0"/>
              <a:t>		$ra,0($</a:t>
            </a:r>
            <a:r>
              <a:rPr lang="en-US" altLang="ja-JP" sz="2000" b="1" dirty="0" err="1"/>
              <a:t>sp</a:t>
            </a:r>
            <a:r>
              <a:rPr lang="en-US" altLang="ja-JP" sz="2000" b="1" dirty="0"/>
              <a:t>)</a:t>
            </a:r>
          </a:p>
          <a:p>
            <a:r>
              <a:rPr lang="en-US" altLang="ja-JP" sz="2000" b="1" dirty="0"/>
              <a:t>	</a:t>
            </a:r>
            <a:r>
              <a:rPr lang="en-US" altLang="ja-JP" sz="2000" b="1" dirty="0" err="1"/>
              <a:t>jal</a:t>
            </a:r>
            <a:r>
              <a:rPr lang="en-US" altLang="ja-JP" sz="2000" b="1" dirty="0"/>
              <a:t>		f</a:t>
            </a:r>
          </a:p>
          <a:p>
            <a:r>
              <a:rPr lang="en-US" altLang="ja-JP" sz="2000" b="1" dirty="0"/>
              <a:t>	</a:t>
            </a:r>
            <a:r>
              <a:rPr lang="en-US" altLang="ja-JP" sz="2000" b="1" dirty="0" err="1"/>
              <a:t>lw</a:t>
            </a:r>
            <a:r>
              <a:rPr lang="en-US" altLang="ja-JP" sz="2000" b="1" dirty="0"/>
              <a:t>		$ra,0($</a:t>
            </a:r>
            <a:r>
              <a:rPr lang="en-US" altLang="ja-JP" sz="2000" b="1" dirty="0" err="1"/>
              <a:t>sp</a:t>
            </a:r>
            <a:r>
              <a:rPr lang="en-US" altLang="ja-JP" sz="2000" b="1" dirty="0"/>
              <a:t>)</a:t>
            </a:r>
          </a:p>
          <a:p>
            <a:r>
              <a:rPr lang="en-US" altLang="ja-JP" sz="2000" b="1" dirty="0"/>
              <a:t>	move	$a0,$v0</a:t>
            </a:r>
          </a:p>
          <a:p>
            <a:r>
              <a:rPr lang="en-US" altLang="ja-JP" sz="2000" b="1" dirty="0"/>
              <a:t>	li		$v0,1</a:t>
            </a:r>
          </a:p>
          <a:p>
            <a:r>
              <a:rPr lang="en-US" altLang="ja-JP" sz="2000" b="1" dirty="0"/>
              <a:t>	</a:t>
            </a:r>
            <a:r>
              <a:rPr lang="en-US" altLang="ja-JP" sz="2000" b="1" dirty="0" err="1"/>
              <a:t>syscall</a:t>
            </a:r>
            <a:endParaRPr lang="en-US" altLang="ja-JP" sz="2000" b="1" dirty="0"/>
          </a:p>
          <a:p>
            <a:r>
              <a:rPr lang="en-US" altLang="ja-JP" sz="2000" b="1" dirty="0"/>
              <a:t>	</a:t>
            </a:r>
            <a:r>
              <a:rPr lang="en-US" altLang="ja-JP" sz="2000" b="1" dirty="0" err="1"/>
              <a:t>addiu</a:t>
            </a:r>
            <a:r>
              <a:rPr lang="en-US" altLang="ja-JP" sz="2000" b="1" dirty="0"/>
              <a:t>	$sp,$sp,20</a:t>
            </a:r>
          </a:p>
          <a:p>
            <a:r>
              <a:rPr lang="en-US" altLang="ja-JP" sz="2000" b="1" dirty="0"/>
              <a:t>	</a:t>
            </a:r>
            <a:r>
              <a:rPr lang="en-US" altLang="ja-JP" sz="2000" b="1" dirty="0" err="1"/>
              <a:t>jr</a:t>
            </a:r>
            <a:r>
              <a:rPr lang="en-US" altLang="ja-JP" sz="2000" b="1" dirty="0"/>
              <a:t>		$</a:t>
            </a:r>
            <a:r>
              <a:rPr lang="en-US" altLang="ja-JP" sz="2000" b="1" dirty="0" err="1"/>
              <a:t>ra</a:t>
            </a:r>
            <a:endParaRPr lang="en-US" altLang="ja-JP" sz="2000" b="1" dirty="0"/>
          </a:p>
          <a:p>
            <a:r>
              <a:rPr lang="en-US" altLang="ja-JP" sz="2000" b="1" dirty="0"/>
              <a:t>f:</a:t>
            </a:r>
          </a:p>
          <a:p>
            <a:r>
              <a:rPr lang="en-US" altLang="ja-JP" sz="2000" b="1" dirty="0"/>
              <a:t>	</a:t>
            </a:r>
            <a:r>
              <a:rPr lang="en-US" altLang="ja-JP" sz="2000" b="1" dirty="0" err="1"/>
              <a:t>addiu</a:t>
            </a:r>
            <a:r>
              <a:rPr lang="en-US" altLang="ja-JP" sz="2000" b="1" dirty="0"/>
              <a:t>	$sp,$sp,-4</a:t>
            </a:r>
          </a:p>
          <a:p>
            <a:r>
              <a:rPr lang="en-US" altLang="ja-JP" sz="2000" b="1" dirty="0"/>
              <a:t>	</a:t>
            </a:r>
            <a:r>
              <a:rPr lang="en-US" altLang="ja-JP" sz="2000" b="1" dirty="0" err="1"/>
              <a:t>addiu</a:t>
            </a:r>
            <a:r>
              <a:rPr lang="en-US" altLang="ja-JP" sz="2000" b="1" dirty="0"/>
              <a:t>	$v0,$a0,2</a:t>
            </a:r>
          </a:p>
          <a:p>
            <a:r>
              <a:rPr lang="en-US" altLang="ja-JP" sz="2000" b="1" dirty="0"/>
              <a:t>	</a:t>
            </a:r>
            <a:r>
              <a:rPr lang="en-US" altLang="ja-JP" sz="2000" b="1" dirty="0" err="1"/>
              <a:t>addiu</a:t>
            </a:r>
            <a:r>
              <a:rPr lang="en-US" altLang="ja-JP" sz="2000" b="1" dirty="0"/>
              <a:t>	$sp,$sp,4</a:t>
            </a:r>
          </a:p>
          <a:p>
            <a:r>
              <a:rPr lang="en-US" altLang="ja-JP" sz="2000" b="1" dirty="0"/>
              <a:t>	</a:t>
            </a:r>
            <a:r>
              <a:rPr lang="en-US" altLang="ja-JP" sz="2000" b="1" dirty="0" err="1"/>
              <a:t>jr</a:t>
            </a:r>
            <a:r>
              <a:rPr lang="en-US" altLang="ja-JP" sz="2000" b="1" dirty="0"/>
              <a:t>		$</a:t>
            </a:r>
            <a:r>
              <a:rPr lang="en-US" altLang="ja-JP" sz="2000" b="1" dirty="0" err="1"/>
              <a:t>ra</a:t>
            </a:r>
            <a:endParaRPr lang="en-US" altLang="ja-JP" sz="2000" b="1" dirty="0"/>
          </a:p>
        </p:txBody>
      </p:sp>
      <p:sp>
        <p:nvSpPr>
          <p:cNvPr id="6" name="コンテンツ プレースホルダー 2"/>
          <p:cNvSpPr txBox="1">
            <a:spLocks/>
          </p:cNvSpPr>
          <p:nvPr/>
        </p:nvSpPr>
        <p:spPr>
          <a:xfrm>
            <a:off x="3410856" y="1417637"/>
            <a:ext cx="5275943" cy="520450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dirty="0"/>
              <a:t>example03.s </a:t>
            </a:r>
            <a:r>
              <a:rPr lang="ja-JP" altLang="en-US" dirty="0"/>
              <a:t>というファイルを作って，左のコードを入力して</a:t>
            </a:r>
            <a:r>
              <a:rPr lang="en-US" altLang="ja-JP" dirty="0"/>
              <a:t> </a:t>
            </a:r>
            <a:r>
              <a:rPr lang="en-US" altLang="ja-JP" dirty="0" err="1"/>
              <a:t>QtSpim</a:t>
            </a:r>
            <a:r>
              <a:rPr lang="en-US" altLang="ja-JP" dirty="0"/>
              <a:t> </a:t>
            </a:r>
            <a:r>
              <a:rPr lang="ja-JP" altLang="en-US" dirty="0"/>
              <a:t>で実行してください</a:t>
            </a:r>
            <a:endParaRPr lang="en-US" altLang="ja-JP" dirty="0"/>
          </a:p>
        </p:txBody>
      </p:sp>
    </p:spTree>
    <p:extLst>
      <p:ext uri="{BB962C8B-B14F-4D97-AF65-F5344CB8AC3E}">
        <p14:creationId xmlns:p14="http://schemas.microsoft.com/office/powerpoint/2010/main" val="1730931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lang="en-US" altLang="en-US" dirty="0"/>
              <a:t>解説</a:t>
            </a:r>
            <a:endParaRPr kumimoji="1" lang="ja-JP" altLang="en-US" dirty="0"/>
          </a:p>
        </p:txBody>
      </p:sp>
      <p:sp>
        <p:nvSpPr>
          <p:cNvPr id="5" name="線吹き出し 1 (枠付き) 4"/>
          <p:cNvSpPr/>
          <p:nvPr/>
        </p:nvSpPr>
        <p:spPr>
          <a:xfrm>
            <a:off x="3519716" y="2285999"/>
            <a:ext cx="3574141" cy="938438"/>
          </a:xfrm>
          <a:prstGeom prst="borderCallout1">
            <a:avLst>
              <a:gd name="adj1" fmla="val 27841"/>
              <a:gd name="adj2" fmla="val -3943"/>
              <a:gd name="adj3" fmla="val 90478"/>
              <a:gd name="adj4" fmla="val -47663"/>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err="1">
                <a:solidFill>
                  <a:schemeClr val="tx1"/>
                </a:solidFill>
              </a:rPr>
              <a:t>jal</a:t>
            </a:r>
            <a:r>
              <a:rPr lang="en-US" altLang="ja-JP" sz="2400" b="1" dirty="0">
                <a:solidFill>
                  <a:schemeClr val="tx1"/>
                </a:solidFill>
              </a:rPr>
              <a:t> f: f </a:t>
            </a:r>
            <a:r>
              <a:rPr lang="ja-JP" altLang="en-US" sz="2400" b="1" dirty="0">
                <a:solidFill>
                  <a:schemeClr val="tx1"/>
                </a:solidFill>
              </a:rPr>
              <a:t>という関数を</a:t>
            </a:r>
            <a:br>
              <a:rPr lang="en-US" altLang="ja-JP" sz="2400" b="1" dirty="0">
                <a:solidFill>
                  <a:schemeClr val="tx1"/>
                </a:solidFill>
              </a:rPr>
            </a:br>
            <a:r>
              <a:rPr lang="ja-JP" altLang="en-US" sz="2400" b="1" dirty="0">
                <a:solidFill>
                  <a:schemeClr val="tx1"/>
                </a:solidFill>
              </a:rPr>
              <a:t>呼び出している</a:t>
            </a:r>
            <a:endParaRPr lang="en-US" altLang="ja-JP" sz="2400" b="1" dirty="0">
              <a:solidFill>
                <a:schemeClr val="tx1"/>
              </a:solidFill>
            </a:endParaRPr>
          </a:p>
        </p:txBody>
      </p:sp>
      <p:sp>
        <p:nvSpPr>
          <p:cNvPr id="6" name="正方形/長方形 5"/>
          <p:cNvSpPr/>
          <p:nvPr/>
        </p:nvSpPr>
        <p:spPr>
          <a:xfrm>
            <a:off x="251303" y="1229628"/>
            <a:ext cx="4266270" cy="5632311"/>
          </a:xfrm>
          <a:prstGeom prst="rect">
            <a:avLst/>
          </a:prstGeom>
        </p:spPr>
        <p:txBody>
          <a:bodyPr wrap="square">
            <a:spAutoFit/>
          </a:bodyPr>
          <a:lstStyle/>
          <a:p>
            <a:r>
              <a:rPr lang="en-US" altLang="ja-JP" sz="2000" b="1" dirty="0"/>
              <a:t>	.text</a:t>
            </a:r>
          </a:p>
          <a:p>
            <a:r>
              <a:rPr lang="en-US" altLang="ja-JP" sz="2000" b="1" dirty="0"/>
              <a:t>	.</a:t>
            </a:r>
            <a:r>
              <a:rPr lang="en-US" altLang="ja-JP" sz="2000" b="1" dirty="0" err="1"/>
              <a:t>globl</a:t>
            </a:r>
            <a:r>
              <a:rPr lang="en-US" altLang="ja-JP" sz="2000" b="1" dirty="0"/>
              <a:t>	main</a:t>
            </a:r>
          </a:p>
          <a:p>
            <a:r>
              <a:rPr lang="en-US" altLang="ja-JP" sz="2000" b="1" dirty="0"/>
              <a:t>main:</a:t>
            </a:r>
          </a:p>
          <a:p>
            <a:r>
              <a:rPr lang="en-US" altLang="ja-JP" sz="2000" b="1" dirty="0"/>
              <a:t>	</a:t>
            </a:r>
            <a:r>
              <a:rPr lang="en-US" altLang="ja-JP" sz="2000" b="1" dirty="0" err="1"/>
              <a:t>addiu</a:t>
            </a:r>
            <a:r>
              <a:rPr lang="en-US" altLang="ja-JP" sz="2000" b="1" dirty="0"/>
              <a:t>	$sp,$sp,-20</a:t>
            </a:r>
          </a:p>
          <a:p>
            <a:r>
              <a:rPr lang="en-US" altLang="ja-JP" sz="2000" b="1" dirty="0"/>
              <a:t>	li		$a0,5</a:t>
            </a:r>
          </a:p>
          <a:p>
            <a:r>
              <a:rPr lang="en-US" altLang="ja-JP" sz="2000" b="1" dirty="0"/>
              <a:t>	</a:t>
            </a:r>
            <a:r>
              <a:rPr lang="en-US" altLang="ja-JP" sz="2000" b="1" dirty="0" err="1"/>
              <a:t>sw</a:t>
            </a:r>
            <a:r>
              <a:rPr lang="en-US" altLang="ja-JP" sz="2000" b="1" dirty="0"/>
              <a:t>		$ra,0($</a:t>
            </a:r>
            <a:r>
              <a:rPr lang="en-US" altLang="ja-JP" sz="2000" b="1" dirty="0" err="1"/>
              <a:t>sp</a:t>
            </a:r>
            <a:r>
              <a:rPr lang="en-US" altLang="ja-JP" sz="2000" b="1" dirty="0"/>
              <a:t>)</a:t>
            </a:r>
          </a:p>
          <a:p>
            <a:r>
              <a:rPr lang="en-US" altLang="ja-JP" sz="2000" b="1" dirty="0"/>
              <a:t>	</a:t>
            </a:r>
            <a:r>
              <a:rPr lang="en-US" altLang="ja-JP" sz="2000" b="1" dirty="0" err="1"/>
              <a:t>jal</a:t>
            </a:r>
            <a:r>
              <a:rPr lang="en-US" altLang="ja-JP" sz="2000" b="1" dirty="0"/>
              <a:t>		f</a:t>
            </a:r>
          </a:p>
          <a:p>
            <a:r>
              <a:rPr lang="en-US" altLang="ja-JP" sz="2000" b="1" dirty="0"/>
              <a:t>	</a:t>
            </a:r>
            <a:r>
              <a:rPr lang="en-US" altLang="ja-JP" sz="2000" b="1" dirty="0" err="1"/>
              <a:t>lw</a:t>
            </a:r>
            <a:r>
              <a:rPr lang="en-US" altLang="ja-JP" sz="2000" b="1" dirty="0"/>
              <a:t>		$ra,0($</a:t>
            </a:r>
            <a:r>
              <a:rPr lang="en-US" altLang="ja-JP" sz="2000" b="1" dirty="0" err="1"/>
              <a:t>sp</a:t>
            </a:r>
            <a:r>
              <a:rPr lang="en-US" altLang="ja-JP" sz="2000" b="1" dirty="0"/>
              <a:t>)</a:t>
            </a:r>
          </a:p>
          <a:p>
            <a:r>
              <a:rPr lang="en-US" altLang="ja-JP" sz="2000" b="1" dirty="0"/>
              <a:t>	move	$a0,$v0</a:t>
            </a:r>
          </a:p>
          <a:p>
            <a:r>
              <a:rPr lang="en-US" altLang="ja-JP" sz="2000" b="1" dirty="0"/>
              <a:t>	li		$v0,1</a:t>
            </a:r>
          </a:p>
          <a:p>
            <a:r>
              <a:rPr lang="en-US" altLang="ja-JP" sz="2000" b="1" dirty="0"/>
              <a:t>	</a:t>
            </a:r>
            <a:r>
              <a:rPr lang="en-US" altLang="ja-JP" sz="2000" b="1" dirty="0" err="1"/>
              <a:t>syscall</a:t>
            </a:r>
            <a:endParaRPr lang="en-US" altLang="ja-JP" sz="2000" b="1" dirty="0"/>
          </a:p>
          <a:p>
            <a:r>
              <a:rPr lang="en-US" altLang="ja-JP" sz="2000" b="1" dirty="0"/>
              <a:t>	</a:t>
            </a:r>
            <a:r>
              <a:rPr lang="en-US" altLang="ja-JP" sz="2000" b="1" dirty="0" err="1"/>
              <a:t>addiu</a:t>
            </a:r>
            <a:r>
              <a:rPr lang="en-US" altLang="ja-JP" sz="2000" b="1" dirty="0"/>
              <a:t>	$sp,$sp,20</a:t>
            </a:r>
          </a:p>
          <a:p>
            <a:r>
              <a:rPr lang="en-US" altLang="ja-JP" sz="2000" b="1" dirty="0"/>
              <a:t>	</a:t>
            </a:r>
            <a:r>
              <a:rPr lang="en-US" altLang="ja-JP" sz="2000" b="1" dirty="0" err="1"/>
              <a:t>jr</a:t>
            </a:r>
            <a:r>
              <a:rPr lang="en-US" altLang="ja-JP" sz="2000" b="1" dirty="0"/>
              <a:t>		$</a:t>
            </a:r>
            <a:r>
              <a:rPr lang="en-US" altLang="ja-JP" sz="2000" b="1" dirty="0" err="1"/>
              <a:t>ra</a:t>
            </a:r>
            <a:endParaRPr lang="en-US" altLang="ja-JP" sz="2000" b="1" dirty="0"/>
          </a:p>
          <a:p>
            <a:r>
              <a:rPr lang="en-US" altLang="ja-JP" sz="2000" b="1" dirty="0"/>
              <a:t>f:</a:t>
            </a:r>
          </a:p>
          <a:p>
            <a:r>
              <a:rPr lang="en-US" altLang="ja-JP" sz="2000" b="1" dirty="0"/>
              <a:t>	</a:t>
            </a:r>
            <a:r>
              <a:rPr lang="en-US" altLang="ja-JP" sz="2000" b="1" dirty="0" err="1"/>
              <a:t>addiu</a:t>
            </a:r>
            <a:r>
              <a:rPr lang="en-US" altLang="ja-JP" sz="2000" b="1" dirty="0"/>
              <a:t>	$sp,$sp,-4</a:t>
            </a:r>
          </a:p>
          <a:p>
            <a:r>
              <a:rPr lang="en-US" altLang="ja-JP" sz="2000" b="1" dirty="0"/>
              <a:t>	</a:t>
            </a:r>
            <a:r>
              <a:rPr lang="en-US" altLang="ja-JP" sz="2000" b="1" dirty="0" err="1"/>
              <a:t>addiu</a:t>
            </a:r>
            <a:r>
              <a:rPr lang="en-US" altLang="ja-JP" sz="2000" b="1" dirty="0"/>
              <a:t>	$v0,$a0,2</a:t>
            </a:r>
          </a:p>
          <a:p>
            <a:r>
              <a:rPr lang="en-US" altLang="ja-JP" sz="2000" b="1" dirty="0"/>
              <a:t>	</a:t>
            </a:r>
            <a:r>
              <a:rPr lang="en-US" altLang="ja-JP" sz="2000" b="1" dirty="0" err="1"/>
              <a:t>addiu</a:t>
            </a:r>
            <a:r>
              <a:rPr lang="en-US" altLang="ja-JP" sz="2000" b="1" dirty="0"/>
              <a:t>	$sp,$sp,4</a:t>
            </a:r>
          </a:p>
          <a:p>
            <a:r>
              <a:rPr lang="en-US" altLang="ja-JP" sz="2000" b="1" dirty="0"/>
              <a:t>	</a:t>
            </a:r>
            <a:r>
              <a:rPr lang="en-US" altLang="ja-JP" sz="2000" b="1" dirty="0" err="1"/>
              <a:t>jr</a:t>
            </a:r>
            <a:r>
              <a:rPr lang="en-US" altLang="ja-JP" sz="2000" b="1" dirty="0"/>
              <a:t>		$</a:t>
            </a:r>
            <a:r>
              <a:rPr lang="en-US" altLang="ja-JP" sz="2000" b="1" dirty="0" err="1"/>
              <a:t>ra</a:t>
            </a:r>
            <a:endParaRPr lang="en-US" altLang="ja-JP" sz="2000" b="1" dirty="0"/>
          </a:p>
        </p:txBody>
      </p:sp>
    </p:spTree>
    <p:extLst>
      <p:ext uri="{BB962C8B-B14F-4D97-AF65-F5344CB8AC3E}">
        <p14:creationId xmlns:p14="http://schemas.microsoft.com/office/powerpoint/2010/main" val="26174620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en-US" altLang="ja-JP" dirty="0" err="1"/>
              <a:t>jal</a:t>
            </a:r>
            <a:r>
              <a:rPr kumimoji="1" lang="en-US" altLang="ja-JP" dirty="0"/>
              <a:t> </a:t>
            </a:r>
            <a:r>
              <a:rPr kumimoji="1" lang="ja-JP" altLang="en-US" dirty="0"/>
              <a:t>命令</a:t>
            </a:r>
          </a:p>
        </p:txBody>
      </p:sp>
      <p:sp>
        <p:nvSpPr>
          <p:cNvPr id="9" name="コンテンツ プレースホルダー 2"/>
          <p:cNvSpPr txBox="1">
            <a:spLocks/>
          </p:cNvSpPr>
          <p:nvPr/>
        </p:nvSpPr>
        <p:spPr>
          <a:xfrm>
            <a:off x="457200" y="1417637"/>
            <a:ext cx="8229600"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関数呼び出し命令</a:t>
            </a:r>
            <a:endParaRPr lang="en-US" altLang="ja-JP" dirty="0"/>
          </a:p>
          <a:p>
            <a:pPr lvl="1"/>
            <a:r>
              <a:rPr lang="en-US" altLang="ja-JP" dirty="0"/>
              <a:t>$</a:t>
            </a:r>
            <a:r>
              <a:rPr lang="en-US" altLang="ja-JP" dirty="0" err="1"/>
              <a:t>ra</a:t>
            </a:r>
            <a:r>
              <a:rPr lang="en-US" altLang="ja-JP" dirty="0"/>
              <a:t> </a:t>
            </a:r>
            <a:r>
              <a:rPr lang="ja-JP" altLang="en-US" dirty="0"/>
              <a:t>に「関数の実行が終わったら帰って来るべき場所」が格納される</a:t>
            </a:r>
            <a:endParaRPr lang="en-US" altLang="ja-JP" dirty="0"/>
          </a:p>
          <a:p>
            <a:pPr lvl="2"/>
            <a:r>
              <a:rPr lang="ja-JP" altLang="en-US" dirty="0"/>
              <a:t>したがって，今の</a:t>
            </a:r>
            <a:r>
              <a:rPr lang="en-US" altLang="ja-JP" dirty="0"/>
              <a:t> $</a:t>
            </a:r>
            <a:r>
              <a:rPr lang="en-US" altLang="ja-JP" dirty="0" err="1"/>
              <a:t>ra</a:t>
            </a:r>
            <a:r>
              <a:rPr lang="en-US" altLang="ja-JP" dirty="0"/>
              <a:t> </a:t>
            </a:r>
            <a:r>
              <a:rPr lang="ja-JP" altLang="en-US" dirty="0"/>
              <a:t>の値を，必要ならば</a:t>
            </a:r>
            <a:br>
              <a:rPr lang="en-US" altLang="ja-JP" dirty="0"/>
            </a:br>
            <a:r>
              <a:rPr lang="ja-JP" altLang="en-US" dirty="0"/>
              <a:t>ローカル領域に退避する必要がある</a:t>
            </a:r>
            <a:r>
              <a:rPr lang="en-US" altLang="ja-JP" dirty="0"/>
              <a:t> (</a:t>
            </a:r>
            <a:r>
              <a:rPr lang="ja-JP" altLang="en-US" dirty="0"/>
              <a:t>後述</a:t>
            </a:r>
            <a:r>
              <a:rPr lang="en-US" altLang="ja-JP" dirty="0"/>
              <a:t>)</a:t>
            </a:r>
          </a:p>
          <a:p>
            <a:pPr lvl="1"/>
            <a:r>
              <a:rPr lang="ja-JP" altLang="en-US" dirty="0"/>
              <a:t>退避した</a:t>
            </a:r>
            <a:r>
              <a:rPr lang="en-US" altLang="ja-JP" dirty="0"/>
              <a:t> $</a:t>
            </a:r>
            <a:r>
              <a:rPr lang="en-US" altLang="ja-JP" dirty="0" err="1"/>
              <a:t>ra</a:t>
            </a:r>
            <a:r>
              <a:rPr lang="en-US" altLang="ja-JP" dirty="0"/>
              <a:t> </a:t>
            </a:r>
            <a:r>
              <a:rPr lang="ja-JP" altLang="en-US" dirty="0"/>
              <a:t>は関数から帰ってきた後に</a:t>
            </a:r>
            <a:br>
              <a:rPr lang="en-US" altLang="ja-JP" dirty="0"/>
            </a:br>
            <a:r>
              <a:rPr lang="ja-JP" altLang="en-US" dirty="0"/>
              <a:t>戻す必要がある</a:t>
            </a:r>
            <a:endParaRPr lang="en-US" altLang="ja-JP" dirty="0"/>
          </a:p>
        </p:txBody>
      </p:sp>
    </p:spTree>
    <p:extLst>
      <p:ext uri="{BB962C8B-B14F-4D97-AF65-F5344CB8AC3E}">
        <p14:creationId xmlns:p14="http://schemas.microsoft.com/office/powerpoint/2010/main" val="1132517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lang="en-US" altLang="en-US" dirty="0"/>
              <a:t>解説</a:t>
            </a:r>
            <a:endParaRPr kumimoji="1" lang="ja-JP" altLang="en-US" dirty="0"/>
          </a:p>
        </p:txBody>
      </p:sp>
      <p:sp>
        <p:nvSpPr>
          <p:cNvPr id="5" name="線吹き出し 1 (枠付き) 4"/>
          <p:cNvSpPr/>
          <p:nvPr/>
        </p:nvSpPr>
        <p:spPr>
          <a:xfrm>
            <a:off x="3628575" y="2068285"/>
            <a:ext cx="4236938" cy="938438"/>
          </a:xfrm>
          <a:prstGeom prst="borderCallout1">
            <a:avLst>
              <a:gd name="adj1" fmla="val 27841"/>
              <a:gd name="adj2" fmla="val -3943"/>
              <a:gd name="adj3" fmla="val 90478"/>
              <a:gd name="adj4" fmla="val -43473"/>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a:solidFill>
                  <a:schemeClr val="tx1"/>
                </a:solidFill>
              </a:rPr>
              <a:t>$</a:t>
            </a:r>
            <a:r>
              <a:rPr lang="en-US" altLang="ja-JP" sz="2400" b="1" dirty="0" err="1">
                <a:solidFill>
                  <a:schemeClr val="tx1"/>
                </a:solidFill>
              </a:rPr>
              <a:t>ra</a:t>
            </a:r>
            <a:r>
              <a:rPr lang="en-US" altLang="ja-JP" sz="2400" b="1" dirty="0">
                <a:solidFill>
                  <a:schemeClr val="tx1"/>
                </a:solidFill>
              </a:rPr>
              <a:t> </a:t>
            </a:r>
            <a:r>
              <a:rPr lang="ja-JP" altLang="en-US" sz="2400" b="1" dirty="0">
                <a:solidFill>
                  <a:schemeClr val="tx1"/>
                </a:solidFill>
              </a:rPr>
              <a:t>をローカル領域</a:t>
            </a:r>
            <a:r>
              <a:rPr lang="ja-JP" altLang="ja-JP" sz="2400" b="1" dirty="0">
                <a:solidFill>
                  <a:schemeClr val="tx1"/>
                </a:solidFill>
              </a:rPr>
              <a:t> </a:t>
            </a:r>
            <a:r>
              <a:rPr lang="en-US" altLang="ja-JP" sz="2400" b="1" dirty="0">
                <a:solidFill>
                  <a:schemeClr val="tx1"/>
                </a:solidFill>
              </a:rPr>
              <a:t>$sp+0 </a:t>
            </a:r>
            <a:r>
              <a:rPr lang="ja-JP" altLang="en-US" sz="2400" b="1" dirty="0">
                <a:solidFill>
                  <a:schemeClr val="tx1"/>
                </a:solidFill>
              </a:rPr>
              <a:t>に</a:t>
            </a:r>
            <a:br>
              <a:rPr lang="en-US" altLang="ja-JP" sz="2400" b="1" dirty="0">
                <a:solidFill>
                  <a:schemeClr val="tx1"/>
                </a:solidFill>
              </a:rPr>
            </a:br>
            <a:r>
              <a:rPr lang="ja-JP" altLang="en-US" sz="2400" b="1" dirty="0">
                <a:solidFill>
                  <a:schemeClr val="tx1"/>
                </a:solidFill>
              </a:rPr>
              <a:t>退避</a:t>
            </a:r>
            <a:r>
              <a:rPr lang="en-US" altLang="ja-JP" sz="2400" b="1" dirty="0">
                <a:solidFill>
                  <a:schemeClr val="tx1"/>
                </a:solidFill>
              </a:rPr>
              <a:t> (</a:t>
            </a:r>
            <a:r>
              <a:rPr lang="ja-JP" altLang="en-US" sz="2400" b="1" dirty="0">
                <a:solidFill>
                  <a:schemeClr val="tx1"/>
                </a:solidFill>
              </a:rPr>
              <a:t>後述</a:t>
            </a:r>
            <a:r>
              <a:rPr lang="en-US" altLang="ja-JP" sz="2400" b="1" dirty="0">
                <a:solidFill>
                  <a:schemeClr val="tx1"/>
                </a:solidFill>
              </a:rPr>
              <a:t>)</a:t>
            </a:r>
          </a:p>
        </p:txBody>
      </p:sp>
      <p:sp>
        <p:nvSpPr>
          <p:cNvPr id="6" name="正方形/長方形 5"/>
          <p:cNvSpPr/>
          <p:nvPr/>
        </p:nvSpPr>
        <p:spPr>
          <a:xfrm>
            <a:off x="251303" y="1229628"/>
            <a:ext cx="4266270" cy="5632311"/>
          </a:xfrm>
          <a:prstGeom prst="rect">
            <a:avLst/>
          </a:prstGeom>
        </p:spPr>
        <p:txBody>
          <a:bodyPr wrap="square">
            <a:spAutoFit/>
          </a:bodyPr>
          <a:lstStyle/>
          <a:p>
            <a:r>
              <a:rPr lang="en-US" altLang="ja-JP" sz="2000" b="1" dirty="0"/>
              <a:t>	.text</a:t>
            </a:r>
          </a:p>
          <a:p>
            <a:r>
              <a:rPr lang="en-US" altLang="ja-JP" sz="2000" b="1" dirty="0"/>
              <a:t>	.</a:t>
            </a:r>
            <a:r>
              <a:rPr lang="en-US" altLang="ja-JP" sz="2000" b="1" dirty="0" err="1"/>
              <a:t>globl</a:t>
            </a:r>
            <a:r>
              <a:rPr lang="en-US" altLang="ja-JP" sz="2000" b="1" dirty="0"/>
              <a:t>	main</a:t>
            </a:r>
          </a:p>
          <a:p>
            <a:r>
              <a:rPr lang="en-US" altLang="ja-JP" sz="2000" b="1" dirty="0"/>
              <a:t>main:</a:t>
            </a:r>
          </a:p>
          <a:p>
            <a:r>
              <a:rPr lang="en-US" altLang="ja-JP" sz="2000" b="1" dirty="0"/>
              <a:t>	</a:t>
            </a:r>
            <a:r>
              <a:rPr lang="en-US" altLang="ja-JP" sz="2000" b="1" dirty="0" err="1"/>
              <a:t>addiu</a:t>
            </a:r>
            <a:r>
              <a:rPr lang="en-US" altLang="ja-JP" sz="2000" b="1" dirty="0"/>
              <a:t>	$sp,$sp,-20</a:t>
            </a:r>
          </a:p>
          <a:p>
            <a:r>
              <a:rPr lang="en-US" altLang="ja-JP" sz="2000" b="1" dirty="0"/>
              <a:t>	li		$a0,5</a:t>
            </a:r>
          </a:p>
          <a:p>
            <a:r>
              <a:rPr lang="en-US" altLang="ja-JP" sz="2000" b="1" dirty="0"/>
              <a:t>	</a:t>
            </a:r>
            <a:r>
              <a:rPr lang="en-US" altLang="ja-JP" sz="2000" b="1" dirty="0" err="1"/>
              <a:t>sw</a:t>
            </a:r>
            <a:r>
              <a:rPr lang="en-US" altLang="ja-JP" sz="2000" b="1" dirty="0"/>
              <a:t>		$ra,0($</a:t>
            </a:r>
            <a:r>
              <a:rPr lang="en-US" altLang="ja-JP" sz="2000" b="1" dirty="0" err="1"/>
              <a:t>sp</a:t>
            </a:r>
            <a:r>
              <a:rPr lang="en-US" altLang="ja-JP" sz="2000" b="1" dirty="0"/>
              <a:t>)</a:t>
            </a:r>
          </a:p>
          <a:p>
            <a:r>
              <a:rPr lang="en-US" altLang="ja-JP" sz="2000" b="1" dirty="0"/>
              <a:t>	</a:t>
            </a:r>
            <a:r>
              <a:rPr lang="en-US" altLang="ja-JP" sz="2000" b="1" dirty="0" err="1"/>
              <a:t>jal</a:t>
            </a:r>
            <a:r>
              <a:rPr lang="en-US" altLang="ja-JP" sz="2000" b="1" dirty="0"/>
              <a:t>		f</a:t>
            </a:r>
          </a:p>
          <a:p>
            <a:r>
              <a:rPr lang="en-US" altLang="ja-JP" sz="2000" b="1" dirty="0"/>
              <a:t>	</a:t>
            </a:r>
            <a:r>
              <a:rPr lang="en-US" altLang="ja-JP" sz="2000" b="1" dirty="0" err="1"/>
              <a:t>lw</a:t>
            </a:r>
            <a:r>
              <a:rPr lang="en-US" altLang="ja-JP" sz="2000" b="1" dirty="0"/>
              <a:t>		$ra,0($</a:t>
            </a:r>
            <a:r>
              <a:rPr lang="en-US" altLang="ja-JP" sz="2000" b="1" dirty="0" err="1"/>
              <a:t>sp</a:t>
            </a:r>
            <a:r>
              <a:rPr lang="en-US" altLang="ja-JP" sz="2000" b="1" dirty="0"/>
              <a:t>)</a:t>
            </a:r>
          </a:p>
          <a:p>
            <a:r>
              <a:rPr lang="en-US" altLang="ja-JP" sz="2000" b="1" dirty="0"/>
              <a:t>	move	$a0,$v0</a:t>
            </a:r>
          </a:p>
          <a:p>
            <a:r>
              <a:rPr lang="en-US" altLang="ja-JP" sz="2000" b="1" dirty="0"/>
              <a:t>	li		$v0,1</a:t>
            </a:r>
          </a:p>
          <a:p>
            <a:r>
              <a:rPr lang="en-US" altLang="ja-JP" sz="2000" b="1" dirty="0"/>
              <a:t>	</a:t>
            </a:r>
            <a:r>
              <a:rPr lang="en-US" altLang="ja-JP" sz="2000" b="1" dirty="0" err="1"/>
              <a:t>syscall</a:t>
            </a:r>
            <a:endParaRPr lang="en-US" altLang="ja-JP" sz="2000" b="1" dirty="0"/>
          </a:p>
          <a:p>
            <a:r>
              <a:rPr lang="en-US" altLang="ja-JP" sz="2000" b="1" dirty="0"/>
              <a:t>	</a:t>
            </a:r>
            <a:r>
              <a:rPr lang="en-US" altLang="ja-JP" sz="2000" b="1" dirty="0" err="1"/>
              <a:t>addiu</a:t>
            </a:r>
            <a:r>
              <a:rPr lang="en-US" altLang="ja-JP" sz="2000" b="1" dirty="0"/>
              <a:t>	$sp,$sp,20</a:t>
            </a:r>
          </a:p>
          <a:p>
            <a:r>
              <a:rPr lang="en-US" altLang="ja-JP" sz="2000" b="1" dirty="0"/>
              <a:t>	</a:t>
            </a:r>
            <a:r>
              <a:rPr lang="en-US" altLang="ja-JP" sz="2000" b="1" dirty="0" err="1"/>
              <a:t>jr</a:t>
            </a:r>
            <a:r>
              <a:rPr lang="en-US" altLang="ja-JP" sz="2000" b="1" dirty="0"/>
              <a:t>		$</a:t>
            </a:r>
            <a:r>
              <a:rPr lang="en-US" altLang="ja-JP" sz="2000" b="1" dirty="0" err="1"/>
              <a:t>ra</a:t>
            </a:r>
            <a:endParaRPr lang="en-US" altLang="ja-JP" sz="2000" b="1" dirty="0"/>
          </a:p>
          <a:p>
            <a:r>
              <a:rPr lang="en-US" altLang="ja-JP" sz="2000" b="1" dirty="0"/>
              <a:t>f:</a:t>
            </a:r>
          </a:p>
          <a:p>
            <a:r>
              <a:rPr lang="en-US" altLang="ja-JP" sz="2000" b="1" dirty="0"/>
              <a:t>	</a:t>
            </a:r>
            <a:r>
              <a:rPr lang="en-US" altLang="ja-JP" sz="2000" b="1" dirty="0" err="1"/>
              <a:t>addiu</a:t>
            </a:r>
            <a:r>
              <a:rPr lang="en-US" altLang="ja-JP" sz="2000" b="1" dirty="0"/>
              <a:t>	$sp,$sp,-4</a:t>
            </a:r>
          </a:p>
          <a:p>
            <a:r>
              <a:rPr lang="en-US" altLang="ja-JP" sz="2000" b="1" dirty="0"/>
              <a:t>	</a:t>
            </a:r>
            <a:r>
              <a:rPr lang="en-US" altLang="ja-JP" sz="2000" b="1" dirty="0" err="1"/>
              <a:t>addiu</a:t>
            </a:r>
            <a:r>
              <a:rPr lang="en-US" altLang="ja-JP" sz="2000" b="1" dirty="0"/>
              <a:t>	$v0,$a0,2</a:t>
            </a:r>
          </a:p>
          <a:p>
            <a:r>
              <a:rPr lang="en-US" altLang="ja-JP" sz="2000" b="1" dirty="0"/>
              <a:t>	</a:t>
            </a:r>
            <a:r>
              <a:rPr lang="en-US" altLang="ja-JP" sz="2000" b="1" dirty="0" err="1"/>
              <a:t>addiu</a:t>
            </a:r>
            <a:r>
              <a:rPr lang="en-US" altLang="ja-JP" sz="2000" b="1" dirty="0"/>
              <a:t>	$sp,$sp,4</a:t>
            </a:r>
          </a:p>
          <a:p>
            <a:r>
              <a:rPr lang="en-US" altLang="ja-JP" sz="2000" b="1" dirty="0"/>
              <a:t>	</a:t>
            </a:r>
            <a:r>
              <a:rPr lang="en-US" altLang="ja-JP" sz="2000" b="1" dirty="0" err="1"/>
              <a:t>jr</a:t>
            </a:r>
            <a:r>
              <a:rPr lang="en-US" altLang="ja-JP" sz="2000" b="1" dirty="0"/>
              <a:t>		$</a:t>
            </a:r>
            <a:r>
              <a:rPr lang="en-US" altLang="ja-JP" sz="2000" b="1" dirty="0" err="1"/>
              <a:t>ra</a:t>
            </a:r>
            <a:endParaRPr lang="en-US" altLang="ja-JP" sz="2000" b="1" dirty="0"/>
          </a:p>
        </p:txBody>
      </p:sp>
    </p:spTree>
    <p:extLst>
      <p:ext uri="{BB962C8B-B14F-4D97-AF65-F5344CB8AC3E}">
        <p14:creationId xmlns:p14="http://schemas.microsoft.com/office/powerpoint/2010/main" val="8923707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lang="en-US" altLang="en-US" dirty="0"/>
              <a:t>解説</a:t>
            </a:r>
            <a:endParaRPr kumimoji="1" lang="ja-JP" altLang="en-US" dirty="0"/>
          </a:p>
        </p:txBody>
      </p:sp>
      <p:sp>
        <p:nvSpPr>
          <p:cNvPr id="5" name="線吹き出し 1 (枠付き) 4"/>
          <p:cNvSpPr/>
          <p:nvPr/>
        </p:nvSpPr>
        <p:spPr>
          <a:xfrm>
            <a:off x="3628575" y="2666999"/>
            <a:ext cx="3574141" cy="938438"/>
          </a:xfrm>
          <a:prstGeom prst="borderCallout1">
            <a:avLst>
              <a:gd name="adj1" fmla="val 27841"/>
              <a:gd name="adj2" fmla="val -3943"/>
              <a:gd name="adj3" fmla="val 90478"/>
              <a:gd name="adj4" fmla="val -47663"/>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a:solidFill>
                  <a:schemeClr val="tx1"/>
                </a:solidFill>
              </a:rPr>
              <a:t>退避した値を戻す</a:t>
            </a:r>
            <a:r>
              <a:rPr lang="en-US" altLang="ja-JP" sz="2400" b="1" dirty="0">
                <a:solidFill>
                  <a:schemeClr val="tx1"/>
                </a:solidFill>
              </a:rPr>
              <a:t> (</a:t>
            </a:r>
            <a:r>
              <a:rPr lang="ja-JP" altLang="en-US" sz="2400" b="1" dirty="0">
                <a:solidFill>
                  <a:schemeClr val="tx1"/>
                </a:solidFill>
              </a:rPr>
              <a:t>後述</a:t>
            </a:r>
            <a:r>
              <a:rPr lang="en-US" altLang="ja-JP" sz="2400" b="1" dirty="0">
                <a:solidFill>
                  <a:schemeClr val="tx1"/>
                </a:solidFill>
              </a:rPr>
              <a:t>)</a:t>
            </a:r>
          </a:p>
        </p:txBody>
      </p:sp>
      <p:sp>
        <p:nvSpPr>
          <p:cNvPr id="6" name="正方形/長方形 5"/>
          <p:cNvSpPr/>
          <p:nvPr/>
        </p:nvSpPr>
        <p:spPr>
          <a:xfrm>
            <a:off x="251303" y="1229628"/>
            <a:ext cx="4266270" cy="5632311"/>
          </a:xfrm>
          <a:prstGeom prst="rect">
            <a:avLst/>
          </a:prstGeom>
        </p:spPr>
        <p:txBody>
          <a:bodyPr wrap="square">
            <a:spAutoFit/>
          </a:bodyPr>
          <a:lstStyle/>
          <a:p>
            <a:r>
              <a:rPr lang="en-US" altLang="ja-JP" sz="2000" b="1" dirty="0"/>
              <a:t>	.text</a:t>
            </a:r>
          </a:p>
          <a:p>
            <a:r>
              <a:rPr lang="en-US" altLang="ja-JP" sz="2000" b="1" dirty="0"/>
              <a:t>	.</a:t>
            </a:r>
            <a:r>
              <a:rPr lang="en-US" altLang="ja-JP" sz="2000" b="1" dirty="0" err="1"/>
              <a:t>globl</a:t>
            </a:r>
            <a:r>
              <a:rPr lang="en-US" altLang="ja-JP" sz="2000" b="1" dirty="0"/>
              <a:t>	main</a:t>
            </a:r>
          </a:p>
          <a:p>
            <a:r>
              <a:rPr lang="en-US" altLang="ja-JP" sz="2000" b="1" dirty="0"/>
              <a:t>main:</a:t>
            </a:r>
          </a:p>
          <a:p>
            <a:r>
              <a:rPr lang="en-US" altLang="ja-JP" sz="2000" b="1" dirty="0"/>
              <a:t>	</a:t>
            </a:r>
            <a:r>
              <a:rPr lang="en-US" altLang="ja-JP" sz="2000" b="1" dirty="0" err="1"/>
              <a:t>addiu</a:t>
            </a:r>
            <a:r>
              <a:rPr lang="en-US" altLang="ja-JP" sz="2000" b="1" dirty="0"/>
              <a:t>	$sp,$sp,-20</a:t>
            </a:r>
          </a:p>
          <a:p>
            <a:r>
              <a:rPr lang="en-US" altLang="ja-JP" sz="2000" b="1" dirty="0"/>
              <a:t>	li		$a0,5</a:t>
            </a:r>
          </a:p>
          <a:p>
            <a:r>
              <a:rPr lang="en-US" altLang="ja-JP" sz="2000" b="1" dirty="0"/>
              <a:t>	</a:t>
            </a:r>
            <a:r>
              <a:rPr lang="en-US" altLang="ja-JP" sz="2000" b="1" dirty="0" err="1"/>
              <a:t>sw</a:t>
            </a:r>
            <a:r>
              <a:rPr lang="en-US" altLang="ja-JP" sz="2000" b="1" dirty="0"/>
              <a:t>		$ra,0($</a:t>
            </a:r>
            <a:r>
              <a:rPr lang="en-US" altLang="ja-JP" sz="2000" b="1" dirty="0" err="1"/>
              <a:t>sp</a:t>
            </a:r>
            <a:r>
              <a:rPr lang="en-US" altLang="ja-JP" sz="2000" b="1" dirty="0"/>
              <a:t>)</a:t>
            </a:r>
          </a:p>
          <a:p>
            <a:r>
              <a:rPr lang="en-US" altLang="ja-JP" sz="2000" b="1" dirty="0"/>
              <a:t>	</a:t>
            </a:r>
            <a:r>
              <a:rPr lang="en-US" altLang="ja-JP" sz="2000" b="1" dirty="0" err="1"/>
              <a:t>jal</a:t>
            </a:r>
            <a:r>
              <a:rPr lang="en-US" altLang="ja-JP" sz="2000" b="1" dirty="0"/>
              <a:t>		f</a:t>
            </a:r>
          </a:p>
          <a:p>
            <a:r>
              <a:rPr lang="en-US" altLang="ja-JP" sz="2000" b="1" dirty="0"/>
              <a:t>	</a:t>
            </a:r>
            <a:r>
              <a:rPr lang="en-US" altLang="ja-JP" sz="2000" b="1" dirty="0" err="1"/>
              <a:t>lw</a:t>
            </a:r>
            <a:r>
              <a:rPr lang="en-US" altLang="ja-JP" sz="2000" b="1" dirty="0"/>
              <a:t>		$ra,0($</a:t>
            </a:r>
            <a:r>
              <a:rPr lang="en-US" altLang="ja-JP" sz="2000" b="1" dirty="0" err="1"/>
              <a:t>sp</a:t>
            </a:r>
            <a:r>
              <a:rPr lang="en-US" altLang="ja-JP" sz="2000" b="1" dirty="0"/>
              <a:t>)</a:t>
            </a:r>
          </a:p>
          <a:p>
            <a:r>
              <a:rPr lang="en-US" altLang="ja-JP" sz="2000" b="1" dirty="0"/>
              <a:t>	move	$a0,$v0</a:t>
            </a:r>
          </a:p>
          <a:p>
            <a:r>
              <a:rPr lang="en-US" altLang="ja-JP" sz="2000" b="1" dirty="0"/>
              <a:t>	li		$v0,1</a:t>
            </a:r>
          </a:p>
          <a:p>
            <a:r>
              <a:rPr lang="en-US" altLang="ja-JP" sz="2000" b="1" dirty="0"/>
              <a:t>	</a:t>
            </a:r>
            <a:r>
              <a:rPr lang="en-US" altLang="ja-JP" sz="2000" b="1" dirty="0" err="1"/>
              <a:t>syscall</a:t>
            </a:r>
            <a:endParaRPr lang="en-US" altLang="ja-JP" sz="2000" b="1" dirty="0"/>
          </a:p>
          <a:p>
            <a:r>
              <a:rPr lang="en-US" altLang="ja-JP" sz="2000" b="1" dirty="0"/>
              <a:t>	</a:t>
            </a:r>
            <a:r>
              <a:rPr lang="en-US" altLang="ja-JP" sz="2000" b="1" dirty="0" err="1"/>
              <a:t>addiu</a:t>
            </a:r>
            <a:r>
              <a:rPr lang="en-US" altLang="ja-JP" sz="2000" b="1" dirty="0"/>
              <a:t>	$sp,$sp,20</a:t>
            </a:r>
          </a:p>
          <a:p>
            <a:r>
              <a:rPr lang="en-US" altLang="ja-JP" sz="2000" b="1" dirty="0"/>
              <a:t>	</a:t>
            </a:r>
            <a:r>
              <a:rPr lang="en-US" altLang="ja-JP" sz="2000" b="1" dirty="0" err="1"/>
              <a:t>jr</a:t>
            </a:r>
            <a:r>
              <a:rPr lang="en-US" altLang="ja-JP" sz="2000" b="1" dirty="0"/>
              <a:t>		$</a:t>
            </a:r>
            <a:r>
              <a:rPr lang="en-US" altLang="ja-JP" sz="2000" b="1" dirty="0" err="1"/>
              <a:t>ra</a:t>
            </a:r>
            <a:endParaRPr lang="en-US" altLang="ja-JP" sz="2000" b="1" dirty="0"/>
          </a:p>
          <a:p>
            <a:r>
              <a:rPr lang="en-US" altLang="ja-JP" sz="2000" b="1" dirty="0"/>
              <a:t>f:</a:t>
            </a:r>
          </a:p>
          <a:p>
            <a:r>
              <a:rPr lang="en-US" altLang="ja-JP" sz="2000" b="1" dirty="0"/>
              <a:t>	</a:t>
            </a:r>
            <a:r>
              <a:rPr lang="en-US" altLang="ja-JP" sz="2000" b="1" dirty="0" err="1"/>
              <a:t>addiu</a:t>
            </a:r>
            <a:r>
              <a:rPr lang="en-US" altLang="ja-JP" sz="2000" b="1" dirty="0"/>
              <a:t>	$sp,$sp,-4</a:t>
            </a:r>
          </a:p>
          <a:p>
            <a:r>
              <a:rPr lang="en-US" altLang="ja-JP" sz="2000" b="1" dirty="0"/>
              <a:t>	</a:t>
            </a:r>
            <a:r>
              <a:rPr lang="en-US" altLang="ja-JP" sz="2000" b="1" dirty="0" err="1"/>
              <a:t>addiu</a:t>
            </a:r>
            <a:r>
              <a:rPr lang="en-US" altLang="ja-JP" sz="2000" b="1" dirty="0"/>
              <a:t>	$v0,$a0,2</a:t>
            </a:r>
          </a:p>
          <a:p>
            <a:r>
              <a:rPr lang="en-US" altLang="ja-JP" sz="2000" b="1" dirty="0"/>
              <a:t>	</a:t>
            </a:r>
            <a:r>
              <a:rPr lang="en-US" altLang="ja-JP" sz="2000" b="1" dirty="0" err="1"/>
              <a:t>addiu</a:t>
            </a:r>
            <a:r>
              <a:rPr lang="en-US" altLang="ja-JP" sz="2000" b="1" dirty="0"/>
              <a:t>	$sp,$sp,4</a:t>
            </a:r>
          </a:p>
          <a:p>
            <a:r>
              <a:rPr lang="en-US" altLang="ja-JP" sz="2000" b="1" dirty="0"/>
              <a:t>	</a:t>
            </a:r>
            <a:r>
              <a:rPr lang="en-US" altLang="ja-JP" sz="2000" b="1" dirty="0" err="1"/>
              <a:t>jr</a:t>
            </a:r>
            <a:r>
              <a:rPr lang="en-US" altLang="ja-JP" sz="2000" b="1" dirty="0"/>
              <a:t>		$</a:t>
            </a:r>
            <a:r>
              <a:rPr lang="en-US" altLang="ja-JP" sz="2000" b="1" dirty="0" err="1"/>
              <a:t>ra</a:t>
            </a:r>
            <a:endParaRPr lang="en-US" altLang="ja-JP" sz="2000" b="1" dirty="0"/>
          </a:p>
        </p:txBody>
      </p:sp>
    </p:spTree>
    <p:extLst>
      <p:ext uri="{BB962C8B-B14F-4D97-AF65-F5344CB8AC3E}">
        <p14:creationId xmlns:p14="http://schemas.microsoft.com/office/powerpoint/2010/main" val="5154065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lang="en-US" altLang="en-US" dirty="0"/>
              <a:t>解説</a:t>
            </a:r>
            <a:endParaRPr kumimoji="1" lang="ja-JP" altLang="en-US" dirty="0"/>
          </a:p>
        </p:txBody>
      </p:sp>
      <p:sp>
        <p:nvSpPr>
          <p:cNvPr id="5" name="線吹き出し 1 (枠付き) 4"/>
          <p:cNvSpPr/>
          <p:nvPr/>
        </p:nvSpPr>
        <p:spPr>
          <a:xfrm>
            <a:off x="3011718" y="4771570"/>
            <a:ext cx="3574141" cy="938438"/>
          </a:xfrm>
          <a:prstGeom prst="borderCallout1">
            <a:avLst>
              <a:gd name="adj1" fmla="val 27841"/>
              <a:gd name="adj2" fmla="val -3943"/>
              <a:gd name="adj3" fmla="val 90478"/>
              <a:gd name="adj4" fmla="val -47663"/>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a:solidFill>
                  <a:schemeClr val="tx1"/>
                </a:solidFill>
              </a:rPr>
              <a:t>関数内のローカル領域の確保</a:t>
            </a:r>
            <a:endParaRPr lang="en-US" altLang="ja-JP" sz="2400" b="1" dirty="0">
              <a:solidFill>
                <a:schemeClr val="tx1"/>
              </a:solidFill>
            </a:endParaRPr>
          </a:p>
        </p:txBody>
      </p:sp>
      <p:sp>
        <p:nvSpPr>
          <p:cNvPr id="6" name="正方形/長方形 5"/>
          <p:cNvSpPr/>
          <p:nvPr/>
        </p:nvSpPr>
        <p:spPr>
          <a:xfrm>
            <a:off x="251303" y="1229628"/>
            <a:ext cx="4266270" cy="5632311"/>
          </a:xfrm>
          <a:prstGeom prst="rect">
            <a:avLst/>
          </a:prstGeom>
        </p:spPr>
        <p:txBody>
          <a:bodyPr wrap="square">
            <a:spAutoFit/>
          </a:bodyPr>
          <a:lstStyle/>
          <a:p>
            <a:r>
              <a:rPr lang="en-US" altLang="ja-JP" sz="2000" b="1" dirty="0"/>
              <a:t>	.text</a:t>
            </a:r>
          </a:p>
          <a:p>
            <a:r>
              <a:rPr lang="en-US" altLang="ja-JP" sz="2000" b="1" dirty="0"/>
              <a:t>	.</a:t>
            </a:r>
            <a:r>
              <a:rPr lang="en-US" altLang="ja-JP" sz="2000" b="1" dirty="0" err="1"/>
              <a:t>globl</a:t>
            </a:r>
            <a:r>
              <a:rPr lang="en-US" altLang="ja-JP" sz="2000" b="1" dirty="0"/>
              <a:t>	main</a:t>
            </a:r>
          </a:p>
          <a:p>
            <a:r>
              <a:rPr lang="en-US" altLang="ja-JP" sz="2000" b="1" dirty="0"/>
              <a:t>main:</a:t>
            </a:r>
          </a:p>
          <a:p>
            <a:r>
              <a:rPr lang="en-US" altLang="ja-JP" sz="2000" b="1" dirty="0"/>
              <a:t>	</a:t>
            </a:r>
            <a:r>
              <a:rPr lang="en-US" altLang="ja-JP" sz="2000" b="1" dirty="0" err="1"/>
              <a:t>addiu</a:t>
            </a:r>
            <a:r>
              <a:rPr lang="en-US" altLang="ja-JP" sz="2000" b="1" dirty="0"/>
              <a:t>	$sp,$sp,-20</a:t>
            </a:r>
          </a:p>
          <a:p>
            <a:r>
              <a:rPr lang="en-US" altLang="ja-JP" sz="2000" b="1" dirty="0"/>
              <a:t>	li		$a0,5</a:t>
            </a:r>
          </a:p>
          <a:p>
            <a:r>
              <a:rPr lang="en-US" altLang="ja-JP" sz="2000" b="1" dirty="0"/>
              <a:t>	</a:t>
            </a:r>
            <a:r>
              <a:rPr lang="en-US" altLang="ja-JP" sz="2000" b="1" dirty="0" err="1"/>
              <a:t>sw</a:t>
            </a:r>
            <a:r>
              <a:rPr lang="en-US" altLang="ja-JP" sz="2000" b="1" dirty="0"/>
              <a:t>		$ra,0($</a:t>
            </a:r>
            <a:r>
              <a:rPr lang="en-US" altLang="ja-JP" sz="2000" b="1" dirty="0" err="1"/>
              <a:t>sp</a:t>
            </a:r>
            <a:r>
              <a:rPr lang="en-US" altLang="ja-JP" sz="2000" b="1" dirty="0"/>
              <a:t>)</a:t>
            </a:r>
          </a:p>
          <a:p>
            <a:r>
              <a:rPr lang="en-US" altLang="ja-JP" sz="2000" b="1" dirty="0"/>
              <a:t>	</a:t>
            </a:r>
            <a:r>
              <a:rPr lang="en-US" altLang="ja-JP" sz="2000" b="1" dirty="0" err="1"/>
              <a:t>jal</a:t>
            </a:r>
            <a:r>
              <a:rPr lang="en-US" altLang="ja-JP" sz="2000" b="1" dirty="0"/>
              <a:t>		f</a:t>
            </a:r>
          </a:p>
          <a:p>
            <a:r>
              <a:rPr lang="en-US" altLang="ja-JP" sz="2000" b="1" dirty="0"/>
              <a:t>	</a:t>
            </a:r>
            <a:r>
              <a:rPr lang="en-US" altLang="ja-JP" sz="2000" b="1" dirty="0" err="1"/>
              <a:t>lw</a:t>
            </a:r>
            <a:r>
              <a:rPr lang="en-US" altLang="ja-JP" sz="2000" b="1" dirty="0"/>
              <a:t>		$ra,0($</a:t>
            </a:r>
            <a:r>
              <a:rPr lang="en-US" altLang="ja-JP" sz="2000" b="1" dirty="0" err="1"/>
              <a:t>sp</a:t>
            </a:r>
            <a:r>
              <a:rPr lang="en-US" altLang="ja-JP" sz="2000" b="1" dirty="0"/>
              <a:t>)</a:t>
            </a:r>
          </a:p>
          <a:p>
            <a:r>
              <a:rPr lang="en-US" altLang="ja-JP" sz="2000" b="1" dirty="0"/>
              <a:t>	move	$a0,$v0</a:t>
            </a:r>
          </a:p>
          <a:p>
            <a:r>
              <a:rPr lang="en-US" altLang="ja-JP" sz="2000" b="1" dirty="0"/>
              <a:t>	li		$v0,1</a:t>
            </a:r>
          </a:p>
          <a:p>
            <a:r>
              <a:rPr lang="en-US" altLang="ja-JP" sz="2000" b="1" dirty="0"/>
              <a:t>	</a:t>
            </a:r>
            <a:r>
              <a:rPr lang="en-US" altLang="ja-JP" sz="2000" b="1" dirty="0" err="1"/>
              <a:t>syscall</a:t>
            </a:r>
            <a:endParaRPr lang="en-US" altLang="ja-JP" sz="2000" b="1" dirty="0"/>
          </a:p>
          <a:p>
            <a:r>
              <a:rPr lang="en-US" altLang="ja-JP" sz="2000" b="1" dirty="0"/>
              <a:t>	</a:t>
            </a:r>
            <a:r>
              <a:rPr lang="en-US" altLang="ja-JP" sz="2000" b="1" dirty="0" err="1"/>
              <a:t>addiu</a:t>
            </a:r>
            <a:r>
              <a:rPr lang="en-US" altLang="ja-JP" sz="2000" b="1" dirty="0"/>
              <a:t>	$sp,$sp,20</a:t>
            </a:r>
          </a:p>
          <a:p>
            <a:r>
              <a:rPr lang="en-US" altLang="ja-JP" sz="2000" b="1" dirty="0"/>
              <a:t>	</a:t>
            </a:r>
            <a:r>
              <a:rPr lang="en-US" altLang="ja-JP" sz="2000" b="1" dirty="0" err="1"/>
              <a:t>jr</a:t>
            </a:r>
            <a:r>
              <a:rPr lang="en-US" altLang="ja-JP" sz="2000" b="1" dirty="0"/>
              <a:t>		$</a:t>
            </a:r>
            <a:r>
              <a:rPr lang="en-US" altLang="ja-JP" sz="2000" b="1" dirty="0" err="1"/>
              <a:t>ra</a:t>
            </a:r>
            <a:endParaRPr lang="en-US" altLang="ja-JP" sz="2000" b="1" dirty="0"/>
          </a:p>
          <a:p>
            <a:r>
              <a:rPr lang="en-US" altLang="ja-JP" sz="2000" b="1" dirty="0"/>
              <a:t>f:</a:t>
            </a:r>
          </a:p>
          <a:p>
            <a:r>
              <a:rPr lang="en-US" altLang="ja-JP" sz="2000" b="1" dirty="0"/>
              <a:t>	</a:t>
            </a:r>
            <a:r>
              <a:rPr lang="en-US" altLang="ja-JP" sz="2000" b="1" dirty="0" err="1"/>
              <a:t>addiu</a:t>
            </a:r>
            <a:r>
              <a:rPr lang="en-US" altLang="ja-JP" sz="2000" b="1" dirty="0"/>
              <a:t>	$sp,$sp,-4</a:t>
            </a:r>
          </a:p>
          <a:p>
            <a:r>
              <a:rPr lang="en-US" altLang="ja-JP" sz="2000" b="1" dirty="0"/>
              <a:t>	</a:t>
            </a:r>
            <a:r>
              <a:rPr lang="en-US" altLang="ja-JP" sz="2000" b="1" dirty="0" err="1"/>
              <a:t>addiu</a:t>
            </a:r>
            <a:r>
              <a:rPr lang="en-US" altLang="ja-JP" sz="2000" b="1" dirty="0"/>
              <a:t>	$v0,$a0,2</a:t>
            </a:r>
          </a:p>
          <a:p>
            <a:r>
              <a:rPr lang="en-US" altLang="ja-JP" sz="2000" b="1" dirty="0"/>
              <a:t>	</a:t>
            </a:r>
            <a:r>
              <a:rPr lang="en-US" altLang="ja-JP" sz="2000" b="1" dirty="0" err="1"/>
              <a:t>addiu</a:t>
            </a:r>
            <a:r>
              <a:rPr lang="en-US" altLang="ja-JP" sz="2000" b="1" dirty="0"/>
              <a:t>	$sp,$sp,4</a:t>
            </a:r>
          </a:p>
          <a:p>
            <a:r>
              <a:rPr lang="en-US" altLang="ja-JP" sz="2000" b="1" dirty="0"/>
              <a:t>	</a:t>
            </a:r>
            <a:r>
              <a:rPr lang="en-US" altLang="ja-JP" sz="2000" b="1" dirty="0" err="1"/>
              <a:t>jr</a:t>
            </a:r>
            <a:r>
              <a:rPr lang="en-US" altLang="ja-JP" sz="2000" b="1" dirty="0"/>
              <a:t>		$</a:t>
            </a:r>
            <a:r>
              <a:rPr lang="en-US" altLang="ja-JP" sz="2000" b="1" dirty="0" err="1"/>
              <a:t>ra</a:t>
            </a:r>
            <a:endParaRPr lang="en-US" altLang="ja-JP" sz="2000" b="1" dirty="0"/>
          </a:p>
        </p:txBody>
      </p:sp>
    </p:spTree>
    <p:extLst>
      <p:ext uri="{BB962C8B-B14F-4D97-AF65-F5344CB8AC3E}">
        <p14:creationId xmlns:p14="http://schemas.microsoft.com/office/powerpoint/2010/main" val="17114800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lang="en-US" altLang="en-US" dirty="0"/>
              <a:t>解説</a:t>
            </a:r>
            <a:endParaRPr kumimoji="1" lang="ja-JP" altLang="en-US" dirty="0"/>
          </a:p>
        </p:txBody>
      </p:sp>
      <p:sp>
        <p:nvSpPr>
          <p:cNvPr id="5" name="線吹き出し 1 (枠付き) 4"/>
          <p:cNvSpPr/>
          <p:nvPr/>
        </p:nvSpPr>
        <p:spPr>
          <a:xfrm>
            <a:off x="3628575" y="4209143"/>
            <a:ext cx="4463139" cy="1469571"/>
          </a:xfrm>
          <a:prstGeom prst="borderCallout1">
            <a:avLst>
              <a:gd name="adj1" fmla="val 27841"/>
              <a:gd name="adj2" fmla="val -3943"/>
              <a:gd name="adj3" fmla="val 157145"/>
              <a:gd name="adj4" fmla="val -57419"/>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a:solidFill>
                  <a:schemeClr val="tx1"/>
                </a:solidFill>
              </a:rPr>
              <a:t>$</a:t>
            </a:r>
            <a:r>
              <a:rPr lang="en-US" altLang="ja-JP" sz="2400" b="1" dirty="0" err="1">
                <a:solidFill>
                  <a:schemeClr val="tx1"/>
                </a:solidFill>
              </a:rPr>
              <a:t>ra</a:t>
            </a:r>
            <a:r>
              <a:rPr lang="en-US" altLang="ja-JP" sz="2400" b="1" dirty="0">
                <a:solidFill>
                  <a:schemeClr val="tx1"/>
                </a:solidFill>
              </a:rPr>
              <a:t> </a:t>
            </a:r>
            <a:r>
              <a:rPr lang="ja-JP" altLang="en-US" sz="2400" b="1" dirty="0">
                <a:solidFill>
                  <a:schemeClr val="tx1"/>
                </a:solidFill>
              </a:rPr>
              <a:t>に格納されている</a:t>
            </a:r>
            <a:br>
              <a:rPr lang="en-US" altLang="ja-JP" sz="2400" b="1" dirty="0">
                <a:solidFill>
                  <a:schemeClr val="tx1"/>
                </a:solidFill>
              </a:rPr>
            </a:br>
            <a:r>
              <a:rPr lang="ja-JP" altLang="en-US" sz="2400" b="1" dirty="0">
                <a:solidFill>
                  <a:schemeClr val="tx1"/>
                </a:solidFill>
              </a:rPr>
              <a:t>「終わった後帰ってくるべき場所」にジャンプ</a:t>
            </a:r>
            <a:endParaRPr lang="en-US" altLang="ja-JP" sz="2400" b="1" dirty="0">
              <a:solidFill>
                <a:schemeClr val="tx1"/>
              </a:solidFill>
            </a:endParaRPr>
          </a:p>
        </p:txBody>
      </p:sp>
      <p:sp>
        <p:nvSpPr>
          <p:cNvPr id="6" name="正方形/長方形 5"/>
          <p:cNvSpPr/>
          <p:nvPr/>
        </p:nvSpPr>
        <p:spPr>
          <a:xfrm>
            <a:off x="251303" y="1229628"/>
            <a:ext cx="4266270" cy="5632311"/>
          </a:xfrm>
          <a:prstGeom prst="rect">
            <a:avLst/>
          </a:prstGeom>
        </p:spPr>
        <p:txBody>
          <a:bodyPr wrap="square">
            <a:spAutoFit/>
          </a:bodyPr>
          <a:lstStyle/>
          <a:p>
            <a:r>
              <a:rPr lang="en-US" altLang="ja-JP" sz="2000" b="1" dirty="0"/>
              <a:t>	.text</a:t>
            </a:r>
          </a:p>
          <a:p>
            <a:r>
              <a:rPr lang="en-US" altLang="ja-JP" sz="2000" b="1" dirty="0"/>
              <a:t>	.</a:t>
            </a:r>
            <a:r>
              <a:rPr lang="en-US" altLang="ja-JP" sz="2000" b="1" dirty="0" err="1"/>
              <a:t>globl</a:t>
            </a:r>
            <a:r>
              <a:rPr lang="en-US" altLang="ja-JP" sz="2000" b="1" dirty="0"/>
              <a:t>	main</a:t>
            </a:r>
          </a:p>
          <a:p>
            <a:r>
              <a:rPr lang="en-US" altLang="ja-JP" sz="2000" b="1" dirty="0"/>
              <a:t>main:</a:t>
            </a:r>
          </a:p>
          <a:p>
            <a:r>
              <a:rPr lang="en-US" altLang="ja-JP" sz="2000" b="1" dirty="0"/>
              <a:t>	</a:t>
            </a:r>
            <a:r>
              <a:rPr lang="en-US" altLang="ja-JP" sz="2000" b="1" dirty="0" err="1"/>
              <a:t>addiu</a:t>
            </a:r>
            <a:r>
              <a:rPr lang="en-US" altLang="ja-JP" sz="2000" b="1" dirty="0"/>
              <a:t>	$sp,$sp,-20</a:t>
            </a:r>
          </a:p>
          <a:p>
            <a:r>
              <a:rPr lang="en-US" altLang="ja-JP" sz="2000" b="1" dirty="0"/>
              <a:t>	li		$a0,5</a:t>
            </a:r>
          </a:p>
          <a:p>
            <a:r>
              <a:rPr lang="en-US" altLang="ja-JP" sz="2000" b="1" dirty="0"/>
              <a:t>	</a:t>
            </a:r>
            <a:r>
              <a:rPr lang="en-US" altLang="ja-JP" sz="2000" b="1" dirty="0" err="1"/>
              <a:t>sw</a:t>
            </a:r>
            <a:r>
              <a:rPr lang="en-US" altLang="ja-JP" sz="2000" b="1" dirty="0"/>
              <a:t>		$ra,0($</a:t>
            </a:r>
            <a:r>
              <a:rPr lang="en-US" altLang="ja-JP" sz="2000" b="1" dirty="0" err="1"/>
              <a:t>sp</a:t>
            </a:r>
            <a:r>
              <a:rPr lang="en-US" altLang="ja-JP" sz="2000" b="1" dirty="0"/>
              <a:t>)</a:t>
            </a:r>
          </a:p>
          <a:p>
            <a:r>
              <a:rPr lang="en-US" altLang="ja-JP" sz="2000" b="1" dirty="0"/>
              <a:t>	</a:t>
            </a:r>
            <a:r>
              <a:rPr lang="en-US" altLang="ja-JP" sz="2000" b="1" dirty="0" err="1"/>
              <a:t>jal</a:t>
            </a:r>
            <a:r>
              <a:rPr lang="en-US" altLang="ja-JP" sz="2000" b="1" dirty="0"/>
              <a:t>		f</a:t>
            </a:r>
          </a:p>
          <a:p>
            <a:r>
              <a:rPr lang="en-US" altLang="ja-JP" sz="2000" b="1" dirty="0"/>
              <a:t>	</a:t>
            </a:r>
            <a:r>
              <a:rPr lang="en-US" altLang="ja-JP" sz="2000" b="1" dirty="0" err="1"/>
              <a:t>lw</a:t>
            </a:r>
            <a:r>
              <a:rPr lang="en-US" altLang="ja-JP" sz="2000" b="1" dirty="0"/>
              <a:t>		$ra,0($</a:t>
            </a:r>
            <a:r>
              <a:rPr lang="en-US" altLang="ja-JP" sz="2000" b="1" dirty="0" err="1"/>
              <a:t>sp</a:t>
            </a:r>
            <a:r>
              <a:rPr lang="en-US" altLang="ja-JP" sz="2000" b="1" dirty="0"/>
              <a:t>)</a:t>
            </a:r>
          </a:p>
          <a:p>
            <a:r>
              <a:rPr lang="en-US" altLang="ja-JP" sz="2000" b="1" dirty="0"/>
              <a:t>	move	$a0,$v0</a:t>
            </a:r>
          </a:p>
          <a:p>
            <a:r>
              <a:rPr lang="en-US" altLang="ja-JP" sz="2000" b="1" dirty="0"/>
              <a:t>	li		$v0,1</a:t>
            </a:r>
          </a:p>
          <a:p>
            <a:r>
              <a:rPr lang="en-US" altLang="ja-JP" sz="2000" b="1" dirty="0"/>
              <a:t>	</a:t>
            </a:r>
            <a:r>
              <a:rPr lang="en-US" altLang="ja-JP" sz="2000" b="1" dirty="0" err="1"/>
              <a:t>syscall</a:t>
            </a:r>
            <a:endParaRPr lang="en-US" altLang="ja-JP" sz="2000" b="1" dirty="0"/>
          </a:p>
          <a:p>
            <a:r>
              <a:rPr lang="en-US" altLang="ja-JP" sz="2000" b="1" dirty="0"/>
              <a:t>	</a:t>
            </a:r>
            <a:r>
              <a:rPr lang="en-US" altLang="ja-JP" sz="2000" b="1" dirty="0" err="1"/>
              <a:t>addiu</a:t>
            </a:r>
            <a:r>
              <a:rPr lang="en-US" altLang="ja-JP" sz="2000" b="1" dirty="0"/>
              <a:t>	$sp,$sp,20</a:t>
            </a:r>
          </a:p>
          <a:p>
            <a:r>
              <a:rPr lang="en-US" altLang="ja-JP" sz="2000" b="1" dirty="0"/>
              <a:t>	</a:t>
            </a:r>
            <a:r>
              <a:rPr lang="en-US" altLang="ja-JP" sz="2000" b="1" dirty="0" err="1"/>
              <a:t>jr</a:t>
            </a:r>
            <a:r>
              <a:rPr lang="en-US" altLang="ja-JP" sz="2000" b="1" dirty="0"/>
              <a:t>		$</a:t>
            </a:r>
            <a:r>
              <a:rPr lang="en-US" altLang="ja-JP" sz="2000" b="1" dirty="0" err="1"/>
              <a:t>ra</a:t>
            </a:r>
            <a:endParaRPr lang="en-US" altLang="ja-JP" sz="2000" b="1" dirty="0"/>
          </a:p>
          <a:p>
            <a:r>
              <a:rPr lang="en-US" altLang="ja-JP" sz="2000" b="1" dirty="0"/>
              <a:t>f:</a:t>
            </a:r>
          </a:p>
          <a:p>
            <a:r>
              <a:rPr lang="en-US" altLang="ja-JP" sz="2000" b="1" dirty="0"/>
              <a:t>	</a:t>
            </a:r>
            <a:r>
              <a:rPr lang="en-US" altLang="ja-JP" sz="2000" b="1" dirty="0" err="1"/>
              <a:t>addiu</a:t>
            </a:r>
            <a:r>
              <a:rPr lang="en-US" altLang="ja-JP" sz="2000" b="1" dirty="0"/>
              <a:t>	$sp,$sp,-4</a:t>
            </a:r>
          </a:p>
          <a:p>
            <a:r>
              <a:rPr lang="en-US" altLang="ja-JP" sz="2000" b="1" dirty="0"/>
              <a:t>	</a:t>
            </a:r>
            <a:r>
              <a:rPr lang="en-US" altLang="ja-JP" sz="2000" b="1" dirty="0" err="1"/>
              <a:t>addiu</a:t>
            </a:r>
            <a:r>
              <a:rPr lang="en-US" altLang="ja-JP" sz="2000" b="1" dirty="0"/>
              <a:t>	$v0,$a0,2</a:t>
            </a:r>
          </a:p>
          <a:p>
            <a:r>
              <a:rPr lang="en-US" altLang="ja-JP" sz="2000" b="1" dirty="0"/>
              <a:t>	</a:t>
            </a:r>
            <a:r>
              <a:rPr lang="en-US" altLang="ja-JP" sz="2000" b="1" dirty="0" err="1"/>
              <a:t>addiu</a:t>
            </a:r>
            <a:r>
              <a:rPr lang="en-US" altLang="ja-JP" sz="2000" b="1" dirty="0"/>
              <a:t>	$sp,$sp,4</a:t>
            </a:r>
          </a:p>
          <a:p>
            <a:r>
              <a:rPr lang="en-US" altLang="ja-JP" sz="2000" b="1" dirty="0"/>
              <a:t>	</a:t>
            </a:r>
            <a:r>
              <a:rPr lang="en-US" altLang="ja-JP" sz="2000" b="1" dirty="0" err="1"/>
              <a:t>jr</a:t>
            </a:r>
            <a:r>
              <a:rPr lang="en-US" altLang="ja-JP" sz="2000" b="1" dirty="0"/>
              <a:t>		$</a:t>
            </a:r>
            <a:r>
              <a:rPr lang="en-US" altLang="ja-JP" sz="2000" b="1" dirty="0" err="1"/>
              <a:t>ra</a:t>
            </a:r>
            <a:endParaRPr lang="en-US" altLang="ja-JP" sz="2000" b="1" dirty="0"/>
          </a:p>
        </p:txBody>
      </p:sp>
    </p:spTree>
    <p:extLst>
      <p:ext uri="{BB962C8B-B14F-4D97-AF65-F5344CB8AC3E}">
        <p14:creationId xmlns:p14="http://schemas.microsoft.com/office/powerpoint/2010/main" val="12188887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引数・返り値の受け渡し方法</a:t>
            </a:r>
          </a:p>
        </p:txBody>
      </p:sp>
      <p:sp>
        <p:nvSpPr>
          <p:cNvPr id="9" name="コンテンツ プレースホルダー 2"/>
          <p:cNvSpPr txBox="1">
            <a:spLocks/>
          </p:cNvSpPr>
          <p:nvPr/>
        </p:nvSpPr>
        <p:spPr>
          <a:xfrm>
            <a:off x="457200" y="1417637"/>
            <a:ext cx="8229599"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最初の</a:t>
            </a:r>
            <a:r>
              <a:rPr lang="en-US" altLang="ja-JP" dirty="0"/>
              <a:t> 4 </a:t>
            </a:r>
            <a:r>
              <a:rPr lang="ja-JP" altLang="en-US" dirty="0"/>
              <a:t>つの引数はレジスタで</a:t>
            </a:r>
            <a:endParaRPr lang="en-US" altLang="ja-JP" dirty="0"/>
          </a:p>
          <a:p>
            <a:pPr lvl="1"/>
            <a:r>
              <a:rPr lang="en-US" altLang="ja-JP" dirty="0"/>
              <a:t>$a0,…,$a3 </a:t>
            </a:r>
            <a:r>
              <a:rPr lang="ja-JP" altLang="en-US" dirty="0"/>
              <a:t>に最初の</a:t>
            </a:r>
            <a:r>
              <a:rPr lang="en-US" altLang="ja-JP" dirty="0"/>
              <a:t> 4 </a:t>
            </a:r>
            <a:r>
              <a:rPr lang="ja-JP" altLang="en-US" dirty="0"/>
              <a:t>つの引数</a:t>
            </a:r>
            <a:endParaRPr lang="en-US" altLang="ja-JP" dirty="0"/>
          </a:p>
          <a:p>
            <a:r>
              <a:rPr lang="ja-JP" altLang="en-US" dirty="0"/>
              <a:t>残りの引数はメモリ経由で</a:t>
            </a:r>
            <a:endParaRPr lang="en-US" altLang="ja-JP" dirty="0"/>
          </a:p>
          <a:p>
            <a:pPr lvl="1"/>
            <a:r>
              <a:rPr lang="ja-JP" altLang="en-US" dirty="0"/>
              <a:t>ローカル領域の高アドレス側にあらかじめ</a:t>
            </a:r>
            <a:br>
              <a:rPr lang="en-US" altLang="ja-JP" dirty="0"/>
            </a:br>
            <a:r>
              <a:rPr lang="ja-JP" altLang="en-US" dirty="0"/>
              <a:t>置いておく</a:t>
            </a:r>
            <a:endParaRPr lang="en-US" altLang="ja-JP" dirty="0"/>
          </a:p>
          <a:p>
            <a:pPr lvl="1"/>
            <a:r>
              <a:rPr lang="ja-JP" altLang="en-US" dirty="0"/>
              <a:t>ヘネパタ</a:t>
            </a:r>
            <a:r>
              <a:rPr lang="en-US" altLang="ja-JP" dirty="0"/>
              <a:t> A-25 </a:t>
            </a:r>
            <a:r>
              <a:rPr lang="ja-JP" altLang="en-US" dirty="0"/>
              <a:t>参照</a:t>
            </a:r>
            <a:endParaRPr lang="en-US" altLang="ja-JP" dirty="0"/>
          </a:p>
          <a:p>
            <a:r>
              <a:rPr lang="ja-JP" altLang="en-US" dirty="0"/>
              <a:t>返り値は</a:t>
            </a:r>
            <a:r>
              <a:rPr lang="en-US" altLang="ja-JP" dirty="0"/>
              <a:t> $v0, $v1 </a:t>
            </a:r>
            <a:r>
              <a:rPr lang="ja-JP" altLang="en-US" dirty="0"/>
              <a:t>で</a:t>
            </a:r>
            <a:endParaRPr lang="en-US" altLang="ja-JP" dirty="0"/>
          </a:p>
          <a:p>
            <a:pPr lvl="1"/>
            <a:endParaRPr lang="en-US" altLang="ja-JP" dirty="0"/>
          </a:p>
        </p:txBody>
      </p:sp>
    </p:spTree>
    <p:extLst>
      <p:ext uri="{BB962C8B-B14F-4D97-AF65-F5344CB8AC3E}">
        <p14:creationId xmlns:p14="http://schemas.microsoft.com/office/powerpoint/2010/main" val="2675418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lang="ja-JP" altLang="en-US" dirty="0"/>
              <a:t>単語集</a:t>
            </a:r>
            <a:endParaRPr kumimoji="1" lang="ja-JP" altLang="en-US" dirty="0"/>
          </a:p>
        </p:txBody>
      </p:sp>
      <p:sp>
        <p:nvSpPr>
          <p:cNvPr id="9" name="コンテンツ プレースホルダー 2"/>
          <p:cNvSpPr txBox="1">
            <a:spLocks/>
          </p:cNvSpPr>
          <p:nvPr/>
        </p:nvSpPr>
        <p:spPr>
          <a:xfrm>
            <a:off x="457200" y="1417637"/>
            <a:ext cx="8229600"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dirty="0"/>
              <a:t>Register: </a:t>
            </a:r>
            <a:r>
              <a:rPr lang="ja-JP" altLang="en-US" dirty="0"/>
              <a:t>レジスタ．</a:t>
            </a:r>
            <a:r>
              <a:rPr lang="en-US" altLang="ja-JP" dirty="0"/>
              <a:t>CPU </a:t>
            </a:r>
            <a:r>
              <a:rPr lang="ja-JP" altLang="en-US" dirty="0"/>
              <a:t>中の記憶領域．アセンブリ中では</a:t>
            </a:r>
            <a:r>
              <a:rPr lang="en-US" altLang="ja-JP" dirty="0"/>
              <a:t> $ </a:t>
            </a:r>
            <a:r>
              <a:rPr lang="ja-JP" altLang="en-US" dirty="0"/>
              <a:t>で始まる記号で表す．</a:t>
            </a:r>
            <a:endParaRPr lang="en-US" altLang="ja-JP" dirty="0"/>
          </a:p>
          <a:p>
            <a:r>
              <a:rPr lang="en-US" altLang="ja-JP" dirty="0"/>
              <a:t>Immediate: </a:t>
            </a:r>
            <a:r>
              <a:rPr lang="ja-JP" altLang="en-US" dirty="0"/>
              <a:t>即値．定数のこと．</a:t>
            </a:r>
            <a:endParaRPr lang="en-US" altLang="ja-JP" dirty="0"/>
          </a:p>
          <a:p>
            <a:r>
              <a:rPr lang="en-US" altLang="ja-JP" dirty="0"/>
              <a:t>Load: </a:t>
            </a:r>
            <a:r>
              <a:rPr lang="ja-JP" altLang="en-US" dirty="0"/>
              <a:t>ロード．レジスタに値を読み込むこと．</a:t>
            </a:r>
            <a:endParaRPr lang="en-US" altLang="ja-JP" dirty="0"/>
          </a:p>
          <a:p>
            <a:r>
              <a:rPr lang="en-US" altLang="ja-JP" dirty="0"/>
              <a:t>Store: </a:t>
            </a:r>
            <a:r>
              <a:rPr lang="ja-JP" altLang="en-US" dirty="0"/>
              <a:t>ストア．レジスタからメモリに値を</a:t>
            </a:r>
            <a:br>
              <a:rPr lang="en-US" altLang="ja-JP" dirty="0"/>
            </a:br>
            <a:r>
              <a:rPr lang="ja-JP" altLang="en-US" dirty="0"/>
              <a:t>書き込むこと</a:t>
            </a:r>
            <a:endParaRPr lang="en-US" altLang="ja-JP" dirty="0"/>
          </a:p>
        </p:txBody>
      </p:sp>
    </p:spTree>
    <p:extLst>
      <p:ext uri="{BB962C8B-B14F-4D97-AF65-F5344CB8AC3E}">
        <p14:creationId xmlns:p14="http://schemas.microsoft.com/office/powerpoint/2010/main" val="39683590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lang="en-US" altLang="en-US" dirty="0"/>
              <a:t>解説</a:t>
            </a:r>
            <a:endParaRPr kumimoji="1" lang="ja-JP" altLang="en-US" dirty="0"/>
          </a:p>
        </p:txBody>
      </p:sp>
      <p:sp>
        <p:nvSpPr>
          <p:cNvPr id="5" name="線吹き出し 1 (枠付き) 4"/>
          <p:cNvSpPr/>
          <p:nvPr/>
        </p:nvSpPr>
        <p:spPr>
          <a:xfrm>
            <a:off x="3991433" y="2195285"/>
            <a:ext cx="4063996" cy="743857"/>
          </a:xfrm>
          <a:prstGeom prst="borderCallout1">
            <a:avLst>
              <a:gd name="adj1" fmla="val 27841"/>
              <a:gd name="adj2" fmla="val -3943"/>
              <a:gd name="adj3" fmla="val 64552"/>
              <a:gd name="adj4" fmla="val -44004"/>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a:solidFill>
                  <a:schemeClr val="tx1"/>
                </a:solidFill>
              </a:rPr>
              <a:t>一つ目の引数を</a:t>
            </a:r>
            <a:r>
              <a:rPr lang="en-US" altLang="ja-JP" sz="2400" b="1" dirty="0">
                <a:solidFill>
                  <a:schemeClr val="tx1"/>
                </a:solidFill>
              </a:rPr>
              <a:t> $a0 </a:t>
            </a:r>
            <a:r>
              <a:rPr lang="ja-JP" altLang="en-US" sz="2400" b="1" dirty="0">
                <a:solidFill>
                  <a:schemeClr val="tx1"/>
                </a:solidFill>
              </a:rPr>
              <a:t>にセット</a:t>
            </a:r>
            <a:endParaRPr lang="en-US" altLang="ja-JP" sz="2400" b="1" dirty="0">
              <a:solidFill>
                <a:schemeClr val="tx1"/>
              </a:solidFill>
            </a:endParaRPr>
          </a:p>
        </p:txBody>
      </p:sp>
      <p:sp>
        <p:nvSpPr>
          <p:cNvPr id="6" name="正方形/長方形 5"/>
          <p:cNvSpPr/>
          <p:nvPr/>
        </p:nvSpPr>
        <p:spPr>
          <a:xfrm>
            <a:off x="251303" y="1229628"/>
            <a:ext cx="4266270" cy="5632311"/>
          </a:xfrm>
          <a:prstGeom prst="rect">
            <a:avLst/>
          </a:prstGeom>
        </p:spPr>
        <p:txBody>
          <a:bodyPr wrap="square">
            <a:spAutoFit/>
          </a:bodyPr>
          <a:lstStyle/>
          <a:p>
            <a:r>
              <a:rPr lang="en-US" altLang="ja-JP" sz="2000" b="1" dirty="0"/>
              <a:t>	.text</a:t>
            </a:r>
          </a:p>
          <a:p>
            <a:r>
              <a:rPr lang="en-US" altLang="ja-JP" sz="2000" b="1" dirty="0"/>
              <a:t>	.</a:t>
            </a:r>
            <a:r>
              <a:rPr lang="en-US" altLang="ja-JP" sz="2000" b="1" dirty="0" err="1"/>
              <a:t>globl</a:t>
            </a:r>
            <a:r>
              <a:rPr lang="en-US" altLang="ja-JP" sz="2000" b="1" dirty="0"/>
              <a:t>	main</a:t>
            </a:r>
          </a:p>
          <a:p>
            <a:r>
              <a:rPr lang="en-US" altLang="ja-JP" sz="2000" b="1" dirty="0"/>
              <a:t>main:</a:t>
            </a:r>
          </a:p>
          <a:p>
            <a:r>
              <a:rPr lang="en-US" altLang="ja-JP" sz="2000" b="1" dirty="0"/>
              <a:t>	</a:t>
            </a:r>
            <a:r>
              <a:rPr lang="en-US" altLang="ja-JP" sz="2000" b="1" dirty="0" err="1"/>
              <a:t>addiu</a:t>
            </a:r>
            <a:r>
              <a:rPr lang="en-US" altLang="ja-JP" sz="2000" b="1" dirty="0"/>
              <a:t>	$sp,$sp,-20</a:t>
            </a:r>
          </a:p>
          <a:p>
            <a:r>
              <a:rPr lang="en-US" altLang="ja-JP" sz="2000" b="1" dirty="0"/>
              <a:t>	li		$a0,5</a:t>
            </a:r>
          </a:p>
          <a:p>
            <a:r>
              <a:rPr lang="en-US" altLang="ja-JP" sz="2000" b="1" dirty="0"/>
              <a:t>	</a:t>
            </a:r>
            <a:r>
              <a:rPr lang="en-US" altLang="ja-JP" sz="2000" b="1" dirty="0" err="1"/>
              <a:t>sw</a:t>
            </a:r>
            <a:r>
              <a:rPr lang="en-US" altLang="ja-JP" sz="2000" b="1" dirty="0"/>
              <a:t>		$ra,0($</a:t>
            </a:r>
            <a:r>
              <a:rPr lang="en-US" altLang="ja-JP" sz="2000" b="1" dirty="0" err="1"/>
              <a:t>sp</a:t>
            </a:r>
            <a:r>
              <a:rPr lang="en-US" altLang="ja-JP" sz="2000" b="1" dirty="0"/>
              <a:t>)</a:t>
            </a:r>
          </a:p>
          <a:p>
            <a:r>
              <a:rPr lang="en-US" altLang="ja-JP" sz="2000" b="1" dirty="0"/>
              <a:t>	</a:t>
            </a:r>
            <a:r>
              <a:rPr lang="en-US" altLang="ja-JP" sz="2000" b="1" dirty="0" err="1"/>
              <a:t>jal</a:t>
            </a:r>
            <a:r>
              <a:rPr lang="en-US" altLang="ja-JP" sz="2000" b="1" dirty="0"/>
              <a:t>		f</a:t>
            </a:r>
          </a:p>
          <a:p>
            <a:r>
              <a:rPr lang="en-US" altLang="ja-JP" sz="2000" b="1" dirty="0"/>
              <a:t>	</a:t>
            </a:r>
            <a:r>
              <a:rPr lang="en-US" altLang="ja-JP" sz="2000" b="1" dirty="0" err="1"/>
              <a:t>lw</a:t>
            </a:r>
            <a:r>
              <a:rPr lang="en-US" altLang="ja-JP" sz="2000" b="1" dirty="0"/>
              <a:t>		$ra,0($</a:t>
            </a:r>
            <a:r>
              <a:rPr lang="en-US" altLang="ja-JP" sz="2000" b="1" dirty="0" err="1"/>
              <a:t>sp</a:t>
            </a:r>
            <a:r>
              <a:rPr lang="en-US" altLang="ja-JP" sz="2000" b="1" dirty="0"/>
              <a:t>)</a:t>
            </a:r>
          </a:p>
          <a:p>
            <a:r>
              <a:rPr lang="en-US" altLang="ja-JP" sz="2000" b="1" dirty="0"/>
              <a:t>	move	$a0,$v0</a:t>
            </a:r>
          </a:p>
          <a:p>
            <a:r>
              <a:rPr lang="en-US" altLang="ja-JP" sz="2000" b="1" dirty="0"/>
              <a:t>	li		$v0,1</a:t>
            </a:r>
          </a:p>
          <a:p>
            <a:r>
              <a:rPr lang="en-US" altLang="ja-JP" sz="2000" b="1" dirty="0"/>
              <a:t>	</a:t>
            </a:r>
            <a:r>
              <a:rPr lang="en-US" altLang="ja-JP" sz="2000" b="1" dirty="0" err="1"/>
              <a:t>syscall</a:t>
            </a:r>
            <a:endParaRPr lang="en-US" altLang="ja-JP" sz="2000" b="1" dirty="0"/>
          </a:p>
          <a:p>
            <a:r>
              <a:rPr lang="en-US" altLang="ja-JP" sz="2000" b="1" dirty="0"/>
              <a:t>	</a:t>
            </a:r>
            <a:r>
              <a:rPr lang="en-US" altLang="ja-JP" sz="2000" b="1" dirty="0" err="1"/>
              <a:t>addiu</a:t>
            </a:r>
            <a:r>
              <a:rPr lang="en-US" altLang="ja-JP" sz="2000" b="1" dirty="0"/>
              <a:t>	$sp,$sp,20</a:t>
            </a:r>
          </a:p>
          <a:p>
            <a:r>
              <a:rPr lang="en-US" altLang="ja-JP" sz="2000" b="1" dirty="0"/>
              <a:t>	</a:t>
            </a:r>
            <a:r>
              <a:rPr lang="en-US" altLang="ja-JP" sz="2000" b="1" dirty="0" err="1"/>
              <a:t>jr</a:t>
            </a:r>
            <a:r>
              <a:rPr lang="en-US" altLang="ja-JP" sz="2000" b="1" dirty="0"/>
              <a:t>		$</a:t>
            </a:r>
            <a:r>
              <a:rPr lang="en-US" altLang="ja-JP" sz="2000" b="1" dirty="0" err="1"/>
              <a:t>ra</a:t>
            </a:r>
            <a:endParaRPr lang="en-US" altLang="ja-JP" sz="2000" b="1" dirty="0"/>
          </a:p>
          <a:p>
            <a:r>
              <a:rPr lang="en-US" altLang="ja-JP" sz="2000" b="1" dirty="0"/>
              <a:t>f:</a:t>
            </a:r>
          </a:p>
          <a:p>
            <a:r>
              <a:rPr lang="en-US" altLang="ja-JP" sz="2000" b="1" dirty="0"/>
              <a:t>	</a:t>
            </a:r>
            <a:r>
              <a:rPr lang="en-US" altLang="ja-JP" sz="2000" b="1" dirty="0" err="1"/>
              <a:t>addiu</a:t>
            </a:r>
            <a:r>
              <a:rPr lang="en-US" altLang="ja-JP" sz="2000" b="1" dirty="0"/>
              <a:t>	$sp,$sp,-4</a:t>
            </a:r>
          </a:p>
          <a:p>
            <a:r>
              <a:rPr lang="en-US" altLang="ja-JP" sz="2000" b="1" dirty="0"/>
              <a:t>	</a:t>
            </a:r>
            <a:r>
              <a:rPr lang="en-US" altLang="ja-JP" sz="2000" b="1" dirty="0" err="1"/>
              <a:t>addiu</a:t>
            </a:r>
            <a:r>
              <a:rPr lang="en-US" altLang="ja-JP" sz="2000" b="1" dirty="0"/>
              <a:t>	$v0,$a0,2</a:t>
            </a:r>
          </a:p>
          <a:p>
            <a:r>
              <a:rPr lang="en-US" altLang="ja-JP" sz="2000" b="1" dirty="0"/>
              <a:t>	</a:t>
            </a:r>
            <a:r>
              <a:rPr lang="en-US" altLang="ja-JP" sz="2000" b="1" dirty="0" err="1"/>
              <a:t>addiu</a:t>
            </a:r>
            <a:r>
              <a:rPr lang="en-US" altLang="ja-JP" sz="2000" b="1" dirty="0"/>
              <a:t>	$sp,$sp,4</a:t>
            </a:r>
          </a:p>
          <a:p>
            <a:r>
              <a:rPr lang="en-US" altLang="ja-JP" sz="2000" b="1" dirty="0"/>
              <a:t>	</a:t>
            </a:r>
            <a:r>
              <a:rPr lang="en-US" altLang="ja-JP" sz="2000" b="1" dirty="0" err="1"/>
              <a:t>jr</a:t>
            </a:r>
            <a:r>
              <a:rPr lang="en-US" altLang="ja-JP" sz="2000" b="1" dirty="0"/>
              <a:t>		$</a:t>
            </a:r>
            <a:r>
              <a:rPr lang="en-US" altLang="ja-JP" sz="2000" b="1" dirty="0" err="1"/>
              <a:t>ra</a:t>
            </a:r>
            <a:endParaRPr lang="en-US" altLang="ja-JP" sz="2000" b="1" dirty="0"/>
          </a:p>
        </p:txBody>
      </p:sp>
    </p:spTree>
    <p:extLst>
      <p:ext uri="{BB962C8B-B14F-4D97-AF65-F5344CB8AC3E}">
        <p14:creationId xmlns:p14="http://schemas.microsoft.com/office/powerpoint/2010/main" val="41561314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lang="en-US" altLang="en-US" dirty="0"/>
              <a:t>解説</a:t>
            </a:r>
            <a:endParaRPr kumimoji="1" lang="ja-JP" altLang="en-US" dirty="0"/>
          </a:p>
        </p:txBody>
      </p:sp>
      <p:sp>
        <p:nvSpPr>
          <p:cNvPr id="5" name="線吹き出し 1 (枠付き) 4"/>
          <p:cNvSpPr/>
          <p:nvPr/>
        </p:nvSpPr>
        <p:spPr>
          <a:xfrm>
            <a:off x="4154718" y="5152572"/>
            <a:ext cx="4063996" cy="1106714"/>
          </a:xfrm>
          <a:prstGeom prst="borderCallout1">
            <a:avLst>
              <a:gd name="adj1" fmla="val 27841"/>
              <a:gd name="adj2" fmla="val -3943"/>
              <a:gd name="adj3" fmla="val 69470"/>
              <a:gd name="adj4" fmla="val -43558"/>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a:solidFill>
                  <a:schemeClr val="tx1"/>
                </a:solidFill>
              </a:rPr>
              <a:t>渡された引数</a:t>
            </a:r>
            <a:r>
              <a:rPr lang="en-US" altLang="ja-JP" sz="2400" b="1" dirty="0">
                <a:solidFill>
                  <a:schemeClr val="tx1"/>
                </a:solidFill>
              </a:rPr>
              <a:t> ($a0) </a:t>
            </a:r>
            <a:r>
              <a:rPr lang="ja-JP" altLang="en-US" sz="2400" b="1" dirty="0">
                <a:solidFill>
                  <a:schemeClr val="tx1"/>
                </a:solidFill>
              </a:rPr>
              <a:t>を使って</a:t>
            </a:r>
            <a:br>
              <a:rPr lang="en-US" altLang="ja-JP" sz="2400" b="1" dirty="0">
                <a:solidFill>
                  <a:schemeClr val="tx1"/>
                </a:solidFill>
              </a:rPr>
            </a:br>
            <a:r>
              <a:rPr lang="ja-JP" altLang="en-US" sz="2400" b="1" dirty="0">
                <a:solidFill>
                  <a:schemeClr val="tx1"/>
                </a:solidFill>
              </a:rPr>
              <a:t>返り値</a:t>
            </a:r>
            <a:r>
              <a:rPr lang="en-US" altLang="ja-JP" sz="2400" b="1" dirty="0">
                <a:solidFill>
                  <a:schemeClr val="tx1"/>
                </a:solidFill>
              </a:rPr>
              <a:t> ($v0) </a:t>
            </a:r>
            <a:r>
              <a:rPr lang="ja-JP" altLang="en-US" sz="2400" b="1" dirty="0">
                <a:solidFill>
                  <a:schemeClr val="tx1"/>
                </a:solidFill>
              </a:rPr>
              <a:t>を計算</a:t>
            </a:r>
            <a:endParaRPr lang="en-US" altLang="ja-JP" sz="2400" b="1" dirty="0">
              <a:solidFill>
                <a:schemeClr val="tx1"/>
              </a:solidFill>
            </a:endParaRPr>
          </a:p>
        </p:txBody>
      </p:sp>
      <p:sp>
        <p:nvSpPr>
          <p:cNvPr id="6" name="正方形/長方形 5"/>
          <p:cNvSpPr/>
          <p:nvPr/>
        </p:nvSpPr>
        <p:spPr>
          <a:xfrm>
            <a:off x="251303" y="1229628"/>
            <a:ext cx="4266270" cy="5632311"/>
          </a:xfrm>
          <a:prstGeom prst="rect">
            <a:avLst/>
          </a:prstGeom>
        </p:spPr>
        <p:txBody>
          <a:bodyPr wrap="square">
            <a:spAutoFit/>
          </a:bodyPr>
          <a:lstStyle/>
          <a:p>
            <a:r>
              <a:rPr lang="en-US" altLang="ja-JP" sz="2000" b="1" dirty="0"/>
              <a:t>	.text</a:t>
            </a:r>
          </a:p>
          <a:p>
            <a:r>
              <a:rPr lang="en-US" altLang="ja-JP" sz="2000" b="1" dirty="0"/>
              <a:t>	.</a:t>
            </a:r>
            <a:r>
              <a:rPr lang="en-US" altLang="ja-JP" sz="2000" b="1" dirty="0" err="1"/>
              <a:t>globl</a:t>
            </a:r>
            <a:r>
              <a:rPr lang="en-US" altLang="ja-JP" sz="2000" b="1" dirty="0"/>
              <a:t>	main</a:t>
            </a:r>
          </a:p>
          <a:p>
            <a:r>
              <a:rPr lang="en-US" altLang="ja-JP" sz="2000" b="1" dirty="0"/>
              <a:t>main:</a:t>
            </a:r>
          </a:p>
          <a:p>
            <a:r>
              <a:rPr lang="en-US" altLang="ja-JP" sz="2000" b="1" dirty="0"/>
              <a:t>	</a:t>
            </a:r>
            <a:r>
              <a:rPr lang="en-US" altLang="ja-JP" sz="2000" b="1" dirty="0" err="1"/>
              <a:t>addiu</a:t>
            </a:r>
            <a:r>
              <a:rPr lang="en-US" altLang="ja-JP" sz="2000" b="1" dirty="0"/>
              <a:t>	$sp,$sp,-20</a:t>
            </a:r>
          </a:p>
          <a:p>
            <a:r>
              <a:rPr lang="en-US" altLang="ja-JP" sz="2000" b="1" dirty="0"/>
              <a:t>	li		$a0,5</a:t>
            </a:r>
          </a:p>
          <a:p>
            <a:r>
              <a:rPr lang="en-US" altLang="ja-JP" sz="2000" b="1" dirty="0"/>
              <a:t>	</a:t>
            </a:r>
            <a:r>
              <a:rPr lang="en-US" altLang="ja-JP" sz="2000" b="1" dirty="0" err="1"/>
              <a:t>sw</a:t>
            </a:r>
            <a:r>
              <a:rPr lang="en-US" altLang="ja-JP" sz="2000" b="1" dirty="0"/>
              <a:t>		$ra,0($</a:t>
            </a:r>
            <a:r>
              <a:rPr lang="en-US" altLang="ja-JP" sz="2000" b="1" dirty="0" err="1"/>
              <a:t>sp</a:t>
            </a:r>
            <a:r>
              <a:rPr lang="en-US" altLang="ja-JP" sz="2000" b="1" dirty="0"/>
              <a:t>)</a:t>
            </a:r>
          </a:p>
          <a:p>
            <a:r>
              <a:rPr lang="en-US" altLang="ja-JP" sz="2000" b="1" dirty="0"/>
              <a:t>	</a:t>
            </a:r>
            <a:r>
              <a:rPr lang="en-US" altLang="ja-JP" sz="2000" b="1" dirty="0" err="1"/>
              <a:t>jal</a:t>
            </a:r>
            <a:r>
              <a:rPr lang="en-US" altLang="ja-JP" sz="2000" b="1" dirty="0"/>
              <a:t>		f</a:t>
            </a:r>
          </a:p>
          <a:p>
            <a:r>
              <a:rPr lang="en-US" altLang="ja-JP" sz="2000" b="1" dirty="0"/>
              <a:t>	</a:t>
            </a:r>
            <a:r>
              <a:rPr lang="en-US" altLang="ja-JP" sz="2000" b="1" dirty="0" err="1"/>
              <a:t>lw</a:t>
            </a:r>
            <a:r>
              <a:rPr lang="en-US" altLang="ja-JP" sz="2000" b="1" dirty="0"/>
              <a:t>		$ra,0($</a:t>
            </a:r>
            <a:r>
              <a:rPr lang="en-US" altLang="ja-JP" sz="2000" b="1" dirty="0" err="1"/>
              <a:t>sp</a:t>
            </a:r>
            <a:r>
              <a:rPr lang="en-US" altLang="ja-JP" sz="2000" b="1" dirty="0"/>
              <a:t>)</a:t>
            </a:r>
          </a:p>
          <a:p>
            <a:r>
              <a:rPr lang="en-US" altLang="ja-JP" sz="2000" b="1" dirty="0"/>
              <a:t>	move	$a0,$v0</a:t>
            </a:r>
          </a:p>
          <a:p>
            <a:r>
              <a:rPr lang="en-US" altLang="ja-JP" sz="2000" b="1" dirty="0"/>
              <a:t>	li		$v0,1</a:t>
            </a:r>
          </a:p>
          <a:p>
            <a:r>
              <a:rPr lang="en-US" altLang="ja-JP" sz="2000" b="1" dirty="0"/>
              <a:t>	</a:t>
            </a:r>
            <a:r>
              <a:rPr lang="en-US" altLang="ja-JP" sz="2000" b="1" dirty="0" err="1"/>
              <a:t>syscall</a:t>
            </a:r>
            <a:endParaRPr lang="en-US" altLang="ja-JP" sz="2000" b="1" dirty="0"/>
          </a:p>
          <a:p>
            <a:r>
              <a:rPr lang="en-US" altLang="ja-JP" sz="2000" b="1" dirty="0"/>
              <a:t>	</a:t>
            </a:r>
            <a:r>
              <a:rPr lang="en-US" altLang="ja-JP" sz="2000" b="1" dirty="0" err="1"/>
              <a:t>addiu</a:t>
            </a:r>
            <a:r>
              <a:rPr lang="en-US" altLang="ja-JP" sz="2000" b="1" dirty="0"/>
              <a:t>	$sp,$sp,20</a:t>
            </a:r>
          </a:p>
          <a:p>
            <a:r>
              <a:rPr lang="en-US" altLang="ja-JP" sz="2000" b="1" dirty="0"/>
              <a:t>	</a:t>
            </a:r>
            <a:r>
              <a:rPr lang="en-US" altLang="ja-JP" sz="2000" b="1" dirty="0" err="1"/>
              <a:t>jr</a:t>
            </a:r>
            <a:r>
              <a:rPr lang="en-US" altLang="ja-JP" sz="2000" b="1" dirty="0"/>
              <a:t>		$</a:t>
            </a:r>
            <a:r>
              <a:rPr lang="en-US" altLang="ja-JP" sz="2000" b="1" dirty="0" err="1"/>
              <a:t>ra</a:t>
            </a:r>
            <a:endParaRPr lang="en-US" altLang="ja-JP" sz="2000" b="1" dirty="0"/>
          </a:p>
          <a:p>
            <a:r>
              <a:rPr lang="en-US" altLang="ja-JP" sz="2000" b="1" dirty="0"/>
              <a:t>f:</a:t>
            </a:r>
          </a:p>
          <a:p>
            <a:r>
              <a:rPr lang="en-US" altLang="ja-JP" sz="2000" b="1" dirty="0"/>
              <a:t>	</a:t>
            </a:r>
            <a:r>
              <a:rPr lang="en-US" altLang="ja-JP" sz="2000" b="1" dirty="0" err="1"/>
              <a:t>addiu</a:t>
            </a:r>
            <a:r>
              <a:rPr lang="en-US" altLang="ja-JP" sz="2000" b="1" dirty="0"/>
              <a:t>	$sp,$sp,-4</a:t>
            </a:r>
          </a:p>
          <a:p>
            <a:r>
              <a:rPr lang="en-US" altLang="ja-JP" sz="2000" b="1" dirty="0"/>
              <a:t>	</a:t>
            </a:r>
            <a:r>
              <a:rPr lang="en-US" altLang="ja-JP" sz="2000" b="1" dirty="0" err="1"/>
              <a:t>addiu</a:t>
            </a:r>
            <a:r>
              <a:rPr lang="en-US" altLang="ja-JP" sz="2000" b="1" dirty="0"/>
              <a:t>	$v0,$a0,2</a:t>
            </a:r>
          </a:p>
          <a:p>
            <a:r>
              <a:rPr lang="en-US" altLang="ja-JP" sz="2000" b="1" dirty="0"/>
              <a:t>	</a:t>
            </a:r>
            <a:r>
              <a:rPr lang="en-US" altLang="ja-JP" sz="2000" b="1" dirty="0" err="1"/>
              <a:t>addiu</a:t>
            </a:r>
            <a:r>
              <a:rPr lang="en-US" altLang="ja-JP" sz="2000" b="1" dirty="0"/>
              <a:t>	$sp,$sp,4</a:t>
            </a:r>
          </a:p>
          <a:p>
            <a:r>
              <a:rPr lang="en-US" altLang="ja-JP" sz="2000" b="1" dirty="0"/>
              <a:t>	</a:t>
            </a:r>
            <a:r>
              <a:rPr lang="en-US" altLang="ja-JP" sz="2000" b="1" dirty="0" err="1"/>
              <a:t>jr</a:t>
            </a:r>
            <a:r>
              <a:rPr lang="en-US" altLang="ja-JP" sz="2000" b="1" dirty="0"/>
              <a:t>		$</a:t>
            </a:r>
            <a:r>
              <a:rPr lang="en-US" altLang="ja-JP" sz="2000" b="1" dirty="0" err="1"/>
              <a:t>ra</a:t>
            </a:r>
            <a:endParaRPr lang="en-US" altLang="ja-JP" sz="2000" b="1" dirty="0"/>
          </a:p>
        </p:txBody>
      </p:sp>
    </p:spTree>
    <p:extLst>
      <p:ext uri="{BB962C8B-B14F-4D97-AF65-F5344CB8AC3E}">
        <p14:creationId xmlns:p14="http://schemas.microsoft.com/office/powerpoint/2010/main" val="17424906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lang="en-US" altLang="en-US" dirty="0"/>
              <a:t>解説</a:t>
            </a:r>
            <a:endParaRPr kumimoji="1" lang="ja-JP" altLang="en-US" dirty="0"/>
          </a:p>
        </p:txBody>
      </p:sp>
      <p:sp>
        <p:nvSpPr>
          <p:cNvPr id="5" name="線吹き出し 1 (枠付き) 4"/>
          <p:cNvSpPr/>
          <p:nvPr/>
        </p:nvSpPr>
        <p:spPr>
          <a:xfrm>
            <a:off x="3846290" y="3029858"/>
            <a:ext cx="4063996" cy="1106714"/>
          </a:xfrm>
          <a:prstGeom prst="borderCallout1">
            <a:avLst>
              <a:gd name="adj1" fmla="val 27841"/>
              <a:gd name="adj2" fmla="val -3943"/>
              <a:gd name="adj3" fmla="val 69470"/>
              <a:gd name="adj4" fmla="val -37308"/>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a:solidFill>
                  <a:schemeClr val="tx1"/>
                </a:solidFill>
              </a:rPr>
              <a:t>f </a:t>
            </a:r>
            <a:r>
              <a:rPr lang="ja-JP" altLang="en-US" sz="2400" b="1" dirty="0">
                <a:solidFill>
                  <a:schemeClr val="tx1"/>
                </a:solidFill>
              </a:rPr>
              <a:t>からの返り値</a:t>
            </a:r>
            <a:r>
              <a:rPr lang="en-US" altLang="ja-JP" sz="2400" b="1" dirty="0">
                <a:solidFill>
                  <a:schemeClr val="tx1"/>
                </a:solidFill>
              </a:rPr>
              <a:t> ($v0) </a:t>
            </a:r>
            <a:r>
              <a:rPr lang="ja-JP" altLang="en-US" sz="2400" b="1" dirty="0">
                <a:solidFill>
                  <a:schemeClr val="tx1"/>
                </a:solidFill>
              </a:rPr>
              <a:t>を</a:t>
            </a:r>
            <a:br>
              <a:rPr lang="en-US" altLang="ja-JP" sz="2400" b="1" dirty="0">
                <a:solidFill>
                  <a:schemeClr val="tx1"/>
                </a:solidFill>
              </a:rPr>
            </a:br>
            <a:r>
              <a:rPr lang="ja-JP" altLang="en-US" sz="2400" b="1" dirty="0">
                <a:solidFill>
                  <a:schemeClr val="tx1"/>
                </a:solidFill>
              </a:rPr>
              <a:t>呼び出し側で使う</a:t>
            </a:r>
            <a:endParaRPr lang="en-US" altLang="ja-JP" sz="2400" b="1" dirty="0">
              <a:solidFill>
                <a:schemeClr val="tx1"/>
              </a:solidFill>
            </a:endParaRPr>
          </a:p>
        </p:txBody>
      </p:sp>
      <p:sp>
        <p:nvSpPr>
          <p:cNvPr id="6" name="正方形/長方形 5"/>
          <p:cNvSpPr/>
          <p:nvPr/>
        </p:nvSpPr>
        <p:spPr>
          <a:xfrm>
            <a:off x="251303" y="1229628"/>
            <a:ext cx="4266270" cy="5632311"/>
          </a:xfrm>
          <a:prstGeom prst="rect">
            <a:avLst/>
          </a:prstGeom>
        </p:spPr>
        <p:txBody>
          <a:bodyPr wrap="square">
            <a:spAutoFit/>
          </a:bodyPr>
          <a:lstStyle/>
          <a:p>
            <a:r>
              <a:rPr lang="en-US" altLang="ja-JP" sz="2000" b="1" dirty="0"/>
              <a:t>	.text</a:t>
            </a:r>
          </a:p>
          <a:p>
            <a:r>
              <a:rPr lang="en-US" altLang="ja-JP" sz="2000" b="1" dirty="0"/>
              <a:t>	.</a:t>
            </a:r>
            <a:r>
              <a:rPr lang="en-US" altLang="ja-JP" sz="2000" b="1" dirty="0" err="1"/>
              <a:t>globl</a:t>
            </a:r>
            <a:r>
              <a:rPr lang="en-US" altLang="ja-JP" sz="2000" b="1" dirty="0"/>
              <a:t>	main</a:t>
            </a:r>
          </a:p>
          <a:p>
            <a:r>
              <a:rPr lang="en-US" altLang="ja-JP" sz="2000" b="1" dirty="0"/>
              <a:t>main:</a:t>
            </a:r>
          </a:p>
          <a:p>
            <a:r>
              <a:rPr lang="en-US" altLang="ja-JP" sz="2000" b="1" dirty="0"/>
              <a:t>	</a:t>
            </a:r>
            <a:r>
              <a:rPr lang="en-US" altLang="ja-JP" sz="2000" b="1" dirty="0" err="1"/>
              <a:t>addiu</a:t>
            </a:r>
            <a:r>
              <a:rPr lang="en-US" altLang="ja-JP" sz="2000" b="1" dirty="0"/>
              <a:t>	$sp,$sp,-20</a:t>
            </a:r>
          </a:p>
          <a:p>
            <a:r>
              <a:rPr lang="en-US" altLang="ja-JP" sz="2000" b="1" dirty="0"/>
              <a:t>	li		$a0,5</a:t>
            </a:r>
          </a:p>
          <a:p>
            <a:r>
              <a:rPr lang="en-US" altLang="ja-JP" sz="2000" b="1" dirty="0"/>
              <a:t>	</a:t>
            </a:r>
            <a:r>
              <a:rPr lang="en-US" altLang="ja-JP" sz="2000" b="1" dirty="0" err="1"/>
              <a:t>sw</a:t>
            </a:r>
            <a:r>
              <a:rPr lang="en-US" altLang="ja-JP" sz="2000" b="1" dirty="0"/>
              <a:t>		$ra,0($</a:t>
            </a:r>
            <a:r>
              <a:rPr lang="en-US" altLang="ja-JP" sz="2000" b="1" dirty="0" err="1"/>
              <a:t>sp</a:t>
            </a:r>
            <a:r>
              <a:rPr lang="en-US" altLang="ja-JP" sz="2000" b="1" dirty="0"/>
              <a:t>)</a:t>
            </a:r>
          </a:p>
          <a:p>
            <a:r>
              <a:rPr lang="en-US" altLang="ja-JP" sz="2000" b="1" dirty="0"/>
              <a:t>	</a:t>
            </a:r>
            <a:r>
              <a:rPr lang="en-US" altLang="ja-JP" sz="2000" b="1" dirty="0" err="1"/>
              <a:t>jal</a:t>
            </a:r>
            <a:r>
              <a:rPr lang="en-US" altLang="ja-JP" sz="2000" b="1" dirty="0"/>
              <a:t>		f</a:t>
            </a:r>
          </a:p>
          <a:p>
            <a:r>
              <a:rPr lang="en-US" altLang="ja-JP" sz="2000" b="1" dirty="0"/>
              <a:t>	</a:t>
            </a:r>
            <a:r>
              <a:rPr lang="en-US" altLang="ja-JP" sz="2000" b="1" dirty="0" err="1"/>
              <a:t>lw</a:t>
            </a:r>
            <a:r>
              <a:rPr lang="en-US" altLang="ja-JP" sz="2000" b="1" dirty="0"/>
              <a:t>		$ra,0($</a:t>
            </a:r>
            <a:r>
              <a:rPr lang="en-US" altLang="ja-JP" sz="2000" b="1" dirty="0" err="1"/>
              <a:t>sp</a:t>
            </a:r>
            <a:r>
              <a:rPr lang="en-US" altLang="ja-JP" sz="2000" b="1" dirty="0"/>
              <a:t>)</a:t>
            </a:r>
          </a:p>
          <a:p>
            <a:r>
              <a:rPr lang="en-US" altLang="ja-JP" sz="2000" b="1" dirty="0"/>
              <a:t>	move	$a0,$v0</a:t>
            </a:r>
          </a:p>
          <a:p>
            <a:r>
              <a:rPr lang="en-US" altLang="ja-JP" sz="2000" b="1" dirty="0"/>
              <a:t>	li		$v0,1</a:t>
            </a:r>
          </a:p>
          <a:p>
            <a:r>
              <a:rPr lang="en-US" altLang="ja-JP" sz="2000" b="1" dirty="0"/>
              <a:t>	</a:t>
            </a:r>
            <a:r>
              <a:rPr lang="en-US" altLang="ja-JP" sz="2000" b="1" dirty="0" err="1"/>
              <a:t>syscall</a:t>
            </a:r>
            <a:endParaRPr lang="en-US" altLang="ja-JP" sz="2000" b="1" dirty="0"/>
          </a:p>
          <a:p>
            <a:r>
              <a:rPr lang="en-US" altLang="ja-JP" sz="2000" b="1" dirty="0"/>
              <a:t>	</a:t>
            </a:r>
            <a:r>
              <a:rPr lang="en-US" altLang="ja-JP" sz="2000" b="1" dirty="0" err="1"/>
              <a:t>addiu</a:t>
            </a:r>
            <a:r>
              <a:rPr lang="en-US" altLang="ja-JP" sz="2000" b="1" dirty="0"/>
              <a:t>	$sp,$sp,20</a:t>
            </a:r>
          </a:p>
          <a:p>
            <a:r>
              <a:rPr lang="en-US" altLang="ja-JP" sz="2000" b="1" dirty="0"/>
              <a:t>	</a:t>
            </a:r>
            <a:r>
              <a:rPr lang="en-US" altLang="ja-JP" sz="2000" b="1" dirty="0" err="1"/>
              <a:t>jr</a:t>
            </a:r>
            <a:r>
              <a:rPr lang="en-US" altLang="ja-JP" sz="2000" b="1" dirty="0"/>
              <a:t>		$</a:t>
            </a:r>
            <a:r>
              <a:rPr lang="en-US" altLang="ja-JP" sz="2000" b="1" dirty="0" err="1"/>
              <a:t>ra</a:t>
            </a:r>
            <a:endParaRPr lang="en-US" altLang="ja-JP" sz="2000" b="1" dirty="0"/>
          </a:p>
          <a:p>
            <a:r>
              <a:rPr lang="en-US" altLang="ja-JP" sz="2000" b="1" dirty="0"/>
              <a:t>f:</a:t>
            </a:r>
          </a:p>
          <a:p>
            <a:r>
              <a:rPr lang="en-US" altLang="ja-JP" sz="2000" b="1" dirty="0"/>
              <a:t>	</a:t>
            </a:r>
            <a:r>
              <a:rPr lang="en-US" altLang="ja-JP" sz="2000" b="1" dirty="0" err="1"/>
              <a:t>addiu</a:t>
            </a:r>
            <a:r>
              <a:rPr lang="en-US" altLang="ja-JP" sz="2000" b="1" dirty="0"/>
              <a:t>	$sp,$sp,-4</a:t>
            </a:r>
          </a:p>
          <a:p>
            <a:r>
              <a:rPr lang="en-US" altLang="ja-JP" sz="2000" b="1" dirty="0"/>
              <a:t>	</a:t>
            </a:r>
            <a:r>
              <a:rPr lang="en-US" altLang="ja-JP" sz="2000" b="1" dirty="0" err="1"/>
              <a:t>addiu</a:t>
            </a:r>
            <a:r>
              <a:rPr lang="en-US" altLang="ja-JP" sz="2000" b="1" dirty="0"/>
              <a:t>	$v0,$a0,2</a:t>
            </a:r>
          </a:p>
          <a:p>
            <a:r>
              <a:rPr lang="en-US" altLang="ja-JP" sz="2000" b="1" dirty="0"/>
              <a:t>	</a:t>
            </a:r>
            <a:r>
              <a:rPr lang="en-US" altLang="ja-JP" sz="2000" b="1" dirty="0" err="1"/>
              <a:t>addiu</a:t>
            </a:r>
            <a:r>
              <a:rPr lang="en-US" altLang="ja-JP" sz="2000" b="1" dirty="0"/>
              <a:t>	$sp,$sp,4</a:t>
            </a:r>
          </a:p>
          <a:p>
            <a:r>
              <a:rPr lang="en-US" altLang="ja-JP" sz="2000" b="1" dirty="0"/>
              <a:t>	</a:t>
            </a:r>
            <a:r>
              <a:rPr lang="en-US" altLang="ja-JP" sz="2000" b="1" dirty="0" err="1"/>
              <a:t>jr</a:t>
            </a:r>
            <a:r>
              <a:rPr lang="en-US" altLang="ja-JP" sz="2000" b="1" dirty="0"/>
              <a:t>		$</a:t>
            </a:r>
            <a:r>
              <a:rPr lang="en-US" altLang="ja-JP" sz="2000" b="1" dirty="0" err="1"/>
              <a:t>ra</a:t>
            </a:r>
            <a:endParaRPr lang="en-US" altLang="ja-JP" sz="2000" b="1" dirty="0"/>
          </a:p>
        </p:txBody>
      </p:sp>
    </p:spTree>
    <p:extLst>
      <p:ext uri="{BB962C8B-B14F-4D97-AF65-F5344CB8AC3E}">
        <p14:creationId xmlns:p14="http://schemas.microsoft.com/office/powerpoint/2010/main" val="25071742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呼び出し規約</a:t>
            </a:r>
          </a:p>
        </p:txBody>
      </p:sp>
      <p:sp>
        <p:nvSpPr>
          <p:cNvPr id="9" name="コンテンツ プレースホルダー 2"/>
          <p:cNvSpPr txBox="1">
            <a:spLocks/>
          </p:cNvSpPr>
          <p:nvPr/>
        </p:nvSpPr>
        <p:spPr>
          <a:xfrm>
            <a:off x="290285" y="1417637"/>
            <a:ext cx="8563430"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関数間での引数・返り値の受け渡し方法や</a:t>
            </a:r>
            <a:br>
              <a:rPr lang="en-US" altLang="ja-JP" dirty="0"/>
            </a:br>
            <a:r>
              <a:rPr lang="ja-JP" altLang="en-US" dirty="0"/>
              <a:t>レジスタの使い方に関する規則</a:t>
            </a:r>
            <a:r>
              <a:rPr lang="en-US" altLang="ja-JP" dirty="0"/>
              <a:t> (A-22 </a:t>
            </a:r>
            <a:r>
              <a:rPr lang="ja-JP" altLang="en-US" dirty="0"/>
              <a:t>参照</a:t>
            </a:r>
            <a:r>
              <a:rPr lang="en-US" altLang="ja-JP" dirty="0"/>
              <a:t>)</a:t>
            </a:r>
          </a:p>
          <a:p>
            <a:pPr lvl="1"/>
            <a:r>
              <a:rPr lang="ja-JP" altLang="en-US" dirty="0"/>
              <a:t>引数</a:t>
            </a:r>
            <a:r>
              <a:rPr lang="en-US" altLang="ja-JP" dirty="0"/>
              <a:t>: $a0,…,$a3 </a:t>
            </a:r>
            <a:r>
              <a:rPr lang="ja-JP" altLang="en-US" dirty="0"/>
              <a:t>に最初の</a:t>
            </a:r>
            <a:r>
              <a:rPr lang="en-US" altLang="ja-JP" dirty="0"/>
              <a:t> 4 </a:t>
            </a:r>
            <a:r>
              <a:rPr lang="ja-JP" altLang="en-US" dirty="0"/>
              <a:t>つ，残りは</a:t>
            </a:r>
            <a:br>
              <a:rPr lang="en-US" altLang="ja-JP" dirty="0"/>
            </a:br>
            <a:r>
              <a:rPr lang="ja-JP" altLang="en-US" dirty="0"/>
              <a:t>メモリ経由で渡す</a:t>
            </a:r>
            <a:endParaRPr lang="en-US" altLang="ja-JP" dirty="0"/>
          </a:p>
          <a:p>
            <a:pPr lvl="1"/>
            <a:r>
              <a:rPr lang="ja-JP" altLang="en-US" dirty="0"/>
              <a:t>返り値</a:t>
            </a:r>
            <a:r>
              <a:rPr lang="en-US" altLang="ja-JP" dirty="0"/>
              <a:t>: $v0, $v1 </a:t>
            </a:r>
            <a:r>
              <a:rPr lang="ja-JP" altLang="en-US" dirty="0"/>
              <a:t>で返す</a:t>
            </a:r>
            <a:endParaRPr lang="en-US" altLang="ja-JP" dirty="0"/>
          </a:p>
          <a:p>
            <a:pPr lvl="1"/>
            <a:r>
              <a:rPr lang="en-US" altLang="ja-JP" dirty="0"/>
              <a:t>$t0,…,$t9 </a:t>
            </a:r>
            <a:r>
              <a:rPr lang="ja-JP" altLang="en-US" dirty="0"/>
              <a:t>は関数側で上書きして良い</a:t>
            </a:r>
            <a:endParaRPr lang="en-US" altLang="ja-JP" dirty="0"/>
          </a:p>
          <a:p>
            <a:pPr lvl="1"/>
            <a:r>
              <a:rPr lang="en-US" altLang="ja-JP" dirty="0"/>
              <a:t>$s0,…,$s7 </a:t>
            </a:r>
            <a:r>
              <a:rPr lang="ja-JP" altLang="en-US" dirty="0"/>
              <a:t>は関数側は上書きしてはいけない</a:t>
            </a:r>
            <a:endParaRPr lang="en-US" altLang="ja-JP" dirty="0"/>
          </a:p>
          <a:p>
            <a:pPr lvl="2"/>
            <a:r>
              <a:rPr lang="ja-JP" altLang="en-US" dirty="0"/>
              <a:t>上書きする場合は，関数から返るときに元に戻さないといけない</a:t>
            </a:r>
            <a:endParaRPr lang="en-US" altLang="ja-JP" dirty="0"/>
          </a:p>
          <a:p>
            <a:pPr lvl="1"/>
            <a:endParaRPr lang="en-US" altLang="ja-JP" dirty="0"/>
          </a:p>
        </p:txBody>
      </p:sp>
    </p:spTree>
    <p:extLst>
      <p:ext uri="{BB962C8B-B14F-4D97-AF65-F5344CB8AC3E}">
        <p14:creationId xmlns:p14="http://schemas.microsoft.com/office/powerpoint/2010/main" val="29248827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なぜ呼び出し規約が必要なのか</a:t>
            </a:r>
          </a:p>
        </p:txBody>
      </p:sp>
      <p:sp>
        <p:nvSpPr>
          <p:cNvPr id="9" name="コンテンツ プレースホルダー 2"/>
          <p:cNvSpPr txBox="1">
            <a:spLocks/>
          </p:cNvSpPr>
          <p:nvPr/>
        </p:nvSpPr>
        <p:spPr>
          <a:xfrm>
            <a:off x="290285" y="1417637"/>
            <a:ext cx="8563430"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ライブラリ関数などをどこからでも呼び出せる</a:t>
            </a:r>
            <a:br>
              <a:rPr lang="en-US" altLang="ja-JP" dirty="0"/>
            </a:br>
            <a:r>
              <a:rPr lang="ja-JP" altLang="en-US" dirty="0"/>
              <a:t>ように</a:t>
            </a:r>
            <a:endParaRPr lang="en-US" altLang="ja-JP" dirty="0"/>
          </a:p>
          <a:p>
            <a:pPr lvl="1"/>
            <a:r>
              <a:rPr lang="ja-JP" altLang="en-US" dirty="0"/>
              <a:t>もし呼び出し規約がなかったら</a:t>
            </a:r>
            <a:r>
              <a:rPr lang="en-US" altLang="ja-JP" dirty="0"/>
              <a:t>: </a:t>
            </a:r>
            <a:r>
              <a:rPr lang="ja-JP" altLang="en-US" dirty="0"/>
              <a:t>関数がどの</a:t>
            </a:r>
            <a:br>
              <a:rPr lang="en-US" altLang="ja-JP" dirty="0"/>
            </a:br>
            <a:r>
              <a:rPr lang="ja-JP" altLang="en-US" dirty="0"/>
              <a:t>レジスタを上書きするかとかをいちいち</a:t>
            </a:r>
            <a:br>
              <a:rPr lang="en-US" altLang="ja-JP" dirty="0"/>
            </a:br>
            <a:r>
              <a:rPr lang="ja-JP" altLang="en-US" dirty="0"/>
              <a:t>気にしなければならなくて不便</a:t>
            </a:r>
            <a:endParaRPr lang="en-US" altLang="ja-JP" dirty="0"/>
          </a:p>
        </p:txBody>
      </p:sp>
    </p:spTree>
    <p:extLst>
      <p:ext uri="{BB962C8B-B14F-4D97-AF65-F5344CB8AC3E}">
        <p14:creationId xmlns:p14="http://schemas.microsoft.com/office/powerpoint/2010/main" val="28619354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lang="en-US" altLang="ja-JP" dirty="0"/>
              <a:t>4</a:t>
            </a:r>
            <a:r>
              <a:rPr kumimoji="1" lang="ja-JP" altLang="en-US" dirty="0"/>
              <a:t>つ目の例</a:t>
            </a:r>
            <a:r>
              <a:rPr kumimoji="1" lang="en-US" altLang="ja-JP" dirty="0"/>
              <a:t>: </a:t>
            </a:r>
            <a:r>
              <a:rPr lang="ja-JP" altLang="en-US" dirty="0"/>
              <a:t>再帰</a:t>
            </a:r>
            <a:r>
              <a:rPr kumimoji="1" lang="ja-JP" altLang="en-US" dirty="0"/>
              <a:t>関数呼び出し</a:t>
            </a:r>
          </a:p>
        </p:txBody>
      </p:sp>
      <p:sp>
        <p:nvSpPr>
          <p:cNvPr id="9" name="コンテンツ プレースホルダー 2"/>
          <p:cNvSpPr txBox="1">
            <a:spLocks/>
          </p:cNvSpPr>
          <p:nvPr/>
        </p:nvSpPr>
        <p:spPr>
          <a:xfrm>
            <a:off x="653144" y="1417638"/>
            <a:ext cx="8033656" cy="480536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dirty="0"/>
              <a:t>example04.s </a:t>
            </a:r>
            <a:r>
              <a:rPr lang="ja-JP" altLang="en-US" dirty="0"/>
              <a:t>というファイルを作って，次のページのコードを入力して</a:t>
            </a:r>
            <a:r>
              <a:rPr lang="en-US" altLang="ja-JP" dirty="0"/>
              <a:t> </a:t>
            </a:r>
            <a:r>
              <a:rPr lang="en-US" altLang="ja-JP" dirty="0" err="1"/>
              <a:t>QtSpim</a:t>
            </a:r>
            <a:r>
              <a:rPr lang="en-US" altLang="ja-JP" dirty="0"/>
              <a:t> </a:t>
            </a:r>
            <a:r>
              <a:rPr lang="ja-JP" altLang="en-US" dirty="0"/>
              <a:t>で実行してください</a:t>
            </a:r>
            <a:endParaRPr lang="en-US" altLang="ja-JP" dirty="0"/>
          </a:p>
        </p:txBody>
      </p:sp>
    </p:spTree>
    <p:extLst>
      <p:ext uri="{BB962C8B-B14F-4D97-AF65-F5344CB8AC3E}">
        <p14:creationId xmlns:p14="http://schemas.microsoft.com/office/powerpoint/2010/main" val="25896968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457200" y="474209"/>
            <a:ext cx="4132943" cy="4893647"/>
          </a:xfrm>
          <a:prstGeom prst="rect">
            <a:avLst/>
          </a:prstGeom>
        </p:spPr>
        <p:txBody>
          <a:bodyPr wrap="square">
            <a:spAutoFit/>
          </a:bodyPr>
          <a:lstStyle/>
          <a:p>
            <a:r>
              <a:rPr lang="en-US" altLang="ja-JP" sz="2000" b="1" dirty="0"/>
              <a:t>	</a:t>
            </a:r>
            <a:r>
              <a:rPr lang="en-US" altLang="ja-JP" sz="2400" b="1" dirty="0"/>
              <a:t>.text</a:t>
            </a:r>
          </a:p>
          <a:p>
            <a:r>
              <a:rPr lang="en-US" altLang="ja-JP" sz="2400" b="1" dirty="0"/>
              <a:t>	.</a:t>
            </a:r>
            <a:r>
              <a:rPr lang="en-US" altLang="ja-JP" sz="2400" b="1" dirty="0" err="1"/>
              <a:t>globl</a:t>
            </a:r>
            <a:r>
              <a:rPr lang="en-US" altLang="ja-JP" sz="2400" b="1" dirty="0"/>
              <a:t>	main</a:t>
            </a:r>
          </a:p>
          <a:p>
            <a:r>
              <a:rPr lang="en-US" altLang="ja-JP" sz="2400" b="1" dirty="0"/>
              <a:t>main:</a:t>
            </a:r>
          </a:p>
          <a:p>
            <a:r>
              <a:rPr lang="en-US" altLang="ja-JP" sz="2400" b="1" dirty="0"/>
              <a:t>	</a:t>
            </a:r>
            <a:r>
              <a:rPr lang="en-US" altLang="ja-JP" sz="2400" b="1" dirty="0" err="1"/>
              <a:t>addiu</a:t>
            </a:r>
            <a:r>
              <a:rPr lang="en-US" altLang="ja-JP" sz="2400" b="1" dirty="0"/>
              <a:t>	$sp,$sp,-20</a:t>
            </a:r>
          </a:p>
          <a:p>
            <a:r>
              <a:rPr lang="en-US" altLang="ja-JP" sz="2400" b="1" dirty="0"/>
              <a:t>	li		$a0,10</a:t>
            </a:r>
          </a:p>
          <a:p>
            <a:r>
              <a:rPr lang="en-US" altLang="ja-JP" sz="2400" b="1" dirty="0"/>
              <a:t>	</a:t>
            </a:r>
            <a:r>
              <a:rPr lang="en-US" altLang="ja-JP" sz="2400" b="1" dirty="0" err="1"/>
              <a:t>sw</a:t>
            </a:r>
            <a:r>
              <a:rPr lang="en-US" altLang="ja-JP" sz="2400" b="1" dirty="0"/>
              <a:t>		$ra,0($</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f</a:t>
            </a:r>
          </a:p>
          <a:p>
            <a:r>
              <a:rPr lang="en-US" altLang="ja-JP" sz="2400" b="1" dirty="0"/>
              <a:t>	</a:t>
            </a:r>
            <a:r>
              <a:rPr lang="en-US" altLang="ja-JP" sz="2400" b="1" dirty="0" err="1"/>
              <a:t>lw</a:t>
            </a:r>
            <a:r>
              <a:rPr lang="en-US" altLang="ja-JP" sz="2400" b="1" dirty="0"/>
              <a:t>		$ra,0($</a:t>
            </a:r>
            <a:r>
              <a:rPr lang="en-US" altLang="ja-JP" sz="2400" b="1" dirty="0" err="1"/>
              <a:t>sp</a:t>
            </a:r>
            <a:r>
              <a:rPr lang="en-US" altLang="ja-JP" sz="2400" b="1" dirty="0"/>
              <a:t>)</a:t>
            </a:r>
          </a:p>
          <a:p>
            <a:r>
              <a:rPr lang="en-US" altLang="ja-JP" sz="2400" b="1" dirty="0"/>
              <a:t>	move	$a0,$v0</a:t>
            </a:r>
          </a:p>
          <a:p>
            <a:r>
              <a:rPr lang="en-US" altLang="ja-JP" sz="2400" b="1" dirty="0"/>
              <a:t>	li		$v0,1</a:t>
            </a:r>
          </a:p>
          <a:p>
            <a:r>
              <a:rPr lang="en-US" altLang="ja-JP" sz="2400" b="1" dirty="0"/>
              <a:t>	</a:t>
            </a:r>
            <a:r>
              <a:rPr lang="en-US" altLang="ja-JP" sz="2400" b="1" dirty="0" err="1"/>
              <a:t>syscall</a:t>
            </a:r>
            <a:endParaRPr lang="en-US" altLang="ja-JP" sz="2400" b="1" dirty="0"/>
          </a:p>
          <a:p>
            <a:r>
              <a:rPr lang="en-US" altLang="ja-JP" sz="2400" b="1" dirty="0"/>
              <a:t>	</a:t>
            </a:r>
            <a:r>
              <a:rPr lang="en-US" altLang="ja-JP" sz="2400" b="1" dirty="0" err="1"/>
              <a:t>addiu</a:t>
            </a:r>
            <a:r>
              <a:rPr lang="en-US" altLang="ja-JP" sz="2400" b="1" dirty="0"/>
              <a:t>	$sp,$sp,20</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p:txBody>
      </p:sp>
      <p:sp>
        <p:nvSpPr>
          <p:cNvPr id="6" name="正方形/長方形 5"/>
          <p:cNvSpPr/>
          <p:nvPr/>
        </p:nvSpPr>
        <p:spPr>
          <a:xfrm>
            <a:off x="4873171" y="474209"/>
            <a:ext cx="4132943" cy="6001642"/>
          </a:xfrm>
          <a:prstGeom prst="rect">
            <a:avLst/>
          </a:prstGeom>
        </p:spPr>
        <p:txBody>
          <a:bodyPr wrap="square">
            <a:spAutoFit/>
          </a:bodyPr>
          <a:lstStyle/>
          <a:p>
            <a:r>
              <a:rPr lang="en-US" altLang="ja-JP" sz="2400" b="1" dirty="0"/>
              <a:t>f:</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ble</a:t>
            </a:r>
            <a:r>
              <a:rPr lang="en-US" altLang="ja-JP" sz="2400" b="1" dirty="0"/>
              <a:t>		$a0,0,end</a:t>
            </a:r>
          </a:p>
          <a:p>
            <a:r>
              <a:rPr lang="en-US" altLang="ja-JP" sz="2400" b="1" dirty="0"/>
              <a:t>	</a:t>
            </a:r>
            <a:r>
              <a:rPr lang="en-US" altLang="ja-JP" sz="2400" b="1" dirty="0" err="1"/>
              <a:t>sw</a:t>
            </a:r>
            <a:r>
              <a:rPr lang="en-US" altLang="ja-JP" sz="2400" b="1" dirty="0"/>
              <a:t>		$a0,8($</a:t>
            </a:r>
            <a:r>
              <a:rPr lang="en-US" altLang="ja-JP" sz="2400" b="1" dirty="0" err="1"/>
              <a:t>sp</a:t>
            </a:r>
            <a:r>
              <a:rPr lang="en-US" altLang="ja-JP" sz="2400" b="1" dirty="0"/>
              <a:t>)</a:t>
            </a:r>
          </a:p>
          <a:p>
            <a:r>
              <a:rPr lang="en-US" altLang="ja-JP" sz="2400" b="1" dirty="0"/>
              <a:t>	</a:t>
            </a:r>
            <a:r>
              <a:rPr lang="en-US" altLang="ja-JP" sz="2400" b="1" dirty="0" err="1"/>
              <a:t>addiu</a:t>
            </a:r>
            <a:r>
              <a:rPr lang="en-US" altLang="ja-JP" sz="2400" b="1" dirty="0"/>
              <a:t>	$a0,$a0,-1</a:t>
            </a:r>
          </a:p>
          <a:p>
            <a:r>
              <a:rPr lang="en-US" altLang="ja-JP" sz="2400" b="1" dirty="0"/>
              <a:t>	</a:t>
            </a:r>
            <a:r>
              <a:rPr lang="en-US" altLang="ja-JP" sz="2400" b="1" dirty="0" err="1"/>
              <a:t>sw</a:t>
            </a:r>
            <a:r>
              <a:rPr lang="en-US" altLang="ja-JP" sz="2400" b="1" dirty="0"/>
              <a:t>		$ra,4($</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f</a:t>
            </a:r>
          </a:p>
          <a:p>
            <a:r>
              <a:rPr lang="en-US" altLang="ja-JP" sz="2400" b="1" dirty="0"/>
              <a:t>	</a:t>
            </a:r>
            <a:r>
              <a:rPr lang="en-US" altLang="ja-JP" sz="2400" b="1" dirty="0" err="1"/>
              <a:t>lw</a:t>
            </a:r>
            <a:r>
              <a:rPr lang="en-US" altLang="ja-JP" sz="2400" b="1" dirty="0"/>
              <a:t>		$ra,4($</a:t>
            </a:r>
            <a:r>
              <a:rPr lang="en-US" altLang="ja-JP" sz="2400" b="1" dirty="0" err="1"/>
              <a:t>sp</a:t>
            </a:r>
            <a:r>
              <a:rPr lang="en-US" altLang="ja-JP" sz="2400" b="1" dirty="0"/>
              <a:t>)</a:t>
            </a:r>
          </a:p>
          <a:p>
            <a:r>
              <a:rPr lang="en-US" altLang="ja-JP" sz="2400" b="1" dirty="0"/>
              <a:t>	</a:t>
            </a:r>
            <a:r>
              <a:rPr lang="en-US" altLang="ja-JP" sz="2400" b="1" dirty="0" err="1"/>
              <a:t>lw</a:t>
            </a:r>
            <a:r>
              <a:rPr lang="en-US" altLang="ja-JP" sz="2400" b="1" dirty="0"/>
              <a:t>		$a0,8($</a:t>
            </a:r>
            <a:r>
              <a:rPr lang="en-US" altLang="ja-JP" sz="2400" b="1" dirty="0" err="1"/>
              <a:t>sp</a:t>
            </a:r>
            <a:r>
              <a:rPr lang="en-US" altLang="ja-JP" sz="2400" b="1" dirty="0"/>
              <a:t>)</a:t>
            </a:r>
          </a:p>
          <a:p>
            <a:r>
              <a:rPr lang="en-US" altLang="ja-JP" sz="2400" b="1" dirty="0"/>
              <a:t>	</a:t>
            </a:r>
            <a:r>
              <a:rPr lang="en-US" altLang="ja-JP" sz="2400" b="1" dirty="0" err="1"/>
              <a:t>addu</a:t>
            </a:r>
            <a:r>
              <a:rPr lang="en-US" altLang="ja-JP" sz="2400" b="1" dirty="0"/>
              <a:t>	$v0,$v0,$a0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a:p>
            <a:r>
              <a:rPr lang="en-US" altLang="ja-JP" sz="2400" b="1" dirty="0"/>
              <a:t>end:</a:t>
            </a:r>
          </a:p>
          <a:p>
            <a:r>
              <a:rPr lang="en-US" altLang="ja-JP" sz="2400" b="1" dirty="0"/>
              <a:t>	li		$v0,0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p:txBody>
      </p:sp>
      <p:cxnSp>
        <p:nvCxnSpPr>
          <p:cNvPr id="8" name="直線コネクタ 7"/>
          <p:cNvCxnSpPr/>
          <p:nvPr/>
        </p:nvCxnSpPr>
        <p:spPr>
          <a:xfrm>
            <a:off x="4336143" y="474209"/>
            <a:ext cx="0" cy="60016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84082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457200" y="474209"/>
            <a:ext cx="4132943" cy="4893647"/>
          </a:xfrm>
          <a:prstGeom prst="rect">
            <a:avLst/>
          </a:prstGeom>
        </p:spPr>
        <p:txBody>
          <a:bodyPr wrap="square">
            <a:spAutoFit/>
          </a:bodyPr>
          <a:lstStyle/>
          <a:p>
            <a:r>
              <a:rPr lang="en-US" altLang="ja-JP" sz="2000" b="1" dirty="0"/>
              <a:t>	</a:t>
            </a:r>
            <a:r>
              <a:rPr lang="en-US" altLang="ja-JP" sz="2400" b="1" dirty="0"/>
              <a:t>.text</a:t>
            </a:r>
          </a:p>
          <a:p>
            <a:r>
              <a:rPr lang="en-US" altLang="ja-JP" sz="2400" b="1" dirty="0"/>
              <a:t>	.</a:t>
            </a:r>
            <a:r>
              <a:rPr lang="en-US" altLang="ja-JP" sz="2400" b="1" dirty="0" err="1"/>
              <a:t>globl</a:t>
            </a:r>
            <a:r>
              <a:rPr lang="en-US" altLang="ja-JP" sz="2400" b="1" dirty="0"/>
              <a:t>	main</a:t>
            </a:r>
          </a:p>
          <a:p>
            <a:r>
              <a:rPr lang="en-US" altLang="ja-JP" sz="2400" b="1" dirty="0"/>
              <a:t>main:</a:t>
            </a:r>
          </a:p>
          <a:p>
            <a:r>
              <a:rPr lang="en-US" altLang="ja-JP" sz="2400" b="1" dirty="0"/>
              <a:t>	</a:t>
            </a:r>
            <a:r>
              <a:rPr lang="en-US" altLang="ja-JP" sz="2400" b="1" dirty="0" err="1"/>
              <a:t>addiu</a:t>
            </a:r>
            <a:r>
              <a:rPr lang="en-US" altLang="ja-JP" sz="2400" b="1" dirty="0"/>
              <a:t>	$sp,$sp,-20</a:t>
            </a:r>
          </a:p>
          <a:p>
            <a:r>
              <a:rPr lang="en-US" altLang="ja-JP" sz="2400" b="1" dirty="0"/>
              <a:t>	li		$a0,10</a:t>
            </a:r>
          </a:p>
          <a:p>
            <a:r>
              <a:rPr lang="en-US" altLang="ja-JP" sz="2400" b="1" dirty="0"/>
              <a:t>	</a:t>
            </a:r>
            <a:r>
              <a:rPr lang="en-US" altLang="ja-JP" sz="2400" b="1" dirty="0" err="1"/>
              <a:t>sw</a:t>
            </a:r>
            <a:r>
              <a:rPr lang="en-US" altLang="ja-JP" sz="2400" b="1" dirty="0"/>
              <a:t>		$ra,0($</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f</a:t>
            </a:r>
          </a:p>
          <a:p>
            <a:r>
              <a:rPr lang="en-US" altLang="ja-JP" sz="2400" b="1" dirty="0"/>
              <a:t>	</a:t>
            </a:r>
            <a:r>
              <a:rPr lang="en-US" altLang="ja-JP" sz="2400" b="1" dirty="0" err="1"/>
              <a:t>lw</a:t>
            </a:r>
            <a:r>
              <a:rPr lang="en-US" altLang="ja-JP" sz="2400" b="1" dirty="0"/>
              <a:t>		$ra,0($</a:t>
            </a:r>
            <a:r>
              <a:rPr lang="en-US" altLang="ja-JP" sz="2400" b="1" dirty="0" err="1"/>
              <a:t>sp</a:t>
            </a:r>
            <a:r>
              <a:rPr lang="en-US" altLang="ja-JP" sz="2400" b="1" dirty="0"/>
              <a:t>)</a:t>
            </a:r>
          </a:p>
          <a:p>
            <a:r>
              <a:rPr lang="en-US" altLang="ja-JP" sz="2400" b="1" dirty="0"/>
              <a:t>	move	$a0,$v0</a:t>
            </a:r>
          </a:p>
          <a:p>
            <a:r>
              <a:rPr lang="en-US" altLang="ja-JP" sz="2400" b="1" dirty="0"/>
              <a:t>	li		$v0,1</a:t>
            </a:r>
          </a:p>
          <a:p>
            <a:r>
              <a:rPr lang="en-US" altLang="ja-JP" sz="2400" b="1" dirty="0"/>
              <a:t>	</a:t>
            </a:r>
            <a:r>
              <a:rPr lang="en-US" altLang="ja-JP" sz="2400" b="1" dirty="0" err="1"/>
              <a:t>syscall</a:t>
            </a:r>
            <a:endParaRPr lang="en-US" altLang="ja-JP" sz="2400" b="1" dirty="0"/>
          </a:p>
          <a:p>
            <a:r>
              <a:rPr lang="en-US" altLang="ja-JP" sz="2400" b="1" dirty="0"/>
              <a:t>	</a:t>
            </a:r>
            <a:r>
              <a:rPr lang="en-US" altLang="ja-JP" sz="2400" b="1" dirty="0" err="1"/>
              <a:t>addiu</a:t>
            </a:r>
            <a:r>
              <a:rPr lang="en-US" altLang="ja-JP" sz="2400" b="1" dirty="0"/>
              <a:t>	$sp,$sp,20</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p:txBody>
      </p:sp>
      <p:sp>
        <p:nvSpPr>
          <p:cNvPr id="6" name="正方形/長方形 5"/>
          <p:cNvSpPr/>
          <p:nvPr/>
        </p:nvSpPr>
        <p:spPr>
          <a:xfrm>
            <a:off x="4873171" y="474209"/>
            <a:ext cx="4132943" cy="6001642"/>
          </a:xfrm>
          <a:prstGeom prst="rect">
            <a:avLst/>
          </a:prstGeom>
        </p:spPr>
        <p:txBody>
          <a:bodyPr wrap="square">
            <a:spAutoFit/>
          </a:bodyPr>
          <a:lstStyle/>
          <a:p>
            <a:r>
              <a:rPr lang="en-US" altLang="ja-JP" sz="2400" b="1" dirty="0"/>
              <a:t>f:</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ble</a:t>
            </a:r>
            <a:r>
              <a:rPr lang="en-US" altLang="ja-JP" sz="2400" b="1" dirty="0"/>
              <a:t>		$a0,0,end</a:t>
            </a:r>
          </a:p>
          <a:p>
            <a:r>
              <a:rPr lang="en-US" altLang="ja-JP" sz="2400" b="1" dirty="0"/>
              <a:t>	</a:t>
            </a:r>
            <a:r>
              <a:rPr lang="en-US" altLang="ja-JP" sz="2400" b="1" dirty="0" err="1"/>
              <a:t>sw</a:t>
            </a:r>
            <a:r>
              <a:rPr lang="en-US" altLang="ja-JP" sz="2400" b="1" dirty="0"/>
              <a:t>		$a0,8($</a:t>
            </a:r>
            <a:r>
              <a:rPr lang="en-US" altLang="ja-JP" sz="2400" b="1" dirty="0" err="1"/>
              <a:t>sp</a:t>
            </a:r>
            <a:r>
              <a:rPr lang="en-US" altLang="ja-JP" sz="2400" b="1" dirty="0"/>
              <a:t>)</a:t>
            </a:r>
          </a:p>
          <a:p>
            <a:r>
              <a:rPr lang="en-US" altLang="ja-JP" sz="2400" b="1" dirty="0"/>
              <a:t>	</a:t>
            </a:r>
            <a:r>
              <a:rPr lang="en-US" altLang="ja-JP" sz="2400" b="1" dirty="0" err="1"/>
              <a:t>addiu</a:t>
            </a:r>
            <a:r>
              <a:rPr lang="en-US" altLang="ja-JP" sz="2400" b="1" dirty="0"/>
              <a:t>	$a0,$a0,-1</a:t>
            </a:r>
          </a:p>
          <a:p>
            <a:r>
              <a:rPr lang="en-US" altLang="ja-JP" sz="2400" b="1" dirty="0"/>
              <a:t>	</a:t>
            </a:r>
            <a:r>
              <a:rPr lang="en-US" altLang="ja-JP" sz="2400" b="1" dirty="0" err="1"/>
              <a:t>sw</a:t>
            </a:r>
            <a:r>
              <a:rPr lang="en-US" altLang="ja-JP" sz="2400" b="1" dirty="0"/>
              <a:t>		$ra,4($</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f</a:t>
            </a:r>
          </a:p>
          <a:p>
            <a:r>
              <a:rPr lang="en-US" altLang="ja-JP" sz="2400" b="1" dirty="0"/>
              <a:t>	</a:t>
            </a:r>
            <a:r>
              <a:rPr lang="en-US" altLang="ja-JP" sz="2400" b="1" dirty="0" err="1"/>
              <a:t>lw</a:t>
            </a:r>
            <a:r>
              <a:rPr lang="en-US" altLang="ja-JP" sz="2400" b="1" dirty="0"/>
              <a:t>		$ra,4($</a:t>
            </a:r>
            <a:r>
              <a:rPr lang="en-US" altLang="ja-JP" sz="2400" b="1" dirty="0" err="1"/>
              <a:t>sp</a:t>
            </a:r>
            <a:r>
              <a:rPr lang="en-US" altLang="ja-JP" sz="2400" b="1" dirty="0"/>
              <a:t>)</a:t>
            </a:r>
          </a:p>
          <a:p>
            <a:r>
              <a:rPr lang="en-US" altLang="ja-JP" sz="2400" b="1" dirty="0"/>
              <a:t>	</a:t>
            </a:r>
            <a:r>
              <a:rPr lang="en-US" altLang="ja-JP" sz="2400" b="1" dirty="0" err="1"/>
              <a:t>lw</a:t>
            </a:r>
            <a:r>
              <a:rPr lang="en-US" altLang="ja-JP" sz="2400" b="1" dirty="0"/>
              <a:t>		$a0,8($</a:t>
            </a:r>
            <a:r>
              <a:rPr lang="en-US" altLang="ja-JP" sz="2400" b="1" dirty="0" err="1"/>
              <a:t>sp</a:t>
            </a:r>
            <a:r>
              <a:rPr lang="en-US" altLang="ja-JP" sz="2400" b="1" dirty="0"/>
              <a:t>)</a:t>
            </a:r>
          </a:p>
          <a:p>
            <a:r>
              <a:rPr lang="en-US" altLang="ja-JP" sz="2400" b="1" dirty="0"/>
              <a:t>	</a:t>
            </a:r>
            <a:r>
              <a:rPr lang="en-US" altLang="ja-JP" sz="2400" b="1" dirty="0" err="1"/>
              <a:t>addu</a:t>
            </a:r>
            <a:r>
              <a:rPr lang="en-US" altLang="ja-JP" sz="2400" b="1" dirty="0"/>
              <a:t>	$v0,$v0,$a0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a:p>
            <a:r>
              <a:rPr lang="en-US" altLang="ja-JP" sz="2400" b="1" dirty="0"/>
              <a:t>end:</a:t>
            </a:r>
          </a:p>
          <a:p>
            <a:r>
              <a:rPr lang="en-US" altLang="ja-JP" sz="2400" b="1" dirty="0"/>
              <a:t>	li		$v0,0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p:txBody>
      </p:sp>
      <p:cxnSp>
        <p:nvCxnSpPr>
          <p:cNvPr id="8" name="直線コネクタ 7"/>
          <p:cNvCxnSpPr/>
          <p:nvPr/>
        </p:nvCxnSpPr>
        <p:spPr>
          <a:xfrm>
            <a:off x="4336143" y="474209"/>
            <a:ext cx="0" cy="60016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線吹き出し 1 (枠付き) 6"/>
          <p:cNvSpPr/>
          <p:nvPr/>
        </p:nvSpPr>
        <p:spPr>
          <a:xfrm>
            <a:off x="1034147" y="1542143"/>
            <a:ext cx="4063996" cy="1106714"/>
          </a:xfrm>
          <a:prstGeom prst="borderCallout1">
            <a:avLst>
              <a:gd name="adj1" fmla="val -8225"/>
              <a:gd name="adj2" fmla="val 78646"/>
              <a:gd name="adj3" fmla="val -53481"/>
              <a:gd name="adj4" fmla="val 9706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a:solidFill>
                  <a:schemeClr val="tx1"/>
                </a:solidFill>
              </a:rPr>
              <a:t>f </a:t>
            </a:r>
            <a:r>
              <a:rPr lang="ja-JP" altLang="en-US" sz="2400" b="1" dirty="0">
                <a:solidFill>
                  <a:schemeClr val="tx1"/>
                </a:solidFill>
              </a:rPr>
              <a:t>は</a:t>
            </a:r>
            <a:r>
              <a:rPr lang="en-US" altLang="ja-JP" sz="2400" b="1" dirty="0">
                <a:solidFill>
                  <a:schemeClr val="tx1"/>
                </a:solidFill>
              </a:rPr>
              <a:t> 1 + 2 + … + $a0 </a:t>
            </a:r>
            <a:r>
              <a:rPr lang="ja-JP" altLang="en-US" sz="2400" b="1" dirty="0">
                <a:solidFill>
                  <a:schemeClr val="tx1"/>
                </a:solidFill>
              </a:rPr>
              <a:t>を計算して</a:t>
            </a:r>
            <a:r>
              <a:rPr lang="en-US" altLang="ja-JP" sz="2400" b="1" dirty="0">
                <a:solidFill>
                  <a:schemeClr val="tx1"/>
                </a:solidFill>
              </a:rPr>
              <a:t> $v0 </a:t>
            </a:r>
            <a:r>
              <a:rPr lang="ja-JP" altLang="en-US" sz="2400" b="1" dirty="0">
                <a:solidFill>
                  <a:schemeClr val="tx1"/>
                </a:solidFill>
              </a:rPr>
              <a:t>に返す関数</a:t>
            </a:r>
            <a:endParaRPr lang="en-US" altLang="ja-JP" sz="2400" b="1" dirty="0">
              <a:solidFill>
                <a:schemeClr val="tx1"/>
              </a:solidFill>
            </a:endParaRPr>
          </a:p>
        </p:txBody>
      </p:sp>
    </p:spTree>
    <p:extLst>
      <p:ext uri="{BB962C8B-B14F-4D97-AF65-F5344CB8AC3E}">
        <p14:creationId xmlns:p14="http://schemas.microsoft.com/office/powerpoint/2010/main" val="10181692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lang="en-US" altLang="ja-JP" dirty="0"/>
              <a:t>f </a:t>
            </a:r>
            <a:r>
              <a:rPr lang="ja-JP" altLang="en-US" dirty="0"/>
              <a:t>の</a:t>
            </a:r>
            <a:r>
              <a:rPr lang="en-US" altLang="ja-JP" dirty="0"/>
              <a:t> C </a:t>
            </a:r>
            <a:r>
              <a:rPr lang="ja-JP" altLang="en-US" dirty="0"/>
              <a:t>言語での実装</a:t>
            </a:r>
            <a:endParaRPr kumimoji="1" lang="ja-JP" altLang="en-US" dirty="0"/>
          </a:p>
        </p:txBody>
      </p:sp>
      <p:sp>
        <p:nvSpPr>
          <p:cNvPr id="9" name="コンテンツ プレースホルダー 2"/>
          <p:cNvSpPr txBox="1">
            <a:spLocks/>
          </p:cNvSpPr>
          <p:nvPr/>
        </p:nvSpPr>
        <p:spPr>
          <a:xfrm>
            <a:off x="653144" y="1417638"/>
            <a:ext cx="8033656" cy="578076"/>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こんな感じ</a:t>
            </a:r>
            <a:endParaRPr lang="en-US" altLang="ja-JP" dirty="0"/>
          </a:p>
        </p:txBody>
      </p:sp>
      <p:sp>
        <p:nvSpPr>
          <p:cNvPr id="4" name="コンテンツ プレースホルダー 2"/>
          <p:cNvSpPr txBox="1">
            <a:spLocks/>
          </p:cNvSpPr>
          <p:nvPr/>
        </p:nvSpPr>
        <p:spPr>
          <a:xfrm>
            <a:off x="653144" y="2157865"/>
            <a:ext cx="8033656" cy="417399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err="1"/>
              <a:t>int</a:t>
            </a:r>
            <a:r>
              <a:rPr lang="en-US" altLang="ja-JP" dirty="0"/>
              <a:t> f(</a:t>
            </a:r>
            <a:r>
              <a:rPr lang="en-US" altLang="ja-JP" dirty="0" err="1"/>
              <a:t>int</a:t>
            </a:r>
            <a:r>
              <a:rPr lang="en-US" altLang="ja-JP" dirty="0"/>
              <a:t> x) {</a:t>
            </a:r>
            <a:br>
              <a:rPr lang="en-US" altLang="ja-JP" dirty="0"/>
            </a:br>
            <a:r>
              <a:rPr lang="en-US" altLang="ja-JP" dirty="0"/>
              <a:t>  if (x &lt;= 0) {</a:t>
            </a:r>
            <a:br>
              <a:rPr lang="en-US" altLang="ja-JP" dirty="0"/>
            </a:br>
            <a:r>
              <a:rPr lang="en-US" altLang="ja-JP" dirty="0"/>
              <a:t>    return 0;</a:t>
            </a:r>
            <a:br>
              <a:rPr lang="en-US" altLang="ja-JP" dirty="0"/>
            </a:br>
            <a:r>
              <a:rPr lang="en-US" altLang="ja-JP" dirty="0"/>
              <a:t>  } else {</a:t>
            </a:r>
            <a:br>
              <a:rPr lang="en-US" altLang="ja-JP" dirty="0"/>
            </a:br>
            <a:r>
              <a:rPr lang="en-US" altLang="ja-JP" dirty="0"/>
              <a:t>    return (x + f(x - 1));</a:t>
            </a:r>
            <a:br>
              <a:rPr lang="en-US" altLang="ja-JP" dirty="0"/>
            </a:br>
            <a:r>
              <a:rPr lang="en-US" altLang="ja-JP" dirty="0"/>
              <a:t>  }</a:t>
            </a:r>
            <a:br>
              <a:rPr lang="en-US" altLang="ja-JP" dirty="0"/>
            </a:br>
            <a:r>
              <a:rPr lang="en-US" altLang="ja-JP" dirty="0"/>
              <a:t>}</a:t>
            </a:r>
          </a:p>
        </p:txBody>
      </p:sp>
    </p:spTree>
    <p:extLst>
      <p:ext uri="{BB962C8B-B14F-4D97-AF65-F5344CB8AC3E}">
        <p14:creationId xmlns:p14="http://schemas.microsoft.com/office/powerpoint/2010/main" val="32402594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457200" y="474209"/>
            <a:ext cx="4132943" cy="4893647"/>
          </a:xfrm>
          <a:prstGeom prst="rect">
            <a:avLst/>
          </a:prstGeom>
        </p:spPr>
        <p:txBody>
          <a:bodyPr wrap="square">
            <a:spAutoFit/>
          </a:bodyPr>
          <a:lstStyle/>
          <a:p>
            <a:r>
              <a:rPr lang="en-US" altLang="ja-JP" sz="2000" b="1" dirty="0"/>
              <a:t>	</a:t>
            </a:r>
            <a:r>
              <a:rPr lang="en-US" altLang="ja-JP" sz="2400" b="1" dirty="0"/>
              <a:t>.text</a:t>
            </a:r>
          </a:p>
          <a:p>
            <a:r>
              <a:rPr lang="en-US" altLang="ja-JP" sz="2400" b="1" dirty="0"/>
              <a:t>	.</a:t>
            </a:r>
            <a:r>
              <a:rPr lang="en-US" altLang="ja-JP" sz="2400" b="1" dirty="0" err="1"/>
              <a:t>globl</a:t>
            </a:r>
            <a:r>
              <a:rPr lang="en-US" altLang="ja-JP" sz="2400" b="1" dirty="0"/>
              <a:t>	main</a:t>
            </a:r>
          </a:p>
          <a:p>
            <a:r>
              <a:rPr lang="en-US" altLang="ja-JP" sz="2400" b="1" dirty="0"/>
              <a:t>main:</a:t>
            </a:r>
          </a:p>
          <a:p>
            <a:r>
              <a:rPr lang="en-US" altLang="ja-JP" sz="2400" b="1" dirty="0"/>
              <a:t>	</a:t>
            </a:r>
            <a:r>
              <a:rPr lang="en-US" altLang="ja-JP" sz="2400" b="1" dirty="0" err="1"/>
              <a:t>addiu</a:t>
            </a:r>
            <a:r>
              <a:rPr lang="en-US" altLang="ja-JP" sz="2400" b="1" dirty="0"/>
              <a:t>	$sp,$sp,-20</a:t>
            </a:r>
          </a:p>
          <a:p>
            <a:r>
              <a:rPr lang="en-US" altLang="ja-JP" sz="2400" b="1" dirty="0"/>
              <a:t>	li		$a0,10</a:t>
            </a:r>
          </a:p>
          <a:p>
            <a:r>
              <a:rPr lang="en-US" altLang="ja-JP" sz="2400" b="1" dirty="0"/>
              <a:t>	</a:t>
            </a:r>
            <a:r>
              <a:rPr lang="en-US" altLang="ja-JP" sz="2400" b="1" dirty="0" err="1"/>
              <a:t>sw</a:t>
            </a:r>
            <a:r>
              <a:rPr lang="en-US" altLang="ja-JP" sz="2400" b="1" dirty="0"/>
              <a:t>		$ra,0($</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f</a:t>
            </a:r>
          </a:p>
          <a:p>
            <a:r>
              <a:rPr lang="en-US" altLang="ja-JP" sz="2400" b="1" dirty="0"/>
              <a:t>	</a:t>
            </a:r>
            <a:r>
              <a:rPr lang="en-US" altLang="ja-JP" sz="2400" b="1" dirty="0" err="1"/>
              <a:t>lw</a:t>
            </a:r>
            <a:r>
              <a:rPr lang="en-US" altLang="ja-JP" sz="2400" b="1" dirty="0"/>
              <a:t>		$ra,0($</a:t>
            </a:r>
            <a:r>
              <a:rPr lang="en-US" altLang="ja-JP" sz="2400" b="1" dirty="0" err="1"/>
              <a:t>sp</a:t>
            </a:r>
            <a:r>
              <a:rPr lang="en-US" altLang="ja-JP" sz="2400" b="1" dirty="0"/>
              <a:t>)</a:t>
            </a:r>
          </a:p>
          <a:p>
            <a:r>
              <a:rPr lang="en-US" altLang="ja-JP" sz="2400" b="1" dirty="0"/>
              <a:t>	move	$a0,$v0</a:t>
            </a:r>
          </a:p>
          <a:p>
            <a:r>
              <a:rPr lang="en-US" altLang="ja-JP" sz="2400" b="1" dirty="0"/>
              <a:t>	li		$v0,1</a:t>
            </a:r>
          </a:p>
          <a:p>
            <a:r>
              <a:rPr lang="en-US" altLang="ja-JP" sz="2400" b="1" dirty="0"/>
              <a:t>	</a:t>
            </a:r>
            <a:r>
              <a:rPr lang="en-US" altLang="ja-JP" sz="2400" b="1" dirty="0" err="1"/>
              <a:t>syscall</a:t>
            </a:r>
            <a:endParaRPr lang="en-US" altLang="ja-JP" sz="2400" b="1" dirty="0"/>
          </a:p>
          <a:p>
            <a:r>
              <a:rPr lang="en-US" altLang="ja-JP" sz="2400" b="1" dirty="0"/>
              <a:t>	</a:t>
            </a:r>
            <a:r>
              <a:rPr lang="en-US" altLang="ja-JP" sz="2400" b="1" dirty="0" err="1"/>
              <a:t>addiu</a:t>
            </a:r>
            <a:r>
              <a:rPr lang="en-US" altLang="ja-JP" sz="2400" b="1" dirty="0"/>
              <a:t>	$sp,$sp,20</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p:txBody>
      </p:sp>
      <p:sp>
        <p:nvSpPr>
          <p:cNvPr id="6" name="正方形/長方形 5"/>
          <p:cNvSpPr/>
          <p:nvPr/>
        </p:nvSpPr>
        <p:spPr>
          <a:xfrm>
            <a:off x="4873171" y="474209"/>
            <a:ext cx="4132943" cy="6001642"/>
          </a:xfrm>
          <a:prstGeom prst="rect">
            <a:avLst/>
          </a:prstGeom>
        </p:spPr>
        <p:txBody>
          <a:bodyPr wrap="square">
            <a:spAutoFit/>
          </a:bodyPr>
          <a:lstStyle/>
          <a:p>
            <a:r>
              <a:rPr lang="en-US" altLang="ja-JP" sz="2400" b="1" dirty="0"/>
              <a:t>f:</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ble</a:t>
            </a:r>
            <a:r>
              <a:rPr lang="en-US" altLang="ja-JP" sz="2400" b="1" dirty="0"/>
              <a:t>		$a0,0,end</a:t>
            </a:r>
          </a:p>
          <a:p>
            <a:r>
              <a:rPr lang="en-US" altLang="ja-JP" sz="2400" b="1" dirty="0"/>
              <a:t>	</a:t>
            </a:r>
            <a:r>
              <a:rPr lang="en-US" altLang="ja-JP" sz="2400" b="1" dirty="0" err="1"/>
              <a:t>sw</a:t>
            </a:r>
            <a:r>
              <a:rPr lang="en-US" altLang="ja-JP" sz="2400" b="1" dirty="0"/>
              <a:t>		$a0,8($</a:t>
            </a:r>
            <a:r>
              <a:rPr lang="en-US" altLang="ja-JP" sz="2400" b="1" dirty="0" err="1"/>
              <a:t>sp</a:t>
            </a:r>
            <a:r>
              <a:rPr lang="en-US" altLang="ja-JP" sz="2400" b="1" dirty="0"/>
              <a:t>)</a:t>
            </a:r>
          </a:p>
          <a:p>
            <a:r>
              <a:rPr lang="en-US" altLang="ja-JP" sz="2400" b="1" dirty="0"/>
              <a:t>	</a:t>
            </a:r>
            <a:r>
              <a:rPr lang="en-US" altLang="ja-JP" sz="2400" b="1" dirty="0" err="1"/>
              <a:t>addiu</a:t>
            </a:r>
            <a:r>
              <a:rPr lang="en-US" altLang="ja-JP" sz="2400" b="1" dirty="0"/>
              <a:t>	$a0,$a0,-1</a:t>
            </a:r>
          </a:p>
          <a:p>
            <a:r>
              <a:rPr lang="en-US" altLang="ja-JP" sz="2400" b="1" dirty="0"/>
              <a:t>	</a:t>
            </a:r>
            <a:r>
              <a:rPr lang="en-US" altLang="ja-JP" sz="2400" b="1" dirty="0" err="1"/>
              <a:t>sw</a:t>
            </a:r>
            <a:r>
              <a:rPr lang="en-US" altLang="ja-JP" sz="2400" b="1" dirty="0"/>
              <a:t>		$ra,4($</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f</a:t>
            </a:r>
          </a:p>
          <a:p>
            <a:r>
              <a:rPr lang="en-US" altLang="ja-JP" sz="2400" b="1" dirty="0"/>
              <a:t>	</a:t>
            </a:r>
            <a:r>
              <a:rPr lang="en-US" altLang="ja-JP" sz="2400" b="1" dirty="0" err="1"/>
              <a:t>lw</a:t>
            </a:r>
            <a:r>
              <a:rPr lang="en-US" altLang="ja-JP" sz="2400" b="1" dirty="0"/>
              <a:t>		$ra,4($</a:t>
            </a:r>
            <a:r>
              <a:rPr lang="en-US" altLang="ja-JP" sz="2400" b="1" dirty="0" err="1"/>
              <a:t>sp</a:t>
            </a:r>
            <a:r>
              <a:rPr lang="en-US" altLang="ja-JP" sz="2400" b="1" dirty="0"/>
              <a:t>)</a:t>
            </a:r>
          </a:p>
          <a:p>
            <a:r>
              <a:rPr lang="en-US" altLang="ja-JP" sz="2400" b="1" dirty="0"/>
              <a:t>	</a:t>
            </a:r>
            <a:r>
              <a:rPr lang="en-US" altLang="ja-JP" sz="2400" b="1" dirty="0" err="1"/>
              <a:t>lw</a:t>
            </a:r>
            <a:r>
              <a:rPr lang="en-US" altLang="ja-JP" sz="2400" b="1" dirty="0"/>
              <a:t>		$a0,8($</a:t>
            </a:r>
            <a:r>
              <a:rPr lang="en-US" altLang="ja-JP" sz="2400" b="1" dirty="0" err="1"/>
              <a:t>sp</a:t>
            </a:r>
            <a:r>
              <a:rPr lang="en-US" altLang="ja-JP" sz="2400" b="1" dirty="0"/>
              <a:t>)</a:t>
            </a:r>
          </a:p>
          <a:p>
            <a:r>
              <a:rPr lang="en-US" altLang="ja-JP" sz="2400" b="1" dirty="0"/>
              <a:t>	</a:t>
            </a:r>
            <a:r>
              <a:rPr lang="en-US" altLang="ja-JP" sz="2400" b="1" dirty="0" err="1"/>
              <a:t>addu</a:t>
            </a:r>
            <a:r>
              <a:rPr lang="en-US" altLang="ja-JP" sz="2400" b="1" dirty="0"/>
              <a:t>	$v0,$v0,$a0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a:p>
            <a:r>
              <a:rPr lang="en-US" altLang="ja-JP" sz="2400" b="1" dirty="0"/>
              <a:t>end:</a:t>
            </a:r>
          </a:p>
          <a:p>
            <a:r>
              <a:rPr lang="en-US" altLang="ja-JP" sz="2400" b="1" dirty="0"/>
              <a:t>	li		$v0,0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p:txBody>
      </p:sp>
      <p:cxnSp>
        <p:nvCxnSpPr>
          <p:cNvPr id="8" name="直線コネクタ 7"/>
          <p:cNvCxnSpPr/>
          <p:nvPr/>
        </p:nvCxnSpPr>
        <p:spPr>
          <a:xfrm>
            <a:off x="4336143" y="474209"/>
            <a:ext cx="0" cy="60016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線吹き出し 1 (枠付き) 6"/>
          <p:cNvSpPr/>
          <p:nvPr/>
        </p:nvSpPr>
        <p:spPr>
          <a:xfrm>
            <a:off x="4093030" y="997858"/>
            <a:ext cx="4063996" cy="1106714"/>
          </a:xfrm>
          <a:prstGeom prst="borderCallout1">
            <a:avLst>
              <a:gd name="adj1" fmla="val 29480"/>
              <a:gd name="adj2" fmla="val -3051"/>
              <a:gd name="adj3" fmla="val 102257"/>
              <a:gd name="adj4" fmla="val -31951"/>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a:solidFill>
                  <a:schemeClr val="tx1"/>
                </a:solidFill>
              </a:rPr>
              <a:t>最初の引数セット</a:t>
            </a:r>
            <a:endParaRPr lang="en-US" altLang="ja-JP" sz="2400" b="1" dirty="0">
              <a:solidFill>
                <a:schemeClr val="tx1"/>
              </a:solidFill>
            </a:endParaRPr>
          </a:p>
        </p:txBody>
      </p:sp>
    </p:spTree>
    <p:extLst>
      <p:ext uri="{BB962C8B-B14F-4D97-AF65-F5344CB8AC3E}">
        <p14:creationId xmlns:p14="http://schemas.microsoft.com/office/powerpoint/2010/main" val="167128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a:t>MIPS </a:t>
            </a:r>
            <a:r>
              <a:rPr kumimoji="1" lang="ja-JP" altLang="en-US" dirty="0"/>
              <a:t>アセンブリを動かすために</a:t>
            </a:r>
          </a:p>
        </p:txBody>
      </p:sp>
      <p:sp>
        <p:nvSpPr>
          <p:cNvPr id="3" name="コンテンツ プレースホルダー 2"/>
          <p:cNvSpPr>
            <a:spLocks noGrp="1"/>
          </p:cNvSpPr>
          <p:nvPr>
            <p:ph idx="1"/>
          </p:nvPr>
        </p:nvSpPr>
        <p:spPr/>
        <p:txBody>
          <a:bodyPr/>
          <a:lstStyle/>
          <a:p>
            <a:r>
              <a:rPr lang="en-US" altLang="ja-JP" dirty="0"/>
              <a:t>SPIM </a:t>
            </a:r>
            <a:r>
              <a:rPr lang="ja-JP" altLang="en-US" dirty="0"/>
              <a:t>シミュレータをインストールしよう</a:t>
            </a:r>
            <a:r>
              <a:rPr lang="en-US" altLang="ja-JP" dirty="0"/>
              <a:t>!</a:t>
            </a:r>
          </a:p>
          <a:p>
            <a:pPr lvl="1"/>
            <a:r>
              <a:rPr lang="en-US" altLang="ja-JP" dirty="0"/>
              <a:t>James </a:t>
            </a:r>
            <a:r>
              <a:rPr lang="en-US" altLang="ja-JP" dirty="0" err="1"/>
              <a:t>Larus</a:t>
            </a:r>
            <a:r>
              <a:rPr lang="en-US" altLang="ja-JP" dirty="0"/>
              <a:t> </a:t>
            </a:r>
            <a:r>
              <a:rPr lang="ja-JP" altLang="en-US" dirty="0"/>
              <a:t>が作成している</a:t>
            </a:r>
            <a:br>
              <a:rPr lang="en-US" altLang="ja-JP" dirty="0"/>
            </a:br>
            <a:r>
              <a:rPr lang="en-US" altLang="ja-JP" dirty="0"/>
              <a:t>MIPS </a:t>
            </a:r>
            <a:r>
              <a:rPr lang="ja-JP" altLang="en-US" dirty="0"/>
              <a:t>シミュレータ</a:t>
            </a:r>
            <a:endParaRPr lang="en-US" altLang="ja-JP" dirty="0"/>
          </a:p>
          <a:p>
            <a:pPr lvl="1"/>
            <a:r>
              <a:rPr lang="en-US" altLang="ja-JP" dirty="0">
                <a:hlinkClick r:id="rId2"/>
              </a:rPr>
              <a:t>http://spimsimulator.sourceforge.net/</a:t>
            </a:r>
            <a:endParaRPr lang="en-US" altLang="ja-JP" dirty="0"/>
          </a:p>
          <a:p>
            <a:pPr lvl="1"/>
            <a:r>
              <a:rPr lang="en-US" altLang="ja-JP" dirty="0"/>
              <a:t>Windows, </a:t>
            </a:r>
            <a:r>
              <a:rPr lang="en-US" altLang="ja-JP" dirty="0" err="1"/>
              <a:t>MacOS</a:t>
            </a:r>
            <a:r>
              <a:rPr lang="en-US" altLang="ja-JP" dirty="0"/>
              <a:t>, Linux </a:t>
            </a:r>
            <a:r>
              <a:rPr lang="ja-JP" altLang="en-US" dirty="0"/>
              <a:t>で動作</a:t>
            </a:r>
            <a:endParaRPr lang="en-US" altLang="ja-JP" dirty="0"/>
          </a:p>
          <a:p>
            <a:pPr lvl="1"/>
            <a:r>
              <a:rPr lang="en-US" altLang="ja-JP" dirty="0" err="1"/>
              <a:t>QtSpim</a:t>
            </a:r>
            <a:r>
              <a:rPr lang="en-US" altLang="ja-JP" dirty="0"/>
              <a:t> </a:t>
            </a:r>
            <a:r>
              <a:rPr lang="ja-JP" altLang="en-US" dirty="0"/>
              <a:t>という</a:t>
            </a:r>
            <a:r>
              <a:rPr lang="en-US" altLang="ja-JP" dirty="0"/>
              <a:t> GUI </a:t>
            </a:r>
            <a:r>
              <a:rPr lang="ja-JP" altLang="en-US" dirty="0"/>
              <a:t>もある</a:t>
            </a:r>
            <a:endParaRPr lang="en-US" altLang="ja-JP" dirty="0"/>
          </a:p>
        </p:txBody>
      </p:sp>
      <p:sp>
        <p:nvSpPr>
          <p:cNvPr id="4" name="スライド番号プレースホルダー 3"/>
          <p:cNvSpPr>
            <a:spLocks noGrp="1"/>
          </p:cNvSpPr>
          <p:nvPr>
            <p:ph type="sldNum" sz="quarter" idx="12"/>
          </p:nvPr>
        </p:nvSpPr>
        <p:spPr/>
        <p:txBody>
          <a:bodyPr/>
          <a:lstStyle/>
          <a:p>
            <a:fld id="{F15B0530-B899-2147-B647-E7ABEBE8B9CF}" type="slidenum">
              <a:rPr kumimoji="1" lang="ja-JP" altLang="en-US" smtClean="0"/>
              <a:t>5</a:t>
            </a:fld>
            <a:endParaRPr kumimoji="1" lang="ja-JP" altLang="en-US"/>
          </a:p>
        </p:txBody>
      </p:sp>
    </p:spTree>
    <p:extLst>
      <p:ext uri="{BB962C8B-B14F-4D97-AF65-F5344CB8AC3E}">
        <p14:creationId xmlns:p14="http://schemas.microsoft.com/office/powerpoint/2010/main" val="6287440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457200" y="474209"/>
            <a:ext cx="4132943" cy="4893647"/>
          </a:xfrm>
          <a:prstGeom prst="rect">
            <a:avLst/>
          </a:prstGeom>
        </p:spPr>
        <p:txBody>
          <a:bodyPr wrap="square">
            <a:spAutoFit/>
          </a:bodyPr>
          <a:lstStyle/>
          <a:p>
            <a:r>
              <a:rPr lang="en-US" altLang="ja-JP" sz="2000" b="1" dirty="0"/>
              <a:t>	</a:t>
            </a:r>
            <a:r>
              <a:rPr lang="en-US" altLang="ja-JP" sz="2400" b="1" dirty="0"/>
              <a:t>.text</a:t>
            </a:r>
          </a:p>
          <a:p>
            <a:r>
              <a:rPr lang="en-US" altLang="ja-JP" sz="2400" b="1" dirty="0"/>
              <a:t>	.</a:t>
            </a:r>
            <a:r>
              <a:rPr lang="en-US" altLang="ja-JP" sz="2400" b="1" dirty="0" err="1"/>
              <a:t>globl</a:t>
            </a:r>
            <a:r>
              <a:rPr lang="en-US" altLang="ja-JP" sz="2400" b="1" dirty="0"/>
              <a:t>	main</a:t>
            </a:r>
          </a:p>
          <a:p>
            <a:r>
              <a:rPr lang="en-US" altLang="ja-JP" sz="2400" b="1" dirty="0"/>
              <a:t>main:</a:t>
            </a:r>
          </a:p>
          <a:p>
            <a:r>
              <a:rPr lang="en-US" altLang="ja-JP" sz="2400" b="1" dirty="0"/>
              <a:t>	</a:t>
            </a:r>
            <a:r>
              <a:rPr lang="en-US" altLang="ja-JP" sz="2400" b="1" dirty="0" err="1"/>
              <a:t>addiu</a:t>
            </a:r>
            <a:r>
              <a:rPr lang="en-US" altLang="ja-JP" sz="2400" b="1" dirty="0"/>
              <a:t>	$sp,$sp,-20</a:t>
            </a:r>
          </a:p>
          <a:p>
            <a:r>
              <a:rPr lang="en-US" altLang="ja-JP" sz="2400" b="1" dirty="0"/>
              <a:t>	li		$a0,10</a:t>
            </a:r>
          </a:p>
          <a:p>
            <a:r>
              <a:rPr lang="en-US" altLang="ja-JP" sz="2400" b="1" dirty="0"/>
              <a:t>	</a:t>
            </a:r>
            <a:r>
              <a:rPr lang="en-US" altLang="ja-JP" sz="2400" b="1" dirty="0" err="1"/>
              <a:t>sw</a:t>
            </a:r>
            <a:r>
              <a:rPr lang="en-US" altLang="ja-JP" sz="2400" b="1" dirty="0"/>
              <a:t>		$ra,0($</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f</a:t>
            </a:r>
          </a:p>
          <a:p>
            <a:r>
              <a:rPr lang="en-US" altLang="ja-JP" sz="2400" b="1" dirty="0"/>
              <a:t>	</a:t>
            </a:r>
            <a:r>
              <a:rPr lang="en-US" altLang="ja-JP" sz="2400" b="1" dirty="0" err="1"/>
              <a:t>lw</a:t>
            </a:r>
            <a:r>
              <a:rPr lang="en-US" altLang="ja-JP" sz="2400" b="1" dirty="0"/>
              <a:t>		$ra,0($</a:t>
            </a:r>
            <a:r>
              <a:rPr lang="en-US" altLang="ja-JP" sz="2400" b="1" dirty="0" err="1"/>
              <a:t>sp</a:t>
            </a:r>
            <a:r>
              <a:rPr lang="en-US" altLang="ja-JP" sz="2400" b="1" dirty="0"/>
              <a:t>)</a:t>
            </a:r>
          </a:p>
          <a:p>
            <a:r>
              <a:rPr lang="en-US" altLang="ja-JP" sz="2400" b="1" dirty="0"/>
              <a:t>	move	$a0,$v0</a:t>
            </a:r>
          </a:p>
          <a:p>
            <a:r>
              <a:rPr lang="en-US" altLang="ja-JP" sz="2400" b="1" dirty="0"/>
              <a:t>	li		$v0,1</a:t>
            </a:r>
          </a:p>
          <a:p>
            <a:r>
              <a:rPr lang="en-US" altLang="ja-JP" sz="2400" b="1" dirty="0"/>
              <a:t>	</a:t>
            </a:r>
            <a:r>
              <a:rPr lang="en-US" altLang="ja-JP" sz="2400" b="1" dirty="0" err="1"/>
              <a:t>syscall</a:t>
            </a:r>
            <a:endParaRPr lang="en-US" altLang="ja-JP" sz="2400" b="1" dirty="0"/>
          </a:p>
          <a:p>
            <a:r>
              <a:rPr lang="en-US" altLang="ja-JP" sz="2400" b="1" dirty="0"/>
              <a:t>	</a:t>
            </a:r>
            <a:r>
              <a:rPr lang="en-US" altLang="ja-JP" sz="2400" b="1" dirty="0" err="1"/>
              <a:t>addiu</a:t>
            </a:r>
            <a:r>
              <a:rPr lang="en-US" altLang="ja-JP" sz="2400" b="1" dirty="0"/>
              <a:t>	$sp,$sp,20</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p:txBody>
      </p:sp>
      <p:sp>
        <p:nvSpPr>
          <p:cNvPr id="6" name="正方形/長方形 5"/>
          <p:cNvSpPr/>
          <p:nvPr/>
        </p:nvSpPr>
        <p:spPr>
          <a:xfrm>
            <a:off x="4873171" y="474209"/>
            <a:ext cx="4132943" cy="6001642"/>
          </a:xfrm>
          <a:prstGeom prst="rect">
            <a:avLst/>
          </a:prstGeom>
        </p:spPr>
        <p:txBody>
          <a:bodyPr wrap="square">
            <a:spAutoFit/>
          </a:bodyPr>
          <a:lstStyle/>
          <a:p>
            <a:r>
              <a:rPr lang="en-US" altLang="ja-JP" sz="2400" b="1" dirty="0"/>
              <a:t>f:</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ble</a:t>
            </a:r>
            <a:r>
              <a:rPr lang="en-US" altLang="ja-JP" sz="2400" b="1" dirty="0"/>
              <a:t>		$a0,0,end</a:t>
            </a:r>
          </a:p>
          <a:p>
            <a:r>
              <a:rPr lang="en-US" altLang="ja-JP" sz="2400" b="1" dirty="0"/>
              <a:t>	</a:t>
            </a:r>
            <a:r>
              <a:rPr lang="en-US" altLang="ja-JP" sz="2400" b="1" dirty="0" err="1"/>
              <a:t>sw</a:t>
            </a:r>
            <a:r>
              <a:rPr lang="en-US" altLang="ja-JP" sz="2400" b="1" dirty="0"/>
              <a:t>		$a0,8($</a:t>
            </a:r>
            <a:r>
              <a:rPr lang="en-US" altLang="ja-JP" sz="2400" b="1" dirty="0" err="1"/>
              <a:t>sp</a:t>
            </a:r>
            <a:r>
              <a:rPr lang="en-US" altLang="ja-JP" sz="2400" b="1" dirty="0"/>
              <a:t>)</a:t>
            </a:r>
          </a:p>
          <a:p>
            <a:r>
              <a:rPr lang="en-US" altLang="ja-JP" sz="2400" b="1" dirty="0"/>
              <a:t>	</a:t>
            </a:r>
            <a:r>
              <a:rPr lang="en-US" altLang="ja-JP" sz="2400" b="1" dirty="0" err="1"/>
              <a:t>addiu</a:t>
            </a:r>
            <a:r>
              <a:rPr lang="en-US" altLang="ja-JP" sz="2400" b="1" dirty="0"/>
              <a:t>	$a0,$a0,-1</a:t>
            </a:r>
          </a:p>
          <a:p>
            <a:r>
              <a:rPr lang="en-US" altLang="ja-JP" sz="2400" b="1" dirty="0"/>
              <a:t>	</a:t>
            </a:r>
            <a:r>
              <a:rPr lang="en-US" altLang="ja-JP" sz="2400" b="1" dirty="0" err="1"/>
              <a:t>sw</a:t>
            </a:r>
            <a:r>
              <a:rPr lang="en-US" altLang="ja-JP" sz="2400" b="1" dirty="0"/>
              <a:t>		$ra,4($</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f</a:t>
            </a:r>
          </a:p>
          <a:p>
            <a:r>
              <a:rPr lang="en-US" altLang="ja-JP" sz="2400" b="1" dirty="0"/>
              <a:t>	</a:t>
            </a:r>
            <a:r>
              <a:rPr lang="en-US" altLang="ja-JP" sz="2400" b="1" dirty="0" err="1"/>
              <a:t>lw</a:t>
            </a:r>
            <a:r>
              <a:rPr lang="en-US" altLang="ja-JP" sz="2400" b="1" dirty="0"/>
              <a:t>		$ra,4($</a:t>
            </a:r>
            <a:r>
              <a:rPr lang="en-US" altLang="ja-JP" sz="2400" b="1" dirty="0" err="1"/>
              <a:t>sp</a:t>
            </a:r>
            <a:r>
              <a:rPr lang="en-US" altLang="ja-JP" sz="2400" b="1" dirty="0"/>
              <a:t>)</a:t>
            </a:r>
          </a:p>
          <a:p>
            <a:r>
              <a:rPr lang="en-US" altLang="ja-JP" sz="2400" b="1" dirty="0"/>
              <a:t>	</a:t>
            </a:r>
            <a:r>
              <a:rPr lang="en-US" altLang="ja-JP" sz="2400" b="1" dirty="0" err="1"/>
              <a:t>lw</a:t>
            </a:r>
            <a:r>
              <a:rPr lang="en-US" altLang="ja-JP" sz="2400" b="1" dirty="0"/>
              <a:t>		$a0,8($</a:t>
            </a:r>
            <a:r>
              <a:rPr lang="en-US" altLang="ja-JP" sz="2400" b="1" dirty="0" err="1"/>
              <a:t>sp</a:t>
            </a:r>
            <a:r>
              <a:rPr lang="en-US" altLang="ja-JP" sz="2400" b="1" dirty="0"/>
              <a:t>)</a:t>
            </a:r>
          </a:p>
          <a:p>
            <a:r>
              <a:rPr lang="en-US" altLang="ja-JP" sz="2400" b="1" dirty="0"/>
              <a:t>	</a:t>
            </a:r>
            <a:r>
              <a:rPr lang="en-US" altLang="ja-JP" sz="2400" b="1" dirty="0" err="1"/>
              <a:t>addu</a:t>
            </a:r>
            <a:r>
              <a:rPr lang="en-US" altLang="ja-JP" sz="2400" b="1" dirty="0"/>
              <a:t>	$v0,$v0,$a0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a:p>
            <a:r>
              <a:rPr lang="en-US" altLang="ja-JP" sz="2400" b="1" dirty="0"/>
              <a:t>end:</a:t>
            </a:r>
          </a:p>
          <a:p>
            <a:r>
              <a:rPr lang="en-US" altLang="ja-JP" sz="2400" b="1" dirty="0"/>
              <a:t>	li		$v0,0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p:txBody>
      </p:sp>
      <p:cxnSp>
        <p:nvCxnSpPr>
          <p:cNvPr id="8" name="直線コネクタ 7"/>
          <p:cNvCxnSpPr/>
          <p:nvPr/>
        </p:nvCxnSpPr>
        <p:spPr>
          <a:xfrm>
            <a:off x="4336143" y="474209"/>
            <a:ext cx="0" cy="60016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線吹き出し 1 (枠付き) 6"/>
          <p:cNvSpPr/>
          <p:nvPr/>
        </p:nvSpPr>
        <p:spPr>
          <a:xfrm>
            <a:off x="4013201" y="1360715"/>
            <a:ext cx="4063996" cy="1106714"/>
          </a:xfrm>
          <a:prstGeom prst="borderCallout1">
            <a:avLst>
              <a:gd name="adj1" fmla="val 29480"/>
              <a:gd name="adj2" fmla="val -3051"/>
              <a:gd name="adj3" fmla="val 102257"/>
              <a:gd name="adj4" fmla="val -31951"/>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a:solidFill>
                  <a:schemeClr val="tx1"/>
                </a:solidFill>
              </a:rPr>
              <a:t>今の</a:t>
            </a:r>
            <a:r>
              <a:rPr lang="en-US" altLang="ja-JP" sz="2400" b="1" dirty="0">
                <a:solidFill>
                  <a:schemeClr val="tx1"/>
                </a:solidFill>
              </a:rPr>
              <a:t> $</a:t>
            </a:r>
            <a:r>
              <a:rPr lang="en-US" altLang="ja-JP" sz="2400" b="1" dirty="0" err="1">
                <a:solidFill>
                  <a:schemeClr val="tx1"/>
                </a:solidFill>
              </a:rPr>
              <a:t>ra</a:t>
            </a:r>
            <a:r>
              <a:rPr lang="en-US" altLang="ja-JP" sz="2400" b="1" dirty="0">
                <a:solidFill>
                  <a:schemeClr val="tx1"/>
                </a:solidFill>
              </a:rPr>
              <a:t> </a:t>
            </a:r>
            <a:r>
              <a:rPr lang="ja-JP" altLang="en-US" sz="2400" b="1" dirty="0">
                <a:solidFill>
                  <a:schemeClr val="tx1"/>
                </a:solidFill>
              </a:rPr>
              <a:t>の値を</a:t>
            </a:r>
            <a:r>
              <a:rPr lang="en-US" altLang="ja-JP" sz="2400" b="1" dirty="0">
                <a:solidFill>
                  <a:schemeClr val="tx1"/>
                </a:solidFill>
              </a:rPr>
              <a:t> 0($</a:t>
            </a:r>
            <a:r>
              <a:rPr lang="en-US" altLang="ja-JP" sz="2400" b="1" dirty="0" err="1">
                <a:solidFill>
                  <a:schemeClr val="tx1"/>
                </a:solidFill>
              </a:rPr>
              <a:t>sp</a:t>
            </a:r>
            <a:r>
              <a:rPr lang="en-US" altLang="ja-JP" sz="2400" b="1" dirty="0">
                <a:solidFill>
                  <a:schemeClr val="tx1"/>
                </a:solidFill>
              </a:rPr>
              <a:t>) </a:t>
            </a:r>
            <a:r>
              <a:rPr lang="ja-JP" altLang="en-US" sz="2400" b="1" dirty="0">
                <a:solidFill>
                  <a:schemeClr val="tx1"/>
                </a:solidFill>
              </a:rPr>
              <a:t>に</a:t>
            </a:r>
            <a:br>
              <a:rPr lang="en-US" altLang="ja-JP" sz="2400" b="1" dirty="0">
                <a:solidFill>
                  <a:schemeClr val="tx1"/>
                </a:solidFill>
              </a:rPr>
            </a:br>
            <a:r>
              <a:rPr lang="ja-JP" altLang="en-US" sz="2400" b="1" dirty="0">
                <a:solidFill>
                  <a:schemeClr val="tx1"/>
                </a:solidFill>
              </a:rPr>
              <a:t>退避しておく</a:t>
            </a:r>
            <a:r>
              <a:rPr lang="en-US" altLang="ja-JP" sz="2400" b="1" dirty="0">
                <a:solidFill>
                  <a:schemeClr val="tx1"/>
                </a:solidFill>
              </a:rPr>
              <a:t> (</a:t>
            </a:r>
            <a:r>
              <a:rPr lang="ja-JP" altLang="en-US" sz="2400" b="1" dirty="0">
                <a:solidFill>
                  <a:schemeClr val="tx1"/>
                </a:solidFill>
              </a:rPr>
              <a:t>後述</a:t>
            </a:r>
            <a:r>
              <a:rPr lang="en-US" altLang="ja-JP" sz="2400" b="1" dirty="0">
                <a:solidFill>
                  <a:schemeClr val="tx1"/>
                </a:solidFill>
              </a:rPr>
              <a:t>)</a:t>
            </a:r>
          </a:p>
        </p:txBody>
      </p:sp>
    </p:spTree>
    <p:extLst>
      <p:ext uri="{BB962C8B-B14F-4D97-AF65-F5344CB8AC3E}">
        <p14:creationId xmlns:p14="http://schemas.microsoft.com/office/powerpoint/2010/main" val="37773973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457200" y="474209"/>
            <a:ext cx="4132943" cy="4893647"/>
          </a:xfrm>
          <a:prstGeom prst="rect">
            <a:avLst/>
          </a:prstGeom>
        </p:spPr>
        <p:txBody>
          <a:bodyPr wrap="square">
            <a:spAutoFit/>
          </a:bodyPr>
          <a:lstStyle/>
          <a:p>
            <a:r>
              <a:rPr lang="en-US" altLang="ja-JP" sz="2000" b="1" dirty="0"/>
              <a:t>	</a:t>
            </a:r>
            <a:r>
              <a:rPr lang="en-US" altLang="ja-JP" sz="2400" b="1" dirty="0"/>
              <a:t>.text</a:t>
            </a:r>
          </a:p>
          <a:p>
            <a:r>
              <a:rPr lang="en-US" altLang="ja-JP" sz="2400" b="1" dirty="0"/>
              <a:t>	.</a:t>
            </a:r>
            <a:r>
              <a:rPr lang="en-US" altLang="ja-JP" sz="2400" b="1" dirty="0" err="1"/>
              <a:t>globl</a:t>
            </a:r>
            <a:r>
              <a:rPr lang="en-US" altLang="ja-JP" sz="2400" b="1" dirty="0"/>
              <a:t>	main</a:t>
            </a:r>
          </a:p>
          <a:p>
            <a:r>
              <a:rPr lang="en-US" altLang="ja-JP" sz="2400" b="1" dirty="0"/>
              <a:t>main:</a:t>
            </a:r>
          </a:p>
          <a:p>
            <a:r>
              <a:rPr lang="en-US" altLang="ja-JP" sz="2400" b="1" dirty="0"/>
              <a:t>	</a:t>
            </a:r>
            <a:r>
              <a:rPr lang="en-US" altLang="ja-JP" sz="2400" b="1" dirty="0" err="1"/>
              <a:t>addiu</a:t>
            </a:r>
            <a:r>
              <a:rPr lang="en-US" altLang="ja-JP" sz="2400" b="1" dirty="0"/>
              <a:t>	$sp,$sp,-20</a:t>
            </a:r>
          </a:p>
          <a:p>
            <a:r>
              <a:rPr lang="en-US" altLang="ja-JP" sz="2400" b="1" dirty="0"/>
              <a:t>	li		$a0,10</a:t>
            </a:r>
          </a:p>
          <a:p>
            <a:r>
              <a:rPr lang="en-US" altLang="ja-JP" sz="2400" b="1" dirty="0"/>
              <a:t>	</a:t>
            </a:r>
            <a:r>
              <a:rPr lang="en-US" altLang="ja-JP" sz="2400" b="1" dirty="0" err="1"/>
              <a:t>sw</a:t>
            </a:r>
            <a:r>
              <a:rPr lang="en-US" altLang="ja-JP" sz="2400" b="1" dirty="0"/>
              <a:t>		$ra,0($</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f</a:t>
            </a:r>
          </a:p>
          <a:p>
            <a:r>
              <a:rPr lang="en-US" altLang="ja-JP" sz="2400" b="1" dirty="0"/>
              <a:t>	</a:t>
            </a:r>
            <a:r>
              <a:rPr lang="en-US" altLang="ja-JP" sz="2400" b="1" dirty="0" err="1"/>
              <a:t>lw</a:t>
            </a:r>
            <a:r>
              <a:rPr lang="en-US" altLang="ja-JP" sz="2400" b="1" dirty="0"/>
              <a:t>		$ra,0($</a:t>
            </a:r>
            <a:r>
              <a:rPr lang="en-US" altLang="ja-JP" sz="2400" b="1" dirty="0" err="1"/>
              <a:t>sp</a:t>
            </a:r>
            <a:r>
              <a:rPr lang="en-US" altLang="ja-JP" sz="2400" b="1" dirty="0"/>
              <a:t>)</a:t>
            </a:r>
          </a:p>
          <a:p>
            <a:r>
              <a:rPr lang="en-US" altLang="ja-JP" sz="2400" b="1" dirty="0"/>
              <a:t>	move	$a0,$v0</a:t>
            </a:r>
          </a:p>
          <a:p>
            <a:r>
              <a:rPr lang="en-US" altLang="ja-JP" sz="2400" b="1" dirty="0"/>
              <a:t>	li		$v0,1</a:t>
            </a:r>
          </a:p>
          <a:p>
            <a:r>
              <a:rPr lang="en-US" altLang="ja-JP" sz="2400" b="1" dirty="0"/>
              <a:t>	</a:t>
            </a:r>
            <a:r>
              <a:rPr lang="en-US" altLang="ja-JP" sz="2400" b="1" dirty="0" err="1"/>
              <a:t>syscall</a:t>
            </a:r>
            <a:endParaRPr lang="en-US" altLang="ja-JP" sz="2400" b="1" dirty="0"/>
          </a:p>
          <a:p>
            <a:r>
              <a:rPr lang="en-US" altLang="ja-JP" sz="2400" b="1" dirty="0"/>
              <a:t>	</a:t>
            </a:r>
            <a:r>
              <a:rPr lang="en-US" altLang="ja-JP" sz="2400" b="1" dirty="0" err="1"/>
              <a:t>addiu</a:t>
            </a:r>
            <a:r>
              <a:rPr lang="en-US" altLang="ja-JP" sz="2400" b="1" dirty="0"/>
              <a:t>	$sp,$sp,20</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p:txBody>
      </p:sp>
      <p:sp>
        <p:nvSpPr>
          <p:cNvPr id="6" name="正方形/長方形 5"/>
          <p:cNvSpPr/>
          <p:nvPr/>
        </p:nvSpPr>
        <p:spPr>
          <a:xfrm>
            <a:off x="4873171" y="474209"/>
            <a:ext cx="4132943" cy="6001642"/>
          </a:xfrm>
          <a:prstGeom prst="rect">
            <a:avLst/>
          </a:prstGeom>
        </p:spPr>
        <p:txBody>
          <a:bodyPr wrap="square">
            <a:spAutoFit/>
          </a:bodyPr>
          <a:lstStyle/>
          <a:p>
            <a:r>
              <a:rPr lang="en-US" altLang="ja-JP" sz="2400" b="1" dirty="0"/>
              <a:t>f:</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ble</a:t>
            </a:r>
            <a:r>
              <a:rPr lang="en-US" altLang="ja-JP" sz="2400" b="1" dirty="0"/>
              <a:t>		$a0,0,end</a:t>
            </a:r>
          </a:p>
          <a:p>
            <a:r>
              <a:rPr lang="en-US" altLang="ja-JP" sz="2400" b="1" dirty="0"/>
              <a:t>	</a:t>
            </a:r>
            <a:r>
              <a:rPr lang="en-US" altLang="ja-JP" sz="2400" b="1" dirty="0" err="1"/>
              <a:t>sw</a:t>
            </a:r>
            <a:r>
              <a:rPr lang="en-US" altLang="ja-JP" sz="2400" b="1" dirty="0"/>
              <a:t>		$a0,8($</a:t>
            </a:r>
            <a:r>
              <a:rPr lang="en-US" altLang="ja-JP" sz="2400" b="1" dirty="0" err="1"/>
              <a:t>sp</a:t>
            </a:r>
            <a:r>
              <a:rPr lang="en-US" altLang="ja-JP" sz="2400" b="1" dirty="0"/>
              <a:t>)</a:t>
            </a:r>
          </a:p>
          <a:p>
            <a:r>
              <a:rPr lang="en-US" altLang="ja-JP" sz="2400" b="1" dirty="0"/>
              <a:t>	</a:t>
            </a:r>
            <a:r>
              <a:rPr lang="en-US" altLang="ja-JP" sz="2400" b="1" dirty="0" err="1"/>
              <a:t>addiu</a:t>
            </a:r>
            <a:r>
              <a:rPr lang="en-US" altLang="ja-JP" sz="2400" b="1" dirty="0"/>
              <a:t>	$a0,$a0,-1</a:t>
            </a:r>
          </a:p>
          <a:p>
            <a:r>
              <a:rPr lang="en-US" altLang="ja-JP" sz="2400" b="1" dirty="0"/>
              <a:t>	</a:t>
            </a:r>
            <a:r>
              <a:rPr lang="en-US" altLang="ja-JP" sz="2400" b="1" dirty="0" err="1"/>
              <a:t>sw</a:t>
            </a:r>
            <a:r>
              <a:rPr lang="en-US" altLang="ja-JP" sz="2400" b="1" dirty="0"/>
              <a:t>		$ra,4($</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f</a:t>
            </a:r>
          </a:p>
          <a:p>
            <a:r>
              <a:rPr lang="en-US" altLang="ja-JP" sz="2400" b="1" dirty="0"/>
              <a:t>	</a:t>
            </a:r>
            <a:r>
              <a:rPr lang="en-US" altLang="ja-JP" sz="2400" b="1" dirty="0" err="1"/>
              <a:t>lw</a:t>
            </a:r>
            <a:r>
              <a:rPr lang="en-US" altLang="ja-JP" sz="2400" b="1" dirty="0"/>
              <a:t>		$ra,4($</a:t>
            </a:r>
            <a:r>
              <a:rPr lang="en-US" altLang="ja-JP" sz="2400" b="1" dirty="0" err="1"/>
              <a:t>sp</a:t>
            </a:r>
            <a:r>
              <a:rPr lang="en-US" altLang="ja-JP" sz="2400" b="1" dirty="0"/>
              <a:t>)</a:t>
            </a:r>
          </a:p>
          <a:p>
            <a:r>
              <a:rPr lang="en-US" altLang="ja-JP" sz="2400" b="1" dirty="0"/>
              <a:t>	</a:t>
            </a:r>
            <a:r>
              <a:rPr lang="en-US" altLang="ja-JP" sz="2400" b="1" dirty="0" err="1"/>
              <a:t>lw</a:t>
            </a:r>
            <a:r>
              <a:rPr lang="en-US" altLang="ja-JP" sz="2400" b="1" dirty="0"/>
              <a:t>		$a0,8($</a:t>
            </a:r>
            <a:r>
              <a:rPr lang="en-US" altLang="ja-JP" sz="2400" b="1" dirty="0" err="1"/>
              <a:t>sp</a:t>
            </a:r>
            <a:r>
              <a:rPr lang="en-US" altLang="ja-JP" sz="2400" b="1" dirty="0"/>
              <a:t>)</a:t>
            </a:r>
          </a:p>
          <a:p>
            <a:r>
              <a:rPr lang="en-US" altLang="ja-JP" sz="2400" b="1" dirty="0"/>
              <a:t>	</a:t>
            </a:r>
            <a:r>
              <a:rPr lang="en-US" altLang="ja-JP" sz="2400" b="1" dirty="0" err="1"/>
              <a:t>addu</a:t>
            </a:r>
            <a:r>
              <a:rPr lang="en-US" altLang="ja-JP" sz="2400" b="1" dirty="0"/>
              <a:t>	$v0,$v0,$a0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a:p>
            <a:r>
              <a:rPr lang="en-US" altLang="ja-JP" sz="2400" b="1" dirty="0"/>
              <a:t>end:</a:t>
            </a:r>
          </a:p>
          <a:p>
            <a:r>
              <a:rPr lang="en-US" altLang="ja-JP" sz="2400" b="1" dirty="0"/>
              <a:t>	li		$v0,0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p:txBody>
      </p:sp>
      <p:cxnSp>
        <p:nvCxnSpPr>
          <p:cNvPr id="8" name="直線コネクタ 7"/>
          <p:cNvCxnSpPr/>
          <p:nvPr/>
        </p:nvCxnSpPr>
        <p:spPr>
          <a:xfrm>
            <a:off x="4336143" y="474209"/>
            <a:ext cx="0" cy="60016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線吹き出し 1 (枠付き) 6"/>
          <p:cNvSpPr/>
          <p:nvPr/>
        </p:nvSpPr>
        <p:spPr>
          <a:xfrm>
            <a:off x="3341915" y="1741715"/>
            <a:ext cx="4063996" cy="1106714"/>
          </a:xfrm>
          <a:prstGeom prst="borderCallout1">
            <a:avLst>
              <a:gd name="adj1" fmla="val 29480"/>
              <a:gd name="adj2" fmla="val -3051"/>
              <a:gd name="adj3" fmla="val 102257"/>
              <a:gd name="adj4" fmla="val -31951"/>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a:solidFill>
                  <a:schemeClr val="tx1"/>
                </a:solidFill>
              </a:rPr>
              <a:t>f </a:t>
            </a:r>
            <a:r>
              <a:rPr lang="ja-JP" altLang="en-US" sz="2400" b="1" dirty="0">
                <a:solidFill>
                  <a:schemeClr val="tx1"/>
                </a:solidFill>
              </a:rPr>
              <a:t>の呼び出し</a:t>
            </a:r>
            <a:endParaRPr lang="en-US" altLang="ja-JP" sz="2400" b="1" dirty="0">
              <a:solidFill>
                <a:schemeClr val="tx1"/>
              </a:solidFill>
            </a:endParaRPr>
          </a:p>
        </p:txBody>
      </p:sp>
    </p:spTree>
    <p:extLst>
      <p:ext uri="{BB962C8B-B14F-4D97-AF65-F5344CB8AC3E}">
        <p14:creationId xmlns:p14="http://schemas.microsoft.com/office/powerpoint/2010/main" val="5471296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457200" y="474209"/>
            <a:ext cx="4132943" cy="4893647"/>
          </a:xfrm>
          <a:prstGeom prst="rect">
            <a:avLst/>
          </a:prstGeom>
        </p:spPr>
        <p:txBody>
          <a:bodyPr wrap="square">
            <a:spAutoFit/>
          </a:bodyPr>
          <a:lstStyle/>
          <a:p>
            <a:r>
              <a:rPr lang="en-US" altLang="ja-JP" sz="2000" b="1" dirty="0"/>
              <a:t>	</a:t>
            </a:r>
            <a:r>
              <a:rPr lang="en-US" altLang="ja-JP" sz="2400" b="1" dirty="0"/>
              <a:t>.text</a:t>
            </a:r>
          </a:p>
          <a:p>
            <a:r>
              <a:rPr lang="en-US" altLang="ja-JP" sz="2400" b="1" dirty="0"/>
              <a:t>	.</a:t>
            </a:r>
            <a:r>
              <a:rPr lang="en-US" altLang="ja-JP" sz="2400" b="1" dirty="0" err="1"/>
              <a:t>globl</a:t>
            </a:r>
            <a:r>
              <a:rPr lang="en-US" altLang="ja-JP" sz="2400" b="1" dirty="0"/>
              <a:t>	main</a:t>
            </a:r>
          </a:p>
          <a:p>
            <a:r>
              <a:rPr lang="en-US" altLang="ja-JP" sz="2400" b="1" dirty="0"/>
              <a:t>main:</a:t>
            </a:r>
          </a:p>
          <a:p>
            <a:r>
              <a:rPr lang="en-US" altLang="ja-JP" sz="2400" b="1" dirty="0"/>
              <a:t>	</a:t>
            </a:r>
            <a:r>
              <a:rPr lang="en-US" altLang="ja-JP" sz="2400" b="1" dirty="0" err="1"/>
              <a:t>addiu</a:t>
            </a:r>
            <a:r>
              <a:rPr lang="en-US" altLang="ja-JP" sz="2400" b="1" dirty="0"/>
              <a:t>	$sp,$sp,-20</a:t>
            </a:r>
          </a:p>
          <a:p>
            <a:r>
              <a:rPr lang="en-US" altLang="ja-JP" sz="2400" b="1" dirty="0"/>
              <a:t>	li		$a0,10</a:t>
            </a:r>
          </a:p>
          <a:p>
            <a:r>
              <a:rPr lang="en-US" altLang="ja-JP" sz="2400" b="1" dirty="0"/>
              <a:t>	</a:t>
            </a:r>
            <a:r>
              <a:rPr lang="en-US" altLang="ja-JP" sz="2400" b="1" dirty="0" err="1"/>
              <a:t>sw</a:t>
            </a:r>
            <a:r>
              <a:rPr lang="en-US" altLang="ja-JP" sz="2400" b="1" dirty="0"/>
              <a:t>		$ra,0($</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f</a:t>
            </a:r>
          </a:p>
          <a:p>
            <a:r>
              <a:rPr lang="en-US" altLang="ja-JP" sz="2400" b="1" dirty="0"/>
              <a:t>	</a:t>
            </a:r>
            <a:r>
              <a:rPr lang="en-US" altLang="ja-JP" sz="2400" b="1" dirty="0" err="1"/>
              <a:t>lw</a:t>
            </a:r>
            <a:r>
              <a:rPr lang="en-US" altLang="ja-JP" sz="2400" b="1" dirty="0"/>
              <a:t>		$ra,0($</a:t>
            </a:r>
            <a:r>
              <a:rPr lang="en-US" altLang="ja-JP" sz="2400" b="1" dirty="0" err="1"/>
              <a:t>sp</a:t>
            </a:r>
            <a:r>
              <a:rPr lang="en-US" altLang="ja-JP" sz="2400" b="1" dirty="0"/>
              <a:t>)</a:t>
            </a:r>
          </a:p>
          <a:p>
            <a:r>
              <a:rPr lang="en-US" altLang="ja-JP" sz="2400" b="1" dirty="0"/>
              <a:t>	move	$a0,$v0</a:t>
            </a:r>
          </a:p>
          <a:p>
            <a:r>
              <a:rPr lang="en-US" altLang="ja-JP" sz="2400" b="1" dirty="0"/>
              <a:t>	li		$v0,1</a:t>
            </a:r>
          </a:p>
          <a:p>
            <a:r>
              <a:rPr lang="en-US" altLang="ja-JP" sz="2400" b="1" dirty="0"/>
              <a:t>	</a:t>
            </a:r>
            <a:r>
              <a:rPr lang="en-US" altLang="ja-JP" sz="2400" b="1" dirty="0" err="1"/>
              <a:t>syscall</a:t>
            </a:r>
            <a:endParaRPr lang="en-US" altLang="ja-JP" sz="2400" b="1" dirty="0"/>
          </a:p>
          <a:p>
            <a:r>
              <a:rPr lang="en-US" altLang="ja-JP" sz="2400" b="1" dirty="0"/>
              <a:t>	</a:t>
            </a:r>
            <a:r>
              <a:rPr lang="en-US" altLang="ja-JP" sz="2400" b="1" dirty="0" err="1"/>
              <a:t>addiu</a:t>
            </a:r>
            <a:r>
              <a:rPr lang="en-US" altLang="ja-JP" sz="2400" b="1" dirty="0"/>
              <a:t>	$sp,$sp,20</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p:txBody>
      </p:sp>
      <p:sp>
        <p:nvSpPr>
          <p:cNvPr id="6" name="正方形/長方形 5"/>
          <p:cNvSpPr/>
          <p:nvPr/>
        </p:nvSpPr>
        <p:spPr>
          <a:xfrm>
            <a:off x="4873171" y="474209"/>
            <a:ext cx="4132943" cy="6001642"/>
          </a:xfrm>
          <a:prstGeom prst="rect">
            <a:avLst/>
          </a:prstGeom>
        </p:spPr>
        <p:txBody>
          <a:bodyPr wrap="square">
            <a:spAutoFit/>
          </a:bodyPr>
          <a:lstStyle/>
          <a:p>
            <a:r>
              <a:rPr lang="en-US" altLang="ja-JP" sz="2400" b="1" dirty="0"/>
              <a:t>f:</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ble</a:t>
            </a:r>
            <a:r>
              <a:rPr lang="en-US" altLang="ja-JP" sz="2400" b="1" dirty="0"/>
              <a:t>		$a0,0,end</a:t>
            </a:r>
          </a:p>
          <a:p>
            <a:r>
              <a:rPr lang="en-US" altLang="ja-JP" sz="2400" b="1" dirty="0"/>
              <a:t>	</a:t>
            </a:r>
            <a:r>
              <a:rPr lang="en-US" altLang="ja-JP" sz="2400" b="1" dirty="0" err="1"/>
              <a:t>sw</a:t>
            </a:r>
            <a:r>
              <a:rPr lang="en-US" altLang="ja-JP" sz="2400" b="1" dirty="0"/>
              <a:t>		$a0,8($</a:t>
            </a:r>
            <a:r>
              <a:rPr lang="en-US" altLang="ja-JP" sz="2400" b="1" dirty="0" err="1"/>
              <a:t>sp</a:t>
            </a:r>
            <a:r>
              <a:rPr lang="en-US" altLang="ja-JP" sz="2400" b="1" dirty="0"/>
              <a:t>)</a:t>
            </a:r>
          </a:p>
          <a:p>
            <a:r>
              <a:rPr lang="en-US" altLang="ja-JP" sz="2400" b="1" dirty="0"/>
              <a:t>	</a:t>
            </a:r>
            <a:r>
              <a:rPr lang="en-US" altLang="ja-JP" sz="2400" b="1" dirty="0" err="1"/>
              <a:t>addiu</a:t>
            </a:r>
            <a:r>
              <a:rPr lang="en-US" altLang="ja-JP" sz="2400" b="1" dirty="0"/>
              <a:t>	$a0,$a0,-1</a:t>
            </a:r>
          </a:p>
          <a:p>
            <a:r>
              <a:rPr lang="en-US" altLang="ja-JP" sz="2400" b="1" dirty="0"/>
              <a:t>	</a:t>
            </a:r>
            <a:r>
              <a:rPr lang="en-US" altLang="ja-JP" sz="2400" b="1" dirty="0" err="1"/>
              <a:t>sw</a:t>
            </a:r>
            <a:r>
              <a:rPr lang="en-US" altLang="ja-JP" sz="2400" b="1" dirty="0"/>
              <a:t>		$ra,4($</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f</a:t>
            </a:r>
          </a:p>
          <a:p>
            <a:r>
              <a:rPr lang="en-US" altLang="ja-JP" sz="2400" b="1" dirty="0"/>
              <a:t>	</a:t>
            </a:r>
            <a:r>
              <a:rPr lang="en-US" altLang="ja-JP" sz="2400" b="1" dirty="0" err="1"/>
              <a:t>lw</a:t>
            </a:r>
            <a:r>
              <a:rPr lang="en-US" altLang="ja-JP" sz="2400" b="1" dirty="0"/>
              <a:t>		$ra,4($</a:t>
            </a:r>
            <a:r>
              <a:rPr lang="en-US" altLang="ja-JP" sz="2400" b="1" dirty="0" err="1"/>
              <a:t>sp</a:t>
            </a:r>
            <a:r>
              <a:rPr lang="en-US" altLang="ja-JP" sz="2400" b="1" dirty="0"/>
              <a:t>)</a:t>
            </a:r>
          </a:p>
          <a:p>
            <a:r>
              <a:rPr lang="en-US" altLang="ja-JP" sz="2400" b="1" dirty="0"/>
              <a:t>	</a:t>
            </a:r>
            <a:r>
              <a:rPr lang="en-US" altLang="ja-JP" sz="2400" b="1" dirty="0" err="1"/>
              <a:t>lw</a:t>
            </a:r>
            <a:r>
              <a:rPr lang="en-US" altLang="ja-JP" sz="2400" b="1" dirty="0"/>
              <a:t>		$a0,8($</a:t>
            </a:r>
            <a:r>
              <a:rPr lang="en-US" altLang="ja-JP" sz="2400" b="1" dirty="0" err="1"/>
              <a:t>sp</a:t>
            </a:r>
            <a:r>
              <a:rPr lang="en-US" altLang="ja-JP" sz="2400" b="1" dirty="0"/>
              <a:t>)</a:t>
            </a:r>
          </a:p>
          <a:p>
            <a:r>
              <a:rPr lang="en-US" altLang="ja-JP" sz="2400" b="1" dirty="0"/>
              <a:t>	</a:t>
            </a:r>
            <a:r>
              <a:rPr lang="en-US" altLang="ja-JP" sz="2400" b="1" dirty="0" err="1"/>
              <a:t>addu</a:t>
            </a:r>
            <a:r>
              <a:rPr lang="en-US" altLang="ja-JP" sz="2400" b="1" dirty="0"/>
              <a:t>	$v0,$v0,$a0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a:p>
            <a:r>
              <a:rPr lang="en-US" altLang="ja-JP" sz="2400" b="1" dirty="0"/>
              <a:t>end:</a:t>
            </a:r>
          </a:p>
          <a:p>
            <a:r>
              <a:rPr lang="en-US" altLang="ja-JP" sz="2400" b="1" dirty="0"/>
              <a:t>	li		$v0,0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p:txBody>
      </p:sp>
      <p:cxnSp>
        <p:nvCxnSpPr>
          <p:cNvPr id="8" name="直線コネクタ 7"/>
          <p:cNvCxnSpPr/>
          <p:nvPr/>
        </p:nvCxnSpPr>
        <p:spPr>
          <a:xfrm>
            <a:off x="4336143" y="474209"/>
            <a:ext cx="0" cy="60016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線吹き出し 1 (枠付き) 6"/>
          <p:cNvSpPr/>
          <p:nvPr/>
        </p:nvSpPr>
        <p:spPr>
          <a:xfrm>
            <a:off x="3505201" y="2104573"/>
            <a:ext cx="4063996" cy="1106714"/>
          </a:xfrm>
          <a:prstGeom prst="borderCallout1">
            <a:avLst>
              <a:gd name="adj1" fmla="val 29480"/>
              <a:gd name="adj2" fmla="val -3051"/>
              <a:gd name="adj3" fmla="val 102257"/>
              <a:gd name="adj4" fmla="val -31951"/>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a:solidFill>
                  <a:schemeClr val="tx1"/>
                </a:solidFill>
              </a:rPr>
              <a:t>退避しておいた</a:t>
            </a:r>
            <a:r>
              <a:rPr lang="en-US" altLang="ja-JP" sz="2400" b="1" dirty="0">
                <a:solidFill>
                  <a:schemeClr val="tx1"/>
                </a:solidFill>
              </a:rPr>
              <a:t> $</a:t>
            </a:r>
            <a:r>
              <a:rPr lang="en-US" altLang="ja-JP" sz="2400" b="1" dirty="0" err="1">
                <a:solidFill>
                  <a:schemeClr val="tx1"/>
                </a:solidFill>
              </a:rPr>
              <a:t>ra</a:t>
            </a:r>
            <a:r>
              <a:rPr lang="en-US" altLang="ja-JP" sz="2400" b="1" dirty="0">
                <a:solidFill>
                  <a:schemeClr val="tx1"/>
                </a:solidFill>
              </a:rPr>
              <a:t> </a:t>
            </a:r>
            <a:r>
              <a:rPr lang="ja-JP" altLang="en-US" sz="2400" b="1" dirty="0">
                <a:solidFill>
                  <a:schemeClr val="tx1"/>
                </a:solidFill>
              </a:rPr>
              <a:t>を</a:t>
            </a:r>
            <a:br>
              <a:rPr lang="en-US" altLang="ja-JP" sz="2400" b="1" dirty="0">
                <a:solidFill>
                  <a:schemeClr val="tx1"/>
                </a:solidFill>
              </a:rPr>
            </a:br>
            <a:r>
              <a:rPr lang="ja-JP" altLang="en-US" sz="2400" b="1" dirty="0">
                <a:solidFill>
                  <a:schemeClr val="tx1"/>
                </a:solidFill>
              </a:rPr>
              <a:t>戻す</a:t>
            </a:r>
            <a:r>
              <a:rPr lang="en-US" altLang="ja-JP" sz="2400" b="1" dirty="0">
                <a:solidFill>
                  <a:schemeClr val="tx1"/>
                </a:solidFill>
              </a:rPr>
              <a:t> (</a:t>
            </a:r>
            <a:r>
              <a:rPr lang="ja-JP" altLang="en-US" sz="2400" b="1" dirty="0">
                <a:solidFill>
                  <a:schemeClr val="tx1"/>
                </a:solidFill>
              </a:rPr>
              <a:t>後述</a:t>
            </a:r>
            <a:r>
              <a:rPr lang="en-US" altLang="ja-JP" sz="2400" b="1" dirty="0">
                <a:solidFill>
                  <a:schemeClr val="tx1"/>
                </a:solidFill>
              </a:rPr>
              <a:t>)</a:t>
            </a:r>
          </a:p>
        </p:txBody>
      </p:sp>
    </p:spTree>
    <p:extLst>
      <p:ext uri="{BB962C8B-B14F-4D97-AF65-F5344CB8AC3E}">
        <p14:creationId xmlns:p14="http://schemas.microsoft.com/office/powerpoint/2010/main" val="32698949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457200" y="474209"/>
            <a:ext cx="4132943" cy="4893647"/>
          </a:xfrm>
          <a:prstGeom prst="rect">
            <a:avLst/>
          </a:prstGeom>
        </p:spPr>
        <p:txBody>
          <a:bodyPr wrap="square">
            <a:spAutoFit/>
          </a:bodyPr>
          <a:lstStyle/>
          <a:p>
            <a:r>
              <a:rPr lang="en-US" altLang="ja-JP" sz="2000" b="1" dirty="0"/>
              <a:t>	</a:t>
            </a:r>
            <a:r>
              <a:rPr lang="en-US" altLang="ja-JP" sz="2400" b="1" dirty="0"/>
              <a:t>.text</a:t>
            </a:r>
          </a:p>
          <a:p>
            <a:r>
              <a:rPr lang="en-US" altLang="ja-JP" sz="2400" b="1" dirty="0"/>
              <a:t>	.</a:t>
            </a:r>
            <a:r>
              <a:rPr lang="en-US" altLang="ja-JP" sz="2400" b="1" dirty="0" err="1"/>
              <a:t>globl</a:t>
            </a:r>
            <a:r>
              <a:rPr lang="en-US" altLang="ja-JP" sz="2400" b="1" dirty="0"/>
              <a:t>	main</a:t>
            </a:r>
          </a:p>
          <a:p>
            <a:r>
              <a:rPr lang="en-US" altLang="ja-JP" sz="2400" b="1" dirty="0"/>
              <a:t>main:</a:t>
            </a:r>
          </a:p>
          <a:p>
            <a:r>
              <a:rPr lang="en-US" altLang="ja-JP" sz="2400" b="1" dirty="0"/>
              <a:t>	</a:t>
            </a:r>
            <a:r>
              <a:rPr lang="en-US" altLang="ja-JP" sz="2400" b="1" dirty="0" err="1"/>
              <a:t>addiu</a:t>
            </a:r>
            <a:r>
              <a:rPr lang="en-US" altLang="ja-JP" sz="2400" b="1" dirty="0"/>
              <a:t>	$sp,$sp,-20</a:t>
            </a:r>
          </a:p>
          <a:p>
            <a:r>
              <a:rPr lang="en-US" altLang="ja-JP" sz="2400" b="1" dirty="0"/>
              <a:t>	li		$a0,10</a:t>
            </a:r>
          </a:p>
          <a:p>
            <a:r>
              <a:rPr lang="en-US" altLang="ja-JP" sz="2400" b="1" dirty="0"/>
              <a:t>	</a:t>
            </a:r>
            <a:r>
              <a:rPr lang="en-US" altLang="ja-JP" sz="2400" b="1" dirty="0" err="1"/>
              <a:t>sw</a:t>
            </a:r>
            <a:r>
              <a:rPr lang="en-US" altLang="ja-JP" sz="2400" b="1" dirty="0"/>
              <a:t>		$ra,0($</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f</a:t>
            </a:r>
          </a:p>
          <a:p>
            <a:r>
              <a:rPr lang="en-US" altLang="ja-JP" sz="2400" b="1" dirty="0"/>
              <a:t>	</a:t>
            </a:r>
            <a:r>
              <a:rPr lang="en-US" altLang="ja-JP" sz="2400" b="1" dirty="0" err="1"/>
              <a:t>lw</a:t>
            </a:r>
            <a:r>
              <a:rPr lang="en-US" altLang="ja-JP" sz="2400" b="1" dirty="0"/>
              <a:t>		$ra,0($</a:t>
            </a:r>
            <a:r>
              <a:rPr lang="en-US" altLang="ja-JP" sz="2400" b="1" dirty="0" err="1"/>
              <a:t>sp</a:t>
            </a:r>
            <a:r>
              <a:rPr lang="en-US" altLang="ja-JP" sz="2400" b="1" dirty="0"/>
              <a:t>)</a:t>
            </a:r>
          </a:p>
          <a:p>
            <a:r>
              <a:rPr lang="en-US" altLang="ja-JP" sz="2400" b="1" dirty="0"/>
              <a:t>	move	$a0,$v0</a:t>
            </a:r>
          </a:p>
          <a:p>
            <a:r>
              <a:rPr lang="en-US" altLang="ja-JP" sz="2400" b="1" dirty="0"/>
              <a:t>	li		$v0,1</a:t>
            </a:r>
          </a:p>
          <a:p>
            <a:r>
              <a:rPr lang="en-US" altLang="ja-JP" sz="2400" b="1" dirty="0"/>
              <a:t>	</a:t>
            </a:r>
            <a:r>
              <a:rPr lang="en-US" altLang="ja-JP" sz="2400" b="1" dirty="0" err="1"/>
              <a:t>syscall</a:t>
            </a:r>
            <a:endParaRPr lang="en-US" altLang="ja-JP" sz="2400" b="1" dirty="0"/>
          </a:p>
          <a:p>
            <a:r>
              <a:rPr lang="en-US" altLang="ja-JP" sz="2400" b="1" dirty="0"/>
              <a:t>	</a:t>
            </a:r>
            <a:r>
              <a:rPr lang="en-US" altLang="ja-JP" sz="2400" b="1" dirty="0" err="1"/>
              <a:t>addiu</a:t>
            </a:r>
            <a:r>
              <a:rPr lang="en-US" altLang="ja-JP" sz="2400" b="1" dirty="0"/>
              <a:t>	$sp,$sp,20</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p:txBody>
      </p:sp>
      <p:sp>
        <p:nvSpPr>
          <p:cNvPr id="6" name="正方形/長方形 5"/>
          <p:cNvSpPr/>
          <p:nvPr/>
        </p:nvSpPr>
        <p:spPr>
          <a:xfrm>
            <a:off x="4873171" y="474209"/>
            <a:ext cx="4132943" cy="6001642"/>
          </a:xfrm>
          <a:prstGeom prst="rect">
            <a:avLst/>
          </a:prstGeom>
        </p:spPr>
        <p:txBody>
          <a:bodyPr wrap="square">
            <a:spAutoFit/>
          </a:bodyPr>
          <a:lstStyle/>
          <a:p>
            <a:r>
              <a:rPr lang="en-US" altLang="ja-JP" sz="2400" b="1" dirty="0"/>
              <a:t>f:</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ble</a:t>
            </a:r>
            <a:r>
              <a:rPr lang="en-US" altLang="ja-JP" sz="2400" b="1" dirty="0"/>
              <a:t>		$a0,0,end</a:t>
            </a:r>
          </a:p>
          <a:p>
            <a:r>
              <a:rPr lang="en-US" altLang="ja-JP" sz="2400" b="1" dirty="0"/>
              <a:t>	</a:t>
            </a:r>
            <a:r>
              <a:rPr lang="en-US" altLang="ja-JP" sz="2400" b="1" dirty="0" err="1"/>
              <a:t>sw</a:t>
            </a:r>
            <a:r>
              <a:rPr lang="en-US" altLang="ja-JP" sz="2400" b="1" dirty="0"/>
              <a:t>		$a0,8($</a:t>
            </a:r>
            <a:r>
              <a:rPr lang="en-US" altLang="ja-JP" sz="2400" b="1" dirty="0" err="1"/>
              <a:t>sp</a:t>
            </a:r>
            <a:r>
              <a:rPr lang="en-US" altLang="ja-JP" sz="2400" b="1" dirty="0"/>
              <a:t>)</a:t>
            </a:r>
          </a:p>
          <a:p>
            <a:r>
              <a:rPr lang="en-US" altLang="ja-JP" sz="2400" b="1" dirty="0"/>
              <a:t>	</a:t>
            </a:r>
            <a:r>
              <a:rPr lang="en-US" altLang="ja-JP" sz="2400" b="1" dirty="0" err="1"/>
              <a:t>addiu</a:t>
            </a:r>
            <a:r>
              <a:rPr lang="en-US" altLang="ja-JP" sz="2400" b="1" dirty="0"/>
              <a:t>	$a0,$a0,-1</a:t>
            </a:r>
          </a:p>
          <a:p>
            <a:r>
              <a:rPr lang="en-US" altLang="ja-JP" sz="2400" b="1" dirty="0"/>
              <a:t>	</a:t>
            </a:r>
            <a:r>
              <a:rPr lang="en-US" altLang="ja-JP" sz="2400" b="1" dirty="0" err="1"/>
              <a:t>sw</a:t>
            </a:r>
            <a:r>
              <a:rPr lang="en-US" altLang="ja-JP" sz="2400" b="1" dirty="0"/>
              <a:t>		$ra,4($</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f</a:t>
            </a:r>
          </a:p>
          <a:p>
            <a:r>
              <a:rPr lang="en-US" altLang="ja-JP" sz="2400" b="1" dirty="0"/>
              <a:t>	</a:t>
            </a:r>
            <a:r>
              <a:rPr lang="en-US" altLang="ja-JP" sz="2400" b="1" dirty="0" err="1"/>
              <a:t>lw</a:t>
            </a:r>
            <a:r>
              <a:rPr lang="en-US" altLang="ja-JP" sz="2400" b="1" dirty="0"/>
              <a:t>		$ra,4($</a:t>
            </a:r>
            <a:r>
              <a:rPr lang="en-US" altLang="ja-JP" sz="2400" b="1" dirty="0" err="1"/>
              <a:t>sp</a:t>
            </a:r>
            <a:r>
              <a:rPr lang="en-US" altLang="ja-JP" sz="2400" b="1" dirty="0"/>
              <a:t>)</a:t>
            </a:r>
          </a:p>
          <a:p>
            <a:r>
              <a:rPr lang="en-US" altLang="ja-JP" sz="2400" b="1" dirty="0"/>
              <a:t>	</a:t>
            </a:r>
            <a:r>
              <a:rPr lang="en-US" altLang="ja-JP" sz="2400" b="1" dirty="0" err="1"/>
              <a:t>lw</a:t>
            </a:r>
            <a:r>
              <a:rPr lang="en-US" altLang="ja-JP" sz="2400" b="1" dirty="0"/>
              <a:t>		$a0,8($</a:t>
            </a:r>
            <a:r>
              <a:rPr lang="en-US" altLang="ja-JP" sz="2400" b="1" dirty="0" err="1"/>
              <a:t>sp</a:t>
            </a:r>
            <a:r>
              <a:rPr lang="en-US" altLang="ja-JP" sz="2400" b="1" dirty="0"/>
              <a:t>)</a:t>
            </a:r>
          </a:p>
          <a:p>
            <a:r>
              <a:rPr lang="en-US" altLang="ja-JP" sz="2400" b="1" dirty="0"/>
              <a:t>	</a:t>
            </a:r>
            <a:r>
              <a:rPr lang="en-US" altLang="ja-JP" sz="2400" b="1" dirty="0" err="1"/>
              <a:t>addu</a:t>
            </a:r>
            <a:r>
              <a:rPr lang="en-US" altLang="ja-JP" sz="2400" b="1" dirty="0"/>
              <a:t>	$v0,$v0,$a0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a:p>
            <a:r>
              <a:rPr lang="en-US" altLang="ja-JP" sz="2400" b="1" dirty="0"/>
              <a:t>end:</a:t>
            </a:r>
          </a:p>
          <a:p>
            <a:r>
              <a:rPr lang="en-US" altLang="ja-JP" sz="2400" b="1" dirty="0"/>
              <a:t>	li		$v0,0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p:txBody>
      </p:sp>
      <p:cxnSp>
        <p:nvCxnSpPr>
          <p:cNvPr id="8" name="直線コネクタ 7"/>
          <p:cNvCxnSpPr/>
          <p:nvPr/>
        </p:nvCxnSpPr>
        <p:spPr>
          <a:xfrm>
            <a:off x="4336143" y="474209"/>
            <a:ext cx="0" cy="60016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線吹き出し 1 (枠付き) 6"/>
          <p:cNvSpPr/>
          <p:nvPr/>
        </p:nvSpPr>
        <p:spPr>
          <a:xfrm>
            <a:off x="809175" y="1551216"/>
            <a:ext cx="4063996" cy="1106714"/>
          </a:xfrm>
          <a:prstGeom prst="borderCallout1">
            <a:avLst>
              <a:gd name="adj1" fmla="val -8225"/>
              <a:gd name="adj2" fmla="val 66592"/>
              <a:gd name="adj3" fmla="val -45284"/>
              <a:gd name="adj4" fmla="val 113139"/>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a:solidFill>
                  <a:schemeClr val="tx1"/>
                </a:solidFill>
              </a:rPr>
              <a:t>f </a:t>
            </a:r>
            <a:r>
              <a:rPr lang="ja-JP" altLang="en-US" sz="2400" b="1" dirty="0">
                <a:solidFill>
                  <a:schemeClr val="tx1"/>
                </a:solidFill>
              </a:rPr>
              <a:t>のこの呼び出しで使う</a:t>
            </a:r>
            <a:br>
              <a:rPr lang="en-US" altLang="ja-JP" sz="2400" b="1" dirty="0">
                <a:solidFill>
                  <a:schemeClr val="tx1"/>
                </a:solidFill>
              </a:rPr>
            </a:br>
            <a:r>
              <a:rPr lang="ja-JP" altLang="en-US" sz="2400" b="1" dirty="0">
                <a:solidFill>
                  <a:schemeClr val="tx1"/>
                </a:solidFill>
              </a:rPr>
              <a:t>ローカル領域を確保</a:t>
            </a:r>
            <a:endParaRPr lang="en-US" altLang="ja-JP" sz="2400" b="1" dirty="0">
              <a:solidFill>
                <a:schemeClr val="tx1"/>
              </a:solidFill>
            </a:endParaRPr>
          </a:p>
        </p:txBody>
      </p:sp>
    </p:spTree>
    <p:extLst>
      <p:ext uri="{BB962C8B-B14F-4D97-AF65-F5344CB8AC3E}">
        <p14:creationId xmlns:p14="http://schemas.microsoft.com/office/powerpoint/2010/main" val="1531783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457200" y="474209"/>
            <a:ext cx="4132943" cy="4893647"/>
          </a:xfrm>
          <a:prstGeom prst="rect">
            <a:avLst/>
          </a:prstGeom>
        </p:spPr>
        <p:txBody>
          <a:bodyPr wrap="square">
            <a:spAutoFit/>
          </a:bodyPr>
          <a:lstStyle/>
          <a:p>
            <a:r>
              <a:rPr lang="en-US" altLang="ja-JP" sz="2000" b="1" dirty="0"/>
              <a:t>	</a:t>
            </a:r>
            <a:r>
              <a:rPr lang="en-US" altLang="ja-JP" sz="2400" b="1" dirty="0"/>
              <a:t>.text</a:t>
            </a:r>
          </a:p>
          <a:p>
            <a:r>
              <a:rPr lang="en-US" altLang="ja-JP" sz="2400" b="1" dirty="0"/>
              <a:t>	.</a:t>
            </a:r>
            <a:r>
              <a:rPr lang="en-US" altLang="ja-JP" sz="2400" b="1" dirty="0" err="1"/>
              <a:t>globl</a:t>
            </a:r>
            <a:r>
              <a:rPr lang="en-US" altLang="ja-JP" sz="2400" b="1" dirty="0"/>
              <a:t>	main</a:t>
            </a:r>
          </a:p>
          <a:p>
            <a:r>
              <a:rPr lang="en-US" altLang="ja-JP" sz="2400" b="1" dirty="0"/>
              <a:t>main:</a:t>
            </a:r>
          </a:p>
          <a:p>
            <a:r>
              <a:rPr lang="en-US" altLang="ja-JP" sz="2400" b="1" dirty="0"/>
              <a:t>	</a:t>
            </a:r>
            <a:r>
              <a:rPr lang="en-US" altLang="ja-JP" sz="2400" b="1" dirty="0" err="1"/>
              <a:t>addiu</a:t>
            </a:r>
            <a:r>
              <a:rPr lang="en-US" altLang="ja-JP" sz="2400" b="1" dirty="0"/>
              <a:t>	$sp,$sp,-20</a:t>
            </a:r>
          </a:p>
          <a:p>
            <a:r>
              <a:rPr lang="en-US" altLang="ja-JP" sz="2400" b="1" dirty="0"/>
              <a:t>	li		$a0,10</a:t>
            </a:r>
          </a:p>
          <a:p>
            <a:r>
              <a:rPr lang="en-US" altLang="ja-JP" sz="2400" b="1" dirty="0"/>
              <a:t>	</a:t>
            </a:r>
            <a:r>
              <a:rPr lang="en-US" altLang="ja-JP" sz="2400" b="1" dirty="0" err="1"/>
              <a:t>sw</a:t>
            </a:r>
            <a:r>
              <a:rPr lang="en-US" altLang="ja-JP" sz="2400" b="1" dirty="0"/>
              <a:t>		$ra,0($</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f</a:t>
            </a:r>
          </a:p>
          <a:p>
            <a:r>
              <a:rPr lang="en-US" altLang="ja-JP" sz="2400" b="1" dirty="0"/>
              <a:t>	</a:t>
            </a:r>
            <a:r>
              <a:rPr lang="en-US" altLang="ja-JP" sz="2400" b="1" dirty="0" err="1"/>
              <a:t>lw</a:t>
            </a:r>
            <a:r>
              <a:rPr lang="en-US" altLang="ja-JP" sz="2400" b="1" dirty="0"/>
              <a:t>		$ra,0($</a:t>
            </a:r>
            <a:r>
              <a:rPr lang="en-US" altLang="ja-JP" sz="2400" b="1" dirty="0" err="1"/>
              <a:t>sp</a:t>
            </a:r>
            <a:r>
              <a:rPr lang="en-US" altLang="ja-JP" sz="2400" b="1" dirty="0"/>
              <a:t>)</a:t>
            </a:r>
          </a:p>
          <a:p>
            <a:r>
              <a:rPr lang="en-US" altLang="ja-JP" sz="2400" b="1" dirty="0"/>
              <a:t>	move	$a0,$v0</a:t>
            </a:r>
          </a:p>
          <a:p>
            <a:r>
              <a:rPr lang="en-US" altLang="ja-JP" sz="2400" b="1" dirty="0"/>
              <a:t>	li		$v0,1</a:t>
            </a:r>
          </a:p>
          <a:p>
            <a:r>
              <a:rPr lang="en-US" altLang="ja-JP" sz="2400" b="1" dirty="0"/>
              <a:t>	</a:t>
            </a:r>
            <a:r>
              <a:rPr lang="en-US" altLang="ja-JP" sz="2400" b="1" dirty="0" err="1"/>
              <a:t>syscall</a:t>
            </a:r>
            <a:endParaRPr lang="en-US" altLang="ja-JP" sz="2400" b="1" dirty="0"/>
          </a:p>
          <a:p>
            <a:r>
              <a:rPr lang="en-US" altLang="ja-JP" sz="2400" b="1" dirty="0"/>
              <a:t>	</a:t>
            </a:r>
            <a:r>
              <a:rPr lang="en-US" altLang="ja-JP" sz="2400" b="1" dirty="0" err="1"/>
              <a:t>addiu</a:t>
            </a:r>
            <a:r>
              <a:rPr lang="en-US" altLang="ja-JP" sz="2400" b="1" dirty="0"/>
              <a:t>	$sp,$sp,20</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p:txBody>
      </p:sp>
      <p:sp>
        <p:nvSpPr>
          <p:cNvPr id="6" name="正方形/長方形 5"/>
          <p:cNvSpPr/>
          <p:nvPr/>
        </p:nvSpPr>
        <p:spPr>
          <a:xfrm>
            <a:off x="4873171" y="474209"/>
            <a:ext cx="4132943" cy="6001642"/>
          </a:xfrm>
          <a:prstGeom prst="rect">
            <a:avLst/>
          </a:prstGeom>
        </p:spPr>
        <p:txBody>
          <a:bodyPr wrap="square">
            <a:spAutoFit/>
          </a:bodyPr>
          <a:lstStyle/>
          <a:p>
            <a:r>
              <a:rPr lang="en-US" altLang="ja-JP" sz="2400" b="1" dirty="0"/>
              <a:t>f:</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ble</a:t>
            </a:r>
            <a:r>
              <a:rPr lang="en-US" altLang="ja-JP" sz="2400" b="1" dirty="0"/>
              <a:t>		$a0,0,end</a:t>
            </a:r>
          </a:p>
          <a:p>
            <a:r>
              <a:rPr lang="en-US" altLang="ja-JP" sz="2400" b="1" dirty="0"/>
              <a:t>	</a:t>
            </a:r>
            <a:r>
              <a:rPr lang="en-US" altLang="ja-JP" sz="2400" b="1" dirty="0" err="1"/>
              <a:t>sw</a:t>
            </a:r>
            <a:r>
              <a:rPr lang="en-US" altLang="ja-JP" sz="2400" b="1" dirty="0"/>
              <a:t>		$a0,8($</a:t>
            </a:r>
            <a:r>
              <a:rPr lang="en-US" altLang="ja-JP" sz="2400" b="1" dirty="0" err="1"/>
              <a:t>sp</a:t>
            </a:r>
            <a:r>
              <a:rPr lang="en-US" altLang="ja-JP" sz="2400" b="1" dirty="0"/>
              <a:t>)</a:t>
            </a:r>
          </a:p>
          <a:p>
            <a:r>
              <a:rPr lang="en-US" altLang="ja-JP" sz="2400" b="1" dirty="0"/>
              <a:t>	</a:t>
            </a:r>
            <a:r>
              <a:rPr lang="en-US" altLang="ja-JP" sz="2400" b="1" dirty="0" err="1"/>
              <a:t>addiu</a:t>
            </a:r>
            <a:r>
              <a:rPr lang="en-US" altLang="ja-JP" sz="2400" b="1" dirty="0"/>
              <a:t>	$a0,$a0,-1</a:t>
            </a:r>
          </a:p>
          <a:p>
            <a:r>
              <a:rPr lang="en-US" altLang="ja-JP" sz="2400" b="1" dirty="0"/>
              <a:t>	</a:t>
            </a:r>
            <a:r>
              <a:rPr lang="en-US" altLang="ja-JP" sz="2400" b="1" dirty="0" err="1"/>
              <a:t>sw</a:t>
            </a:r>
            <a:r>
              <a:rPr lang="en-US" altLang="ja-JP" sz="2400" b="1" dirty="0"/>
              <a:t>		$ra,4($</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f</a:t>
            </a:r>
          </a:p>
          <a:p>
            <a:r>
              <a:rPr lang="en-US" altLang="ja-JP" sz="2400" b="1" dirty="0"/>
              <a:t>	</a:t>
            </a:r>
            <a:r>
              <a:rPr lang="en-US" altLang="ja-JP" sz="2400" b="1" dirty="0" err="1"/>
              <a:t>lw</a:t>
            </a:r>
            <a:r>
              <a:rPr lang="en-US" altLang="ja-JP" sz="2400" b="1" dirty="0"/>
              <a:t>		$ra,4($</a:t>
            </a:r>
            <a:r>
              <a:rPr lang="en-US" altLang="ja-JP" sz="2400" b="1" dirty="0" err="1"/>
              <a:t>sp</a:t>
            </a:r>
            <a:r>
              <a:rPr lang="en-US" altLang="ja-JP" sz="2400" b="1" dirty="0"/>
              <a:t>)</a:t>
            </a:r>
          </a:p>
          <a:p>
            <a:r>
              <a:rPr lang="en-US" altLang="ja-JP" sz="2400" b="1" dirty="0"/>
              <a:t>	</a:t>
            </a:r>
            <a:r>
              <a:rPr lang="en-US" altLang="ja-JP" sz="2400" b="1" dirty="0" err="1"/>
              <a:t>lw</a:t>
            </a:r>
            <a:r>
              <a:rPr lang="en-US" altLang="ja-JP" sz="2400" b="1" dirty="0"/>
              <a:t>		$a0,8($</a:t>
            </a:r>
            <a:r>
              <a:rPr lang="en-US" altLang="ja-JP" sz="2400" b="1" dirty="0" err="1"/>
              <a:t>sp</a:t>
            </a:r>
            <a:r>
              <a:rPr lang="en-US" altLang="ja-JP" sz="2400" b="1" dirty="0"/>
              <a:t>)</a:t>
            </a:r>
          </a:p>
          <a:p>
            <a:r>
              <a:rPr lang="en-US" altLang="ja-JP" sz="2400" b="1" dirty="0"/>
              <a:t>	</a:t>
            </a:r>
            <a:r>
              <a:rPr lang="en-US" altLang="ja-JP" sz="2400" b="1" dirty="0" err="1"/>
              <a:t>addu</a:t>
            </a:r>
            <a:r>
              <a:rPr lang="en-US" altLang="ja-JP" sz="2400" b="1" dirty="0"/>
              <a:t>	$v0,$v0,$a0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a:p>
            <a:r>
              <a:rPr lang="en-US" altLang="ja-JP" sz="2400" b="1" dirty="0"/>
              <a:t>end:</a:t>
            </a:r>
          </a:p>
          <a:p>
            <a:r>
              <a:rPr lang="en-US" altLang="ja-JP" sz="2400" b="1" dirty="0"/>
              <a:t>	li		$v0,0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p:txBody>
      </p:sp>
      <p:cxnSp>
        <p:nvCxnSpPr>
          <p:cNvPr id="8" name="直線コネクタ 7"/>
          <p:cNvCxnSpPr/>
          <p:nvPr/>
        </p:nvCxnSpPr>
        <p:spPr>
          <a:xfrm>
            <a:off x="4336143" y="474209"/>
            <a:ext cx="0" cy="60016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線吹き出し 1 (枠付き) 6"/>
          <p:cNvSpPr/>
          <p:nvPr/>
        </p:nvSpPr>
        <p:spPr>
          <a:xfrm>
            <a:off x="809175" y="1968502"/>
            <a:ext cx="4063996" cy="1106714"/>
          </a:xfrm>
          <a:prstGeom prst="borderCallout1">
            <a:avLst>
              <a:gd name="adj1" fmla="val -8225"/>
              <a:gd name="adj2" fmla="val 66592"/>
              <a:gd name="adj3" fmla="val -45284"/>
              <a:gd name="adj4" fmla="val 113139"/>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a:solidFill>
                  <a:schemeClr val="tx1"/>
                </a:solidFill>
              </a:rPr>
              <a:t>$a0 </a:t>
            </a:r>
            <a:r>
              <a:rPr lang="ja-JP" altLang="en-US" sz="2400" b="1" dirty="0">
                <a:solidFill>
                  <a:schemeClr val="tx1"/>
                </a:solidFill>
              </a:rPr>
              <a:t>が</a:t>
            </a:r>
            <a:r>
              <a:rPr lang="en-US" altLang="ja-JP" sz="2400" b="1" dirty="0">
                <a:solidFill>
                  <a:schemeClr val="tx1"/>
                </a:solidFill>
              </a:rPr>
              <a:t> 0 </a:t>
            </a:r>
            <a:r>
              <a:rPr lang="ja-JP" altLang="en-US" sz="2400" b="1" dirty="0">
                <a:solidFill>
                  <a:schemeClr val="tx1"/>
                </a:solidFill>
              </a:rPr>
              <a:t>より小さかったら</a:t>
            </a:r>
            <a:br>
              <a:rPr lang="en-US" altLang="ja-JP" sz="2400" b="1" dirty="0">
                <a:solidFill>
                  <a:schemeClr val="tx1"/>
                </a:solidFill>
              </a:rPr>
            </a:br>
            <a:r>
              <a:rPr lang="en-US" altLang="ja-JP" sz="2400" b="1" dirty="0">
                <a:solidFill>
                  <a:schemeClr val="tx1"/>
                </a:solidFill>
              </a:rPr>
              <a:t>end </a:t>
            </a:r>
            <a:r>
              <a:rPr lang="ja-JP" altLang="en-US" sz="2400" b="1" dirty="0">
                <a:solidFill>
                  <a:schemeClr val="tx1"/>
                </a:solidFill>
              </a:rPr>
              <a:t>に飛ぶ</a:t>
            </a:r>
            <a:r>
              <a:rPr lang="en-US" altLang="ja-JP" sz="2400" b="1" dirty="0">
                <a:solidFill>
                  <a:schemeClr val="tx1"/>
                </a:solidFill>
              </a:rPr>
              <a:t> (</a:t>
            </a:r>
            <a:r>
              <a:rPr lang="ja-JP" altLang="en-US" sz="2400" b="1" dirty="0">
                <a:solidFill>
                  <a:schemeClr val="tx1"/>
                </a:solidFill>
              </a:rPr>
              <a:t>リファレンス参照</a:t>
            </a:r>
            <a:r>
              <a:rPr lang="en-US" altLang="ja-JP" sz="2400" b="1" dirty="0">
                <a:solidFill>
                  <a:schemeClr val="tx1"/>
                </a:solidFill>
              </a:rPr>
              <a:t>)</a:t>
            </a:r>
          </a:p>
        </p:txBody>
      </p:sp>
    </p:spTree>
    <p:extLst>
      <p:ext uri="{BB962C8B-B14F-4D97-AF65-F5344CB8AC3E}">
        <p14:creationId xmlns:p14="http://schemas.microsoft.com/office/powerpoint/2010/main" val="19461924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457200" y="474209"/>
            <a:ext cx="4132943" cy="4893647"/>
          </a:xfrm>
          <a:prstGeom prst="rect">
            <a:avLst/>
          </a:prstGeom>
        </p:spPr>
        <p:txBody>
          <a:bodyPr wrap="square">
            <a:spAutoFit/>
          </a:bodyPr>
          <a:lstStyle/>
          <a:p>
            <a:r>
              <a:rPr lang="en-US" altLang="ja-JP" sz="2000" b="1" dirty="0"/>
              <a:t>	</a:t>
            </a:r>
            <a:r>
              <a:rPr lang="en-US" altLang="ja-JP" sz="2400" b="1" dirty="0"/>
              <a:t>.text</a:t>
            </a:r>
          </a:p>
          <a:p>
            <a:r>
              <a:rPr lang="en-US" altLang="ja-JP" sz="2400" b="1" dirty="0"/>
              <a:t>	.</a:t>
            </a:r>
            <a:r>
              <a:rPr lang="en-US" altLang="ja-JP" sz="2400" b="1" dirty="0" err="1"/>
              <a:t>globl</a:t>
            </a:r>
            <a:r>
              <a:rPr lang="en-US" altLang="ja-JP" sz="2400" b="1" dirty="0"/>
              <a:t>	main</a:t>
            </a:r>
          </a:p>
          <a:p>
            <a:r>
              <a:rPr lang="en-US" altLang="ja-JP" sz="2400" b="1" dirty="0"/>
              <a:t>main:</a:t>
            </a:r>
          </a:p>
          <a:p>
            <a:r>
              <a:rPr lang="en-US" altLang="ja-JP" sz="2400" b="1" dirty="0"/>
              <a:t>	</a:t>
            </a:r>
            <a:r>
              <a:rPr lang="en-US" altLang="ja-JP" sz="2400" b="1" dirty="0" err="1"/>
              <a:t>addiu</a:t>
            </a:r>
            <a:r>
              <a:rPr lang="en-US" altLang="ja-JP" sz="2400" b="1" dirty="0"/>
              <a:t>	$sp,$sp,-20</a:t>
            </a:r>
          </a:p>
          <a:p>
            <a:r>
              <a:rPr lang="en-US" altLang="ja-JP" sz="2400" b="1" dirty="0"/>
              <a:t>	li		$a0,10</a:t>
            </a:r>
          </a:p>
          <a:p>
            <a:r>
              <a:rPr lang="en-US" altLang="ja-JP" sz="2400" b="1" dirty="0"/>
              <a:t>	</a:t>
            </a:r>
            <a:r>
              <a:rPr lang="en-US" altLang="ja-JP" sz="2400" b="1" dirty="0" err="1"/>
              <a:t>sw</a:t>
            </a:r>
            <a:r>
              <a:rPr lang="en-US" altLang="ja-JP" sz="2400" b="1" dirty="0"/>
              <a:t>		$ra,0($</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f</a:t>
            </a:r>
          </a:p>
          <a:p>
            <a:r>
              <a:rPr lang="en-US" altLang="ja-JP" sz="2400" b="1" dirty="0"/>
              <a:t>	</a:t>
            </a:r>
            <a:r>
              <a:rPr lang="en-US" altLang="ja-JP" sz="2400" b="1" dirty="0" err="1"/>
              <a:t>lw</a:t>
            </a:r>
            <a:r>
              <a:rPr lang="en-US" altLang="ja-JP" sz="2400" b="1" dirty="0"/>
              <a:t>		$ra,0($</a:t>
            </a:r>
            <a:r>
              <a:rPr lang="en-US" altLang="ja-JP" sz="2400" b="1" dirty="0" err="1"/>
              <a:t>sp</a:t>
            </a:r>
            <a:r>
              <a:rPr lang="en-US" altLang="ja-JP" sz="2400" b="1" dirty="0"/>
              <a:t>)</a:t>
            </a:r>
          </a:p>
          <a:p>
            <a:r>
              <a:rPr lang="en-US" altLang="ja-JP" sz="2400" b="1" dirty="0"/>
              <a:t>	move	$a0,$v0</a:t>
            </a:r>
          </a:p>
          <a:p>
            <a:r>
              <a:rPr lang="en-US" altLang="ja-JP" sz="2400" b="1" dirty="0"/>
              <a:t>	li		$v0,1</a:t>
            </a:r>
          </a:p>
          <a:p>
            <a:r>
              <a:rPr lang="en-US" altLang="ja-JP" sz="2400" b="1" dirty="0"/>
              <a:t>	</a:t>
            </a:r>
            <a:r>
              <a:rPr lang="en-US" altLang="ja-JP" sz="2400" b="1" dirty="0" err="1"/>
              <a:t>syscall</a:t>
            </a:r>
            <a:endParaRPr lang="en-US" altLang="ja-JP" sz="2400" b="1" dirty="0"/>
          </a:p>
          <a:p>
            <a:r>
              <a:rPr lang="en-US" altLang="ja-JP" sz="2400" b="1" dirty="0"/>
              <a:t>	</a:t>
            </a:r>
            <a:r>
              <a:rPr lang="en-US" altLang="ja-JP" sz="2400" b="1" dirty="0" err="1"/>
              <a:t>addiu</a:t>
            </a:r>
            <a:r>
              <a:rPr lang="en-US" altLang="ja-JP" sz="2400" b="1" dirty="0"/>
              <a:t>	$sp,$sp,20</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p:txBody>
      </p:sp>
      <p:sp>
        <p:nvSpPr>
          <p:cNvPr id="6" name="正方形/長方形 5"/>
          <p:cNvSpPr/>
          <p:nvPr/>
        </p:nvSpPr>
        <p:spPr>
          <a:xfrm>
            <a:off x="4873171" y="474209"/>
            <a:ext cx="4132943" cy="6001642"/>
          </a:xfrm>
          <a:prstGeom prst="rect">
            <a:avLst/>
          </a:prstGeom>
        </p:spPr>
        <p:txBody>
          <a:bodyPr wrap="square">
            <a:spAutoFit/>
          </a:bodyPr>
          <a:lstStyle/>
          <a:p>
            <a:r>
              <a:rPr lang="en-US" altLang="ja-JP" sz="2400" b="1" dirty="0"/>
              <a:t>f:</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ble</a:t>
            </a:r>
            <a:r>
              <a:rPr lang="en-US" altLang="ja-JP" sz="2400" b="1" dirty="0"/>
              <a:t>		$a0,0,end</a:t>
            </a:r>
          </a:p>
          <a:p>
            <a:r>
              <a:rPr lang="en-US" altLang="ja-JP" sz="2400" b="1" dirty="0"/>
              <a:t>	</a:t>
            </a:r>
            <a:r>
              <a:rPr lang="en-US" altLang="ja-JP" sz="2400" b="1" dirty="0" err="1"/>
              <a:t>sw</a:t>
            </a:r>
            <a:r>
              <a:rPr lang="en-US" altLang="ja-JP" sz="2400" b="1" dirty="0"/>
              <a:t>		$a0,8($</a:t>
            </a:r>
            <a:r>
              <a:rPr lang="en-US" altLang="ja-JP" sz="2400" b="1" dirty="0" err="1"/>
              <a:t>sp</a:t>
            </a:r>
            <a:r>
              <a:rPr lang="en-US" altLang="ja-JP" sz="2400" b="1" dirty="0"/>
              <a:t>)</a:t>
            </a:r>
          </a:p>
          <a:p>
            <a:r>
              <a:rPr lang="en-US" altLang="ja-JP" sz="2400" b="1" dirty="0"/>
              <a:t>	</a:t>
            </a:r>
            <a:r>
              <a:rPr lang="en-US" altLang="ja-JP" sz="2400" b="1" dirty="0" err="1"/>
              <a:t>addiu</a:t>
            </a:r>
            <a:r>
              <a:rPr lang="en-US" altLang="ja-JP" sz="2400" b="1" dirty="0"/>
              <a:t>	$a0,$a0,-1</a:t>
            </a:r>
          </a:p>
          <a:p>
            <a:r>
              <a:rPr lang="en-US" altLang="ja-JP" sz="2400" b="1" dirty="0"/>
              <a:t>	</a:t>
            </a:r>
            <a:r>
              <a:rPr lang="en-US" altLang="ja-JP" sz="2400" b="1" dirty="0" err="1"/>
              <a:t>sw</a:t>
            </a:r>
            <a:r>
              <a:rPr lang="en-US" altLang="ja-JP" sz="2400" b="1" dirty="0"/>
              <a:t>		$ra,4($</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f</a:t>
            </a:r>
          </a:p>
          <a:p>
            <a:r>
              <a:rPr lang="en-US" altLang="ja-JP" sz="2400" b="1" dirty="0"/>
              <a:t>	</a:t>
            </a:r>
            <a:r>
              <a:rPr lang="en-US" altLang="ja-JP" sz="2400" b="1" dirty="0" err="1"/>
              <a:t>lw</a:t>
            </a:r>
            <a:r>
              <a:rPr lang="en-US" altLang="ja-JP" sz="2400" b="1" dirty="0"/>
              <a:t>		$ra,4($</a:t>
            </a:r>
            <a:r>
              <a:rPr lang="en-US" altLang="ja-JP" sz="2400" b="1" dirty="0" err="1"/>
              <a:t>sp</a:t>
            </a:r>
            <a:r>
              <a:rPr lang="en-US" altLang="ja-JP" sz="2400" b="1" dirty="0"/>
              <a:t>)</a:t>
            </a:r>
          </a:p>
          <a:p>
            <a:r>
              <a:rPr lang="en-US" altLang="ja-JP" sz="2400" b="1" dirty="0"/>
              <a:t>	</a:t>
            </a:r>
            <a:r>
              <a:rPr lang="en-US" altLang="ja-JP" sz="2400" b="1" dirty="0" err="1"/>
              <a:t>lw</a:t>
            </a:r>
            <a:r>
              <a:rPr lang="en-US" altLang="ja-JP" sz="2400" b="1" dirty="0"/>
              <a:t>		$a0,8($</a:t>
            </a:r>
            <a:r>
              <a:rPr lang="en-US" altLang="ja-JP" sz="2400" b="1" dirty="0" err="1"/>
              <a:t>sp</a:t>
            </a:r>
            <a:r>
              <a:rPr lang="en-US" altLang="ja-JP" sz="2400" b="1" dirty="0"/>
              <a:t>)</a:t>
            </a:r>
          </a:p>
          <a:p>
            <a:r>
              <a:rPr lang="en-US" altLang="ja-JP" sz="2400" b="1" dirty="0"/>
              <a:t>	</a:t>
            </a:r>
            <a:r>
              <a:rPr lang="en-US" altLang="ja-JP" sz="2400" b="1" dirty="0" err="1"/>
              <a:t>addu</a:t>
            </a:r>
            <a:r>
              <a:rPr lang="en-US" altLang="ja-JP" sz="2400" b="1" dirty="0"/>
              <a:t>	$v0,$v0,$a0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a:p>
            <a:r>
              <a:rPr lang="en-US" altLang="ja-JP" sz="2400" b="1" dirty="0"/>
              <a:t>end:</a:t>
            </a:r>
          </a:p>
          <a:p>
            <a:r>
              <a:rPr lang="en-US" altLang="ja-JP" sz="2400" b="1" dirty="0"/>
              <a:t>	li		$v0,0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p:txBody>
      </p:sp>
      <p:cxnSp>
        <p:nvCxnSpPr>
          <p:cNvPr id="8" name="直線コネクタ 7"/>
          <p:cNvCxnSpPr/>
          <p:nvPr/>
        </p:nvCxnSpPr>
        <p:spPr>
          <a:xfrm>
            <a:off x="4336143" y="474209"/>
            <a:ext cx="0" cy="60016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線吹き出し 1 (枠付き) 6"/>
          <p:cNvSpPr/>
          <p:nvPr/>
        </p:nvSpPr>
        <p:spPr>
          <a:xfrm>
            <a:off x="526147" y="2313216"/>
            <a:ext cx="4063996" cy="1106714"/>
          </a:xfrm>
          <a:prstGeom prst="borderCallout1">
            <a:avLst>
              <a:gd name="adj1" fmla="val -8225"/>
              <a:gd name="adj2" fmla="val 66592"/>
              <a:gd name="adj3" fmla="val -37087"/>
              <a:gd name="adj4" fmla="val 11581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a:solidFill>
                  <a:schemeClr val="tx1"/>
                </a:solidFill>
              </a:rPr>
              <a:t>$a0 </a:t>
            </a:r>
            <a:r>
              <a:rPr lang="ja-JP" altLang="en-US" sz="2400" b="1" dirty="0">
                <a:solidFill>
                  <a:schemeClr val="tx1"/>
                </a:solidFill>
              </a:rPr>
              <a:t>が</a:t>
            </a:r>
            <a:r>
              <a:rPr lang="en-US" altLang="ja-JP" sz="2400" b="1" dirty="0">
                <a:solidFill>
                  <a:schemeClr val="tx1"/>
                </a:solidFill>
              </a:rPr>
              <a:t> &gt;0 </a:t>
            </a:r>
            <a:r>
              <a:rPr lang="ja-JP" altLang="en-US" sz="2400" b="1" dirty="0">
                <a:solidFill>
                  <a:schemeClr val="tx1"/>
                </a:solidFill>
              </a:rPr>
              <a:t>の場合は</a:t>
            </a:r>
            <a:endParaRPr lang="en-US" altLang="ja-JP" sz="2400" b="1" dirty="0">
              <a:solidFill>
                <a:schemeClr val="tx1"/>
              </a:solidFill>
            </a:endParaRPr>
          </a:p>
          <a:p>
            <a:pPr algn="ctr"/>
            <a:r>
              <a:rPr lang="en-US" altLang="ja-JP" sz="2400" b="1" dirty="0">
                <a:solidFill>
                  <a:schemeClr val="tx1"/>
                </a:solidFill>
              </a:rPr>
              <a:t>$a0 </a:t>
            </a:r>
            <a:r>
              <a:rPr lang="ja-JP" altLang="en-US" sz="2400" b="1" dirty="0">
                <a:solidFill>
                  <a:schemeClr val="tx1"/>
                </a:solidFill>
              </a:rPr>
              <a:t>を一旦退避しておいて</a:t>
            </a:r>
            <a:br>
              <a:rPr lang="en-US" altLang="ja-JP" sz="2400" b="1" dirty="0">
                <a:solidFill>
                  <a:schemeClr val="tx1"/>
                </a:solidFill>
              </a:rPr>
            </a:br>
            <a:r>
              <a:rPr lang="en-US" altLang="ja-JP" sz="2400" b="1" dirty="0">
                <a:solidFill>
                  <a:schemeClr val="tx1"/>
                </a:solidFill>
              </a:rPr>
              <a:t>$a0 </a:t>
            </a:r>
            <a:r>
              <a:rPr lang="ja-JP" altLang="en-US" sz="2400" b="1" dirty="0">
                <a:solidFill>
                  <a:schemeClr val="tx1"/>
                </a:solidFill>
              </a:rPr>
              <a:t>を</a:t>
            </a:r>
            <a:r>
              <a:rPr lang="en-US" altLang="ja-JP" sz="2400" b="1" dirty="0">
                <a:solidFill>
                  <a:schemeClr val="tx1"/>
                </a:solidFill>
              </a:rPr>
              <a:t> 1 </a:t>
            </a:r>
            <a:r>
              <a:rPr lang="ja-JP" altLang="en-US" sz="2400" b="1" dirty="0">
                <a:solidFill>
                  <a:schemeClr val="tx1"/>
                </a:solidFill>
              </a:rPr>
              <a:t>減らす</a:t>
            </a:r>
            <a:endParaRPr lang="en-US" altLang="ja-JP" sz="2400" b="1" dirty="0">
              <a:solidFill>
                <a:schemeClr val="tx1"/>
              </a:solidFill>
            </a:endParaRPr>
          </a:p>
        </p:txBody>
      </p:sp>
      <p:sp>
        <p:nvSpPr>
          <p:cNvPr id="2" name="左大かっこ 1"/>
          <p:cNvSpPr/>
          <p:nvPr/>
        </p:nvSpPr>
        <p:spPr>
          <a:xfrm>
            <a:off x="5270138" y="1632857"/>
            <a:ext cx="45719" cy="680359"/>
          </a:xfrm>
          <a:prstGeom prst="leftBracket">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4687164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457200" y="474209"/>
            <a:ext cx="4132943" cy="4893647"/>
          </a:xfrm>
          <a:prstGeom prst="rect">
            <a:avLst/>
          </a:prstGeom>
        </p:spPr>
        <p:txBody>
          <a:bodyPr wrap="square">
            <a:spAutoFit/>
          </a:bodyPr>
          <a:lstStyle/>
          <a:p>
            <a:r>
              <a:rPr lang="en-US" altLang="ja-JP" sz="2000" b="1" dirty="0"/>
              <a:t>	</a:t>
            </a:r>
            <a:r>
              <a:rPr lang="en-US" altLang="ja-JP" sz="2400" b="1" dirty="0"/>
              <a:t>.text</a:t>
            </a:r>
          </a:p>
          <a:p>
            <a:r>
              <a:rPr lang="en-US" altLang="ja-JP" sz="2400" b="1" dirty="0"/>
              <a:t>	.</a:t>
            </a:r>
            <a:r>
              <a:rPr lang="en-US" altLang="ja-JP" sz="2400" b="1" dirty="0" err="1"/>
              <a:t>globl</a:t>
            </a:r>
            <a:r>
              <a:rPr lang="en-US" altLang="ja-JP" sz="2400" b="1" dirty="0"/>
              <a:t>	main</a:t>
            </a:r>
          </a:p>
          <a:p>
            <a:r>
              <a:rPr lang="en-US" altLang="ja-JP" sz="2400" b="1" dirty="0"/>
              <a:t>main:</a:t>
            </a:r>
          </a:p>
          <a:p>
            <a:r>
              <a:rPr lang="en-US" altLang="ja-JP" sz="2400" b="1" dirty="0"/>
              <a:t>	</a:t>
            </a:r>
            <a:r>
              <a:rPr lang="en-US" altLang="ja-JP" sz="2400" b="1" dirty="0" err="1"/>
              <a:t>addiu</a:t>
            </a:r>
            <a:r>
              <a:rPr lang="en-US" altLang="ja-JP" sz="2400" b="1" dirty="0"/>
              <a:t>	$sp,$sp,-20</a:t>
            </a:r>
          </a:p>
          <a:p>
            <a:r>
              <a:rPr lang="en-US" altLang="ja-JP" sz="2400" b="1" dirty="0"/>
              <a:t>	li		$a0,10</a:t>
            </a:r>
          </a:p>
          <a:p>
            <a:r>
              <a:rPr lang="en-US" altLang="ja-JP" sz="2400" b="1" dirty="0"/>
              <a:t>	</a:t>
            </a:r>
            <a:r>
              <a:rPr lang="en-US" altLang="ja-JP" sz="2400" b="1" dirty="0" err="1"/>
              <a:t>sw</a:t>
            </a:r>
            <a:r>
              <a:rPr lang="en-US" altLang="ja-JP" sz="2400" b="1" dirty="0"/>
              <a:t>		$ra,0($</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f</a:t>
            </a:r>
          </a:p>
          <a:p>
            <a:r>
              <a:rPr lang="en-US" altLang="ja-JP" sz="2400" b="1" dirty="0"/>
              <a:t>	</a:t>
            </a:r>
            <a:r>
              <a:rPr lang="en-US" altLang="ja-JP" sz="2400" b="1" dirty="0" err="1"/>
              <a:t>lw</a:t>
            </a:r>
            <a:r>
              <a:rPr lang="en-US" altLang="ja-JP" sz="2400" b="1" dirty="0"/>
              <a:t>		$ra,0($</a:t>
            </a:r>
            <a:r>
              <a:rPr lang="en-US" altLang="ja-JP" sz="2400" b="1" dirty="0" err="1"/>
              <a:t>sp</a:t>
            </a:r>
            <a:r>
              <a:rPr lang="en-US" altLang="ja-JP" sz="2400" b="1" dirty="0"/>
              <a:t>)</a:t>
            </a:r>
          </a:p>
          <a:p>
            <a:r>
              <a:rPr lang="en-US" altLang="ja-JP" sz="2400" b="1" dirty="0"/>
              <a:t>	move	$a0,$v0</a:t>
            </a:r>
          </a:p>
          <a:p>
            <a:r>
              <a:rPr lang="en-US" altLang="ja-JP" sz="2400" b="1" dirty="0"/>
              <a:t>	li		$v0,1</a:t>
            </a:r>
          </a:p>
          <a:p>
            <a:r>
              <a:rPr lang="en-US" altLang="ja-JP" sz="2400" b="1" dirty="0"/>
              <a:t>	</a:t>
            </a:r>
            <a:r>
              <a:rPr lang="en-US" altLang="ja-JP" sz="2400" b="1" dirty="0" err="1"/>
              <a:t>syscall</a:t>
            </a:r>
            <a:endParaRPr lang="en-US" altLang="ja-JP" sz="2400" b="1" dirty="0"/>
          </a:p>
          <a:p>
            <a:r>
              <a:rPr lang="en-US" altLang="ja-JP" sz="2400" b="1" dirty="0"/>
              <a:t>	</a:t>
            </a:r>
            <a:r>
              <a:rPr lang="en-US" altLang="ja-JP" sz="2400" b="1" dirty="0" err="1"/>
              <a:t>addiu</a:t>
            </a:r>
            <a:r>
              <a:rPr lang="en-US" altLang="ja-JP" sz="2400" b="1" dirty="0"/>
              <a:t>	$sp,$sp,20</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p:txBody>
      </p:sp>
      <p:sp>
        <p:nvSpPr>
          <p:cNvPr id="6" name="正方形/長方形 5"/>
          <p:cNvSpPr/>
          <p:nvPr/>
        </p:nvSpPr>
        <p:spPr>
          <a:xfrm>
            <a:off x="4873171" y="474209"/>
            <a:ext cx="4132943" cy="6001642"/>
          </a:xfrm>
          <a:prstGeom prst="rect">
            <a:avLst/>
          </a:prstGeom>
        </p:spPr>
        <p:txBody>
          <a:bodyPr wrap="square">
            <a:spAutoFit/>
          </a:bodyPr>
          <a:lstStyle/>
          <a:p>
            <a:r>
              <a:rPr lang="en-US" altLang="ja-JP" sz="2400" b="1" dirty="0"/>
              <a:t>f:</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ble</a:t>
            </a:r>
            <a:r>
              <a:rPr lang="en-US" altLang="ja-JP" sz="2400" b="1" dirty="0"/>
              <a:t>		$a0,0,end</a:t>
            </a:r>
          </a:p>
          <a:p>
            <a:r>
              <a:rPr lang="en-US" altLang="ja-JP" sz="2400" b="1" dirty="0"/>
              <a:t>	</a:t>
            </a:r>
            <a:r>
              <a:rPr lang="en-US" altLang="ja-JP" sz="2400" b="1" dirty="0" err="1"/>
              <a:t>sw</a:t>
            </a:r>
            <a:r>
              <a:rPr lang="en-US" altLang="ja-JP" sz="2400" b="1" dirty="0"/>
              <a:t>		$a0,8($</a:t>
            </a:r>
            <a:r>
              <a:rPr lang="en-US" altLang="ja-JP" sz="2400" b="1" dirty="0" err="1"/>
              <a:t>sp</a:t>
            </a:r>
            <a:r>
              <a:rPr lang="en-US" altLang="ja-JP" sz="2400" b="1" dirty="0"/>
              <a:t>)</a:t>
            </a:r>
          </a:p>
          <a:p>
            <a:r>
              <a:rPr lang="en-US" altLang="ja-JP" sz="2400" b="1" dirty="0"/>
              <a:t>	</a:t>
            </a:r>
            <a:r>
              <a:rPr lang="en-US" altLang="ja-JP" sz="2400" b="1" dirty="0" err="1"/>
              <a:t>addiu</a:t>
            </a:r>
            <a:r>
              <a:rPr lang="en-US" altLang="ja-JP" sz="2400" b="1" dirty="0"/>
              <a:t>	$a0,$a0,-1</a:t>
            </a:r>
          </a:p>
          <a:p>
            <a:r>
              <a:rPr lang="en-US" altLang="ja-JP" sz="2400" b="1" dirty="0"/>
              <a:t>	</a:t>
            </a:r>
            <a:r>
              <a:rPr lang="en-US" altLang="ja-JP" sz="2400" b="1" dirty="0" err="1"/>
              <a:t>sw</a:t>
            </a:r>
            <a:r>
              <a:rPr lang="en-US" altLang="ja-JP" sz="2400" b="1" dirty="0"/>
              <a:t>		$ra,4($</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f</a:t>
            </a:r>
          </a:p>
          <a:p>
            <a:r>
              <a:rPr lang="en-US" altLang="ja-JP" sz="2400" b="1" dirty="0"/>
              <a:t>	</a:t>
            </a:r>
            <a:r>
              <a:rPr lang="en-US" altLang="ja-JP" sz="2400" b="1" dirty="0" err="1"/>
              <a:t>lw</a:t>
            </a:r>
            <a:r>
              <a:rPr lang="en-US" altLang="ja-JP" sz="2400" b="1" dirty="0"/>
              <a:t>		$ra,4($</a:t>
            </a:r>
            <a:r>
              <a:rPr lang="en-US" altLang="ja-JP" sz="2400" b="1" dirty="0" err="1"/>
              <a:t>sp</a:t>
            </a:r>
            <a:r>
              <a:rPr lang="en-US" altLang="ja-JP" sz="2400" b="1" dirty="0"/>
              <a:t>)</a:t>
            </a:r>
          </a:p>
          <a:p>
            <a:r>
              <a:rPr lang="en-US" altLang="ja-JP" sz="2400" b="1" dirty="0"/>
              <a:t>	</a:t>
            </a:r>
            <a:r>
              <a:rPr lang="en-US" altLang="ja-JP" sz="2400" b="1" dirty="0" err="1"/>
              <a:t>lw</a:t>
            </a:r>
            <a:r>
              <a:rPr lang="en-US" altLang="ja-JP" sz="2400" b="1" dirty="0"/>
              <a:t>		$a0,8($</a:t>
            </a:r>
            <a:r>
              <a:rPr lang="en-US" altLang="ja-JP" sz="2400" b="1" dirty="0" err="1"/>
              <a:t>sp</a:t>
            </a:r>
            <a:r>
              <a:rPr lang="en-US" altLang="ja-JP" sz="2400" b="1" dirty="0"/>
              <a:t>)</a:t>
            </a:r>
          </a:p>
          <a:p>
            <a:r>
              <a:rPr lang="en-US" altLang="ja-JP" sz="2400" b="1" dirty="0"/>
              <a:t>	</a:t>
            </a:r>
            <a:r>
              <a:rPr lang="en-US" altLang="ja-JP" sz="2400" b="1" dirty="0" err="1"/>
              <a:t>addu</a:t>
            </a:r>
            <a:r>
              <a:rPr lang="en-US" altLang="ja-JP" sz="2400" b="1" dirty="0"/>
              <a:t>	$v0,$v0,$a0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a:p>
            <a:r>
              <a:rPr lang="en-US" altLang="ja-JP" sz="2400" b="1" dirty="0"/>
              <a:t>end:</a:t>
            </a:r>
          </a:p>
          <a:p>
            <a:r>
              <a:rPr lang="en-US" altLang="ja-JP" sz="2400" b="1" dirty="0"/>
              <a:t>	li		$v0,0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p:txBody>
      </p:sp>
      <p:cxnSp>
        <p:nvCxnSpPr>
          <p:cNvPr id="8" name="直線コネクタ 7"/>
          <p:cNvCxnSpPr/>
          <p:nvPr/>
        </p:nvCxnSpPr>
        <p:spPr>
          <a:xfrm>
            <a:off x="4336143" y="474209"/>
            <a:ext cx="0" cy="60016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線吹き出し 1 (枠付き) 6"/>
          <p:cNvSpPr/>
          <p:nvPr/>
        </p:nvSpPr>
        <p:spPr>
          <a:xfrm>
            <a:off x="526147" y="3419929"/>
            <a:ext cx="4063996" cy="1551213"/>
          </a:xfrm>
          <a:prstGeom prst="borderCallout1">
            <a:avLst>
              <a:gd name="adj1" fmla="val -8225"/>
              <a:gd name="adj2" fmla="val 66592"/>
              <a:gd name="adj3" fmla="val -37087"/>
              <a:gd name="adj4" fmla="val 11581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a:solidFill>
                  <a:schemeClr val="tx1"/>
                </a:solidFill>
              </a:rPr>
              <a:t>$</a:t>
            </a:r>
            <a:r>
              <a:rPr lang="en-US" altLang="ja-JP" sz="2400" b="1" dirty="0" err="1">
                <a:solidFill>
                  <a:schemeClr val="tx1"/>
                </a:solidFill>
              </a:rPr>
              <a:t>ra</a:t>
            </a:r>
            <a:r>
              <a:rPr lang="en-US" altLang="ja-JP" sz="2400" b="1" dirty="0">
                <a:solidFill>
                  <a:schemeClr val="tx1"/>
                </a:solidFill>
              </a:rPr>
              <a:t> </a:t>
            </a:r>
            <a:r>
              <a:rPr lang="ja-JP" altLang="en-US" sz="2400" b="1" dirty="0">
                <a:solidFill>
                  <a:schemeClr val="tx1"/>
                </a:solidFill>
              </a:rPr>
              <a:t>を退避</a:t>
            </a:r>
            <a:r>
              <a:rPr lang="en-US" altLang="ja-JP" sz="2400" b="1" dirty="0">
                <a:solidFill>
                  <a:schemeClr val="tx1"/>
                </a:solidFill>
              </a:rPr>
              <a:t>, f </a:t>
            </a:r>
            <a:r>
              <a:rPr lang="ja-JP" altLang="en-US" sz="2400" b="1" dirty="0">
                <a:solidFill>
                  <a:schemeClr val="tx1"/>
                </a:solidFill>
              </a:rPr>
              <a:t>を呼び出す</a:t>
            </a:r>
            <a:r>
              <a:rPr lang="en-US" altLang="ja-JP" sz="2400" b="1" dirty="0">
                <a:solidFill>
                  <a:schemeClr val="tx1"/>
                </a:solidFill>
              </a:rPr>
              <a:t>,</a:t>
            </a:r>
            <a:br>
              <a:rPr lang="en-US" altLang="ja-JP" sz="2400" b="1" dirty="0">
                <a:solidFill>
                  <a:schemeClr val="tx1"/>
                </a:solidFill>
              </a:rPr>
            </a:br>
            <a:r>
              <a:rPr lang="en-US" altLang="ja-JP" sz="2400" b="1" dirty="0">
                <a:solidFill>
                  <a:schemeClr val="tx1"/>
                </a:solidFill>
              </a:rPr>
              <a:t>$</a:t>
            </a:r>
            <a:r>
              <a:rPr lang="en-US" altLang="ja-JP" sz="2400" b="1" dirty="0" err="1">
                <a:solidFill>
                  <a:schemeClr val="tx1"/>
                </a:solidFill>
              </a:rPr>
              <a:t>ra</a:t>
            </a:r>
            <a:r>
              <a:rPr lang="en-US" altLang="ja-JP" sz="2400" b="1" dirty="0">
                <a:solidFill>
                  <a:schemeClr val="tx1"/>
                </a:solidFill>
              </a:rPr>
              <a:t> </a:t>
            </a:r>
            <a:r>
              <a:rPr lang="ja-JP" altLang="en-US" sz="2400" b="1" dirty="0">
                <a:solidFill>
                  <a:schemeClr val="tx1"/>
                </a:solidFill>
              </a:rPr>
              <a:t>を戻す</a:t>
            </a:r>
            <a:r>
              <a:rPr lang="en-US" altLang="ja-JP" sz="2400" b="1" dirty="0">
                <a:solidFill>
                  <a:schemeClr val="tx1"/>
                </a:solidFill>
              </a:rPr>
              <a:t> ($v0 </a:t>
            </a:r>
            <a:r>
              <a:rPr lang="ja-JP" altLang="en-US" sz="2400" b="1" dirty="0">
                <a:solidFill>
                  <a:schemeClr val="tx1"/>
                </a:solidFill>
              </a:rPr>
              <a:t>に</a:t>
            </a:r>
            <a:r>
              <a:rPr lang="en-US" altLang="ja-JP" sz="2400" b="1" dirty="0">
                <a:solidFill>
                  <a:schemeClr val="tx1"/>
                </a:solidFill>
              </a:rPr>
              <a:t> 1 + 2 + … + ($a0 - 1) </a:t>
            </a:r>
            <a:r>
              <a:rPr lang="ja-JP" altLang="en-US" sz="2400" b="1" dirty="0">
                <a:solidFill>
                  <a:schemeClr val="tx1"/>
                </a:solidFill>
              </a:rPr>
              <a:t>がセットされる</a:t>
            </a:r>
            <a:r>
              <a:rPr lang="en-US" altLang="ja-JP" sz="2400" b="1" dirty="0">
                <a:solidFill>
                  <a:schemeClr val="tx1"/>
                </a:solidFill>
              </a:rPr>
              <a:t>)</a:t>
            </a:r>
          </a:p>
        </p:txBody>
      </p:sp>
      <p:sp>
        <p:nvSpPr>
          <p:cNvPr id="2" name="左大かっこ 1"/>
          <p:cNvSpPr/>
          <p:nvPr/>
        </p:nvSpPr>
        <p:spPr>
          <a:xfrm>
            <a:off x="5243285" y="2485571"/>
            <a:ext cx="145143" cy="934359"/>
          </a:xfrm>
          <a:prstGeom prst="leftBracket">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8569169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457200" y="474209"/>
            <a:ext cx="4132943" cy="4893647"/>
          </a:xfrm>
          <a:prstGeom prst="rect">
            <a:avLst/>
          </a:prstGeom>
        </p:spPr>
        <p:txBody>
          <a:bodyPr wrap="square">
            <a:spAutoFit/>
          </a:bodyPr>
          <a:lstStyle/>
          <a:p>
            <a:r>
              <a:rPr lang="en-US" altLang="ja-JP" sz="2000" b="1" dirty="0"/>
              <a:t>	</a:t>
            </a:r>
            <a:r>
              <a:rPr lang="en-US" altLang="ja-JP" sz="2400" b="1" dirty="0"/>
              <a:t>.text</a:t>
            </a:r>
          </a:p>
          <a:p>
            <a:r>
              <a:rPr lang="en-US" altLang="ja-JP" sz="2400" b="1" dirty="0"/>
              <a:t>	.</a:t>
            </a:r>
            <a:r>
              <a:rPr lang="en-US" altLang="ja-JP" sz="2400" b="1" dirty="0" err="1"/>
              <a:t>globl</a:t>
            </a:r>
            <a:r>
              <a:rPr lang="en-US" altLang="ja-JP" sz="2400" b="1" dirty="0"/>
              <a:t>	main</a:t>
            </a:r>
          </a:p>
          <a:p>
            <a:r>
              <a:rPr lang="en-US" altLang="ja-JP" sz="2400" b="1" dirty="0"/>
              <a:t>main:</a:t>
            </a:r>
          </a:p>
          <a:p>
            <a:r>
              <a:rPr lang="en-US" altLang="ja-JP" sz="2400" b="1" dirty="0"/>
              <a:t>	</a:t>
            </a:r>
            <a:r>
              <a:rPr lang="en-US" altLang="ja-JP" sz="2400" b="1" dirty="0" err="1"/>
              <a:t>addiu</a:t>
            </a:r>
            <a:r>
              <a:rPr lang="en-US" altLang="ja-JP" sz="2400" b="1" dirty="0"/>
              <a:t>	$sp,$sp,-20</a:t>
            </a:r>
          </a:p>
          <a:p>
            <a:r>
              <a:rPr lang="en-US" altLang="ja-JP" sz="2400" b="1" dirty="0"/>
              <a:t>	li		$a0,10</a:t>
            </a:r>
          </a:p>
          <a:p>
            <a:r>
              <a:rPr lang="en-US" altLang="ja-JP" sz="2400" b="1" dirty="0"/>
              <a:t>	</a:t>
            </a:r>
            <a:r>
              <a:rPr lang="en-US" altLang="ja-JP" sz="2400" b="1" dirty="0" err="1"/>
              <a:t>sw</a:t>
            </a:r>
            <a:r>
              <a:rPr lang="en-US" altLang="ja-JP" sz="2400" b="1" dirty="0"/>
              <a:t>		$ra,0($</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f</a:t>
            </a:r>
          </a:p>
          <a:p>
            <a:r>
              <a:rPr lang="en-US" altLang="ja-JP" sz="2400" b="1" dirty="0"/>
              <a:t>	</a:t>
            </a:r>
            <a:r>
              <a:rPr lang="en-US" altLang="ja-JP" sz="2400" b="1" dirty="0" err="1"/>
              <a:t>lw</a:t>
            </a:r>
            <a:r>
              <a:rPr lang="en-US" altLang="ja-JP" sz="2400" b="1" dirty="0"/>
              <a:t>		$ra,0($</a:t>
            </a:r>
            <a:r>
              <a:rPr lang="en-US" altLang="ja-JP" sz="2400" b="1" dirty="0" err="1"/>
              <a:t>sp</a:t>
            </a:r>
            <a:r>
              <a:rPr lang="en-US" altLang="ja-JP" sz="2400" b="1" dirty="0"/>
              <a:t>)</a:t>
            </a:r>
          </a:p>
          <a:p>
            <a:r>
              <a:rPr lang="en-US" altLang="ja-JP" sz="2400" b="1" dirty="0"/>
              <a:t>	move	$a0,$v0</a:t>
            </a:r>
          </a:p>
          <a:p>
            <a:r>
              <a:rPr lang="en-US" altLang="ja-JP" sz="2400" b="1" dirty="0"/>
              <a:t>	li		$v0,1</a:t>
            </a:r>
          </a:p>
          <a:p>
            <a:r>
              <a:rPr lang="en-US" altLang="ja-JP" sz="2400" b="1" dirty="0"/>
              <a:t>	</a:t>
            </a:r>
            <a:r>
              <a:rPr lang="en-US" altLang="ja-JP" sz="2400" b="1" dirty="0" err="1"/>
              <a:t>syscall</a:t>
            </a:r>
            <a:endParaRPr lang="en-US" altLang="ja-JP" sz="2400" b="1" dirty="0"/>
          </a:p>
          <a:p>
            <a:r>
              <a:rPr lang="en-US" altLang="ja-JP" sz="2400" b="1" dirty="0"/>
              <a:t>	</a:t>
            </a:r>
            <a:r>
              <a:rPr lang="en-US" altLang="ja-JP" sz="2400" b="1" dirty="0" err="1"/>
              <a:t>addiu</a:t>
            </a:r>
            <a:r>
              <a:rPr lang="en-US" altLang="ja-JP" sz="2400" b="1" dirty="0"/>
              <a:t>	$sp,$sp,20</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p:txBody>
      </p:sp>
      <p:sp>
        <p:nvSpPr>
          <p:cNvPr id="6" name="正方形/長方形 5"/>
          <p:cNvSpPr/>
          <p:nvPr/>
        </p:nvSpPr>
        <p:spPr>
          <a:xfrm>
            <a:off x="4873171" y="474209"/>
            <a:ext cx="4132943" cy="6001642"/>
          </a:xfrm>
          <a:prstGeom prst="rect">
            <a:avLst/>
          </a:prstGeom>
        </p:spPr>
        <p:txBody>
          <a:bodyPr wrap="square">
            <a:spAutoFit/>
          </a:bodyPr>
          <a:lstStyle/>
          <a:p>
            <a:r>
              <a:rPr lang="en-US" altLang="ja-JP" sz="2400" b="1" dirty="0"/>
              <a:t>f:</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ble</a:t>
            </a:r>
            <a:r>
              <a:rPr lang="en-US" altLang="ja-JP" sz="2400" b="1" dirty="0"/>
              <a:t>		$a0,0,end</a:t>
            </a:r>
          </a:p>
          <a:p>
            <a:r>
              <a:rPr lang="en-US" altLang="ja-JP" sz="2400" b="1" dirty="0"/>
              <a:t>	</a:t>
            </a:r>
            <a:r>
              <a:rPr lang="en-US" altLang="ja-JP" sz="2400" b="1" dirty="0" err="1"/>
              <a:t>sw</a:t>
            </a:r>
            <a:r>
              <a:rPr lang="en-US" altLang="ja-JP" sz="2400" b="1" dirty="0"/>
              <a:t>		$a0,8($</a:t>
            </a:r>
            <a:r>
              <a:rPr lang="en-US" altLang="ja-JP" sz="2400" b="1" dirty="0" err="1"/>
              <a:t>sp</a:t>
            </a:r>
            <a:r>
              <a:rPr lang="en-US" altLang="ja-JP" sz="2400" b="1" dirty="0"/>
              <a:t>)</a:t>
            </a:r>
          </a:p>
          <a:p>
            <a:r>
              <a:rPr lang="en-US" altLang="ja-JP" sz="2400" b="1" dirty="0"/>
              <a:t>	</a:t>
            </a:r>
            <a:r>
              <a:rPr lang="en-US" altLang="ja-JP" sz="2400" b="1" dirty="0" err="1"/>
              <a:t>addiu</a:t>
            </a:r>
            <a:r>
              <a:rPr lang="en-US" altLang="ja-JP" sz="2400" b="1" dirty="0"/>
              <a:t>	$a0,$a0,-1</a:t>
            </a:r>
          </a:p>
          <a:p>
            <a:r>
              <a:rPr lang="en-US" altLang="ja-JP" sz="2400" b="1" dirty="0"/>
              <a:t>	</a:t>
            </a:r>
            <a:r>
              <a:rPr lang="en-US" altLang="ja-JP" sz="2400" b="1" dirty="0" err="1"/>
              <a:t>sw</a:t>
            </a:r>
            <a:r>
              <a:rPr lang="en-US" altLang="ja-JP" sz="2400" b="1" dirty="0"/>
              <a:t>		$ra,4($</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f</a:t>
            </a:r>
          </a:p>
          <a:p>
            <a:r>
              <a:rPr lang="en-US" altLang="ja-JP" sz="2400" b="1" dirty="0"/>
              <a:t>	</a:t>
            </a:r>
            <a:r>
              <a:rPr lang="en-US" altLang="ja-JP" sz="2400" b="1" dirty="0" err="1"/>
              <a:t>lw</a:t>
            </a:r>
            <a:r>
              <a:rPr lang="en-US" altLang="ja-JP" sz="2400" b="1" dirty="0"/>
              <a:t>		$ra,4($</a:t>
            </a:r>
            <a:r>
              <a:rPr lang="en-US" altLang="ja-JP" sz="2400" b="1" dirty="0" err="1"/>
              <a:t>sp</a:t>
            </a:r>
            <a:r>
              <a:rPr lang="en-US" altLang="ja-JP" sz="2400" b="1" dirty="0"/>
              <a:t>)</a:t>
            </a:r>
          </a:p>
          <a:p>
            <a:r>
              <a:rPr lang="en-US" altLang="ja-JP" sz="2400" b="1" dirty="0"/>
              <a:t>	</a:t>
            </a:r>
            <a:r>
              <a:rPr lang="en-US" altLang="ja-JP" sz="2400" b="1" dirty="0" err="1"/>
              <a:t>lw</a:t>
            </a:r>
            <a:r>
              <a:rPr lang="en-US" altLang="ja-JP" sz="2400" b="1" dirty="0"/>
              <a:t>		$a0,8($</a:t>
            </a:r>
            <a:r>
              <a:rPr lang="en-US" altLang="ja-JP" sz="2400" b="1" dirty="0" err="1"/>
              <a:t>sp</a:t>
            </a:r>
            <a:r>
              <a:rPr lang="en-US" altLang="ja-JP" sz="2400" b="1" dirty="0"/>
              <a:t>)</a:t>
            </a:r>
          </a:p>
          <a:p>
            <a:r>
              <a:rPr lang="en-US" altLang="ja-JP" sz="2400" b="1" dirty="0"/>
              <a:t>	</a:t>
            </a:r>
            <a:r>
              <a:rPr lang="en-US" altLang="ja-JP" sz="2400" b="1" dirty="0" err="1"/>
              <a:t>addu</a:t>
            </a:r>
            <a:r>
              <a:rPr lang="en-US" altLang="ja-JP" sz="2400" b="1" dirty="0"/>
              <a:t>	$v0,$v0,$a0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a:p>
            <a:r>
              <a:rPr lang="en-US" altLang="ja-JP" sz="2400" b="1" dirty="0"/>
              <a:t>end:</a:t>
            </a:r>
          </a:p>
          <a:p>
            <a:r>
              <a:rPr lang="en-US" altLang="ja-JP" sz="2400" b="1" dirty="0"/>
              <a:t>	li		$v0,0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p:txBody>
      </p:sp>
      <p:cxnSp>
        <p:nvCxnSpPr>
          <p:cNvPr id="8" name="直線コネクタ 7"/>
          <p:cNvCxnSpPr/>
          <p:nvPr/>
        </p:nvCxnSpPr>
        <p:spPr>
          <a:xfrm>
            <a:off x="4336143" y="474209"/>
            <a:ext cx="0" cy="60016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線吹き出し 1 (枠付き) 6"/>
          <p:cNvSpPr/>
          <p:nvPr/>
        </p:nvSpPr>
        <p:spPr>
          <a:xfrm>
            <a:off x="272147" y="4233929"/>
            <a:ext cx="4063996" cy="1106714"/>
          </a:xfrm>
          <a:prstGeom prst="borderCallout1">
            <a:avLst>
              <a:gd name="adj1" fmla="val -8225"/>
              <a:gd name="adj2" fmla="val 66592"/>
              <a:gd name="adj3" fmla="val -55120"/>
              <a:gd name="adj4" fmla="val 12474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a:solidFill>
                  <a:schemeClr val="tx1"/>
                </a:solidFill>
              </a:rPr>
              <a:t>退避した</a:t>
            </a:r>
            <a:r>
              <a:rPr lang="en-US" altLang="ja-JP" sz="2400" b="1" dirty="0">
                <a:solidFill>
                  <a:schemeClr val="tx1"/>
                </a:solidFill>
              </a:rPr>
              <a:t> $a0 </a:t>
            </a:r>
            <a:r>
              <a:rPr lang="ja-JP" altLang="en-US" sz="2400" b="1" dirty="0">
                <a:solidFill>
                  <a:schemeClr val="tx1"/>
                </a:solidFill>
              </a:rPr>
              <a:t>を戻す</a:t>
            </a:r>
            <a:endParaRPr lang="en-US" altLang="ja-JP" sz="2400" b="1" dirty="0">
              <a:solidFill>
                <a:schemeClr val="tx1"/>
              </a:solidFill>
            </a:endParaRPr>
          </a:p>
        </p:txBody>
      </p:sp>
    </p:spTree>
    <p:extLst>
      <p:ext uri="{BB962C8B-B14F-4D97-AF65-F5344CB8AC3E}">
        <p14:creationId xmlns:p14="http://schemas.microsoft.com/office/powerpoint/2010/main" val="42299968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457200" y="474209"/>
            <a:ext cx="4132943" cy="4893647"/>
          </a:xfrm>
          <a:prstGeom prst="rect">
            <a:avLst/>
          </a:prstGeom>
        </p:spPr>
        <p:txBody>
          <a:bodyPr wrap="square">
            <a:spAutoFit/>
          </a:bodyPr>
          <a:lstStyle/>
          <a:p>
            <a:r>
              <a:rPr lang="en-US" altLang="ja-JP" sz="2000" b="1" dirty="0"/>
              <a:t>	</a:t>
            </a:r>
            <a:r>
              <a:rPr lang="en-US" altLang="ja-JP" sz="2400" b="1" dirty="0"/>
              <a:t>.text</a:t>
            </a:r>
          </a:p>
          <a:p>
            <a:r>
              <a:rPr lang="en-US" altLang="ja-JP" sz="2400" b="1" dirty="0"/>
              <a:t>	.</a:t>
            </a:r>
            <a:r>
              <a:rPr lang="en-US" altLang="ja-JP" sz="2400" b="1" dirty="0" err="1"/>
              <a:t>globl</a:t>
            </a:r>
            <a:r>
              <a:rPr lang="en-US" altLang="ja-JP" sz="2400" b="1" dirty="0"/>
              <a:t>	main</a:t>
            </a:r>
          </a:p>
          <a:p>
            <a:r>
              <a:rPr lang="en-US" altLang="ja-JP" sz="2400" b="1" dirty="0"/>
              <a:t>main:</a:t>
            </a:r>
          </a:p>
          <a:p>
            <a:r>
              <a:rPr lang="en-US" altLang="ja-JP" sz="2400" b="1" dirty="0"/>
              <a:t>	</a:t>
            </a:r>
            <a:r>
              <a:rPr lang="en-US" altLang="ja-JP" sz="2400" b="1" dirty="0" err="1"/>
              <a:t>addiu</a:t>
            </a:r>
            <a:r>
              <a:rPr lang="en-US" altLang="ja-JP" sz="2400" b="1" dirty="0"/>
              <a:t>	$sp,$sp,-20</a:t>
            </a:r>
          </a:p>
          <a:p>
            <a:r>
              <a:rPr lang="en-US" altLang="ja-JP" sz="2400" b="1" dirty="0"/>
              <a:t>	li		$a0,10</a:t>
            </a:r>
          </a:p>
          <a:p>
            <a:r>
              <a:rPr lang="en-US" altLang="ja-JP" sz="2400" b="1" dirty="0"/>
              <a:t>	</a:t>
            </a:r>
            <a:r>
              <a:rPr lang="en-US" altLang="ja-JP" sz="2400" b="1" dirty="0" err="1"/>
              <a:t>sw</a:t>
            </a:r>
            <a:r>
              <a:rPr lang="en-US" altLang="ja-JP" sz="2400" b="1" dirty="0"/>
              <a:t>		$ra,0($</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f</a:t>
            </a:r>
          </a:p>
          <a:p>
            <a:r>
              <a:rPr lang="en-US" altLang="ja-JP" sz="2400" b="1" dirty="0"/>
              <a:t>	</a:t>
            </a:r>
            <a:r>
              <a:rPr lang="en-US" altLang="ja-JP" sz="2400" b="1" dirty="0" err="1"/>
              <a:t>lw</a:t>
            </a:r>
            <a:r>
              <a:rPr lang="en-US" altLang="ja-JP" sz="2400" b="1" dirty="0"/>
              <a:t>		$ra,0($</a:t>
            </a:r>
            <a:r>
              <a:rPr lang="en-US" altLang="ja-JP" sz="2400" b="1" dirty="0" err="1"/>
              <a:t>sp</a:t>
            </a:r>
            <a:r>
              <a:rPr lang="en-US" altLang="ja-JP" sz="2400" b="1" dirty="0"/>
              <a:t>)</a:t>
            </a:r>
          </a:p>
          <a:p>
            <a:r>
              <a:rPr lang="en-US" altLang="ja-JP" sz="2400" b="1" dirty="0"/>
              <a:t>	move	$a0,$v0</a:t>
            </a:r>
          </a:p>
          <a:p>
            <a:r>
              <a:rPr lang="en-US" altLang="ja-JP" sz="2400" b="1" dirty="0"/>
              <a:t>	li		$v0,1</a:t>
            </a:r>
          </a:p>
          <a:p>
            <a:r>
              <a:rPr lang="en-US" altLang="ja-JP" sz="2400" b="1" dirty="0"/>
              <a:t>	</a:t>
            </a:r>
            <a:r>
              <a:rPr lang="en-US" altLang="ja-JP" sz="2400" b="1" dirty="0" err="1"/>
              <a:t>syscall</a:t>
            </a:r>
            <a:endParaRPr lang="en-US" altLang="ja-JP" sz="2400" b="1" dirty="0"/>
          </a:p>
          <a:p>
            <a:r>
              <a:rPr lang="en-US" altLang="ja-JP" sz="2400" b="1" dirty="0"/>
              <a:t>	</a:t>
            </a:r>
            <a:r>
              <a:rPr lang="en-US" altLang="ja-JP" sz="2400" b="1" dirty="0" err="1"/>
              <a:t>addiu</a:t>
            </a:r>
            <a:r>
              <a:rPr lang="en-US" altLang="ja-JP" sz="2400" b="1" dirty="0"/>
              <a:t>	$sp,$sp,20</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p:txBody>
      </p:sp>
      <p:sp>
        <p:nvSpPr>
          <p:cNvPr id="6" name="正方形/長方形 5"/>
          <p:cNvSpPr/>
          <p:nvPr/>
        </p:nvSpPr>
        <p:spPr>
          <a:xfrm>
            <a:off x="4873171" y="474209"/>
            <a:ext cx="4132943" cy="6001642"/>
          </a:xfrm>
          <a:prstGeom prst="rect">
            <a:avLst/>
          </a:prstGeom>
        </p:spPr>
        <p:txBody>
          <a:bodyPr wrap="square">
            <a:spAutoFit/>
          </a:bodyPr>
          <a:lstStyle/>
          <a:p>
            <a:r>
              <a:rPr lang="en-US" altLang="ja-JP" sz="2400" b="1" dirty="0"/>
              <a:t>f:</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ble</a:t>
            </a:r>
            <a:r>
              <a:rPr lang="en-US" altLang="ja-JP" sz="2400" b="1" dirty="0"/>
              <a:t>		$a0,0,end</a:t>
            </a:r>
          </a:p>
          <a:p>
            <a:r>
              <a:rPr lang="en-US" altLang="ja-JP" sz="2400" b="1" dirty="0"/>
              <a:t>	</a:t>
            </a:r>
            <a:r>
              <a:rPr lang="en-US" altLang="ja-JP" sz="2400" b="1" dirty="0" err="1"/>
              <a:t>sw</a:t>
            </a:r>
            <a:r>
              <a:rPr lang="en-US" altLang="ja-JP" sz="2400" b="1" dirty="0"/>
              <a:t>		$a0,8($</a:t>
            </a:r>
            <a:r>
              <a:rPr lang="en-US" altLang="ja-JP" sz="2400" b="1" dirty="0" err="1"/>
              <a:t>sp</a:t>
            </a:r>
            <a:r>
              <a:rPr lang="en-US" altLang="ja-JP" sz="2400" b="1" dirty="0"/>
              <a:t>)</a:t>
            </a:r>
          </a:p>
          <a:p>
            <a:r>
              <a:rPr lang="en-US" altLang="ja-JP" sz="2400" b="1" dirty="0"/>
              <a:t>	</a:t>
            </a:r>
            <a:r>
              <a:rPr lang="en-US" altLang="ja-JP" sz="2400" b="1" dirty="0" err="1"/>
              <a:t>addiu</a:t>
            </a:r>
            <a:r>
              <a:rPr lang="en-US" altLang="ja-JP" sz="2400" b="1" dirty="0"/>
              <a:t>	$a0,$a0,-1</a:t>
            </a:r>
          </a:p>
          <a:p>
            <a:r>
              <a:rPr lang="en-US" altLang="ja-JP" sz="2400" b="1" dirty="0"/>
              <a:t>	</a:t>
            </a:r>
            <a:r>
              <a:rPr lang="en-US" altLang="ja-JP" sz="2400" b="1" dirty="0" err="1"/>
              <a:t>sw</a:t>
            </a:r>
            <a:r>
              <a:rPr lang="en-US" altLang="ja-JP" sz="2400" b="1" dirty="0"/>
              <a:t>		$ra,4($</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f</a:t>
            </a:r>
          </a:p>
          <a:p>
            <a:r>
              <a:rPr lang="en-US" altLang="ja-JP" sz="2400" b="1" dirty="0"/>
              <a:t>	</a:t>
            </a:r>
            <a:r>
              <a:rPr lang="en-US" altLang="ja-JP" sz="2400" b="1" dirty="0" err="1"/>
              <a:t>lw</a:t>
            </a:r>
            <a:r>
              <a:rPr lang="en-US" altLang="ja-JP" sz="2400" b="1" dirty="0"/>
              <a:t>		$ra,4($</a:t>
            </a:r>
            <a:r>
              <a:rPr lang="en-US" altLang="ja-JP" sz="2400" b="1" dirty="0" err="1"/>
              <a:t>sp</a:t>
            </a:r>
            <a:r>
              <a:rPr lang="en-US" altLang="ja-JP" sz="2400" b="1" dirty="0"/>
              <a:t>)</a:t>
            </a:r>
          </a:p>
          <a:p>
            <a:r>
              <a:rPr lang="en-US" altLang="ja-JP" sz="2400" b="1" dirty="0"/>
              <a:t>	</a:t>
            </a:r>
            <a:r>
              <a:rPr lang="en-US" altLang="ja-JP" sz="2400" b="1" dirty="0" err="1"/>
              <a:t>lw</a:t>
            </a:r>
            <a:r>
              <a:rPr lang="en-US" altLang="ja-JP" sz="2400" b="1" dirty="0"/>
              <a:t>		$a0,8($</a:t>
            </a:r>
            <a:r>
              <a:rPr lang="en-US" altLang="ja-JP" sz="2400" b="1" dirty="0" err="1"/>
              <a:t>sp</a:t>
            </a:r>
            <a:r>
              <a:rPr lang="en-US" altLang="ja-JP" sz="2400" b="1" dirty="0"/>
              <a:t>)</a:t>
            </a:r>
          </a:p>
          <a:p>
            <a:r>
              <a:rPr lang="en-US" altLang="ja-JP" sz="2400" b="1" dirty="0"/>
              <a:t>	</a:t>
            </a:r>
            <a:r>
              <a:rPr lang="en-US" altLang="ja-JP" sz="2400" b="1" dirty="0" err="1"/>
              <a:t>addu</a:t>
            </a:r>
            <a:r>
              <a:rPr lang="en-US" altLang="ja-JP" sz="2400" b="1" dirty="0"/>
              <a:t>	$v0,$v0,$a0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a:p>
            <a:r>
              <a:rPr lang="en-US" altLang="ja-JP" sz="2400" b="1" dirty="0"/>
              <a:t>end:</a:t>
            </a:r>
          </a:p>
          <a:p>
            <a:r>
              <a:rPr lang="en-US" altLang="ja-JP" sz="2400" b="1" dirty="0"/>
              <a:t>	li		$v0,0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p:txBody>
      </p:sp>
      <p:cxnSp>
        <p:nvCxnSpPr>
          <p:cNvPr id="8" name="直線コネクタ 7"/>
          <p:cNvCxnSpPr/>
          <p:nvPr/>
        </p:nvCxnSpPr>
        <p:spPr>
          <a:xfrm>
            <a:off x="4336143" y="474209"/>
            <a:ext cx="0" cy="60016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線吹き出し 1 (枠付き) 6"/>
          <p:cNvSpPr/>
          <p:nvPr/>
        </p:nvSpPr>
        <p:spPr>
          <a:xfrm>
            <a:off x="272147" y="4596786"/>
            <a:ext cx="4063996" cy="1106714"/>
          </a:xfrm>
          <a:prstGeom prst="borderCallout1">
            <a:avLst>
              <a:gd name="adj1" fmla="val -8225"/>
              <a:gd name="adj2" fmla="val 66592"/>
              <a:gd name="adj3" fmla="val -55120"/>
              <a:gd name="adj4" fmla="val 12474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a:solidFill>
                  <a:schemeClr val="tx1"/>
                </a:solidFill>
              </a:rPr>
              <a:t>さっき呼び出した</a:t>
            </a:r>
            <a:r>
              <a:rPr lang="en-US" altLang="ja-JP" sz="2400" b="1" dirty="0">
                <a:solidFill>
                  <a:schemeClr val="tx1"/>
                </a:solidFill>
              </a:rPr>
              <a:t> f </a:t>
            </a:r>
            <a:r>
              <a:rPr lang="ja-JP" altLang="en-US" sz="2400" b="1" dirty="0">
                <a:solidFill>
                  <a:schemeClr val="tx1"/>
                </a:solidFill>
              </a:rPr>
              <a:t>の返り値に</a:t>
            </a:r>
            <a:r>
              <a:rPr lang="en-US" altLang="ja-JP" sz="2400" b="1" dirty="0">
                <a:solidFill>
                  <a:schemeClr val="tx1"/>
                </a:solidFill>
              </a:rPr>
              <a:t> $a0 </a:t>
            </a:r>
            <a:r>
              <a:rPr lang="ja-JP" altLang="en-US" sz="2400" b="1" dirty="0">
                <a:solidFill>
                  <a:schemeClr val="tx1"/>
                </a:solidFill>
              </a:rPr>
              <a:t>を足したものが全体の</a:t>
            </a:r>
            <a:br>
              <a:rPr lang="en-US" altLang="ja-JP" sz="2400" b="1" dirty="0">
                <a:solidFill>
                  <a:schemeClr val="tx1"/>
                </a:solidFill>
              </a:rPr>
            </a:br>
            <a:r>
              <a:rPr lang="ja-JP" altLang="en-US" sz="2400" b="1" dirty="0">
                <a:solidFill>
                  <a:schemeClr val="tx1"/>
                </a:solidFill>
              </a:rPr>
              <a:t>返り値</a:t>
            </a:r>
            <a:endParaRPr lang="en-US" altLang="ja-JP" sz="2400" b="1" dirty="0">
              <a:solidFill>
                <a:schemeClr val="tx1"/>
              </a:solidFill>
            </a:endParaRPr>
          </a:p>
        </p:txBody>
      </p:sp>
    </p:spTree>
    <p:extLst>
      <p:ext uri="{BB962C8B-B14F-4D97-AF65-F5344CB8AC3E}">
        <p14:creationId xmlns:p14="http://schemas.microsoft.com/office/powerpoint/2010/main" val="11232985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457200" y="474209"/>
            <a:ext cx="4132943" cy="4893647"/>
          </a:xfrm>
          <a:prstGeom prst="rect">
            <a:avLst/>
          </a:prstGeom>
        </p:spPr>
        <p:txBody>
          <a:bodyPr wrap="square">
            <a:spAutoFit/>
          </a:bodyPr>
          <a:lstStyle/>
          <a:p>
            <a:r>
              <a:rPr lang="en-US" altLang="ja-JP" sz="2000" b="1" dirty="0"/>
              <a:t>	</a:t>
            </a:r>
            <a:r>
              <a:rPr lang="en-US" altLang="ja-JP" sz="2400" b="1" dirty="0"/>
              <a:t>.text</a:t>
            </a:r>
          </a:p>
          <a:p>
            <a:r>
              <a:rPr lang="en-US" altLang="ja-JP" sz="2400" b="1" dirty="0"/>
              <a:t>	.</a:t>
            </a:r>
            <a:r>
              <a:rPr lang="en-US" altLang="ja-JP" sz="2400" b="1" dirty="0" err="1"/>
              <a:t>globl</a:t>
            </a:r>
            <a:r>
              <a:rPr lang="en-US" altLang="ja-JP" sz="2400" b="1" dirty="0"/>
              <a:t>	main</a:t>
            </a:r>
          </a:p>
          <a:p>
            <a:r>
              <a:rPr lang="en-US" altLang="ja-JP" sz="2400" b="1" dirty="0"/>
              <a:t>main:</a:t>
            </a:r>
          </a:p>
          <a:p>
            <a:r>
              <a:rPr lang="en-US" altLang="ja-JP" sz="2400" b="1" dirty="0"/>
              <a:t>	</a:t>
            </a:r>
            <a:r>
              <a:rPr lang="en-US" altLang="ja-JP" sz="2400" b="1" dirty="0" err="1"/>
              <a:t>addiu</a:t>
            </a:r>
            <a:r>
              <a:rPr lang="en-US" altLang="ja-JP" sz="2400" b="1" dirty="0"/>
              <a:t>	$sp,$sp,-20</a:t>
            </a:r>
          </a:p>
          <a:p>
            <a:r>
              <a:rPr lang="en-US" altLang="ja-JP" sz="2400" b="1" dirty="0"/>
              <a:t>	li		$a0,10</a:t>
            </a:r>
          </a:p>
          <a:p>
            <a:r>
              <a:rPr lang="en-US" altLang="ja-JP" sz="2400" b="1" dirty="0"/>
              <a:t>	</a:t>
            </a:r>
            <a:r>
              <a:rPr lang="en-US" altLang="ja-JP" sz="2400" b="1" dirty="0" err="1"/>
              <a:t>sw</a:t>
            </a:r>
            <a:r>
              <a:rPr lang="en-US" altLang="ja-JP" sz="2400" b="1" dirty="0"/>
              <a:t>		$ra,0($</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f</a:t>
            </a:r>
          </a:p>
          <a:p>
            <a:r>
              <a:rPr lang="en-US" altLang="ja-JP" sz="2400" b="1" dirty="0"/>
              <a:t>	</a:t>
            </a:r>
            <a:r>
              <a:rPr lang="en-US" altLang="ja-JP" sz="2400" b="1" dirty="0" err="1"/>
              <a:t>lw</a:t>
            </a:r>
            <a:r>
              <a:rPr lang="en-US" altLang="ja-JP" sz="2400" b="1" dirty="0"/>
              <a:t>		$ra,0($</a:t>
            </a:r>
            <a:r>
              <a:rPr lang="en-US" altLang="ja-JP" sz="2400" b="1" dirty="0" err="1"/>
              <a:t>sp</a:t>
            </a:r>
            <a:r>
              <a:rPr lang="en-US" altLang="ja-JP" sz="2400" b="1" dirty="0"/>
              <a:t>)</a:t>
            </a:r>
          </a:p>
          <a:p>
            <a:r>
              <a:rPr lang="en-US" altLang="ja-JP" sz="2400" b="1" dirty="0"/>
              <a:t>	move	$a0,$v0</a:t>
            </a:r>
          </a:p>
          <a:p>
            <a:r>
              <a:rPr lang="en-US" altLang="ja-JP" sz="2400" b="1" dirty="0"/>
              <a:t>	li		$v0,1</a:t>
            </a:r>
          </a:p>
          <a:p>
            <a:r>
              <a:rPr lang="en-US" altLang="ja-JP" sz="2400" b="1" dirty="0"/>
              <a:t>	</a:t>
            </a:r>
            <a:r>
              <a:rPr lang="en-US" altLang="ja-JP" sz="2400" b="1" dirty="0" err="1"/>
              <a:t>syscall</a:t>
            </a:r>
            <a:endParaRPr lang="en-US" altLang="ja-JP" sz="2400" b="1" dirty="0"/>
          </a:p>
          <a:p>
            <a:r>
              <a:rPr lang="en-US" altLang="ja-JP" sz="2400" b="1" dirty="0"/>
              <a:t>	</a:t>
            </a:r>
            <a:r>
              <a:rPr lang="en-US" altLang="ja-JP" sz="2400" b="1" dirty="0" err="1"/>
              <a:t>addiu</a:t>
            </a:r>
            <a:r>
              <a:rPr lang="en-US" altLang="ja-JP" sz="2400" b="1" dirty="0"/>
              <a:t>	$sp,$sp,20</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p:txBody>
      </p:sp>
      <p:sp>
        <p:nvSpPr>
          <p:cNvPr id="6" name="正方形/長方形 5"/>
          <p:cNvSpPr/>
          <p:nvPr/>
        </p:nvSpPr>
        <p:spPr>
          <a:xfrm>
            <a:off x="4873171" y="474209"/>
            <a:ext cx="4132943" cy="6001642"/>
          </a:xfrm>
          <a:prstGeom prst="rect">
            <a:avLst/>
          </a:prstGeom>
        </p:spPr>
        <p:txBody>
          <a:bodyPr wrap="square">
            <a:spAutoFit/>
          </a:bodyPr>
          <a:lstStyle/>
          <a:p>
            <a:r>
              <a:rPr lang="en-US" altLang="ja-JP" sz="2400" b="1" dirty="0"/>
              <a:t>f:</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ble</a:t>
            </a:r>
            <a:r>
              <a:rPr lang="en-US" altLang="ja-JP" sz="2400" b="1" dirty="0"/>
              <a:t>		$a0,0,end</a:t>
            </a:r>
          </a:p>
          <a:p>
            <a:r>
              <a:rPr lang="en-US" altLang="ja-JP" sz="2400" b="1" dirty="0"/>
              <a:t>	</a:t>
            </a:r>
            <a:r>
              <a:rPr lang="en-US" altLang="ja-JP" sz="2400" b="1" dirty="0" err="1"/>
              <a:t>sw</a:t>
            </a:r>
            <a:r>
              <a:rPr lang="en-US" altLang="ja-JP" sz="2400" b="1" dirty="0"/>
              <a:t>		$a0,8($</a:t>
            </a:r>
            <a:r>
              <a:rPr lang="en-US" altLang="ja-JP" sz="2400" b="1" dirty="0" err="1"/>
              <a:t>sp</a:t>
            </a:r>
            <a:r>
              <a:rPr lang="en-US" altLang="ja-JP" sz="2400" b="1" dirty="0"/>
              <a:t>)</a:t>
            </a:r>
          </a:p>
          <a:p>
            <a:r>
              <a:rPr lang="en-US" altLang="ja-JP" sz="2400" b="1" dirty="0"/>
              <a:t>	</a:t>
            </a:r>
            <a:r>
              <a:rPr lang="en-US" altLang="ja-JP" sz="2400" b="1" dirty="0" err="1"/>
              <a:t>addiu</a:t>
            </a:r>
            <a:r>
              <a:rPr lang="en-US" altLang="ja-JP" sz="2400" b="1" dirty="0"/>
              <a:t>	$a0,$a0,-1</a:t>
            </a:r>
          </a:p>
          <a:p>
            <a:r>
              <a:rPr lang="en-US" altLang="ja-JP" sz="2400" b="1" dirty="0"/>
              <a:t>	</a:t>
            </a:r>
            <a:r>
              <a:rPr lang="en-US" altLang="ja-JP" sz="2400" b="1" dirty="0" err="1"/>
              <a:t>sw</a:t>
            </a:r>
            <a:r>
              <a:rPr lang="en-US" altLang="ja-JP" sz="2400" b="1" dirty="0"/>
              <a:t>		$ra,4($</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f</a:t>
            </a:r>
          </a:p>
          <a:p>
            <a:r>
              <a:rPr lang="en-US" altLang="ja-JP" sz="2400" b="1" dirty="0"/>
              <a:t>	</a:t>
            </a:r>
            <a:r>
              <a:rPr lang="en-US" altLang="ja-JP" sz="2400" b="1" dirty="0" err="1"/>
              <a:t>lw</a:t>
            </a:r>
            <a:r>
              <a:rPr lang="en-US" altLang="ja-JP" sz="2400" b="1" dirty="0"/>
              <a:t>		$ra,4($</a:t>
            </a:r>
            <a:r>
              <a:rPr lang="en-US" altLang="ja-JP" sz="2400" b="1" dirty="0" err="1"/>
              <a:t>sp</a:t>
            </a:r>
            <a:r>
              <a:rPr lang="en-US" altLang="ja-JP" sz="2400" b="1" dirty="0"/>
              <a:t>)</a:t>
            </a:r>
          </a:p>
          <a:p>
            <a:r>
              <a:rPr lang="en-US" altLang="ja-JP" sz="2400" b="1" dirty="0"/>
              <a:t>	</a:t>
            </a:r>
            <a:r>
              <a:rPr lang="en-US" altLang="ja-JP" sz="2400" b="1" dirty="0" err="1"/>
              <a:t>lw</a:t>
            </a:r>
            <a:r>
              <a:rPr lang="en-US" altLang="ja-JP" sz="2400" b="1" dirty="0"/>
              <a:t>		$a0,8($</a:t>
            </a:r>
            <a:r>
              <a:rPr lang="en-US" altLang="ja-JP" sz="2400" b="1" dirty="0" err="1"/>
              <a:t>sp</a:t>
            </a:r>
            <a:r>
              <a:rPr lang="en-US" altLang="ja-JP" sz="2400" b="1" dirty="0"/>
              <a:t>)</a:t>
            </a:r>
          </a:p>
          <a:p>
            <a:r>
              <a:rPr lang="en-US" altLang="ja-JP" sz="2400" b="1" dirty="0"/>
              <a:t>	</a:t>
            </a:r>
            <a:r>
              <a:rPr lang="en-US" altLang="ja-JP" sz="2400" b="1" dirty="0" err="1"/>
              <a:t>addu</a:t>
            </a:r>
            <a:r>
              <a:rPr lang="en-US" altLang="ja-JP" sz="2400" b="1" dirty="0"/>
              <a:t>	$v0,$v0,$a0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a:p>
            <a:r>
              <a:rPr lang="en-US" altLang="ja-JP" sz="2400" b="1" dirty="0"/>
              <a:t>end:</a:t>
            </a:r>
          </a:p>
          <a:p>
            <a:r>
              <a:rPr lang="en-US" altLang="ja-JP" sz="2400" b="1" dirty="0"/>
              <a:t>	li		$v0,0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p:txBody>
      </p:sp>
      <p:cxnSp>
        <p:nvCxnSpPr>
          <p:cNvPr id="8" name="直線コネクタ 7"/>
          <p:cNvCxnSpPr/>
          <p:nvPr/>
        </p:nvCxnSpPr>
        <p:spPr>
          <a:xfrm>
            <a:off x="4336143" y="474209"/>
            <a:ext cx="0" cy="60016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線吹き出し 1 (枠付き) 6"/>
          <p:cNvSpPr/>
          <p:nvPr/>
        </p:nvSpPr>
        <p:spPr>
          <a:xfrm>
            <a:off x="272147" y="4995929"/>
            <a:ext cx="4063996" cy="1106714"/>
          </a:xfrm>
          <a:prstGeom prst="borderCallout1">
            <a:avLst>
              <a:gd name="adj1" fmla="val -8225"/>
              <a:gd name="adj2" fmla="val 66592"/>
              <a:gd name="adj3" fmla="val -55120"/>
              <a:gd name="adj4" fmla="val 12474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a:solidFill>
                  <a:schemeClr val="tx1"/>
                </a:solidFill>
              </a:rPr>
              <a:t>$</a:t>
            </a:r>
            <a:r>
              <a:rPr lang="en-US" altLang="ja-JP" sz="2400" b="1" dirty="0" err="1">
                <a:solidFill>
                  <a:schemeClr val="tx1"/>
                </a:solidFill>
              </a:rPr>
              <a:t>sp</a:t>
            </a:r>
            <a:r>
              <a:rPr lang="en-US" altLang="ja-JP" sz="2400" b="1" dirty="0">
                <a:solidFill>
                  <a:schemeClr val="tx1"/>
                </a:solidFill>
              </a:rPr>
              <a:t> </a:t>
            </a:r>
            <a:r>
              <a:rPr lang="ja-JP" altLang="en-US" sz="2400" b="1" dirty="0">
                <a:solidFill>
                  <a:schemeClr val="tx1"/>
                </a:solidFill>
              </a:rPr>
              <a:t>を戻す</a:t>
            </a:r>
            <a:endParaRPr lang="en-US" altLang="ja-JP" sz="2400" b="1" dirty="0">
              <a:solidFill>
                <a:schemeClr val="tx1"/>
              </a:solidFill>
            </a:endParaRPr>
          </a:p>
        </p:txBody>
      </p:sp>
    </p:spTree>
    <p:extLst>
      <p:ext uri="{BB962C8B-B14F-4D97-AF65-F5344CB8AC3E}">
        <p14:creationId xmlns:p14="http://schemas.microsoft.com/office/powerpoint/2010/main" val="3131735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最初の例</a:t>
            </a:r>
            <a:r>
              <a:rPr kumimoji="1" lang="en-US" altLang="ja-JP" dirty="0"/>
              <a:t>: </a:t>
            </a:r>
            <a:r>
              <a:rPr kumimoji="1" lang="ja-JP" altLang="en-US" dirty="0"/>
              <a:t>計算と出力</a:t>
            </a:r>
          </a:p>
        </p:txBody>
      </p:sp>
      <p:sp>
        <p:nvSpPr>
          <p:cNvPr id="9" name="コンテンツ プレースホルダー 2"/>
          <p:cNvSpPr txBox="1">
            <a:spLocks/>
          </p:cNvSpPr>
          <p:nvPr/>
        </p:nvSpPr>
        <p:spPr>
          <a:xfrm>
            <a:off x="457200" y="1417638"/>
            <a:ext cx="8229600" cy="119084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dirty="0"/>
              <a:t>example01.s </a:t>
            </a:r>
            <a:r>
              <a:rPr lang="ja-JP" altLang="en-US" dirty="0"/>
              <a:t>というファイルを作って，以下のコードを入力して</a:t>
            </a:r>
            <a:r>
              <a:rPr lang="en-US" altLang="ja-JP" dirty="0"/>
              <a:t> </a:t>
            </a:r>
            <a:r>
              <a:rPr lang="en-US" altLang="ja-JP" dirty="0" err="1"/>
              <a:t>QtSpim</a:t>
            </a:r>
            <a:r>
              <a:rPr lang="en-US" altLang="ja-JP" dirty="0"/>
              <a:t> </a:t>
            </a:r>
            <a:r>
              <a:rPr lang="ja-JP" altLang="en-US" dirty="0"/>
              <a:t>で実行してください</a:t>
            </a:r>
            <a:endParaRPr lang="en-US" altLang="ja-JP" dirty="0"/>
          </a:p>
        </p:txBody>
      </p:sp>
      <p:sp>
        <p:nvSpPr>
          <p:cNvPr id="3" name="正方形/長方形 2"/>
          <p:cNvSpPr/>
          <p:nvPr/>
        </p:nvSpPr>
        <p:spPr>
          <a:xfrm>
            <a:off x="2591731" y="2608486"/>
            <a:ext cx="4266270" cy="3970318"/>
          </a:xfrm>
          <a:prstGeom prst="rect">
            <a:avLst/>
          </a:prstGeom>
        </p:spPr>
        <p:txBody>
          <a:bodyPr wrap="square">
            <a:spAutoFit/>
          </a:bodyPr>
          <a:lstStyle/>
          <a:p>
            <a:r>
              <a:rPr lang="en-US" altLang="ja-JP" sz="2800" b="1" dirty="0"/>
              <a:t>	.text</a:t>
            </a:r>
          </a:p>
          <a:p>
            <a:r>
              <a:rPr lang="en-US" altLang="ja-JP" sz="2800" b="1" dirty="0"/>
              <a:t>	.</a:t>
            </a:r>
            <a:r>
              <a:rPr lang="en-US" altLang="ja-JP" sz="2800" b="1" dirty="0" err="1"/>
              <a:t>globl</a:t>
            </a:r>
            <a:r>
              <a:rPr lang="en-US" altLang="ja-JP" sz="2800" b="1" dirty="0"/>
              <a:t>		main</a:t>
            </a:r>
          </a:p>
          <a:p>
            <a:r>
              <a:rPr lang="en-US" altLang="ja-JP" sz="2800" b="1" dirty="0"/>
              <a:t>main:</a:t>
            </a:r>
          </a:p>
          <a:p>
            <a:r>
              <a:rPr lang="en-US" altLang="ja-JP" sz="2800" b="1" dirty="0"/>
              <a:t>	</a:t>
            </a:r>
            <a:r>
              <a:rPr lang="en-US" altLang="ja-JP" sz="2800" b="1" dirty="0" err="1"/>
              <a:t>addiu</a:t>
            </a:r>
            <a:r>
              <a:rPr lang="en-US" altLang="ja-JP" sz="2800" b="1" dirty="0"/>
              <a:t>		$sp,$sp,-20</a:t>
            </a:r>
          </a:p>
          <a:p>
            <a:r>
              <a:rPr lang="en-US" altLang="ja-JP" sz="2800" b="1" dirty="0"/>
              <a:t>	li			$v0,1</a:t>
            </a:r>
          </a:p>
          <a:p>
            <a:r>
              <a:rPr lang="en-US" altLang="ja-JP" sz="2800" b="1" dirty="0"/>
              <a:t>	li			$a0,20</a:t>
            </a:r>
          </a:p>
          <a:p>
            <a:r>
              <a:rPr lang="en-US" altLang="ja-JP" sz="2800" b="1" dirty="0"/>
              <a:t>	</a:t>
            </a:r>
            <a:r>
              <a:rPr lang="en-US" altLang="ja-JP" sz="2800" b="1" dirty="0" err="1"/>
              <a:t>syscall</a:t>
            </a:r>
            <a:endParaRPr lang="en-US" altLang="ja-JP" sz="2800" b="1" dirty="0"/>
          </a:p>
          <a:p>
            <a:r>
              <a:rPr lang="en-US" altLang="ja-JP" sz="2800" b="1" dirty="0"/>
              <a:t>	</a:t>
            </a:r>
            <a:r>
              <a:rPr lang="en-US" altLang="ja-JP" sz="2800" b="1" dirty="0" err="1"/>
              <a:t>addiu</a:t>
            </a:r>
            <a:r>
              <a:rPr lang="en-US" altLang="ja-JP" sz="2800" b="1" dirty="0"/>
              <a:t>		$sp,$sp,20</a:t>
            </a:r>
          </a:p>
          <a:p>
            <a:r>
              <a:rPr lang="en-US" altLang="ja-JP" sz="2800" b="1" dirty="0"/>
              <a:t>	</a:t>
            </a:r>
            <a:r>
              <a:rPr lang="en-US" altLang="ja-JP" sz="2800" b="1" dirty="0" err="1"/>
              <a:t>jr</a:t>
            </a:r>
            <a:r>
              <a:rPr lang="en-US" altLang="ja-JP" sz="2800" b="1" dirty="0"/>
              <a:t>			$</a:t>
            </a:r>
            <a:r>
              <a:rPr lang="en-US" altLang="ja-JP" sz="2800" b="1" dirty="0" err="1"/>
              <a:t>ra</a:t>
            </a:r>
            <a:endParaRPr lang="en-US" altLang="ja-JP" sz="2800" b="1" dirty="0"/>
          </a:p>
        </p:txBody>
      </p:sp>
    </p:spTree>
    <p:extLst>
      <p:ext uri="{BB962C8B-B14F-4D97-AF65-F5344CB8AC3E}">
        <p14:creationId xmlns:p14="http://schemas.microsoft.com/office/powerpoint/2010/main" val="17407602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457200" y="474209"/>
            <a:ext cx="4132943" cy="4893647"/>
          </a:xfrm>
          <a:prstGeom prst="rect">
            <a:avLst/>
          </a:prstGeom>
        </p:spPr>
        <p:txBody>
          <a:bodyPr wrap="square">
            <a:spAutoFit/>
          </a:bodyPr>
          <a:lstStyle/>
          <a:p>
            <a:r>
              <a:rPr lang="en-US" altLang="ja-JP" sz="2000" b="1" dirty="0"/>
              <a:t>	</a:t>
            </a:r>
            <a:r>
              <a:rPr lang="en-US" altLang="ja-JP" sz="2400" b="1" dirty="0"/>
              <a:t>.text</a:t>
            </a:r>
          </a:p>
          <a:p>
            <a:r>
              <a:rPr lang="en-US" altLang="ja-JP" sz="2400" b="1" dirty="0"/>
              <a:t>	.</a:t>
            </a:r>
            <a:r>
              <a:rPr lang="en-US" altLang="ja-JP" sz="2400" b="1" dirty="0" err="1"/>
              <a:t>globl</a:t>
            </a:r>
            <a:r>
              <a:rPr lang="en-US" altLang="ja-JP" sz="2400" b="1" dirty="0"/>
              <a:t>	main</a:t>
            </a:r>
          </a:p>
          <a:p>
            <a:r>
              <a:rPr lang="en-US" altLang="ja-JP" sz="2400" b="1" dirty="0"/>
              <a:t>main:</a:t>
            </a:r>
          </a:p>
          <a:p>
            <a:r>
              <a:rPr lang="en-US" altLang="ja-JP" sz="2400" b="1" dirty="0"/>
              <a:t>	</a:t>
            </a:r>
            <a:r>
              <a:rPr lang="en-US" altLang="ja-JP" sz="2400" b="1" dirty="0" err="1"/>
              <a:t>addiu</a:t>
            </a:r>
            <a:r>
              <a:rPr lang="en-US" altLang="ja-JP" sz="2400" b="1" dirty="0"/>
              <a:t>	$sp,$sp,-20</a:t>
            </a:r>
          </a:p>
          <a:p>
            <a:r>
              <a:rPr lang="en-US" altLang="ja-JP" sz="2400" b="1" dirty="0"/>
              <a:t>	li		$a0,10</a:t>
            </a:r>
          </a:p>
          <a:p>
            <a:r>
              <a:rPr lang="en-US" altLang="ja-JP" sz="2400" b="1" dirty="0"/>
              <a:t>	</a:t>
            </a:r>
            <a:r>
              <a:rPr lang="en-US" altLang="ja-JP" sz="2400" b="1" dirty="0" err="1"/>
              <a:t>sw</a:t>
            </a:r>
            <a:r>
              <a:rPr lang="en-US" altLang="ja-JP" sz="2400" b="1" dirty="0"/>
              <a:t>		$ra,0($</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f</a:t>
            </a:r>
          </a:p>
          <a:p>
            <a:r>
              <a:rPr lang="en-US" altLang="ja-JP" sz="2400" b="1" dirty="0"/>
              <a:t>	</a:t>
            </a:r>
            <a:r>
              <a:rPr lang="en-US" altLang="ja-JP" sz="2400" b="1" dirty="0" err="1"/>
              <a:t>lw</a:t>
            </a:r>
            <a:r>
              <a:rPr lang="en-US" altLang="ja-JP" sz="2400" b="1" dirty="0"/>
              <a:t>		$ra,0($</a:t>
            </a:r>
            <a:r>
              <a:rPr lang="en-US" altLang="ja-JP" sz="2400" b="1" dirty="0" err="1"/>
              <a:t>sp</a:t>
            </a:r>
            <a:r>
              <a:rPr lang="en-US" altLang="ja-JP" sz="2400" b="1" dirty="0"/>
              <a:t>)</a:t>
            </a:r>
          </a:p>
          <a:p>
            <a:r>
              <a:rPr lang="en-US" altLang="ja-JP" sz="2400" b="1" dirty="0"/>
              <a:t>	move	$a0,$v0</a:t>
            </a:r>
          </a:p>
          <a:p>
            <a:r>
              <a:rPr lang="en-US" altLang="ja-JP" sz="2400" b="1" dirty="0"/>
              <a:t>	li		$v0,1</a:t>
            </a:r>
          </a:p>
          <a:p>
            <a:r>
              <a:rPr lang="en-US" altLang="ja-JP" sz="2400" b="1" dirty="0"/>
              <a:t>	</a:t>
            </a:r>
            <a:r>
              <a:rPr lang="en-US" altLang="ja-JP" sz="2400" b="1" dirty="0" err="1"/>
              <a:t>syscall</a:t>
            </a:r>
            <a:endParaRPr lang="en-US" altLang="ja-JP" sz="2400" b="1" dirty="0"/>
          </a:p>
          <a:p>
            <a:r>
              <a:rPr lang="en-US" altLang="ja-JP" sz="2400" b="1" dirty="0"/>
              <a:t>	</a:t>
            </a:r>
            <a:r>
              <a:rPr lang="en-US" altLang="ja-JP" sz="2400" b="1" dirty="0" err="1"/>
              <a:t>addiu</a:t>
            </a:r>
            <a:r>
              <a:rPr lang="en-US" altLang="ja-JP" sz="2400" b="1" dirty="0"/>
              <a:t>	$sp,$sp,20</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p:txBody>
      </p:sp>
      <p:sp>
        <p:nvSpPr>
          <p:cNvPr id="6" name="正方形/長方形 5"/>
          <p:cNvSpPr/>
          <p:nvPr/>
        </p:nvSpPr>
        <p:spPr>
          <a:xfrm>
            <a:off x="4873171" y="474209"/>
            <a:ext cx="4132943" cy="6001642"/>
          </a:xfrm>
          <a:prstGeom prst="rect">
            <a:avLst/>
          </a:prstGeom>
        </p:spPr>
        <p:txBody>
          <a:bodyPr wrap="square">
            <a:spAutoFit/>
          </a:bodyPr>
          <a:lstStyle/>
          <a:p>
            <a:r>
              <a:rPr lang="en-US" altLang="ja-JP" sz="2400" b="1" dirty="0"/>
              <a:t>f:</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ble</a:t>
            </a:r>
            <a:r>
              <a:rPr lang="en-US" altLang="ja-JP" sz="2400" b="1" dirty="0"/>
              <a:t>		$a0,0,end</a:t>
            </a:r>
          </a:p>
          <a:p>
            <a:r>
              <a:rPr lang="en-US" altLang="ja-JP" sz="2400" b="1" dirty="0"/>
              <a:t>	</a:t>
            </a:r>
            <a:r>
              <a:rPr lang="en-US" altLang="ja-JP" sz="2400" b="1" dirty="0" err="1"/>
              <a:t>sw</a:t>
            </a:r>
            <a:r>
              <a:rPr lang="en-US" altLang="ja-JP" sz="2400" b="1" dirty="0"/>
              <a:t>		$a0,8($</a:t>
            </a:r>
            <a:r>
              <a:rPr lang="en-US" altLang="ja-JP" sz="2400" b="1" dirty="0" err="1"/>
              <a:t>sp</a:t>
            </a:r>
            <a:r>
              <a:rPr lang="en-US" altLang="ja-JP" sz="2400" b="1" dirty="0"/>
              <a:t>)</a:t>
            </a:r>
          </a:p>
          <a:p>
            <a:r>
              <a:rPr lang="en-US" altLang="ja-JP" sz="2400" b="1" dirty="0"/>
              <a:t>	</a:t>
            </a:r>
            <a:r>
              <a:rPr lang="en-US" altLang="ja-JP" sz="2400" b="1" dirty="0" err="1"/>
              <a:t>addiu</a:t>
            </a:r>
            <a:r>
              <a:rPr lang="en-US" altLang="ja-JP" sz="2400" b="1" dirty="0"/>
              <a:t>	$a0,$a0,-1</a:t>
            </a:r>
          </a:p>
          <a:p>
            <a:r>
              <a:rPr lang="en-US" altLang="ja-JP" sz="2400" b="1" dirty="0"/>
              <a:t>	</a:t>
            </a:r>
            <a:r>
              <a:rPr lang="en-US" altLang="ja-JP" sz="2400" b="1" dirty="0" err="1"/>
              <a:t>sw</a:t>
            </a:r>
            <a:r>
              <a:rPr lang="en-US" altLang="ja-JP" sz="2400" b="1" dirty="0"/>
              <a:t>		$ra,4($</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f</a:t>
            </a:r>
          </a:p>
          <a:p>
            <a:r>
              <a:rPr lang="en-US" altLang="ja-JP" sz="2400" b="1" dirty="0"/>
              <a:t>	</a:t>
            </a:r>
            <a:r>
              <a:rPr lang="en-US" altLang="ja-JP" sz="2400" b="1" dirty="0" err="1"/>
              <a:t>lw</a:t>
            </a:r>
            <a:r>
              <a:rPr lang="en-US" altLang="ja-JP" sz="2400" b="1" dirty="0"/>
              <a:t>		$ra,4($</a:t>
            </a:r>
            <a:r>
              <a:rPr lang="en-US" altLang="ja-JP" sz="2400" b="1" dirty="0" err="1"/>
              <a:t>sp</a:t>
            </a:r>
            <a:r>
              <a:rPr lang="en-US" altLang="ja-JP" sz="2400" b="1" dirty="0"/>
              <a:t>)</a:t>
            </a:r>
          </a:p>
          <a:p>
            <a:r>
              <a:rPr lang="en-US" altLang="ja-JP" sz="2400" b="1" dirty="0"/>
              <a:t>	</a:t>
            </a:r>
            <a:r>
              <a:rPr lang="en-US" altLang="ja-JP" sz="2400" b="1" dirty="0" err="1"/>
              <a:t>lw</a:t>
            </a:r>
            <a:r>
              <a:rPr lang="en-US" altLang="ja-JP" sz="2400" b="1" dirty="0"/>
              <a:t>		$a0,8($</a:t>
            </a:r>
            <a:r>
              <a:rPr lang="en-US" altLang="ja-JP" sz="2400" b="1" dirty="0" err="1"/>
              <a:t>sp</a:t>
            </a:r>
            <a:r>
              <a:rPr lang="en-US" altLang="ja-JP" sz="2400" b="1" dirty="0"/>
              <a:t>)</a:t>
            </a:r>
          </a:p>
          <a:p>
            <a:r>
              <a:rPr lang="en-US" altLang="ja-JP" sz="2400" b="1" dirty="0"/>
              <a:t>	</a:t>
            </a:r>
            <a:r>
              <a:rPr lang="en-US" altLang="ja-JP" sz="2400" b="1" dirty="0" err="1"/>
              <a:t>addu</a:t>
            </a:r>
            <a:r>
              <a:rPr lang="en-US" altLang="ja-JP" sz="2400" b="1" dirty="0"/>
              <a:t>	$v0,$v0,$a0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a:p>
            <a:r>
              <a:rPr lang="en-US" altLang="ja-JP" sz="2400" b="1" dirty="0"/>
              <a:t>end:</a:t>
            </a:r>
          </a:p>
          <a:p>
            <a:r>
              <a:rPr lang="en-US" altLang="ja-JP" sz="2400" b="1" dirty="0"/>
              <a:t>	li		$v0,0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p:txBody>
      </p:sp>
      <p:cxnSp>
        <p:nvCxnSpPr>
          <p:cNvPr id="8" name="直線コネクタ 7"/>
          <p:cNvCxnSpPr/>
          <p:nvPr/>
        </p:nvCxnSpPr>
        <p:spPr>
          <a:xfrm>
            <a:off x="4336143" y="474209"/>
            <a:ext cx="0" cy="60016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線吹き出し 1 (枠付き) 6"/>
          <p:cNvSpPr/>
          <p:nvPr/>
        </p:nvSpPr>
        <p:spPr>
          <a:xfrm>
            <a:off x="272147" y="4261142"/>
            <a:ext cx="4063996" cy="1106714"/>
          </a:xfrm>
          <a:prstGeom prst="borderCallout1">
            <a:avLst>
              <a:gd name="adj1" fmla="val 26201"/>
              <a:gd name="adj2" fmla="val 101860"/>
              <a:gd name="adj3" fmla="val 113732"/>
              <a:gd name="adj4" fmla="val 12564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a:solidFill>
                  <a:schemeClr val="tx1"/>
                </a:solidFill>
              </a:rPr>
              <a:t>$a0 </a:t>
            </a:r>
            <a:r>
              <a:rPr lang="ja-JP" altLang="en-US" sz="2400" b="1" dirty="0">
                <a:solidFill>
                  <a:schemeClr val="tx1"/>
                </a:solidFill>
              </a:rPr>
              <a:t>が</a:t>
            </a:r>
            <a:r>
              <a:rPr lang="en-US" altLang="ja-JP" sz="2400" b="1" dirty="0">
                <a:solidFill>
                  <a:schemeClr val="tx1"/>
                </a:solidFill>
              </a:rPr>
              <a:t> &lt;= 0 </a:t>
            </a:r>
            <a:r>
              <a:rPr lang="ja-JP" altLang="en-US" sz="2400" b="1" dirty="0">
                <a:solidFill>
                  <a:schemeClr val="tx1"/>
                </a:solidFill>
              </a:rPr>
              <a:t>だった場合は</a:t>
            </a:r>
            <a:endParaRPr lang="en-US" altLang="ja-JP" sz="2400" b="1" dirty="0">
              <a:solidFill>
                <a:schemeClr val="tx1"/>
              </a:solidFill>
            </a:endParaRPr>
          </a:p>
          <a:p>
            <a:pPr algn="ctr"/>
            <a:r>
              <a:rPr lang="ja-JP" altLang="en-US" sz="2400" b="1" dirty="0">
                <a:solidFill>
                  <a:schemeClr val="tx1"/>
                </a:solidFill>
              </a:rPr>
              <a:t>返り値は</a:t>
            </a:r>
            <a:r>
              <a:rPr lang="en-US" altLang="ja-JP" sz="2400" b="1" dirty="0">
                <a:solidFill>
                  <a:schemeClr val="tx1"/>
                </a:solidFill>
              </a:rPr>
              <a:t> 0</a:t>
            </a:r>
          </a:p>
        </p:txBody>
      </p:sp>
    </p:spTree>
    <p:extLst>
      <p:ext uri="{BB962C8B-B14F-4D97-AF65-F5344CB8AC3E}">
        <p14:creationId xmlns:p14="http://schemas.microsoft.com/office/powerpoint/2010/main" val="8383426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457200" y="474209"/>
            <a:ext cx="4132943" cy="4893647"/>
          </a:xfrm>
          <a:prstGeom prst="rect">
            <a:avLst/>
          </a:prstGeom>
        </p:spPr>
        <p:txBody>
          <a:bodyPr wrap="square">
            <a:spAutoFit/>
          </a:bodyPr>
          <a:lstStyle/>
          <a:p>
            <a:r>
              <a:rPr lang="en-US" altLang="ja-JP" sz="2000" b="1" dirty="0"/>
              <a:t>	</a:t>
            </a:r>
            <a:r>
              <a:rPr lang="en-US" altLang="ja-JP" sz="2400" b="1" dirty="0"/>
              <a:t>.text</a:t>
            </a:r>
          </a:p>
          <a:p>
            <a:r>
              <a:rPr lang="en-US" altLang="ja-JP" sz="2400" b="1" dirty="0"/>
              <a:t>	.</a:t>
            </a:r>
            <a:r>
              <a:rPr lang="en-US" altLang="ja-JP" sz="2400" b="1" dirty="0" err="1"/>
              <a:t>globl</a:t>
            </a:r>
            <a:r>
              <a:rPr lang="en-US" altLang="ja-JP" sz="2400" b="1" dirty="0"/>
              <a:t>	main</a:t>
            </a:r>
          </a:p>
          <a:p>
            <a:r>
              <a:rPr lang="en-US" altLang="ja-JP" sz="2400" b="1" dirty="0"/>
              <a:t>main:</a:t>
            </a:r>
          </a:p>
          <a:p>
            <a:r>
              <a:rPr lang="en-US" altLang="ja-JP" sz="2400" b="1" dirty="0"/>
              <a:t>	</a:t>
            </a:r>
            <a:r>
              <a:rPr lang="en-US" altLang="ja-JP" sz="2400" b="1" dirty="0" err="1"/>
              <a:t>addiu</a:t>
            </a:r>
            <a:r>
              <a:rPr lang="en-US" altLang="ja-JP" sz="2400" b="1" dirty="0"/>
              <a:t>	$sp,$sp,-20</a:t>
            </a:r>
          </a:p>
          <a:p>
            <a:r>
              <a:rPr lang="en-US" altLang="ja-JP" sz="2400" b="1" dirty="0"/>
              <a:t>	li		$a0,10</a:t>
            </a:r>
          </a:p>
          <a:p>
            <a:r>
              <a:rPr lang="en-US" altLang="ja-JP" sz="2400" b="1" dirty="0"/>
              <a:t>	</a:t>
            </a:r>
            <a:r>
              <a:rPr lang="en-US" altLang="ja-JP" sz="2400" b="1" dirty="0" err="1"/>
              <a:t>sw</a:t>
            </a:r>
            <a:r>
              <a:rPr lang="en-US" altLang="ja-JP" sz="2400" b="1" dirty="0"/>
              <a:t>		$ra,0($</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f</a:t>
            </a:r>
          </a:p>
          <a:p>
            <a:r>
              <a:rPr lang="en-US" altLang="ja-JP" sz="2400" b="1" dirty="0"/>
              <a:t>	</a:t>
            </a:r>
            <a:r>
              <a:rPr lang="en-US" altLang="ja-JP" sz="2400" b="1" dirty="0" err="1"/>
              <a:t>lw</a:t>
            </a:r>
            <a:r>
              <a:rPr lang="en-US" altLang="ja-JP" sz="2400" b="1" dirty="0"/>
              <a:t>		$ra,0($</a:t>
            </a:r>
            <a:r>
              <a:rPr lang="en-US" altLang="ja-JP" sz="2400" b="1" dirty="0" err="1"/>
              <a:t>sp</a:t>
            </a:r>
            <a:r>
              <a:rPr lang="en-US" altLang="ja-JP" sz="2400" b="1" dirty="0"/>
              <a:t>)</a:t>
            </a:r>
          </a:p>
          <a:p>
            <a:r>
              <a:rPr lang="en-US" altLang="ja-JP" sz="2400" b="1" dirty="0"/>
              <a:t>	move	$a0,$v0</a:t>
            </a:r>
          </a:p>
          <a:p>
            <a:r>
              <a:rPr lang="en-US" altLang="ja-JP" sz="2400" b="1" dirty="0"/>
              <a:t>	li		$v0,1</a:t>
            </a:r>
          </a:p>
          <a:p>
            <a:r>
              <a:rPr lang="en-US" altLang="ja-JP" sz="2400" b="1" dirty="0"/>
              <a:t>	</a:t>
            </a:r>
            <a:r>
              <a:rPr lang="en-US" altLang="ja-JP" sz="2400" b="1" dirty="0" err="1"/>
              <a:t>syscall</a:t>
            </a:r>
            <a:endParaRPr lang="en-US" altLang="ja-JP" sz="2400" b="1" dirty="0"/>
          </a:p>
          <a:p>
            <a:r>
              <a:rPr lang="en-US" altLang="ja-JP" sz="2400" b="1" dirty="0"/>
              <a:t>	</a:t>
            </a:r>
            <a:r>
              <a:rPr lang="en-US" altLang="ja-JP" sz="2400" b="1" dirty="0" err="1"/>
              <a:t>addiu</a:t>
            </a:r>
            <a:r>
              <a:rPr lang="en-US" altLang="ja-JP" sz="2400" b="1" dirty="0"/>
              <a:t>	$sp,$sp,20</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p:txBody>
      </p:sp>
      <p:sp>
        <p:nvSpPr>
          <p:cNvPr id="6" name="正方形/長方形 5"/>
          <p:cNvSpPr/>
          <p:nvPr/>
        </p:nvSpPr>
        <p:spPr>
          <a:xfrm>
            <a:off x="4873171" y="474209"/>
            <a:ext cx="4132943" cy="6001642"/>
          </a:xfrm>
          <a:prstGeom prst="rect">
            <a:avLst/>
          </a:prstGeom>
        </p:spPr>
        <p:txBody>
          <a:bodyPr wrap="square">
            <a:spAutoFit/>
          </a:bodyPr>
          <a:lstStyle/>
          <a:p>
            <a:r>
              <a:rPr lang="en-US" altLang="ja-JP" sz="2400" b="1" dirty="0"/>
              <a:t>f:</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ble</a:t>
            </a:r>
            <a:r>
              <a:rPr lang="en-US" altLang="ja-JP" sz="2400" b="1" dirty="0"/>
              <a:t>		$a0,0,end</a:t>
            </a:r>
          </a:p>
          <a:p>
            <a:r>
              <a:rPr lang="en-US" altLang="ja-JP" sz="2400" b="1" dirty="0"/>
              <a:t>	</a:t>
            </a:r>
            <a:r>
              <a:rPr lang="en-US" altLang="ja-JP" sz="2400" b="1" dirty="0" err="1"/>
              <a:t>sw</a:t>
            </a:r>
            <a:r>
              <a:rPr lang="en-US" altLang="ja-JP" sz="2400" b="1" dirty="0"/>
              <a:t>		$a0,8($</a:t>
            </a:r>
            <a:r>
              <a:rPr lang="en-US" altLang="ja-JP" sz="2400" b="1" dirty="0" err="1"/>
              <a:t>sp</a:t>
            </a:r>
            <a:r>
              <a:rPr lang="en-US" altLang="ja-JP" sz="2400" b="1" dirty="0"/>
              <a:t>)</a:t>
            </a:r>
          </a:p>
          <a:p>
            <a:r>
              <a:rPr lang="en-US" altLang="ja-JP" sz="2400" b="1" dirty="0"/>
              <a:t>	</a:t>
            </a:r>
            <a:r>
              <a:rPr lang="en-US" altLang="ja-JP" sz="2400" b="1" dirty="0" err="1"/>
              <a:t>addiu</a:t>
            </a:r>
            <a:r>
              <a:rPr lang="en-US" altLang="ja-JP" sz="2400" b="1" dirty="0"/>
              <a:t>	$a0,$a0,-1</a:t>
            </a:r>
          </a:p>
          <a:p>
            <a:r>
              <a:rPr lang="en-US" altLang="ja-JP" sz="2400" b="1" dirty="0"/>
              <a:t>	</a:t>
            </a:r>
            <a:r>
              <a:rPr lang="en-US" altLang="ja-JP" sz="2400" b="1" dirty="0" err="1"/>
              <a:t>sw</a:t>
            </a:r>
            <a:r>
              <a:rPr lang="en-US" altLang="ja-JP" sz="2400" b="1" dirty="0"/>
              <a:t>		$ra,4($</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f</a:t>
            </a:r>
          </a:p>
          <a:p>
            <a:r>
              <a:rPr lang="en-US" altLang="ja-JP" sz="2400" b="1" dirty="0"/>
              <a:t>	</a:t>
            </a:r>
            <a:r>
              <a:rPr lang="en-US" altLang="ja-JP" sz="2400" b="1" dirty="0" err="1"/>
              <a:t>lw</a:t>
            </a:r>
            <a:r>
              <a:rPr lang="en-US" altLang="ja-JP" sz="2400" b="1" dirty="0"/>
              <a:t>		$ra,4($</a:t>
            </a:r>
            <a:r>
              <a:rPr lang="en-US" altLang="ja-JP" sz="2400" b="1" dirty="0" err="1"/>
              <a:t>sp</a:t>
            </a:r>
            <a:r>
              <a:rPr lang="en-US" altLang="ja-JP" sz="2400" b="1" dirty="0"/>
              <a:t>)</a:t>
            </a:r>
          </a:p>
          <a:p>
            <a:r>
              <a:rPr lang="en-US" altLang="ja-JP" sz="2400" b="1" dirty="0"/>
              <a:t>	</a:t>
            </a:r>
            <a:r>
              <a:rPr lang="en-US" altLang="ja-JP" sz="2400" b="1" dirty="0" err="1"/>
              <a:t>lw</a:t>
            </a:r>
            <a:r>
              <a:rPr lang="en-US" altLang="ja-JP" sz="2400" b="1" dirty="0"/>
              <a:t>		$a0,8($</a:t>
            </a:r>
            <a:r>
              <a:rPr lang="en-US" altLang="ja-JP" sz="2400" b="1" dirty="0" err="1"/>
              <a:t>sp</a:t>
            </a:r>
            <a:r>
              <a:rPr lang="en-US" altLang="ja-JP" sz="2400" b="1" dirty="0"/>
              <a:t>)</a:t>
            </a:r>
          </a:p>
          <a:p>
            <a:r>
              <a:rPr lang="en-US" altLang="ja-JP" sz="2400" b="1" dirty="0"/>
              <a:t>	</a:t>
            </a:r>
            <a:r>
              <a:rPr lang="en-US" altLang="ja-JP" sz="2400" b="1" dirty="0" err="1"/>
              <a:t>addu</a:t>
            </a:r>
            <a:r>
              <a:rPr lang="en-US" altLang="ja-JP" sz="2400" b="1" dirty="0"/>
              <a:t>	$v0,$v0,$a0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a:p>
            <a:r>
              <a:rPr lang="en-US" altLang="ja-JP" sz="2400" b="1" dirty="0"/>
              <a:t>end:</a:t>
            </a:r>
          </a:p>
          <a:p>
            <a:r>
              <a:rPr lang="en-US" altLang="ja-JP" sz="2400" b="1" dirty="0"/>
              <a:t>	li		$v0,0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p:txBody>
      </p:sp>
      <p:cxnSp>
        <p:nvCxnSpPr>
          <p:cNvPr id="8" name="直線コネクタ 7"/>
          <p:cNvCxnSpPr/>
          <p:nvPr/>
        </p:nvCxnSpPr>
        <p:spPr>
          <a:xfrm>
            <a:off x="4336143" y="474209"/>
            <a:ext cx="0" cy="60016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線吹き出し 1 (枠付き) 6"/>
          <p:cNvSpPr/>
          <p:nvPr/>
        </p:nvSpPr>
        <p:spPr>
          <a:xfrm>
            <a:off x="272147" y="4605856"/>
            <a:ext cx="4063996" cy="1106714"/>
          </a:xfrm>
          <a:prstGeom prst="borderCallout1">
            <a:avLst>
              <a:gd name="adj1" fmla="val 26201"/>
              <a:gd name="adj2" fmla="val 101860"/>
              <a:gd name="adj3" fmla="val 113732"/>
              <a:gd name="adj4" fmla="val 12564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a:solidFill>
                  <a:schemeClr val="tx1"/>
                </a:solidFill>
              </a:rPr>
              <a:t>$</a:t>
            </a:r>
            <a:r>
              <a:rPr lang="en-US" altLang="ja-JP" sz="2400" b="1" dirty="0" err="1">
                <a:solidFill>
                  <a:schemeClr val="tx1"/>
                </a:solidFill>
              </a:rPr>
              <a:t>sp</a:t>
            </a:r>
            <a:r>
              <a:rPr lang="en-US" altLang="ja-JP" sz="2400" b="1" dirty="0">
                <a:solidFill>
                  <a:schemeClr val="tx1"/>
                </a:solidFill>
              </a:rPr>
              <a:t> </a:t>
            </a:r>
            <a:r>
              <a:rPr lang="ja-JP" altLang="en-US" sz="2400" b="1" dirty="0">
                <a:solidFill>
                  <a:schemeClr val="tx1"/>
                </a:solidFill>
              </a:rPr>
              <a:t>を元に戻して</a:t>
            </a:r>
            <a:br>
              <a:rPr lang="en-US" altLang="ja-JP" sz="2400" b="1" dirty="0">
                <a:solidFill>
                  <a:schemeClr val="tx1"/>
                </a:solidFill>
              </a:rPr>
            </a:br>
            <a:r>
              <a:rPr lang="ja-JP" altLang="en-US" sz="2400" b="1" dirty="0">
                <a:solidFill>
                  <a:schemeClr val="tx1"/>
                </a:solidFill>
              </a:rPr>
              <a:t>呼び出し元に返る</a:t>
            </a:r>
            <a:endParaRPr lang="en-US" altLang="ja-JP" sz="2400" b="1" dirty="0">
              <a:solidFill>
                <a:schemeClr val="tx1"/>
              </a:solidFill>
            </a:endParaRPr>
          </a:p>
        </p:txBody>
      </p:sp>
    </p:spTree>
    <p:extLst>
      <p:ext uri="{BB962C8B-B14F-4D97-AF65-F5344CB8AC3E}">
        <p14:creationId xmlns:p14="http://schemas.microsoft.com/office/powerpoint/2010/main" val="26682087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en-US" altLang="ja-JP" dirty="0" err="1"/>
              <a:t>jal</a:t>
            </a:r>
            <a:r>
              <a:rPr kumimoji="1" lang="en-US" altLang="ja-JP" dirty="0"/>
              <a:t> </a:t>
            </a:r>
            <a:r>
              <a:rPr kumimoji="1" lang="ja-JP" altLang="en-US" dirty="0"/>
              <a:t>命令</a:t>
            </a:r>
            <a:r>
              <a:rPr kumimoji="1" lang="en-US" altLang="ja-JP" dirty="0"/>
              <a:t> (</a:t>
            </a:r>
            <a:r>
              <a:rPr kumimoji="1" lang="ja-JP" altLang="en-US" dirty="0"/>
              <a:t>再掲</a:t>
            </a:r>
            <a:r>
              <a:rPr kumimoji="1" lang="en-US" altLang="ja-JP" dirty="0"/>
              <a:t>)</a:t>
            </a:r>
            <a:endParaRPr kumimoji="1" lang="ja-JP" altLang="en-US" dirty="0"/>
          </a:p>
        </p:txBody>
      </p:sp>
      <p:sp>
        <p:nvSpPr>
          <p:cNvPr id="9" name="コンテンツ プレースホルダー 2"/>
          <p:cNvSpPr txBox="1">
            <a:spLocks/>
          </p:cNvSpPr>
          <p:nvPr/>
        </p:nvSpPr>
        <p:spPr>
          <a:xfrm>
            <a:off x="457200" y="1417637"/>
            <a:ext cx="8229600"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関数呼び出し命令</a:t>
            </a:r>
            <a:endParaRPr lang="en-US" altLang="ja-JP" dirty="0"/>
          </a:p>
          <a:p>
            <a:pPr lvl="1"/>
            <a:r>
              <a:rPr lang="en-US" altLang="ja-JP" dirty="0"/>
              <a:t>$</a:t>
            </a:r>
            <a:r>
              <a:rPr lang="en-US" altLang="ja-JP" dirty="0" err="1"/>
              <a:t>ra</a:t>
            </a:r>
            <a:r>
              <a:rPr lang="en-US" altLang="ja-JP" dirty="0"/>
              <a:t> </a:t>
            </a:r>
            <a:r>
              <a:rPr lang="ja-JP" altLang="en-US" dirty="0"/>
              <a:t>に「関数の実行が終わったら帰って来るべき場所」が格納される</a:t>
            </a:r>
            <a:endParaRPr lang="en-US" altLang="ja-JP" dirty="0"/>
          </a:p>
          <a:p>
            <a:pPr lvl="2"/>
            <a:r>
              <a:rPr lang="ja-JP" altLang="en-US" dirty="0">
                <a:solidFill>
                  <a:srgbClr val="FF0000"/>
                </a:solidFill>
              </a:rPr>
              <a:t>したがって，今の</a:t>
            </a:r>
            <a:r>
              <a:rPr lang="en-US" altLang="ja-JP" dirty="0">
                <a:solidFill>
                  <a:srgbClr val="FF0000"/>
                </a:solidFill>
              </a:rPr>
              <a:t> $</a:t>
            </a:r>
            <a:r>
              <a:rPr lang="en-US" altLang="ja-JP" dirty="0" err="1">
                <a:solidFill>
                  <a:srgbClr val="FF0000"/>
                </a:solidFill>
              </a:rPr>
              <a:t>ra</a:t>
            </a:r>
            <a:r>
              <a:rPr lang="en-US" altLang="ja-JP" dirty="0">
                <a:solidFill>
                  <a:srgbClr val="FF0000"/>
                </a:solidFill>
              </a:rPr>
              <a:t> </a:t>
            </a:r>
            <a:r>
              <a:rPr lang="ja-JP" altLang="en-US" dirty="0">
                <a:solidFill>
                  <a:srgbClr val="FF0000"/>
                </a:solidFill>
              </a:rPr>
              <a:t>の値を，必要ならば</a:t>
            </a:r>
            <a:br>
              <a:rPr lang="en-US" altLang="ja-JP" dirty="0">
                <a:solidFill>
                  <a:srgbClr val="FF0000"/>
                </a:solidFill>
              </a:rPr>
            </a:br>
            <a:r>
              <a:rPr lang="ja-JP" altLang="en-US" dirty="0">
                <a:solidFill>
                  <a:srgbClr val="FF0000"/>
                </a:solidFill>
              </a:rPr>
              <a:t>ローカル領域に退避する必要がある</a:t>
            </a:r>
            <a:r>
              <a:rPr lang="en-US" altLang="ja-JP" dirty="0">
                <a:solidFill>
                  <a:srgbClr val="FF0000"/>
                </a:solidFill>
              </a:rPr>
              <a:t> (</a:t>
            </a:r>
            <a:r>
              <a:rPr lang="ja-JP" altLang="en-US" dirty="0">
                <a:solidFill>
                  <a:srgbClr val="FF0000"/>
                </a:solidFill>
              </a:rPr>
              <a:t>後述</a:t>
            </a:r>
            <a:r>
              <a:rPr lang="en-US" altLang="ja-JP" dirty="0">
                <a:solidFill>
                  <a:srgbClr val="FF0000"/>
                </a:solidFill>
              </a:rPr>
              <a:t>)</a:t>
            </a:r>
          </a:p>
          <a:p>
            <a:pPr lvl="1"/>
            <a:r>
              <a:rPr lang="ja-JP" altLang="en-US" dirty="0"/>
              <a:t>退避した</a:t>
            </a:r>
            <a:r>
              <a:rPr lang="en-US" altLang="ja-JP" dirty="0"/>
              <a:t> $</a:t>
            </a:r>
            <a:r>
              <a:rPr lang="en-US" altLang="ja-JP" dirty="0" err="1"/>
              <a:t>ra</a:t>
            </a:r>
            <a:r>
              <a:rPr lang="en-US" altLang="ja-JP" dirty="0"/>
              <a:t> </a:t>
            </a:r>
            <a:r>
              <a:rPr lang="ja-JP" altLang="en-US" dirty="0"/>
              <a:t>は関数から帰ってきた後に</a:t>
            </a:r>
            <a:br>
              <a:rPr lang="en-US" altLang="ja-JP" dirty="0"/>
            </a:br>
            <a:r>
              <a:rPr lang="ja-JP" altLang="en-US" dirty="0"/>
              <a:t>戻す必要がある</a:t>
            </a:r>
            <a:endParaRPr lang="en-US" altLang="ja-JP" dirty="0"/>
          </a:p>
        </p:txBody>
      </p:sp>
      <p:sp>
        <p:nvSpPr>
          <p:cNvPr id="4" name="線吹き出し 1 (枠付き) 3"/>
          <p:cNvSpPr/>
          <p:nvPr/>
        </p:nvSpPr>
        <p:spPr>
          <a:xfrm>
            <a:off x="4269904" y="4371229"/>
            <a:ext cx="4063996" cy="1106714"/>
          </a:xfrm>
          <a:prstGeom prst="borderCallout1">
            <a:avLst>
              <a:gd name="adj1" fmla="val 29480"/>
              <a:gd name="adj2" fmla="val -3051"/>
              <a:gd name="adj3" fmla="val -59370"/>
              <a:gd name="adj4" fmla="val -1884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a:solidFill>
                  <a:schemeClr val="tx1"/>
                </a:solidFill>
              </a:rPr>
              <a:t>なぜこれが必要か</a:t>
            </a:r>
            <a:br>
              <a:rPr lang="en-US" altLang="ja-JP" sz="2400" b="1" dirty="0">
                <a:solidFill>
                  <a:schemeClr val="tx1"/>
                </a:solidFill>
              </a:rPr>
            </a:br>
            <a:r>
              <a:rPr lang="ja-JP" altLang="en-US" sz="2400" b="1" dirty="0">
                <a:solidFill>
                  <a:schemeClr val="tx1"/>
                </a:solidFill>
              </a:rPr>
              <a:t>今から説明します</a:t>
            </a:r>
            <a:endParaRPr lang="en-US" altLang="ja-JP" sz="2400" b="1" dirty="0">
              <a:solidFill>
                <a:schemeClr val="tx1"/>
              </a:solidFill>
            </a:endParaRPr>
          </a:p>
        </p:txBody>
      </p:sp>
    </p:spTree>
    <p:extLst>
      <p:ext uri="{BB962C8B-B14F-4D97-AF65-F5344CB8AC3E}">
        <p14:creationId xmlns:p14="http://schemas.microsoft.com/office/powerpoint/2010/main" val="30151089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lang="en-US" altLang="ja-JP" dirty="0"/>
              <a:t>5</a:t>
            </a:r>
            <a:r>
              <a:rPr kumimoji="1" lang="ja-JP" altLang="en-US" dirty="0"/>
              <a:t>つ目の例</a:t>
            </a:r>
            <a:r>
              <a:rPr kumimoji="1" lang="en-US" altLang="ja-JP" dirty="0"/>
              <a:t>: $</a:t>
            </a:r>
            <a:r>
              <a:rPr kumimoji="1" lang="en-US" altLang="ja-JP" dirty="0" err="1"/>
              <a:t>ra</a:t>
            </a:r>
            <a:r>
              <a:rPr kumimoji="1" lang="en-US" altLang="ja-JP" dirty="0"/>
              <a:t> </a:t>
            </a:r>
            <a:r>
              <a:rPr lang="ja-JP" altLang="en-US" dirty="0"/>
              <a:t>を退避しなかったら</a:t>
            </a:r>
            <a:r>
              <a:rPr lang="en-US" altLang="ja-JP" dirty="0"/>
              <a:t>?</a:t>
            </a:r>
            <a:endParaRPr kumimoji="1" lang="ja-JP" altLang="en-US" dirty="0"/>
          </a:p>
        </p:txBody>
      </p:sp>
      <p:sp>
        <p:nvSpPr>
          <p:cNvPr id="9" name="コンテンツ プレースホルダー 2"/>
          <p:cNvSpPr txBox="1">
            <a:spLocks/>
          </p:cNvSpPr>
          <p:nvPr/>
        </p:nvSpPr>
        <p:spPr>
          <a:xfrm>
            <a:off x="653144" y="1417638"/>
            <a:ext cx="8033656" cy="480536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dirty="0"/>
              <a:t>example04.s </a:t>
            </a:r>
            <a:r>
              <a:rPr lang="ja-JP" altLang="en-US" dirty="0"/>
              <a:t>をコピーして</a:t>
            </a:r>
            <a:r>
              <a:rPr lang="en-US" altLang="ja-JP" dirty="0"/>
              <a:t> example05.s </a:t>
            </a:r>
            <a:r>
              <a:rPr lang="ja-JP" altLang="en-US" dirty="0"/>
              <a:t>というファイルを作り，</a:t>
            </a:r>
            <a:endParaRPr lang="en-US" altLang="ja-JP" dirty="0"/>
          </a:p>
          <a:p>
            <a:r>
              <a:rPr lang="en-US" altLang="ja-JP" dirty="0"/>
              <a:t>$</a:t>
            </a:r>
            <a:r>
              <a:rPr lang="en-US" altLang="ja-JP" dirty="0" err="1"/>
              <a:t>ra</a:t>
            </a:r>
            <a:r>
              <a:rPr lang="en-US" altLang="ja-JP" dirty="0"/>
              <a:t> </a:t>
            </a:r>
            <a:r>
              <a:rPr lang="ja-JP" altLang="en-US" dirty="0"/>
              <a:t>を退避・回復している命令</a:t>
            </a:r>
            <a:r>
              <a:rPr lang="en-US" altLang="ja-JP" dirty="0"/>
              <a:t> (</a:t>
            </a:r>
            <a:r>
              <a:rPr lang="ja-JP" altLang="en-US" dirty="0"/>
              <a:t>次のページで灰色にしてあります</a:t>
            </a:r>
            <a:r>
              <a:rPr lang="en-US" altLang="ja-JP" dirty="0"/>
              <a:t>) </a:t>
            </a:r>
            <a:r>
              <a:rPr lang="ja-JP" altLang="en-US" dirty="0"/>
              <a:t>を削除して</a:t>
            </a:r>
            <a:endParaRPr lang="en-US" altLang="ja-JP" dirty="0"/>
          </a:p>
          <a:p>
            <a:r>
              <a:rPr lang="en-US" altLang="ja-JP" dirty="0" err="1"/>
              <a:t>QtSpim</a:t>
            </a:r>
            <a:r>
              <a:rPr lang="en-US" altLang="ja-JP" dirty="0"/>
              <a:t> </a:t>
            </a:r>
            <a:r>
              <a:rPr lang="ja-JP" altLang="en-US" dirty="0"/>
              <a:t>で実行してください</a:t>
            </a:r>
            <a:endParaRPr lang="en-US" altLang="ja-JP" dirty="0"/>
          </a:p>
        </p:txBody>
      </p:sp>
    </p:spTree>
    <p:extLst>
      <p:ext uri="{BB962C8B-B14F-4D97-AF65-F5344CB8AC3E}">
        <p14:creationId xmlns:p14="http://schemas.microsoft.com/office/powerpoint/2010/main" val="34541128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457200" y="474209"/>
            <a:ext cx="4132943" cy="4893647"/>
          </a:xfrm>
          <a:prstGeom prst="rect">
            <a:avLst/>
          </a:prstGeom>
        </p:spPr>
        <p:txBody>
          <a:bodyPr wrap="square">
            <a:spAutoFit/>
          </a:bodyPr>
          <a:lstStyle/>
          <a:p>
            <a:r>
              <a:rPr lang="en-US" altLang="ja-JP" sz="2000" b="1" dirty="0"/>
              <a:t>	</a:t>
            </a:r>
            <a:r>
              <a:rPr lang="en-US" altLang="ja-JP" sz="2400" b="1" dirty="0"/>
              <a:t>.text</a:t>
            </a:r>
          </a:p>
          <a:p>
            <a:r>
              <a:rPr lang="en-US" altLang="ja-JP" sz="2400" b="1" dirty="0"/>
              <a:t>	.</a:t>
            </a:r>
            <a:r>
              <a:rPr lang="en-US" altLang="ja-JP" sz="2400" b="1" dirty="0" err="1"/>
              <a:t>globl</a:t>
            </a:r>
            <a:r>
              <a:rPr lang="en-US" altLang="ja-JP" sz="2400" b="1" dirty="0"/>
              <a:t>	main</a:t>
            </a:r>
          </a:p>
          <a:p>
            <a:r>
              <a:rPr lang="en-US" altLang="ja-JP" sz="2400" b="1" dirty="0"/>
              <a:t>main:</a:t>
            </a:r>
          </a:p>
          <a:p>
            <a:r>
              <a:rPr lang="en-US" altLang="ja-JP" sz="2400" b="1" dirty="0"/>
              <a:t>	</a:t>
            </a:r>
            <a:r>
              <a:rPr lang="en-US" altLang="ja-JP" sz="2400" b="1" dirty="0" err="1"/>
              <a:t>addiu</a:t>
            </a:r>
            <a:r>
              <a:rPr lang="en-US" altLang="ja-JP" sz="2400" b="1" dirty="0"/>
              <a:t>	$sp,$sp,-20</a:t>
            </a:r>
          </a:p>
          <a:p>
            <a:r>
              <a:rPr lang="en-US" altLang="ja-JP" sz="2400" b="1" dirty="0"/>
              <a:t>	li		$a0,10</a:t>
            </a:r>
          </a:p>
          <a:p>
            <a:r>
              <a:rPr lang="en-US" altLang="ja-JP" sz="2400" b="1" dirty="0"/>
              <a:t>	</a:t>
            </a:r>
            <a:r>
              <a:rPr lang="en-US" altLang="ja-JP" sz="2400" b="1" dirty="0" err="1">
                <a:solidFill>
                  <a:schemeClr val="bg1">
                    <a:lumMod val="85000"/>
                  </a:schemeClr>
                </a:solidFill>
              </a:rPr>
              <a:t>sw</a:t>
            </a:r>
            <a:r>
              <a:rPr lang="en-US" altLang="ja-JP" sz="2400" b="1" dirty="0">
                <a:solidFill>
                  <a:schemeClr val="bg1">
                    <a:lumMod val="85000"/>
                  </a:schemeClr>
                </a:solidFill>
              </a:rPr>
              <a:t>		$ra,0($</a:t>
            </a:r>
            <a:r>
              <a:rPr lang="en-US" altLang="ja-JP" sz="2400" b="1" dirty="0" err="1">
                <a:solidFill>
                  <a:schemeClr val="bg1">
                    <a:lumMod val="85000"/>
                  </a:schemeClr>
                </a:solidFill>
              </a:rPr>
              <a:t>sp</a:t>
            </a:r>
            <a:r>
              <a:rPr lang="en-US" altLang="ja-JP" sz="2400" b="1" dirty="0">
                <a:solidFill>
                  <a:schemeClr val="bg1">
                    <a:lumMod val="85000"/>
                  </a:schemeClr>
                </a:solidFill>
              </a:rPr>
              <a:t>)</a:t>
            </a:r>
          </a:p>
          <a:p>
            <a:r>
              <a:rPr lang="en-US" altLang="ja-JP" sz="2400" b="1" dirty="0"/>
              <a:t>	</a:t>
            </a:r>
            <a:r>
              <a:rPr lang="en-US" altLang="ja-JP" sz="2400" b="1" dirty="0" err="1"/>
              <a:t>jal</a:t>
            </a:r>
            <a:r>
              <a:rPr lang="en-US" altLang="ja-JP" sz="2400" b="1" dirty="0"/>
              <a:t>		f</a:t>
            </a:r>
          </a:p>
          <a:p>
            <a:r>
              <a:rPr lang="en-US" altLang="ja-JP" sz="2400" b="1" dirty="0"/>
              <a:t>	</a:t>
            </a:r>
            <a:r>
              <a:rPr lang="en-US" altLang="ja-JP" sz="2400" b="1" dirty="0" err="1">
                <a:solidFill>
                  <a:srgbClr val="D9D9D9"/>
                </a:solidFill>
              </a:rPr>
              <a:t>lw</a:t>
            </a:r>
            <a:r>
              <a:rPr lang="en-US" altLang="ja-JP" sz="2400" b="1" dirty="0">
                <a:solidFill>
                  <a:srgbClr val="D9D9D9"/>
                </a:solidFill>
              </a:rPr>
              <a:t>		$ra,0($</a:t>
            </a:r>
            <a:r>
              <a:rPr lang="en-US" altLang="ja-JP" sz="2400" b="1" dirty="0" err="1">
                <a:solidFill>
                  <a:srgbClr val="D9D9D9"/>
                </a:solidFill>
              </a:rPr>
              <a:t>sp</a:t>
            </a:r>
            <a:r>
              <a:rPr lang="en-US" altLang="ja-JP" sz="2400" b="1" dirty="0">
                <a:solidFill>
                  <a:srgbClr val="D9D9D9"/>
                </a:solidFill>
              </a:rPr>
              <a:t>)</a:t>
            </a:r>
          </a:p>
          <a:p>
            <a:r>
              <a:rPr lang="en-US" altLang="ja-JP" sz="2400" b="1" dirty="0"/>
              <a:t>	move	$a0,$v0</a:t>
            </a:r>
          </a:p>
          <a:p>
            <a:r>
              <a:rPr lang="en-US" altLang="ja-JP" sz="2400" b="1" dirty="0"/>
              <a:t>	li		$v0,1</a:t>
            </a:r>
          </a:p>
          <a:p>
            <a:r>
              <a:rPr lang="en-US" altLang="ja-JP" sz="2400" b="1" dirty="0"/>
              <a:t>	</a:t>
            </a:r>
            <a:r>
              <a:rPr lang="en-US" altLang="ja-JP" sz="2400" b="1" dirty="0" err="1"/>
              <a:t>syscall</a:t>
            </a:r>
            <a:endParaRPr lang="en-US" altLang="ja-JP" sz="2400" b="1" dirty="0"/>
          </a:p>
          <a:p>
            <a:r>
              <a:rPr lang="en-US" altLang="ja-JP" sz="2400" b="1" dirty="0"/>
              <a:t>	</a:t>
            </a:r>
            <a:r>
              <a:rPr lang="en-US" altLang="ja-JP" sz="2400" b="1" dirty="0" err="1"/>
              <a:t>addiu</a:t>
            </a:r>
            <a:r>
              <a:rPr lang="en-US" altLang="ja-JP" sz="2400" b="1" dirty="0"/>
              <a:t>	$sp,$sp,20</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p:txBody>
      </p:sp>
      <p:sp>
        <p:nvSpPr>
          <p:cNvPr id="6" name="正方形/長方形 5"/>
          <p:cNvSpPr/>
          <p:nvPr/>
        </p:nvSpPr>
        <p:spPr>
          <a:xfrm>
            <a:off x="4873171" y="474209"/>
            <a:ext cx="4132943" cy="6001642"/>
          </a:xfrm>
          <a:prstGeom prst="rect">
            <a:avLst/>
          </a:prstGeom>
        </p:spPr>
        <p:txBody>
          <a:bodyPr wrap="square">
            <a:spAutoFit/>
          </a:bodyPr>
          <a:lstStyle/>
          <a:p>
            <a:r>
              <a:rPr lang="en-US" altLang="ja-JP" sz="2400" b="1" dirty="0"/>
              <a:t>f:</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ble</a:t>
            </a:r>
            <a:r>
              <a:rPr lang="en-US" altLang="ja-JP" sz="2400" b="1" dirty="0"/>
              <a:t>		$a0,0,end</a:t>
            </a:r>
          </a:p>
          <a:p>
            <a:r>
              <a:rPr lang="en-US" altLang="ja-JP" sz="2400" b="1" dirty="0"/>
              <a:t>	</a:t>
            </a:r>
            <a:r>
              <a:rPr lang="en-US" altLang="ja-JP" sz="2400" b="1" dirty="0" err="1"/>
              <a:t>sw</a:t>
            </a:r>
            <a:r>
              <a:rPr lang="en-US" altLang="ja-JP" sz="2400" b="1" dirty="0"/>
              <a:t>		$a0,8($</a:t>
            </a:r>
            <a:r>
              <a:rPr lang="en-US" altLang="ja-JP" sz="2400" b="1" dirty="0" err="1"/>
              <a:t>sp</a:t>
            </a:r>
            <a:r>
              <a:rPr lang="en-US" altLang="ja-JP" sz="2400" b="1" dirty="0"/>
              <a:t>)</a:t>
            </a:r>
          </a:p>
          <a:p>
            <a:r>
              <a:rPr lang="en-US" altLang="ja-JP" sz="2400" b="1" dirty="0"/>
              <a:t>	</a:t>
            </a:r>
            <a:r>
              <a:rPr lang="en-US" altLang="ja-JP" sz="2400" b="1" dirty="0" err="1"/>
              <a:t>addiu</a:t>
            </a:r>
            <a:r>
              <a:rPr lang="en-US" altLang="ja-JP" sz="2400" b="1" dirty="0"/>
              <a:t>	$a0,$a0,-1</a:t>
            </a:r>
          </a:p>
          <a:p>
            <a:r>
              <a:rPr lang="en-US" altLang="ja-JP" sz="2400" b="1" dirty="0"/>
              <a:t>	</a:t>
            </a:r>
            <a:r>
              <a:rPr lang="en-US" altLang="ja-JP" sz="2400" b="1" dirty="0" err="1">
                <a:solidFill>
                  <a:srgbClr val="D9D9D9"/>
                </a:solidFill>
              </a:rPr>
              <a:t>sw</a:t>
            </a:r>
            <a:r>
              <a:rPr lang="en-US" altLang="ja-JP" sz="2400" b="1" dirty="0">
                <a:solidFill>
                  <a:srgbClr val="D9D9D9"/>
                </a:solidFill>
              </a:rPr>
              <a:t>		$ra,4($</a:t>
            </a:r>
            <a:r>
              <a:rPr lang="en-US" altLang="ja-JP" sz="2400" b="1" dirty="0" err="1">
                <a:solidFill>
                  <a:srgbClr val="D9D9D9"/>
                </a:solidFill>
              </a:rPr>
              <a:t>sp</a:t>
            </a:r>
            <a:r>
              <a:rPr lang="en-US" altLang="ja-JP" sz="2400" b="1" dirty="0">
                <a:solidFill>
                  <a:srgbClr val="D9D9D9"/>
                </a:solidFill>
              </a:rPr>
              <a:t>)</a:t>
            </a:r>
          </a:p>
          <a:p>
            <a:r>
              <a:rPr lang="en-US" altLang="ja-JP" sz="2400" b="1" dirty="0"/>
              <a:t>	</a:t>
            </a:r>
            <a:r>
              <a:rPr lang="en-US" altLang="ja-JP" sz="2400" b="1" dirty="0" err="1"/>
              <a:t>jal</a:t>
            </a:r>
            <a:r>
              <a:rPr lang="en-US" altLang="ja-JP" sz="2400" b="1" dirty="0"/>
              <a:t>		f</a:t>
            </a:r>
          </a:p>
          <a:p>
            <a:r>
              <a:rPr lang="en-US" altLang="ja-JP" sz="2400" b="1" dirty="0"/>
              <a:t>	</a:t>
            </a:r>
            <a:r>
              <a:rPr lang="en-US" altLang="ja-JP" sz="2400" b="1" dirty="0" err="1">
                <a:solidFill>
                  <a:srgbClr val="D9D9D9"/>
                </a:solidFill>
              </a:rPr>
              <a:t>lw</a:t>
            </a:r>
            <a:r>
              <a:rPr lang="en-US" altLang="ja-JP" sz="2400" b="1" dirty="0">
                <a:solidFill>
                  <a:srgbClr val="D9D9D9"/>
                </a:solidFill>
              </a:rPr>
              <a:t>		$ra,4($</a:t>
            </a:r>
            <a:r>
              <a:rPr lang="en-US" altLang="ja-JP" sz="2400" b="1" dirty="0" err="1">
                <a:solidFill>
                  <a:srgbClr val="D9D9D9"/>
                </a:solidFill>
              </a:rPr>
              <a:t>sp</a:t>
            </a:r>
            <a:r>
              <a:rPr lang="en-US" altLang="ja-JP" sz="2400" b="1" dirty="0">
                <a:solidFill>
                  <a:srgbClr val="D9D9D9"/>
                </a:solidFill>
              </a:rPr>
              <a:t>)</a:t>
            </a:r>
          </a:p>
          <a:p>
            <a:r>
              <a:rPr lang="en-US" altLang="ja-JP" sz="2400" b="1" dirty="0"/>
              <a:t>	</a:t>
            </a:r>
            <a:r>
              <a:rPr lang="en-US" altLang="ja-JP" sz="2400" b="1" dirty="0" err="1"/>
              <a:t>lw</a:t>
            </a:r>
            <a:r>
              <a:rPr lang="en-US" altLang="ja-JP" sz="2400" b="1" dirty="0"/>
              <a:t>		$a0,8($</a:t>
            </a:r>
            <a:r>
              <a:rPr lang="en-US" altLang="ja-JP" sz="2400" b="1" dirty="0" err="1"/>
              <a:t>sp</a:t>
            </a:r>
            <a:r>
              <a:rPr lang="en-US" altLang="ja-JP" sz="2400" b="1" dirty="0"/>
              <a:t>)</a:t>
            </a:r>
          </a:p>
          <a:p>
            <a:r>
              <a:rPr lang="en-US" altLang="ja-JP" sz="2400" b="1" dirty="0"/>
              <a:t>	</a:t>
            </a:r>
            <a:r>
              <a:rPr lang="en-US" altLang="ja-JP" sz="2400" b="1" dirty="0" err="1"/>
              <a:t>addu</a:t>
            </a:r>
            <a:r>
              <a:rPr lang="en-US" altLang="ja-JP" sz="2400" b="1" dirty="0"/>
              <a:t>	$v0,$v0,$a0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a:p>
            <a:r>
              <a:rPr lang="en-US" altLang="ja-JP" sz="2400" b="1" dirty="0"/>
              <a:t>end:</a:t>
            </a:r>
          </a:p>
          <a:p>
            <a:r>
              <a:rPr lang="en-US" altLang="ja-JP" sz="2400" b="1" dirty="0"/>
              <a:t>	li		$v0,0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p:txBody>
      </p:sp>
      <p:cxnSp>
        <p:nvCxnSpPr>
          <p:cNvPr id="8" name="直線コネクタ 7"/>
          <p:cNvCxnSpPr/>
          <p:nvPr/>
        </p:nvCxnSpPr>
        <p:spPr>
          <a:xfrm>
            <a:off x="4336143" y="474209"/>
            <a:ext cx="0" cy="60016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46221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457200" y="474209"/>
            <a:ext cx="4132943" cy="4893647"/>
          </a:xfrm>
          <a:prstGeom prst="rect">
            <a:avLst/>
          </a:prstGeom>
        </p:spPr>
        <p:txBody>
          <a:bodyPr wrap="square">
            <a:spAutoFit/>
          </a:bodyPr>
          <a:lstStyle/>
          <a:p>
            <a:r>
              <a:rPr lang="en-US" altLang="ja-JP" sz="2000" b="1" dirty="0"/>
              <a:t>	</a:t>
            </a:r>
            <a:r>
              <a:rPr lang="en-US" altLang="ja-JP" sz="2400" b="1" dirty="0"/>
              <a:t>.text</a:t>
            </a:r>
          </a:p>
          <a:p>
            <a:r>
              <a:rPr lang="en-US" altLang="ja-JP" sz="2400" b="1" dirty="0"/>
              <a:t>	.</a:t>
            </a:r>
            <a:r>
              <a:rPr lang="en-US" altLang="ja-JP" sz="2400" b="1" dirty="0" err="1"/>
              <a:t>globl</a:t>
            </a:r>
            <a:r>
              <a:rPr lang="en-US" altLang="ja-JP" sz="2400" b="1" dirty="0"/>
              <a:t>	main</a:t>
            </a:r>
          </a:p>
          <a:p>
            <a:r>
              <a:rPr lang="en-US" altLang="ja-JP" sz="2400" b="1" dirty="0"/>
              <a:t>main:</a:t>
            </a:r>
          </a:p>
          <a:p>
            <a:r>
              <a:rPr lang="en-US" altLang="ja-JP" sz="2400" b="1" dirty="0"/>
              <a:t>	</a:t>
            </a:r>
            <a:r>
              <a:rPr lang="en-US" altLang="ja-JP" sz="2400" b="1" dirty="0" err="1"/>
              <a:t>addiu</a:t>
            </a:r>
            <a:r>
              <a:rPr lang="en-US" altLang="ja-JP" sz="2400" b="1" dirty="0"/>
              <a:t>	$sp,$sp,-20</a:t>
            </a:r>
          </a:p>
          <a:p>
            <a:r>
              <a:rPr lang="en-US" altLang="ja-JP" sz="2400" b="1" dirty="0"/>
              <a:t>	li		$a0,10</a:t>
            </a:r>
          </a:p>
          <a:p>
            <a:r>
              <a:rPr lang="en-US" altLang="ja-JP" sz="2400" b="1" dirty="0"/>
              <a:t>	</a:t>
            </a:r>
            <a:r>
              <a:rPr lang="en-US" altLang="ja-JP" sz="2400" b="1" dirty="0" err="1">
                <a:solidFill>
                  <a:schemeClr val="bg1">
                    <a:lumMod val="85000"/>
                  </a:schemeClr>
                </a:solidFill>
              </a:rPr>
              <a:t>sw</a:t>
            </a:r>
            <a:r>
              <a:rPr lang="en-US" altLang="ja-JP" sz="2400" b="1" dirty="0">
                <a:solidFill>
                  <a:schemeClr val="bg1">
                    <a:lumMod val="85000"/>
                  </a:schemeClr>
                </a:solidFill>
              </a:rPr>
              <a:t>		$ra,0($</a:t>
            </a:r>
            <a:r>
              <a:rPr lang="en-US" altLang="ja-JP" sz="2400" b="1" dirty="0" err="1">
                <a:solidFill>
                  <a:schemeClr val="bg1">
                    <a:lumMod val="85000"/>
                  </a:schemeClr>
                </a:solidFill>
              </a:rPr>
              <a:t>sp</a:t>
            </a:r>
            <a:r>
              <a:rPr lang="en-US" altLang="ja-JP" sz="2400" b="1" dirty="0">
                <a:solidFill>
                  <a:schemeClr val="bg1">
                    <a:lumMod val="85000"/>
                  </a:schemeClr>
                </a:solidFill>
              </a:rPr>
              <a:t>)</a:t>
            </a:r>
          </a:p>
          <a:p>
            <a:r>
              <a:rPr lang="en-US" altLang="ja-JP" sz="2400" b="1" dirty="0"/>
              <a:t>	</a:t>
            </a:r>
            <a:r>
              <a:rPr lang="en-US" altLang="ja-JP" sz="2400" b="1" dirty="0" err="1"/>
              <a:t>jal</a:t>
            </a:r>
            <a:r>
              <a:rPr lang="en-US" altLang="ja-JP" sz="2400" b="1" dirty="0"/>
              <a:t>		f</a:t>
            </a:r>
          </a:p>
          <a:p>
            <a:r>
              <a:rPr lang="en-US" altLang="ja-JP" sz="2400" b="1" dirty="0"/>
              <a:t>	</a:t>
            </a:r>
            <a:r>
              <a:rPr lang="en-US" altLang="ja-JP" sz="2400" b="1" dirty="0" err="1">
                <a:solidFill>
                  <a:srgbClr val="D9D9D9"/>
                </a:solidFill>
              </a:rPr>
              <a:t>lw</a:t>
            </a:r>
            <a:r>
              <a:rPr lang="en-US" altLang="ja-JP" sz="2400" b="1" dirty="0">
                <a:solidFill>
                  <a:srgbClr val="D9D9D9"/>
                </a:solidFill>
              </a:rPr>
              <a:t>		$ra,0($</a:t>
            </a:r>
            <a:r>
              <a:rPr lang="en-US" altLang="ja-JP" sz="2400" b="1" dirty="0" err="1">
                <a:solidFill>
                  <a:srgbClr val="D9D9D9"/>
                </a:solidFill>
              </a:rPr>
              <a:t>sp</a:t>
            </a:r>
            <a:r>
              <a:rPr lang="en-US" altLang="ja-JP" sz="2400" b="1" dirty="0">
                <a:solidFill>
                  <a:srgbClr val="D9D9D9"/>
                </a:solidFill>
              </a:rPr>
              <a:t>)</a:t>
            </a:r>
          </a:p>
          <a:p>
            <a:r>
              <a:rPr lang="en-US" altLang="ja-JP" sz="2400" b="1" dirty="0"/>
              <a:t>	move	$a0,$v0</a:t>
            </a:r>
          </a:p>
          <a:p>
            <a:r>
              <a:rPr lang="en-US" altLang="ja-JP" sz="2400" b="1" dirty="0"/>
              <a:t>	li		$v0,1</a:t>
            </a:r>
          </a:p>
          <a:p>
            <a:r>
              <a:rPr lang="en-US" altLang="ja-JP" sz="2400" b="1" dirty="0"/>
              <a:t>	</a:t>
            </a:r>
            <a:r>
              <a:rPr lang="en-US" altLang="ja-JP" sz="2400" b="1" dirty="0" err="1"/>
              <a:t>syscall</a:t>
            </a:r>
            <a:endParaRPr lang="en-US" altLang="ja-JP" sz="2400" b="1" dirty="0"/>
          </a:p>
          <a:p>
            <a:r>
              <a:rPr lang="en-US" altLang="ja-JP" sz="2400" b="1" dirty="0"/>
              <a:t>	</a:t>
            </a:r>
            <a:r>
              <a:rPr lang="en-US" altLang="ja-JP" sz="2400" b="1" dirty="0" err="1"/>
              <a:t>addiu</a:t>
            </a:r>
            <a:r>
              <a:rPr lang="en-US" altLang="ja-JP" sz="2400" b="1" dirty="0"/>
              <a:t>	$sp,$sp,20</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p:txBody>
      </p:sp>
      <p:sp>
        <p:nvSpPr>
          <p:cNvPr id="6" name="正方形/長方形 5"/>
          <p:cNvSpPr/>
          <p:nvPr/>
        </p:nvSpPr>
        <p:spPr>
          <a:xfrm>
            <a:off x="4873171" y="474209"/>
            <a:ext cx="4132943" cy="6001642"/>
          </a:xfrm>
          <a:prstGeom prst="rect">
            <a:avLst/>
          </a:prstGeom>
        </p:spPr>
        <p:txBody>
          <a:bodyPr wrap="square">
            <a:spAutoFit/>
          </a:bodyPr>
          <a:lstStyle/>
          <a:p>
            <a:r>
              <a:rPr lang="en-US" altLang="ja-JP" sz="2400" b="1" dirty="0"/>
              <a:t>f:</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ble</a:t>
            </a:r>
            <a:r>
              <a:rPr lang="en-US" altLang="ja-JP" sz="2400" b="1" dirty="0"/>
              <a:t>		$a0,0,end</a:t>
            </a:r>
          </a:p>
          <a:p>
            <a:r>
              <a:rPr lang="en-US" altLang="ja-JP" sz="2400" b="1" dirty="0"/>
              <a:t>	</a:t>
            </a:r>
            <a:r>
              <a:rPr lang="en-US" altLang="ja-JP" sz="2400" b="1" dirty="0" err="1"/>
              <a:t>sw</a:t>
            </a:r>
            <a:r>
              <a:rPr lang="en-US" altLang="ja-JP" sz="2400" b="1" dirty="0"/>
              <a:t>		$a0,8($</a:t>
            </a:r>
            <a:r>
              <a:rPr lang="en-US" altLang="ja-JP" sz="2400" b="1" dirty="0" err="1"/>
              <a:t>sp</a:t>
            </a:r>
            <a:r>
              <a:rPr lang="en-US" altLang="ja-JP" sz="2400" b="1" dirty="0"/>
              <a:t>)</a:t>
            </a:r>
          </a:p>
          <a:p>
            <a:r>
              <a:rPr lang="en-US" altLang="ja-JP" sz="2400" b="1" dirty="0"/>
              <a:t>	</a:t>
            </a:r>
            <a:r>
              <a:rPr lang="en-US" altLang="ja-JP" sz="2400" b="1" dirty="0" err="1"/>
              <a:t>addiu</a:t>
            </a:r>
            <a:r>
              <a:rPr lang="en-US" altLang="ja-JP" sz="2400" b="1" dirty="0"/>
              <a:t>	$a0,$a0,-1</a:t>
            </a:r>
          </a:p>
          <a:p>
            <a:r>
              <a:rPr lang="en-US" altLang="ja-JP" sz="2400" b="1" dirty="0"/>
              <a:t>	</a:t>
            </a:r>
            <a:r>
              <a:rPr lang="en-US" altLang="ja-JP" sz="2400" b="1" dirty="0" err="1">
                <a:solidFill>
                  <a:srgbClr val="D9D9D9"/>
                </a:solidFill>
              </a:rPr>
              <a:t>sw</a:t>
            </a:r>
            <a:r>
              <a:rPr lang="en-US" altLang="ja-JP" sz="2400" b="1" dirty="0">
                <a:solidFill>
                  <a:srgbClr val="D9D9D9"/>
                </a:solidFill>
              </a:rPr>
              <a:t>		$ra,4($</a:t>
            </a:r>
            <a:r>
              <a:rPr lang="en-US" altLang="ja-JP" sz="2400" b="1" dirty="0" err="1">
                <a:solidFill>
                  <a:srgbClr val="D9D9D9"/>
                </a:solidFill>
              </a:rPr>
              <a:t>sp</a:t>
            </a:r>
            <a:r>
              <a:rPr lang="en-US" altLang="ja-JP" sz="2400" b="1" dirty="0">
                <a:solidFill>
                  <a:srgbClr val="D9D9D9"/>
                </a:solidFill>
              </a:rPr>
              <a:t>)</a:t>
            </a:r>
          </a:p>
          <a:p>
            <a:r>
              <a:rPr lang="en-US" altLang="ja-JP" sz="2400" b="1" dirty="0"/>
              <a:t>	</a:t>
            </a:r>
            <a:r>
              <a:rPr lang="en-US" altLang="ja-JP" sz="2400" b="1" dirty="0" err="1"/>
              <a:t>jal</a:t>
            </a:r>
            <a:r>
              <a:rPr lang="en-US" altLang="ja-JP" sz="2400" b="1" dirty="0"/>
              <a:t>		f</a:t>
            </a:r>
          </a:p>
          <a:p>
            <a:r>
              <a:rPr lang="en-US" altLang="ja-JP" sz="2400" b="1" dirty="0"/>
              <a:t>	</a:t>
            </a:r>
            <a:r>
              <a:rPr lang="en-US" altLang="ja-JP" sz="2400" b="1" dirty="0" err="1">
                <a:solidFill>
                  <a:srgbClr val="D9D9D9"/>
                </a:solidFill>
              </a:rPr>
              <a:t>lw</a:t>
            </a:r>
            <a:r>
              <a:rPr lang="en-US" altLang="ja-JP" sz="2400" b="1" dirty="0">
                <a:solidFill>
                  <a:srgbClr val="D9D9D9"/>
                </a:solidFill>
              </a:rPr>
              <a:t>		$ra,4($</a:t>
            </a:r>
            <a:r>
              <a:rPr lang="en-US" altLang="ja-JP" sz="2400" b="1" dirty="0" err="1">
                <a:solidFill>
                  <a:srgbClr val="D9D9D9"/>
                </a:solidFill>
              </a:rPr>
              <a:t>sp</a:t>
            </a:r>
            <a:r>
              <a:rPr lang="en-US" altLang="ja-JP" sz="2400" b="1" dirty="0">
                <a:solidFill>
                  <a:srgbClr val="D9D9D9"/>
                </a:solidFill>
              </a:rPr>
              <a:t>)</a:t>
            </a:r>
          </a:p>
          <a:p>
            <a:r>
              <a:rPr lang="en-US" altLang="ja-JP" sz="2400" b="1" dirty="0"/>
              <a:t>	</a:t>
            </a:r>
            <a:r>
              <a:rPr lang="en-US" altLang="ja-JP" sz="2400" b="1" dirty="0" err="1"/>
              <a:t>lw</a:t>
            </a:r>
            <a:r>
              <a:rPr lang="en-US" altLang="ja-JP" sz="2400" b="1" dirty="0"/>
              <a:t>		$a0,8($</a:t>
            </a:r>
            <a:r>
              <a:rPr lang="en-US" altLang="ja-JP" sz="2400" b="1" dirty="0" err="1"/>
              <a:t>sp</a:t>
            </a:r>
            <a:r>
              <a:rPr lang="en-US" altLang="ja-JP" sz="2400" b="1" dirty="0"/>
              <a:t>)</a:t>
            </a:r>
          </a:p>
          <a:p>
            <a:r>
              <a:rPr lang="en-US" altLang="ja-JP" sz="2400" b="1" dirty="0"/>
              <a:t>	</a:t>
            </a:r>
            <a:r>
              <a:rPr lang="en-US" altLang="ja-JP" sz="2400" b="1" dirty="0" err="1"/>
              <a:t>addu</a:t>
            </a:r>
            <a:r>
              <a:rPr lang="en-US" altLang="ja-JP" sz="2400" b="1" dirty="0"/>
              <a:t>	$v0,$v0,$a0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a:p>
            <a:r>
              <a:rPr lang="en-US" altLang="ja-JP" sz="2400" b="1" dirty="0"/>
              <a:t>end:</a:t>
            </a:r>
          </a:p>
          <a:p>
            <a:r>
              <a:rPr lang="en-US" altLang="ja-JP" sz="2400" b="1" dirty="0"/>
              <a:t>	li		$v0,0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err="1"/>
              <a:t>ra</a:t>
            </a:r>
            <a:endParaRPr lang="en-US" altLang="ja-JP" sz="2400" b="1" dirty="0"/>
          </a:p>
        </p:txBody>
      </p:sp>
      <p:cxnSp>
        <p:nvCxnSpPr>
          <p:cNvPr id="8" name="直線コネクタ 7"/>
          <p:cNvCxnSpPr/>
          <p:nvPr/>
        </p:nvCxnSpPr>
        <p:spPr>
          <a:xfrm>
            <a:off x="4336143" y="474209"/>
            <a:ext cx="0" cy="60016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線吹き出し 1 (枠付き) 6"/>
          <p:cNvSpPr/>
          <p:nvPr/>
        </p:nvSpPr>
        <p:spPr>
          <a:xfrm>
            <a:off x="338667" y="1481979"/>
            <a:ext cx="4682649" cy="1106714"/>
          </a:xfrm>
          <a:prstGeom prst="borderCallout1">
            <a:avLst>
              <a:gd name="adj1" fmla="val 37130"/>
              <a:gd name="adj2" fmla="val 99032"/>
              <a:gd name="adj3" fmla="val -53632"/>
              <a:gd name="adj4" fmla="val 105893"/>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a:solidFill>
                  <a:schemeClr val="tx1"/>
                </a:solidFill>
              </a:rPr>
              <a:t>CPU </a:t>
            </a:r>
            <a:r>
              <a:rPr lang="ja-JP" altLang="en-US" sz="2400" b="1" dirty="0">
                <a:solidFill>
                  <a:schemeClr val="tx1"/>
                </a:solidFill>
              </a:rPr>
              <a:t>の気持ち</a:t>
            </a:r>
            <a:r>
              <a:rPr lang="en-US" altLang="ja-JP" sz="2400" b="1" dirty="0">
                <a:solidFill>
                  <a:schemeClr val="tx1"/>
                </a:solidFill>
              </a:rPr>
              <a:t>: </a:t>
            </a:r>
            <a:r>
              <a:rPr lang="ja-JP" altLang="en-US" sz="2400" b="1" dirty="0">
                <a:solidFill>
                  <a:schemeClr val="tx1"/>
                </a:solidFill>
              </a:rPr>
              <a:t>「</a:t>
            </a:r>
            <a:r>
              <a:rPr lang="en-US" altLang="ja-JP" sz="2400" b="1" dirty="0">
                <a:solidFill>
                  <a:schemeClr val="tx1"/>
                </a:solidFill>
              </a:rPr>
              <a:t>f </a:t>
            </a:r>
            <a:r>
              <a:rPr lang="ja-JP" altLang="en-US" sz="2400" b="1" dirty="0">
                <a:solidFill>
                  <a:schemeClr val="tx1"/>
                </a:solidFill>
              </a:rPr>
              <a:t>を実行した後は</a:t>
            </a:r>
            <a:r>
              <a:rPr lang="en-US" altLang="ja-JP" sz="2400" b="1" dirty="0">
                <a:solidFill>
                  <a:schemeClr val="tx1"/>
                </a:solidFill>
              </a:rPr>
              <a:t> $</a:t>
            </a:r>
            <a:r>
              <a:rPr lang="en-US" altLang="ja-JP" sz="2400" b="1" dirty="0" err="1">
                <a:solidFill>
                  <a:schemeClr val="tx1"/>
                </a:solidFill>
              </a:rPr>
              <a:t>ra</a:t>
            </a:r>
            <a:r>
              <a:rPr lang="en-US" altLang="ja-JP" sz="2400" b="1" dirty="0">
                <a:solidFill>
                  <a:schemeClr val="tx1"/>
                </a:solidFill>
              </a:rPr>
              <a:t> </a:t>
            </a:r>
            <a:r>
              <a:rPr lang="ja-JP" altLang="en-US" sz="2400" b="1" dirty="0">
                <a:solidFill>
                  <a:schemeClr val="tx1"/>
                </a:solidFill>
              </a:rPr>
              <a:t>に書いてあるところに戻ればいいのねん」</a:t>
            </a:r>
            <a:endParaRPr lang="en-US" altLang="ja-JP" sz="2400" b="1" dirty="0">
              <a:solidFill>
                <a:schemeClr val="tx1"/>
              </a:solidFill>
            </a:endParaRPr>
          </a:p>
        </p:txBody>
      </p:sp>
      <p:sp>
        <p:nvSpPr>
          <p:cNvPr id="9" name="線吹き出し 1 (枠付き) 8"/>
          <p:cNvSpPr/>
          <p:nvPr/>
        </p:nvSpPr>
        <p:spPr>
          <a:xfrm>
            <a:off x="338667" y="2741093"/>
            <a:ext cx="4682649" cy="1106714"/>
          </a:xfrm>
          <a:prstGeom prst="borderCallout1">
            <a:avLst>
              <a:gd name="adj1" fmla="val 37130"/>
              <a:gd name="adj2" fmla="val 99032"/>
              <a:gd name="adj3" fmla="val 22871"/>
              <a:gd name="adj4" fmla="val 109509"/>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a:solidFill>
                  <a:schemeClr val="tx1"/>
                </a:solidFill>
              </a:rPr>
              <a:t>CPU </a:t>
            </a:r>
            <a:r>
              <a:rPr lang="ja-JP" altLang="en-US" sz="2400" b="1" dirty="0">
                <a:solidFill>
                  <a:schemeClr val="tx1"/>
                </a:solidFill>
              </a:rPr>
              <a:t>の気持ち</a:t>
            </a:r>
            <a:r>
              <a:rPr lang="en-US" altLang="ja-JP" sz="2400" b="1" dirty="0">
                <a:solidFill>
                  <a:schemeClr val="tx1"/>
                </a:solidFill>
              </a:rPr>
              <a:t>: </a:t>
            </a:r>
            <a:r>
              <a:rPr lang="ja-JP" altLang="en-US" sz="2400" b="1" dirty="0">
                <a:solidFill>
                  <a:schemeClr val="tx1"/>
                </a:solidFill>
              </a:rPr>
              <a:t>「</a:t>
            </a:r>
            <a:r>
              <a:rPr lang="en-US" altLang="ja-JP" sz="2400" b="1" dirty="0">
                <a:solidFill>
                  <a:schemeClr val="tx1"/>
                </a:solidFill>
              </a:rPr>
              <a:t>f </a:t>
            </a:r>
            <a:r>
              <a:rPr lang="ja-JP" altLang="en-US" sz="2400" b="1" dirty="0">
                <a:solidFill>
                  <a:schemeClr val="tx1"/>
                </a:solidFill>
              </a:rPr>
              <a:t>を呼び出せば</a:t>
            </a:r>
            <a:br>
              <a:rPr lang="en-US" altLang="ja-JP" sz="2400" b="1" dirty="0">
                <a:solidFill>
                  <a:schemeClr val="tx1"/>
                </a:solidFill>
              </a:rPr>
            </a:br>
            <a:r>
              <a:rPr lang="ja-JP" altLang="en-US" sz="2400" b="1" dirty="0">
                <a:solidFill>
                  <a:schemeClr val="tx1"/>
                </a:solidFill>
              </a:rPr>
              <a:t>いいのねん」</a:t>
            </a:r>
            <a:endParaRPr lang="en-US" altLang="ja-JP" sz="2400" b="1" dirty="0">
              <a:solidFill>
                <a:schemeClr val="tx1"/>
              </a:solidFill>
            </a:endParaRPr>
          </a:p>
        </p:txBody>
      </p:sp>
      <p:sp>
        <p:nvSpPr>
          <p:cNvPr id="10" name="線吹き出し 1 (枠付き) 9"/>
          <p:cNvSpPr/>
          <p:nvPr/>
        </p:nvSpPr>
        <p:spPr>
          <a:xfrm>
            <a:off x="1333500" y="3979646"/>
            <a:ext cx="4682649" cy="1290854"/>
          </a:xfrm>
          <a:prstGeom prst="borderCallout1">
            <a:avLst>
              <a:gd name="adj1" fmla="val -2224"/>
              <a:gd name="adj2" fmla="val 91574"/>
              <a:gd name="adj3" fmla="val -72121"/>
              <a:gd name="adj4" fmla="val 8916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a:solidFill>
                  <a:schemeClr val="tx1"/>
                </a:solidFill>
              </a:rPr>
              <a:t>CPU </a:t>
            </a:r>
            <a:r>
              <a:rPr lang="ja-JP" altLang="en-US" sz="2400" b="1" dirty="0">
                <a:solidFill>
                  <a:schemeClr val="tx1"/>
                </a:solidFill>
              </a:rPr>
              <a:t>の気持ち</a:t>
            </a:r>
            <a:r>
              <a:rPr lang="en-US" altLang="ja-JP" sz="2400" b="1" dirty="0">
                <a:solidFill>
                  <a:schemeClr val="tx1"/>
                </a:solidFill>
              </a:rPr>
              <a:t>: </a:t>
            </a:r>
            <a:r>
              <a:rPr lang="ja-JP" altLang="en-US" sz="2400" b="1" dirty="0">
                <a:solidFill>
                  <a:schemeClr val="tx1"/>
                </a:solidFill>
              </a:rPr>
              <a:t>「社長さんのために</a:t>
            </a:r>
            <a:r>
              <a:rPr lang="en-US" altLang="ja-JP" sz="2400" b="1" dirty="0">
                <a:solidFill>
                  <a:schemeClr val="tx1"/>
                </a:solidFill>
              </a:rPr>
              <a:t> $</a:t>
            </a:r>
            <a:r>
              <a:rPr lang="en-US" altLang="ja-JP" sz="2400" b="1" dirty="0" err="1">
                <a:solidFill>
                  <a:schemeClr val="tx1"/>
                </a:solidFill>
              </a:rPr>
              <a:t>ra</a:t>
            </a:r>
            <a:r>
              <a:rPr lang="en-US" altLang="ja-JP" sz="2400" b="1" dirty="0">
                <a:solidFill>
                  <a:schemeClr val="tx1"/>
                </a:solidFill>
              </a:rPr>
              <a:t> </a:t>
            </a:r>
            <a:r>
              <a:rPr lang="ja-JP" altLang="en-US" sz="2400" b="1" dirty="0">
                <a:solidFill>
                  <a:schemeClr val="tx1"/>
                </a:solidFill>
              </a:rPr>
              <a:t>にこの</a:t>
            </a:r>
            <a:r>
              <a:rPr lang="en-US" altLang="ja-JP" sz="2400" b="1" dirty="0">
                <a:solidFill>
                  <a:schemeClr val="tx1"/>
                </a:solidFill>
              </a:rPr>
              <a:t> </a:t>
            </a:r>
            <a:r>
              <a:rPr lang="en-US" altLang="ja-JP" sz="2400" b="1" dirty="0" err="1">
                <a:solidFill>
                  <a:schemeClr val="tx1"/>
                </a:solidFill>
              </a:rPr>
              <a:t>jal</a:t>
            </a:r>
            <a:r>
              <a:rPr lang="en-US" altLang="ja-JP" sz="2400" b="1" dirty="0">
                <a:solidFill>
                  <a:schemeClr val="tx1"/>
                </a:solidFill>
              </a:rPr>
              <a:t> </a:t>
            </a:r>
            <a:r>
              <a:rPr lang="ja-JP" altLang="en-US" sz="2400" b="1" dirty="0">
                <a:solidFill>
                  <a:schemeClr val="tx1"/>
                </a:solidFill>
              </a:rPr>
              <a:t>命令の直後のアドレスをセットしてあげたのねん」</a:t>
            </a:r>
            <a:endParaRPr lang="en-US" altLang="ja-JP" sz="2400" b="1" dirty="0">
              <a:solidFill>
                <a:schemeClr val="tx1"/>
              </a:solidFill>
            </a:endParaRPr>
          </a:p>
        </p:txBody>
      </p:sp>
      <p:sp>
        <p:nvSpPr>
          <p:cNvPr id="11" name="線吹き出し 1 (枠付き) 10"/>
          <p:cNvSpPr/>
          <p:nvPr/>
        </p:nvSpPr>
        <p:spPr>
          <a:xfrm>
            <a:off x="174172" y="221461"/>
            <a:ext cx="4698999" cy="963872"/>
          </a:xfrm>
          <a:prstGeom prst="borderCallout1">
            <a:avLst>
              <a:gd name="adj1" fmla="val 100468"/>
              <a:gd name="adj2" fmla="val 75464"/>
              <a:gd name="adj3" fmla="val 122757"/>
              <a:gd name="adj4" fmla="val 64243"/>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a:solidFill>
                  <a:schemeClr val="tx1"/>
                </a:solidFill>
              </a:rPr>
              <a:t>最初に覚えておいた</a:t>
            </a:r>
            <a:r>
              <a:rPr lang="en-US" altLang="ja-JP" sz="2400" b="1" dirty="0">
                <a:solidFill>
                  <a:schemeClr val="tx1"/>
                </a:solidFill>
              </a:rPr>
              <a:t> $</a:t>
            </a:r>
            <a:r>
              <a:rPr lang="en-US" altLang="ja-JP" sz="2400" b="1" dirty="0" err="1">
                <a:solidFill>
                  <a:schemeClr val="tx1"/>
                </a:solidFill>
              </a:rPr>
              <a:t>ra</a:t>
            </a:r>
            <a:r>
              <a:rPr lang="en-US" altLang="ja-JP" sz="2400" b="1" dirty="0">
                <a:solidFill>
                  <a:schemeClr val="tx1"/>
                </a:solidFill>
              </a:rPr>
              <a:t> </a:t>
            </a:r>
            <a:r>
              <a:rPr lang="ja-JP" altLang="en-US" sz="2400" b="1" dirty="0">
                <a:solidFill>
                  <a:schemeClr val="tx1"/>
                </a:solidFill>
              </a:rPr>
              <a:t>が消えた</a:t>
            </a:r>
            <a:r>
              <a:rPr lang="en-US" altLang="ja-JP" sz="2400" b="1" dirty="0">
                <a:solidFill>
                  <a:schemeClr val="tx1"/>
                </a:solidFill>
              </a:rPr>
              <a:t>!</a:t>
            </a:r>
          </a:p>
          <a:p>
            <a:pPr algn="ctr"/>
            <a:r>
              <a:rPr lang="ja-JP" altLang="en-US" sz="2400" b="1" dirty="0">
                <a:solidFill>
                  <a:schemeClr val="tx1"/>
                </a:solidFill>
              </a:rPr>
              <a:t>余計なことを</a:t>
            </a:r>
            <a:r>
              <a:rPr lang="en-US" altLang="ja-JP" sz="2400" b="1" dirty="0">
                <a:solidFill>
                  <a:schemeClr val="tx1"/>
                </a:solidFill>
              </a:rPr>
              <a:t>! (</a:t>
            </a:r>
            <a:r>
              <a:rPr lang="ja-JP" altLang="en-US" sz="2400" b="1" dirty="0">
                <a:solidFill>
                  <a:schemeClr val="tx1"/>
                </a:solidFill>
              </a:rPr>
              <a:t>余計じゃないけど</a:t>
            </a:r>
            <a:r>
              <a:rPr lang="en-US" altLang="ja-JP" sz="2400" b="1" dirty="0">
                <a:solidFill>
                  <a:schemeClr val="tx1"/>
                </a:solidFill>
              </a:rPr>
              <a:t>)</a:t>
            </a:r>
          </a:p>
        </p:txBody>
      </p:sp>
    </p:spTree>
    <p:extLst>
      <p:ext uri="{BB962C8B-B14F-4D97-AF65-F5344CB8AC3E}">
        <p14:creationId xmlns:p14="http://schemas.microsoft.com/office/powerpoint/2010/main" val="138484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lang="en-US" altLang="ja-JP" dirty="0"/>
              <a:t>$</a:t>
            </a:r>
            <a:r>
              <a:rPr lang="en-US" altLang="ja-JP" dirty="0" err="1"/>
              <a:t>ra</a:t>
            </a:r>
            <a:r>
              <a:rPr lang="en-US" altLang="ja-JP" dirty="0"/>
              <a:t> </a:t>
            </a:r>
            <a:r>
              <a:rPr lang="ja-JP" altLang="en-US" dirty="0"/>
              <a:t>とネストした関数呼び出し</a:t>
            </a:r>
            <a:endParaRPr kumimoji="1" lang="ja-JP" altLang="en-US" dirty="0"/>
          </a:p>
        </p:txBody>
      </p:sp>
      <p:sp>
        <p:nvSpPr>
          <p:cNvPr id="9" name="コンテンツ プレースホルダー 2"/>
          <p:cNvSpPr txBox="1">
            <a:spLocks/>
          </p:cNvSpPr>
          <p:nvPr/>
        </p:nvSpPr>
        <p:spPr>
          <a:xfrm>
            <a:off x="653144" y="1417638"/>
            <a:ext cx="8033656" cy="480536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関数の中から関数を呼び出すと</a:t>
            </a:r>
            <a:r>
              <a:rPr lang="en-US" altLang="ja-JP" dirty="0"/>
              <a:t> $</a:t>
            </a:r>
            <a:r>
              <a:rPr lang="en-US" altLang="ja-JP" dirty="0" err="1"/>
              <a:t>ra</a:t>
            </a:r>
            <a:r>
              <a:rPr lang="en-US" altLang="ja-JP" dirty="0"/>
              <a:t> </a:t>
            </a:r>
            <a:r>
              <a:rPr lang="ja-JP" altLang="en-US" dirty="0"/>
              <a:t>の内容が上書きされる</a:t>
            </a:r>
            <a:endParaRPr lang="en-US" altLang="ja-JP" dirty="0"/>
          </a:p>
          <a:p>
            <a:r>
              <a:rPr lang="ja-JP" altLang="en-US" dirty="0"/>
              <a:t>なので関数から返ってきた後に</a:t>
            </a:r>
            <a:r>
              <a:rPr lang="en-US" altLang="ja-JP" dirty="0"/>
              <a:t> $</a:t>
            </a:r>
            <a:r>
              <a:rPr lang="en-US" altLang="ja-JP" dirty="0" err="1"/>
              <a:t>ra</a:t>
            </a:r>
            <a:r>
              <a:rPr lang="en-US" altLang="ja-JP" dirty="0"/>
              <a:t> </a:t>
            </a:r>
            <a:r>
              <a:rPr lang="ja-JP" altLang="en-US" dirty="0"/>
              <a:t>の内容を元に戻す必要がある場合は</a:t>
            </a:r>
            <a:r>
              <a:rPr lang="en-US" altLang="ja-JP" dirty="0"/>
              <a:t> $</a:t>
            </a:r>
            <a:r>
              <a:rPr lang="en-US" altLang="ja-JP" dirty="0" err="1"/>
              <a:t>ra</a:t>
            </a:r>
            <a:r>
              <a:rPr lang="en-US" altLang="ja-JP" dirty="0"/>
              <a:t> </a:t>
            </a:r>
            <a:r>
              <a:rPr lang="ja-JP" altLang="en-US" dirty="0"/>
              <a:t>をスタックに退避する必要がある</a:t>
            </a:r>
            <a:endParaRPr lang="en-US" altLang="ja-JP" dirty="0"/>
          </a:p>
          <a:p>
            <a:pPr lvl="1"/>
            <a:r>
              <a:rPr lang="ja-JP" altLang="en-US" dirty="0"/>
              <a:t>フレーム内に</a:t>
            </a:r>
            <a:r>
              <a:rPr lang="en-US" altLang="ja-JP" dirty="0"/>
              <a:t> $</a:t>
            </a:r>
            <a:r>
              <a:rPr lang="en-US" altLang="ja-JP" dirty="0" err="1"/>
              <a:t>ra</a:t>
            </a:r>
            <a:r>
              <a:rPr lang="en-US" altLang="ja-JP" dirty="0"/>
              <a:t> </a:t>
            </a:r>
            <a:r>
              <a:rPr lang="ja-JP" altLang="en-US" dirty="0"/>
              <a:t>退避用の領域を</a:t>
            </a:r>
            <a:br>
              <a:rPr lang="en-US" altLang="ja-JP" dirty="0"/>
            </a:br>
            <a:r>
              <a:rPr lang="ja-JP" altLang="en-US" dirty="0"/>
              <a:t>作っておくことが多い</a:t>
            </a:r>
            <a:endParaRPr lang="en-US" altLang="ja-JP" dirty="0"/>
          </a:p>
        </p:txBody>
      </p:sp>
    </p:spTree>
    <p:extLst>
      <p:ext uri="{BB962C8B-B14F-4D97-AF65-F5344CB8AC3E}">
        <p14:creationId xmlns:p14="http://schemas.microsoft.com/office/powerpoint/2010/main" val="27203232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36143" y="274638"/>
            <a:ext cx="4553856" cy="1143000"/>
          </a:xfrm>
        </p:spPr>
        <p:txBody>
          <a:bodyPr>
            <a:normAutofit fontScale="90000"/>
          </a:bodyPr>
          <a:lstStyle/>
          <a:p>
            <a:r>
              <a:rPr kumimoji="1" lang="ja-JP" altLang="en-US" dirty="0"/>
              <a:t>再帰関数呼び出しでのローカル領域</a:t>
            </a:r>
          </a:p>
        </p:txBody>
      </p:sp>
      <p:sp>
        <p:nvSpPr>
          <p:cNvPr id="9" name="コンテンツ プレースホルダー 2"/>
          <p:cNvSpPr txBox="1">
            <a:spLocks/>
          </p:cNvSpPr>
          <p:nvPr/>
        </p:nvSpPr>
        <p:spPr>
          <a:xfrm>
            <a:off x="3501571" y="1417637"/>
            <a:ext cx="5388428"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再帰呼び出しごとにローカル領域が確保される</a:t>
            </a:r>
            <a:endParaRPr lang="en-US" altLang="ja-JP" dirty="0"/>
          </a:p>
          <a:p>
            <a:endParaRPr lang="en-US" altLang="ja-JP" dirty="0"/>
          </a:p>
        </p:txBody>
      </p:sp>
      <p:sp>
        <p:nvSpPr>
          <p:cNvPr id="3" name="正方形/長方形 2"/>
          <p:cNvSpPr/>
          <p:nvPr/>
        </p:nvSpPr>
        <p:spPr>
          <a:xfrm>
            <a:off x="1469571" y="762000"/>
            <a:ext cx="1886857" cy="5533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469571" y="58964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1469571" y="548640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直線コネクタ 7"/>
          <p:cNvCxnSpPr/>
          <p:nvPr/>
        </p:nvCxnSpPr>
        <p:spPr>
          <a:xfrm>
            <a:off x="1469571" y="5050972"/>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p:nvCxnSpPr>
        <p:spPr>
          <a:xfrm>
            <a:off x="1469571" y="46155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コンテンツ プレースホルダー 2"/>
          <p:cNvSpPr txBox="1">
            <a:spLocks/>
          </p:cNvSpPr>
          <p:nvPr/>
        </p:nvSpPr>
        <p:spPr>
          <a:xfrm>
            <a:off x="1001485" y="5970247"/>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0</a:t>
            </a:r>
          </a:p>
        </p:txBody>
      </p:sp>
      <p:sp>
        <p:nvSpPr>
          <p:cNvPr id="12" name="コンテンツ プレースホルダー 2"/>
          <p:cNvSpPr txBox="1">
            <a:spLocks/>
          </p:cNvSpPr>
          <p:nvPr/>
        </p:nvSpPr>
        <p:spPr>
          <a:xfrm>
            <a:off x="1001485" y="559049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4</a:t>
            </a:r>
          </a:p>
        </p:txBody>
      </p:sp>
      <p:sp>
        <p:nvSpPr>
          <p:cNvPr id="13" name="コンテンツ プレースホルダー 2"/>
          <p:cNvSpPr txBox="1">
            <a:spLocks/>
          </p:cNvSpPr>
          <p:nvPr/>
        </p:nvSpPr>
        <p:spPr>
          <a:xfrm>
            <a:off x="1001485" y="517445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8</a:t>
            </a:r>
          </a:p>
        </p:txBody>
      </p:sp>
      <p:sp>
        <p:nvSpPr>
          <p:cNvPr id="14" name="コンテンツ プレースホルダー 2"/>
          <p:cNvSpPr txBox="1">
            <a:spLocks/>
          </p:cNvSpPr>
          <p:nvPr/>
        </p:nvSpPr>
        <p:spPr>
          <a:xfrm>
            <a:off x="798286" y="4725647"/>
            <a:ext cx="67128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12</a:t>
            </a:r>
          </a:p>
        </p:txBody>
      </p:sp>
      <p:sp>
        <p:nvSpPr>
          <p:cNvPr id="15" name="コンテンツ プレースホルダー 2"/>
          <p:cNvSpPr txBox="1">
            <a:spLocks/>
          </p:cNvSpPr>
          <p:nvPr/>
        </p:nvSpPr>
        <p:spPr>
          <a:xfrm>
            <a:off x="798286" y="4290219"/>
            <a:ext cx="589642"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16</a:t>
            </a:r>
          </a:p>
        </p:txBody>
      </p:sp>
      <p:sp>
        <p:nvSpPr>
          <p:cNvPr id="16" name="コンテンツ プレースホルダー 2"/>
          <p:cNvSpPr txBox="1">
            <a:spLocks/>
          </p:cNvSpPr>
          <p:nvPr/>
        </p:nvSpPr>
        <p:spPr>
          <a:xfrm rot="5400000" flipH="1">
            <a:off x="2192222" y="3387951"/>
            <a:ext cx="7638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p>
        </p:txBody>
      </p:sp>
      <p:cxnSp>
        <p:nvCxnSpPr>
          <p:cNvPr id="17" name="直線コネクタ 16"/>
          <p:cNvCxnSpPr/>
          <p:nvPr/>
        </p:nvCxnSpPr>
        <p:spPr>
          <a:xfrm>
            <a:off x="1469571" y="28629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1469571" y="2427515"/>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p:cNvCxnSpPr/>
          <p:nvPr/>
        </p:nvCxnSpPr>
        <p:spPr>
          <a:xfrm>
            <a:off x="1469571" y="201023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a:off x="1469571" y="16292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p:cNvCxnSpPr/>
          <p:nvPr/>
        </p:nvCxnSpPr>
        <p:spPr>
          <a:xfrm>
            <a:off x="1469571" y="122645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2" name="コンテンツ プレースホルダー 2"/>
          <p:cNvSpPr txBox="1">
            <a:spLocks/>
          </p:cNvSpPr>
          <p:nvPr/>
        </p:nvSpPr>
        <p:spPr>
          <a:xfrm>
            <a:off x="212270" y="2537619"/>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r>
              <a:rPr lang="en-US" altLang="ja-JP" dirty="0" err="1"/>
              <a:t>sp</a:t>
            </a:r>
            <a:endParaRPr lang="en-US" altLang="ja-JP" dirty="0"/>
          </a:p>
        </p:txBody>
      </p:sp>
      <p:cxnSp>
        <p:nvCxnSpPr>
          <p:cNvPr id="6" name="カギ線コネクタ 5"/>
          <p:cNvCxnSpPr>
            <a:stCxn id="22" idx="3"/>
          </p:cNvCxnSpPr>
          <p:nvPr/>
        </p:nvCxnSpPr>
        <p:spPr>
          <a:xfrm>
            <a:off x="1001485" y="2862944"/>
            <a:ext cx="386443"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1469573" y="762000"/>
            <a:ext cx="1886855" cy="124823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1469573" y="2010230"/>
            <a:ext cx="1886855" cy="865414"/>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4" name="線吹き出し 1 (枠付き) 23"/>
          <p:cNvSpPr/>
          <p:nvPr/>
        </p:nvSpPr>
        <p:spPr>
          <a:xfrm>
            <a:off x="3592285" y="1910221"/>
            <a:ext cx="3574141" cy="938438"/>
          </a:xfrm>
          <a:prstGeom prst="borderCallout1">
            <a:avLst>
              <a:gd name="adj1" fmla="val 27841"/>
              <a:gd name="adj2" fmla="val -3943"/>
              <a:gd name="adj3" fmla="val 71145"/>
              <a:gd name="adj4" fmla="val -1060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a:solidFill>
                  <a:schemeClr val="tx1"/>
                </a:solidFill>
              </a:rPr>
              <a:t>今使える</a:t>
            </a:r>
            <a:br>
              <a:rPr lang="en-US" altLang="ja-JP" sz="2400" b="1" dirty="0">
                <a:solidFill>
                  <a:schemeClr val="tx1"/>
                </a:solidFill>
              </a:rPr>
            </a:br>
            <a:r>
              <a:rPr lang="ja-JP" altLang="en-US" sz="2400" b="1" dirty="0">
                <a:solidFill>
                  <a:schemeClr val="tx1"/>
                </a:solidFill>
              </a:rPr>
              <a:t>ローカル領域</a:t>
            </a:r>
            <a:endParaRPr lang="en-US" altLang="ja-JP" sz="2400" b="1" dirty="0">
              <a:solidFill>
                <a:schemeClr val="tx1"/>
              </a:solidFill>
            </a:endParaRPr>
          </a:p>
        </p:txBody>
      </p:sp>
    </p:spTree>
    <p:extLst>
      <p:ext uri="{BB962C8B-B14F-4D97-AF65-F5344CB8AC3E}">
        <p14:creationId xmlns:p14="http://schemas.microsoft.com/office/powerpoint/2010/main" val="15840981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36143" y="274638"/>
            <a:ext cx="4553856" cy="1143000"/>
          </a:xfrm>
        </p:spPr>
        <p:txBody>
          <a:bodyPr>
            <a:normAutofit fontScale="90000"/>
          </a:bodyPr>
          <a:lstStyle/>
          <a:p>
            <a:r>
              <a:rPr kumimoji="1" lang="ja-JP" altLang="en-US" dirty="0"/>
              <a:t>再帰関数呼び出しでのローカル領域</a:t>
            </a:r>
          </a:p>
        </p:txBody>
      </p:sp>
      <p:sp>
        <p:nvSpPr>
          <p:cNvPr id="9" name="コンテンツ プレースホルダー 2"/>
          <p:cNvSpPr txBox="1">
            <a:spLocks/>
          </p:cNvSpPr>
          <p:nvPr/>
        </p:nvSpPr>
        <p:spPr>
          <a:xfrm>
            <a:off x="3501571" y="1417637"/>
            <a:ext cx="5388428"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再帰呼び出しごとにローカル領域が確保される</a:t>
            </a:r>
            <a:endParaRPr lang="en-US" altLang="ja-JP" dirty="0"/>
          </a:p>
          <a:p>
            <a:endParaRPr lang="en-US" altLang="ja-JP" dirty="0"/>
          </a:p>
        </p:txBody>
      </p:sp>
      <p:sp>
        <p:nvSpPr>
          <p:cNvPr id="3" name="正方形/長方形 2"/>
          <p:cNvSpPr/>
          <p:nvPr/>
        </p:nvSpPr>
        <p:spPr>
          <a:xfrm>
            <a:off x="1469571" y="762000"/>
            <a:ext cx="1886857" cy="5533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469571" y="58964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1469571" y="548640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直線コネクタ 7"/>
          <p:cNvCxnSpPr/>
          <p:nvPr/>
        </p:nvCxnSpPr>
        <p:spPr>
          <a:xfrm>
            <a:off x="1469571" y="5050972"/>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p:nvCxnSpPr>
        <p:spPr>
          <a:xfrm>
            <a:off x="1469571" y="46155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コンテンツ プレースホルダー 2"/>
          <p:cNvSpPr txBox="1">
            <a:spLocks/>
          </p:cNvSpPr>
          <p:nvPr/>
        </p:nvSpPr>
        <p:spPr>
          <a:xfrm>
            <a:off x="1001485" y="5970247"/>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0</a:t>
            </a:r>
          </a:p>
        </p:txBody>
      </p:sp>
      <p:sp>
        <p:nvSpPr>
          <p:cNvPr id="12" name="コンテンツ プレースホルダー 2"/>
          <p:cNvSpPr txBox="1">
            <a:spLocks/>
          </p:cNvSpPr>
          <p:nvPr/>
        </p:nvSpPr>
        <p:spPr>
          <a:xfrm>
            <a:off x="1001485" y="559049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4</a:t>
            </a:r>
          </a:p>
        </p:txBody>
      </p:sp>
      <p:sp>
        <p:nvSpPr>
          <p:cNvPr id="13" name="コンテンツ プレースホルダー 2"/>
          <p:cNvSpPr txBox="1">
            <a:spLocks/>
          </p:cNvSpPr>
          <p:nvPr/>
        </p:nvSpPr>
        <p:spPr>
          <a:xfrm>
            <a:off x="1001485" y="517445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8</a:t>
            </a:r>
          </a:p>
        </p:txBody>
      </p:sp>
      <p:sp>
        <p:nvSpPr>
          <p:cNvPr id="14" name="コンテンツ プレースホルダー 2"/>
          <p:cNvSpPr txBox="1">
            <a:spLocks/>
          </p:cNvSpPr>
          <p:nvPr/>
        </p:nvSpPr>
        <p:spPr>
          <a:xfrm>
            <a:off x="798286" y="4725647"/>
            <a:ext cx="67128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12</a:t>
            </a:r>
          </a:p>
        </p:txBody>
      </p:sp>
      <p:sp>
        <p:nvSpPr>
          <p:cNvPr id="15" name="コンテンツ プレースホルダー 2"/>
          <p:cNvSpPr txBox="1">
            <a:spLocks/>
          </p:cNvSpPr>
          <p:nvPr/>
        </p:nvSpPr>
        <p:spPr>
          <a:xfrm>
            <a:off x="798286" y="4290219"/>
            <a:ext cx="589642"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16</a:t>
            </a:r>
          </a:p>
        </p:txBody>
      </p:sp>
      <p:sp>
        <p:nvSpPr>
          <p:cNvPr id="16" name="コンテンツ プレースホルダー 2"/>
          <p:cNvSpPr txBox="1">
            <a:spLocks/>
          </p:cNvSpPr>
          <p:nvPr/>
        </p:nvSpPr>
        <p:spPr>
          <a:xfrm rot="5400000" flipH="1">
            <a:off x="2192222" y="3387951"/>
            <a:ext cx="7638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p>
        </p:txBody>
      </p:sp>
      <p:cxnSp>
        <p:nvCxnSpPr>
          <p:cNvPr id="17" name="直線コネクタ 16"/>
          <p:cNvCxnSpPr/>
          <p:nvPr/>
        </p:nvCxnSpPr>
        <p:spPr>
          <a:xfrm>
            <a:off x="1469571" y="28629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1469571" y="2427515"/>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p:cNvCxnSpPr/>
          <p:nvPr/>
        </p:nvCxnSpPr>
        <p:spPr>
          <a:xfrm>
            <a:off x="1469571" y="201023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a:off x="1469571" y="16292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p:cNvCxnSpPr/>
          <p:nvPr/>
        </p:nvCxnSpPr>
        <p:spPr>
          <a:xfrm>
            <a:off x="1469571" y="122645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2" name="コンテンツ プレースホルダー 2"/>
          <p:cNvSpPr txBox="1">
            <a:spLocks/>
          </p:cNvSpPr>
          <p:nvPr/>
        </p:nvSpPr>
        <p:spPr>
          <a:xfrm>
            <a:off x="212270" y="2537619"/>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r>
              <a:rPr lang="en-US" altLang="ja-JP" dirty="0" err="1"/>
              <a:t>sp</a:t>
            </a:r>
            <a:endParaRPr lang="en-US" altLang="ja-JP" dirty="0"/>
          </a:p>
        </p:txBody>
      </p:sp>
      <p:cxnSp>
        <p:nvCxnSpPr>
          <p:cNvPr id="6" name="カギ線コネクタ 5"/>
          <p:cNvCxnSpPr>
            <a:stCxn id="22" idx="3"/>
          </p:cNvCxnSpPr>
          <p:nvPr/>
        </p:nvCxnSpPr>
        <p:spPr>
          <a:xfrm>
            <a:off x="1001485" y="2862944"/>
            <a:ext cx="386443"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1469573" y="762000"/>
            <a:ext cx="1886855" cy="124823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1469573" y="2010230"/>
            <a:ext cx="1886855" cy="865414"/>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4" name="線吹き出し 1 (枠付き) 23"/>
          <p:cNvSpPr/>
          <p:nvPr/>
        </p:nvSpPr>
        <p:spPr>
          <a:xfrm>
            <a:off x="3592285" y="1910221"/>
            <a:ext cx="3574141" cy="938438"/>
          </a:xfrm>
          <a:prstGeom prst="borderCallout1">
            <a:avLst>
              <a:gd name="adj1" fmla="val 27841"/>
              <a:gd name="adj2" fmla="val -3943"/>
              <a:gd name="adj3" fmla="val 71145"/>
              <a:gd name="adj4" fmla="val -1060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a:solidFill>
                  <a:schemeClr val="tx1"/>
                </a:solidFill>
              </a:rPr>
              <a:t>今使える</a:t>
            </a:r>
            <a:br>
              <a:rPr lang="en-US" altLang="ja-JP" sz="2400" b="1" dirty="0">
                <a:solidFill>
                  <a:schemeClr val="tx1"/>
                </a:solidFill>
              </a:rPr>
            </a:br>
            <a:r>
              <a:rPr lang="ja-JP" altLang="en-US" sz="2400" b="1" dirty="0">
                <a:solidFill>
                  <a:schemeClr val="tx1"/>
                </a:solidFill>
              </a:rPr>
              <a:t>ローカル領域</a:t>
            </a:r>
            <a:endParaRPr lang="en-US" altLang="ja-JP" sz="2400" b="1" dirty="0">
              <a:solidFill>
                <a:schemeClr val="tx1"/>
              </a:solidFill>
            </a:endParaRPr>
          </a:p>
        </p:txBody>
      </p:sp>
      <p:sp>
        <p:nvSpPr>
          <p:cNvPr id="25" name="稲妻 24"/>
          <p:cNvSpPr/>
          <p:nvPr/>
        </p:nvSpPr>
        <p:spPr>
          <a:xfrm rot="5659835">
            <a:off x="5969001" y="2257149"/>
            <a:ext cx="707572" cy="965199"/>
          </a:xfrm>
          <a:prstGeom prst="lightningBol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6" name="タイトル 1"/>
          <p:cNvSpPr txBox="1">
            <a:spLocks/>
          </p:cNvSpPr>
          <p:nvPr/>
        </p:nvSpPr>
        <p:spPr>
          <a:xfrm>
            <a:off x="5667829" y="2705159"/>
            <a:ext cx="3349171" cy="966218"/>
          </a:xfrm>
          <a:prstGeom prst="rect">
            <a:avLst/>
          </a:prstGeom>
        </p:spPr>
        <p:txBody>
          <a:bodyPr vert="horz" lIns="91440" tIns="45720" rIns="91440" bIns="45720" rtlCol="0" anchor="ctr">
            <a:normAutofit fontScale="90000"/>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3600" dirty="0"/>
              <a:t>再帰関数呼び出し</a:t>
            </a:r>
          </a:p>
        </p:txBody>
      </p:sp>
    </p:spTree>
    <p:extLst>
      <p:ext uri="{BB962C8B-B14F-4D97-AF65-F5344CB8AC3E}">
        <p14:creationId xmlns:p14="http://schemas.microsoft.com/office/powerpoint/2010/main" val="3937573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36143" y="274638"/>
            <a:ext cx="4553856" cy="1143000"/>
          </a:xfrm>
        </p:spPr>
        <p:txBody>
          <a:bodyPr>
            <a:normAutofit fontScale="90000"/>
          </a:bodyPr>
          <a:lstStyle/>
          <a:p>
            <a:r>
              <a:rPr kumimoji="1" lang="ja-JP" altLang="en-US" dirty="0"/>
              <a:t>再帰関数呼び出しでのローカル領域</a:t>
            </a:r>
          </a:p>
        </p:txBody>
      </p:sp>
      <p:sp>
        <p:nvSpPr>
          <p:cNvPr id="9" name="コンテンツ プレースホルダー 2"/>
          <p:cNvSpPr txBox="1">
            <a:spLocks/>
          </p:cNvSpPr>
          <p:nvPr/>
        </p:nvSpPr>
        <p:spPr>
          <a:xfrm>
            <a:off x="3501571" y="1417637"/>
            <a:ext cx="5388428"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再帰呼び出しごとにローカル領域が確保される</a:t>
            </a:r>
            <a:endParaRPr lang="en-US" altLang="ja-JP" dirty="0"/>
          </a:p>
          <a:p>
            <a:endParaRPr lang="en-US" altLang="ja-JP" dirty="0"/>
          </a:p>
        </p:txBody>
      </p:sp>
      <p:sp>
        <p:nvSpPr>
          <p:cNvPr id="3" name="正方形/長方形 2"/>
          <p:cNvSpPr/>
          <p:nvPr/>
        </p:nvSpPr>
        <p:spPr>
          <a:xfrm>
            <a:off x="1469571" y="762000"/>
            <a:ext cx="1886857" cy="5533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469571" y="58964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1469571" y="548640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直線コネクタ 7"/>
          <p:cNvCxnSpPr/>
          <p:nvPr/>
        </p:nvCxnSpPr>
        <p:spPr>
          <a:xfrm>
            <a:off x="1469571" y="5050972"/>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p:nvCxnSpPr>
        <p:spPr>
          <a:xfrm>
            <a:off x="1469571" y="46155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コンテンツ プレースホルダー 2"/>
          <p:cNvSpPr txBox="1">
            <a:spLocks/>
          </p:cNvSpPr>
          <p:nvPr/>
        </p:nvSpPr>
        <p:spPr>
          <a:xfrm>
            <a:off x="1001485" y="5970247"/>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0</a:t>
            </a:r>
          </a:p>
        </p:txBody>
      </p:sp>
      <p:sp>
        <p:nvSpPr>
          <p:cNvPr id="12" name="コンテンツ プレースホルダー 2"/>
          <p:cNvSpPr txBox="1">
            <a:spLocks/>
          </p:cNvSpPr>
          <p:nvPr/>
        </p:nvSpPr>
        <p:spPr>
          <a:xfrm>
            <a:off x="1001485" y="559049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4</a:t>
            </a:r>
          </a:p>
        </p:txBody>
      </p:sp>
      <p:sp>
        <p:nvSpPr>
          <p:cNvPr id="13" name="コンテンツ プレースホルダー 2"/>
          <p:cNvSpPr txBox="1">
            <a:spLocks/>
          </p:cNvSpPr>
          <p:nvPr/>
        </p:nvSpPr>
        <p:spPr>
          <a:xfrm>
            <a:off x="1001485" y="517445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8</a:t>
            </a:r>
          </a:p>
        </p:txBody>
      </p:sp>
      <p:sp>
        <p:nvSpPr>
          <p:cNvPr id="14" name="コンテンツ プレースホルダー 2"/>
          <p:cNvSpPr txBox="1">
            <a:spLocks/>
          </p:cNvSpPr>
          <p:nvPr/>
        </p:nvSpPr>
        <p:spPr>
          <a:xfrm>
            <a:off x="798286" y="4725647"/>
            <a:ext cx="67128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12</a:t>
            </a:r>
          </a:p>
        </p:txBody>
      </p:sp>
      <p:sp>
        <p:nvSpPr>
          <p:cNvPr id="15" name="コンテンツ プレースホルダー 2"/>
          <p:cNvSpPr txBox="1">
            <a:spLocks/>
          </p:cNvSpPr>
          <p:nvPr/>
        </p:nvSpPr>
        <p:spPr>
          <a:xfrm>
            <a:off x="798286" y="4290219"/>
            <a:ext cx="589642"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16</a:t>
            </a:r>
          </a:p>
        </p:txBody>
      </p:sp>
      <p:sp>
        <p:nvSpPr>
          <p:cNvPr id="16" name="コンテンツ プレースホルダー 2"/>
          <p:cNvSpPr txBox="1">
            <a:spLocks/>
          </p:cNvSpPr>
          <p:nvPr/>
        </p:nvSpPr>
        <p:spPr>
          <a:xfrm rot="5400000" flipH="1">
            <a:off x="2192222" y="3387951"/>
            <a:ext cx="7638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p>
        </p:txBody>
      </p:sp>
      <p:cxnSp>
        <p:nvCxnSpPr>
          <p:cNvPr id="17" name="直線コネクタ 16"/>
          <p:cNvCxnSpPr/>
          <p:nvPr/>
        </p:nvCxnSpPr>
        <p:spPr>
          <a:xfrm>
            <a:off x="1469571" y="28629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1469571" y="2427515"/>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p:cNvCxnSpPr/>
          <p:nvPr/>
        </p:nvCxnSpPr>
        <p:spPr>
          <a:xfrm>
            <a:off x="1469571" y="201023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a:off x="1469571" y="16292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p:cNvCxnSpPr/>
          <p:nvPr/>
        </p:nvCxnSpPr>
        <p:spPr>
          <a:xfrm>
            <a:off x="1469571" y="122645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2" name="コンテンツ プレースホルダー 2"/>
          <p:cNvSpPr txBox="1">
            <a:spLocks/>
          </p:cNvSpPr>
          <p:nvPr/>
        </p:nvSpPr>
        <p:spPr>
          <a:xfrm>
            <a:off x="257628" y="3410063"/>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r>
              <a:rPr lang="en-US" altLang="ja-JP" dirty="0" err="1"/>
              <a:t>sp</a:t>
            </a:r>
            <a:endParaRPr lang="en-US" altLang="ja-JP" dirty="0"/>
          </a:p>
        </p:txBody>
      </p:sp>
      <p:cxnSp>
        <p:nvCxnSpPr>
          <p:cNvPr id="6" name="カギ線コネクタ 5"/>
          <p:cNvCxnSpPr>
            <a:stCxn id="22" idx="3"/>
          </p:cNvCxnSpPr>
          <p:nvPr/>
        </p:nvCxnSpPr>
        <p:spPr>
          <a:xfrm>
            <a:off x="1046843" y="3735388"/>
            <a:ext cx="386443"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1469573" y="762000"/>
            <a:ext cx="1886855" cy="124823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1469573" y="2010230"/>
            <a:ext cx="1886855" cy="865414"/>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4" name="線吹き出し 1 (枠付き) 23"/>
          <p:cNvSpPr/>
          <p:nvPr/>
        </p:nvSpPr>
        <p:spPr>
          <a:xfrm>
            <a:off x="3592285" y="2747742"/>
            <a:ext cx="3574141" cy="938438"/>
          </a:xfrm>
          <a:prstGeom prst="borderCallout1">
            <a:avLst>
              <a:gd name="adj1" fmla="val 27841"/>
              <a:gd name="adj2" fmla="val -3943"/>
              <a:gd name="adj3" fmla="val 71145"/>
              <a:gd name="adj4" fmla="val -1060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a:solidFill>
                  <a:schemeClr val="tx1"/>
                </a:solidFill>
              </a:rPr>
              <a:t>呼び出された再帰関数が使える領域</a:t>
            </a:r>
            <a:endParaRPr lang="en-US" altLang="ja-JP" sz="2400" b="1" dirty="0">
              <a:solidFill>
                <a:schemeClr val="tx1"/>
              </a:solidFill>
            </a:endParaRPr>
          </a:p>
        </p:txBody>
      </p:sp>
      <p:sp>
        <p:nvSpPr>
          <p:cNvPr id="27" name="正方形/長方形 26"/>
          <p:cNvSpPr/>
          <p:nvPr/>
        </p:nvSpPr>
        <p:spPr>
          <a:xfrm>
            <a:off x="1469573" y="2875644"/>
            <a:ext cx="1886855" cy="865414"/>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7747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解説</a:t>
            </a:r>
          </a:p>
        </p:txBody>
      </p:sp>
      <p:sp>
        <p:nvSpPr>
          <p:cNvPr id="3" name="正方形/長方形 2"/>
          <p:cNvSpPr/>
          <p:nvPr/>
        </p:nvSpPr>
        <p:spPr>
          <a:xfrm>
            <a:off x="632303" y="1420133"/>
            <a:ext cx="4266270" cy="3970318"/>
          </a:xfrm>
          <a:prstGeom prst="rect">
            <a:avLst/>
          </a:prstGeom>
        </p:spPr>
        <p:txBody>
          <a:bodyPr wrap="square">
            <a:spAutoFit/>
          </a:bodyPr>
          <a:lstStyle/>
          <a:p>
            <a:r>
              <a:rPr lang="en-US" altLang="ja-JP" sz="2800" b="1" dirty="0"/>
              <a:t>	.text</a:t>
            </a:r>
          </a:p>
          <a:p>
            <a:r>
              <a:rPr lang="en-US" altLang="ja-JP" sz="2800" b="1" dirty="0"/>
              <a:t>	.</a:t>
            </a:r>
            <a:r>
              <a:rPr lang="en-US" altLang="ja-JP" sz="2800" b="1" dirty="0" err="1"/>
              <a:t>globl</a:t>
            </a:r>
            <a:r>
              <a:rPr lang="en-US" altLang="ja-JP" sz="2800" b="1" dirty="0"/>
              <a:t>		main</a:t>
            </a:r>
          </a:p>
          <a:p>
            <a:r>
              <a:rPr lang="en-US" altLang="ja-JP" sz="2800" b="1" dirty="0"/>
              <a:t>main:</a:t>
            </a:r>
          </a:p>
          <a:p>
            <a:r>
              <a:rPr lang="en-US" altLang="ja-JP" sz="2800" b="1" dirty="0"/>
              <a:t>	</a:t>
            </a:r>
            <a:r>
              <a:rPr lang="en-US" altLang="ja-JP" sz="2800" b="1" dirty="0" err="1"/>
              <a:t>addiu</a:t>
            </a:r>
            <a:r>
              <a:rPr lang="en-US" altLang="ja-JP" sz="2800" b="1" dirty="0"/>
              <a:t>		$sp,$sp,-20</a:t>
            </a:r>
          </a:p>
          <a:p>
            <a:r>
              <a:rPr lang="en-US" altLang="ja-JP" sz="2800" b="1" dirty="0"/>
              <a:t>	li			$v0,1</a:t>
            </a:r>
          </a:p>
          <a:p>
            <a:r>
              <a:rPr lang="en-US" altLang="ja-JP" sz="2800" b="1" dirty="0"/>
              <a:t>	li			$a0,20</a:t>
            </a:r>
          </a:p>
          <a:p>
            <a:r>
              <a:rPr lang="en-US" altLang="ja-JP" sz="2800" b="1" dirty="0"/>
              <a:t>	</a:t>
            </a:r>
            <a:r>
              <a:rPr lang="en-US" altLang="ja-JP" sz="2800" b="1" dirty="0" err="1"/>
              <a:t>syscall</a:t>
            </a:r>
            <a:endParaRPr lang="en-US" altLang="ja-JP" sz="2800" b="1" dirty="0"/>
          </a:p>
          <a:p>
            <a:r>
              <a:rPr lang="en-US" altLang="ja-JP" sz="2800" b="1" dirty="0"/>
              <a:t>	</a:t>
            </a:r>
            <a:r>
              <a:rPr lang="en-US" altLang="ja-JP" sz="2800" b="1" dirty="0" err="1"/>
              <a:t>addiu</a:t>
            </a:r>
            <a:r>
              <a:rPr lang="en-US" altLang="ja-JP" sz="2800" b="1" dirty="0"/>
              <a:t>		$sp,$sp,20</a:t>
            </a:r>
          </a:p>
          <a:p>
            <a:r>
              <a:rPr lang="en-US" altLang="ja-JP" sz="2800" b="1" dirty="0"/>
              <a:t>	</a:t>
            </a:r>
            <a:r>
              <a:rPr lang="en-US" altLang="ja-JP" sz="2800" b="1" dirty="0" err="1"/>
              <a:t>jr</a:t>
            </a:r>
            <a:r>
              <a:rPr lang="en-US" altLang="ja-JP" sz="2800" b="1" dirty="0"/>
              <a:t>			$</a:t>
            </a:r>
            <a:r>
              <a:rPr lang="en-US" altLang="ja-JP" sz="2800" b="1" dirty="0" err="1"/>
              <a:t>ra</a:t>
            </a:r>
            <a:endParaRPr lang="en-US" altLang="ja-JP" sz="2800" b="1" dirty="0"/>
          </a:p>
        </p:txBody>
      </p:sp>
      <p:sp>
        <p:nvSpPr>
          <p:cNvPr id="4" name="線吹き出し 1 (枠付き) 3"/>
          <p:cNvSpPr/>
          <p:nvPr/>
        </p:nvSpPr>
        <p:spPr>
          <a:xfrm>
            <a:off x="3537857" y="1420133"/>
            <a:ext cx="5388428" cy="1197429"/>
          </a:xfrm>
          <a:prstGeom prst="borderCallout1">
            <a:avLst>
              <a:gd name="adj1" fmla="val 18750"/>
              <a:gd name="adj2" fmla="val -8333"/>
              <a:gd name="adj3" fmla="val 20076"/>
              <a:gd name="adj4" fmla="val -30589"/>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a:solidFill>
                  <a:schemeClr val="tx1"/>
                </a:solidFill>
              </a:rPr>
              <a:t>「ここからプログラムが書いてあるよ</a:t>
            </a:r>
            <a:r>
              <a:rPr lang="en-US" altLang="ja-JP" sz="2400" b="1" dirty="0">
                <a:solidFill>
                  <a:schemeClr val="tx1"/>
                </a:solidFill>
              </a:rPr>
              <a:t>!</a:t>
            </a:r>
            <a:r>
              <a:rPr lang="ja-JP" altLang="en-US" sz="2400" b="1" dirty="0">
                <a:solidFill>
                  <a:schemeClr val="tx1"/>
                </a:solidFill>
              </a:rPr>
              <a:t>」とアセンブラに伝える</a:t>
            </a:r>
            <a:r>
              <a:rPr lang="en-US" altLang="ja-JP" sz="2400" b="1" dirty="0">
                <a:solidFill>
                  <a:schemeClr val="tx1"/>
                </a:solidFill>
              </a:rPr>
              <a:t> </a:t>
            </a:r>
            <a:r>
              <a:rPr lang="en-US" altLang="ja-JP" sz="2400" b="1" u="sng" dirty="0">
                <a:solidFill>
                  <a:schemeClr val="tx1"/>
                </a:solidFill>
              </a:rPr>
              <a:t>text </a:t>
            </a:r>
            <a:r>
              <a:rPr lang="ja-JP" altLang="en-US" sz="2400" b="1" u="sng" dirty="0">
                <a:solidFill>
                  <a:schemeClr val="tx1"/>
                </a:solidFill>
              </a:rPr>
              <a:t>ディレクティブ</a:t>
            </a:r>
            <a:endParaRPr kumimoji="1" lang="ja-JP" altLang="en-US" sz="2400" b="1" u="sng" dirty="0">
              <a:solidFill>
                <a:schemeClr val="tx1"/>
              </a:solidFill>
            </a:endParaRPr>
          </a:p>
        </p:txBody>
      </p:sp>
    </p:spTree>
    <p:extLst>
      <p:ext uri="{BB962C8B-B14F-4D97-AF65-F5344CB8AC3E}">
        <p14:creationId xmlns:p14="http://schemas.microsoft.com/office/powerpoint/2010/main" val="26939364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36143" y="274638"/>
            <a:ext cx="4553856" cy="1143000"/>
          </a:xfrm>
        </p:spPr>
        <p:txBody>
          <a:bodyPr>
            <a:normAutofit fontScale="90000"/>
          </a:bodyPr>
          <a:lstStyle/>
          <a:p>
            <a:r>
              <a:rPr kumimoji="1" lang="ja-JP" altLang="en-US" dirty="0"/>
              <a:t>再帰関数呼び出しでのローカル領域</a:t>
            </a:r>
          </a:p>
        </p:txBody>
      </p:sp>
      <p:sp>
        <p:nvSpPr>
          <p:cNvPr id="9" name="コンテンツ プレースホルダー 2"/>
          <p:cNvSpPr txBox="1">
            <a:spLocks/>
          </p:cNvSpPr>
          <p:nvPr/>
        </p:nvSpPr>
        <p:spPr>
          <a:xfrm>
            <a:off x="3501571" y="1417637"/>
            <a:ext cx="5388428"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再帰呼び出しごとにローカル領域が確保される</a:t>
            </a:r>
            <a:endParaRPr lang="en-US" altLang="ja-JP" dirty="0"/>
          </a:p>
          <a:p>
            <a:endParaRPr lang="en-US" altLang="ja-JP" dirty="0"/>
          </a:p>
        </p:txBody>
      </p:sp>
      <p:sp>
        <p:nvSpPr>
          <p:cNvPr id="3" name="正方形/長方形 2"/>
          <p:cNvSpPr/>
          <p:nvPr/>
        </p:nvSpPr>
        <p:spPr>
          <a:xfrm>
            <a:off x="1469571" y="762000"/>
            <a:ext cx="1886857" cy="5533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469571" y="58964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1469571" y="548640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直線コネクタ 7"/>
          <p:cNvCxnSpPr/>
          <p:nvPr/>
        </p:nvCxnSpPr>
        <p:spPr>
          <a:xfrm>
            <a:off x="1469571" y="5050972"/>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p:nvCxnSpPr>
        <p:spPr>
          <a:xfrm>
            <a:off x="1469571" y="46155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コンテンツ プレースホルダー 2"/>
          <p:cNvSpPr txBox="1">
            <a:spLocks/>
          </p:cNvSpPr>
          <p:nvPr/>
        </p:nvSpPr>
        <p:spPr>
          <a:xfrm>
            <a:off x="1001485" y="5970247"/>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0</a:t>
            </a:r>
          </a:p>
        </p:txBody>
      </p:sp>
      <p:sp>
        <p:nvSpPr>
          <p:cNvPr id="12" name="コンテンツ プレースホルダー 2"/>
          <p:cNvSpPr txBox="1">
            <a:spLocks/>
          </p:cNvSpPr>
          <p:nvPr/>
        </p:nvSpPr>
        <p:spPr>
          <a:xfrm>
            <a:off x="1001485" y="559049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4</a:t>
            </a:r>
          </a:p>
        </p:txBody>
      </p:sp>
      <p:sp>
        <p:nvSpPr>
          <p:cNvPr id="13" name="コンテンツ プレースホルダー 2"/>
          <p:cNvSpPr txBox="1">
            <a:spLocks/>
          </p:cNvSpPr>
          <p:nvPr/>
        </p:nvSpPr>
        <p:spPr>
          <a:xfrm>
            <a:off x="1001485" y="517445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8</a:t>
            </a:r>
          </a:p>
        </p:txBody>
      </p:sp>
      <p:sp>
        <p:nvSpPr>
          <p:cNvPr id="14" name="コンテンツ プレースホルダー 2"/>
          <p:cNvSpPr txBox="1">
            <a:spLocks/>
          </p:cNvSpPr>
          <p:nvPr/>
        </p:nvSpPr>
        <p:spPr>
          <a:xfrm>
            <a:off x="798286" y="4725647"/>
            <a:ext cx="67128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12</a:t>
            </a:r>
          </a:p>
        </p:txBody>
      </p:sp>
      <p:sp>
        <p:nvSpPr>
          <p:cNvPr id="15" name="コンテンツ プレースホルダー 2"/>
          <p:cNvSpPr txBox="1">
            <a:spLocks/>
          </p:cNvSpPr>
          <p:nvPr/>
        </p:nvSpPr>
        <p:spPr>
          <a:xfrm>
            <a:off x="798286" y="4290219"/>
            <a:ext cx="589642"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16</a:t>
            </a:r>
          </a:p>
        </p:txBody>
      </p:sp>
      <p:sp>
        <p:nvSpPr>
          <p:cNvPr id="16" name="コンテンツ プレースホルダー 2"/>
          <p:cNvSpPr txBox="1">
            <a:spLocks/>
          </p:cNvSpPr>
          <p:nvPr/>
        </p:nvSpPr>
        <p:spPr>
          <a:xfrm rot="5400000" flipH="1">
            <a:off x="2192222" y="3387951"/>
            <a:ext cx="7638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p>
        </p:txBody>
      </p:sp>
      <p:cxnSp>
        <p:nvCxnSpPr>
          <p:cNvPr id="17" name="直線コネクタ 16"/>
          <p:cNvCxnSpPr/>
          <p:nvPr/>
        </p:nvCxnSpPr>
        <p:spPr>
          <a:xfrm>
            <a:off x="1469571" y="28629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1469571" y="2427515"/>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p:cNvCxnSpPr/>
          <p:nvPr/>
        </p:nvCxnSpPr>
        <p:spPr>
          <a:xfrm>
            <a:off x="1469571" y="201023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a:off x="1469571" y="16292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p:cNvCxnSpPr/>
          <p:nvPr/>
        </p:nvCxnSpPr>
        <p:spPr>
          <a:xfrm>
            <a:off x="1469571" y="122645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2" name="コンテンツ プレースホルダー 2"/>
          <p:cNvSpPr txBox="1">
            <a:spLocks/>
          </p:cNvSpPr>
          <p:nvPr/>
        </p:nvSpPr>
        <p:spPr>
          <a:xfrm>
            <a:off x="257628" y="3410063"/>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r>
              <a:rPr lang="en-US" altLang="ja-JP" dirty="0" err="1"/>
              <a:t>sp</a:t>
            </a:r>
            <a:endParaRPr lang="en-US" altLang="ja-JP" dirty="0"/>
          </a:p>
        </p:txBody>
      </p:sp>
      <p:cxnSp>
        <p:nvCxnSpPr>
          <p:cNvPr id="6" name="カギ線コネクタ 5"/>
          <p:cNvCxnSpPr>
            <a:stCxn id="22" idx="3"/>
          </p:cNvCxnSpPr>
          <p:nvPr/>
        </p:nvCxnSpPr>
        <p:spPr>
          <a:xfrm>
            <a:off x="1046843" y="3735388"/>
            <a:ext cx="386443"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1469573" y="762000"/>
            <a:ext cx="1886855" cy="124823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1469573" y="2010230"/>
            <a:ext cx="1886855" cy="865414"/>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4" name="線吹き出し 1 (枠付き) 23"/>
          <p:cNvSpPr/>
          <p:nvPr/>
        </p:nvSpPr>
        <p:spPr>
          <a:xfrm>
            <a:off x="3592285" y="2747742"/>
            <a:ext cx="3574141" cy="938438"/>
          </a:xfrm>
          <a:prstGeom prst="borderCallout1">
            <a:avLst>
              <a:gd name="adj1" fmla="val 27841"/>
              <a:gd name="adj2" fmla="val -3943"/>
              <a:gd name="adj3" fmla="val 71145"/>
              <a:gd name="adj4" fmla="val -1060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a:solidFill>
                  <a:schemeClr val="tx1"/>
                </a:solidFill>
              </a:rPr>
              <a:t>呼び出された再帰関数が使える領域</a:t>
            </a:r>
            <a:endParaRPr lang="en-US" altLang="ja-JP" sz="2400" b="1" dirty="0">
              <a:solidFill>
                <a:schemeClr val="tx1"/>
              </a:solidFill>
            </a:endParaRPr>
          </a:p>
        </p:txBody>
      </p:sp>
      <p:sp>
        <p:nvSpPr>
          <p:cNvPr id="27" name="正方形/長方形 26"/>
          <p:cNvSpPr/>
          <p:nvPr/>
        </p:nvSpPr>
        <p:spPr>
          <a:xfrm>
            <a:off x="1469573" y="2875644"/>
            <a:ext cx="1886855" cy="865414"/>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稲妻 27"/>
          <p:cNvSpPr/>
          <p:nvPr/>
        </p:nvSpPr>
        <p:spPr>
          <a:xfrm rot="5659835">
            <a:off x="5821978" y="3237986"/>
            <a:ext cx="707572" cy="965199"/>
          </a:xfrm>
          <a:prstGeom prst="lightningBol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9" name="タイトル 1"/>
          <p:cNvSpPr txBox="1">
            <a:spLocks/>
          </p:cNvSpPr>
          <p:nvPr/>
        </p:nvSpPr>
        <p:spPr>
          <a:xfrm>
            <a:off x="5667829" y="3671217"/>
            <a:ext cx="3349171" cy="966218"/>
          </a:xfrm>
          <a:prstGeom prst="rect">
            <a:avLst/>
          </a:prstGeom>
        </p:spPr>
        <p:txBody>
          <a:bodyPr vert="horz" lIns="91440" tIns="45720" rIns="91440" bIns="45720" rtlCol="0" anchor="ctr">
            <a:normAutofit fontScale="90000"/>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3600" dirty="0"/>
              <a:t>再帰関数呼び出し</a:t>
            </a:r>
          </a:p>
        </p:txBody>
      </p:sp>
    </p:spTree>
    <p:extLst>
      <p:ext uri="{BB962C8B-B14F-4D97-AF65-F5344CB8AC3E}">
        <p14:creationId xmlns:p14="http://schemas.microsoft.com/office/powerpoint/2010/main" val="23165791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36143" y="274638"/>
            <a:ext cx="4553856" cy="1143000"/>
          </a:xfrm>
        </p:spPr>
        <p:txBody>
          <a:bodyPr>
            <a:normAutofit fontScale="90000"/>
          </a:bodyPr>
          <a:lstStyle/>
          <a:p>
            <a:r>
              <a:rPr kumimoji="1" lang="ja-JP" altLang="en-US" dirty="0"/>
              <a:t>再帰関数呼び出しでのローカル領域</a:t>
            </a:r>
          </a:p>
        </p:txBody>
      </p:sp>
      <p:sp>
        <p:nvSpPr>
          <p:cNvPr id="9" name="コンテンツ プレースホルダー 2"/>
          <p:cNvSpPr txBox="1">
            <a:spLocks/>
          </p:cNvSpPr>
          <p:nvPr/>
        </p:nvSpPr>
        <p:spPr>
          <a:xfrm>
            <a:off x="3501571" y="1417637"/>
            <a:ext cx="5388428"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再帰呼び出しごとにローカル領域が確保される</a:t>
            </a:r>
            <a:endParaRPr lang="en-US" altLang="ja-JP" dirty="0"/>
          </a:p>
          <a:p>
            <a:endParaRPr lang="en-US" altLang="ja-JP" dirty="0"/>
          </a:p>
        </p:txBody>
      </p:sp>
      <p:sp>
        <p:nvSpPr>
          <p:cNvPr id="3" name="正方形/長方形 2"/>
          <p:cNvSpPr/>
          <p:nvPr/>
        </p:nvSpPr>
        <p:spPr>
          <a:xfrm>
            <a:off x="1469571" y="762000"/>
            <a:ext cx="1886857" cy="5533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469571" y="58964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1469571" y="548640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直線コネクタ 7"/>
          <p:cNvCxnSpPr/>
          <p:nvPr/>
        </p:nvCxnSpPr>
        <p:spPr>
          <a:xfrm>
            <a:off x="1469571" y="5050972"/>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p:nvCxnSpPr>
        <p:spPr>
          <a:xfrm>
            <a:off x="1469571" y="46155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コンテンツ プレースホルダー 2"/>
          <p:cNvSpPr txBox="1">
            <a:spLocks/>
          </p:cNvSpPr>
          <p:nvPr/>
        </p:nvSpPr>
        <p:spPr>
          <a:xfrm>
            <a:off x="1001485" y="5970247"/>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0</a:t>
            </a:r>
          </a:p>
        </p:txBody>
      </p:sp>
      <p:sp>
        <p:nvSpPr>
          <p:cNvPr id="12" name="コンテンツ プレースホルダー 2"/>
          <p:cNvSpPr txBox="1">
            <a:spLocks/>
          </p:cNvSpPr>
          <p:nvPr/>
        </p:nvSpPr>
        <p:spPr>
          <a:xfrm>
            <a:off x="1001485" y="559049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4</a:t>
            </a:r>
          </a:p>
        </p:txBody>
      </p:sp>
      <p:sp>
        <p:nvSpPr>
          <p:cNvPr id="13" name="コンテンツ プレースホルダー 2"/>
          <p:cNvSpPr txBox="1">
            <a:spLocks/>
          </p:cNvSpPr>
          <p:nvPr/>
        </p:nvSpPr>
        <p:spPr>
          <a:xfrm>
            <a:off x="1001485" y="517445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8</a:t>
            </a:r>
          </a:p>
        </p:txBody>
      </p:sp>
      <p:sp>
        <p:nvSpPr>
          <p:cNvPr id="14" name="コンテンツ プレースホルダー 2"/>
          <p:cNvSpPr txBox="1">
            <a:spLocks/>
          </p:cNvSpPr>
          <p:nvPr/>
        </p:nvSpPr>
        <p:spPr>
          <a:xfrm>
            <a:off x="798286" y="4725647"/>
            <a:ext cx="67128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12</a:t>
            </a:r>
          </a:p>
        </p:txBody>
      </p:sp>
      <p:sp>
        <p:nvSpPr>
          <p:cNvPr id="15" name="コンテンツ プレースホルダー 2"/>
          <p:cNvSpPr txBox="1">
            <a:spLocks/>
          </p:cNvSpPr>
          <p:nvPr/>
        </p:nvSpPr>
        <p:spPr>
          <a:xfrm>
            <a:off x="798286" y="4290219"/>
            <a:ext cx="589642"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16</a:t>
            </a:r>
          </a:p>
        </p:txBody>
      </p:sp>
      <p:sp>
        <p:nvSpPr>
          <p:cNvPr id="16" name="コンテンツ プレースホルダー 2"/>
          <p:cNvSpPr txBox="1">
            <a:spLocks/>
          </p:cNvSpPr>
          <p:nvPr/>
        </p:nvSpPr>
        <p:spPr>
          <a:xfrm rot="5400000" flipH="1">
            <a:off x="2192222" y="3387951"/>
            <a:ext cx="7638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p>
        </p:txBody>
      </p:sp>
      <p:cxnSp>
        <p:nvCxnSpPr>
          <p:cNvPr id="17" name="直線コネクタ 16"/>
          <p:cNvCxnSpPr/>
          <p:nvPr/>
        </p:nvCxnSpPr>
        <p:spPr>
          <a:xfrm>
            <a:off x="1469571" y="28629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1469571" y="2427515"/>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p:cNvCxnSpPr/>
          <p:nvPr/>
        </p:nvCxnSpPr>
        <p:spPr>
          <a:xfrm>
            <a:off x="1469571" y="201023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a:off x="1469571" y="16292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p:cNvCxnSpPr/>
          <p:nvPr/>
        </p:nvCxnSpPr>
        <p:spPr>
          <a:xfrm>
            <a:off x="1469571" y="122645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2" name="コンテンツ プレースホルダー 2"/>
          <p:cNvSpPr txBox="1">
            <a:spLocks/>
          </p:cNvSpPr>
          <p:nvPr/>
        </p:nvSpPr>
        <p:spPr>
          <a:xfrm>
            <a:off x="221343" y="4240674"/>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r>
              <a:rPr lang="en-US" altLang="ja-JP" dirty="0" err="1"/>
              <a:t>sp</a:t>
            </a:r>
            <a:endParaRPr lang="en-US" altLang="ja-JP" dirty="0"/>
          </a:p>
        </p:txBody>
      </p:sp>
      <p:cxnSp>
        <p:nvCxnSpPr>
          <p:cNvPr id="6" name="カギ線コネクタ 5"/>
          <p:cNvCxnSpPr>
            <a:stCxn id="22" idx="3"/>
          </p:cNvCxnSpPr>
          <p:nvPr/>
        </p:nvCxnSpPr>
        <p:spPr>
          <a:xfrm>
            <a:off x="1010558" y="4565999"/>
            <a:ext cx="386443"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1469573" y="762000"/>
            <a:ext cx="1886855" cy="124823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1469573" y="2010230"/>
            <a:ext cx="1886855" cy="865414"/>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4" name="線吹き出し 1 (枠付き) 23"/>
          <p:cNvSpPr/>
          <p:nvPr/>
        </p:nvSpPr>
        <p:spPr>
          <a:xfrm>
            <a:off x="3592285" y="3617589"/>
            <a:ext cx="3574141" cy="938438"/>
          </a:xfrm>
          <a:prstGeom prst="borderCallout1">
            <a:avLst>
              <a:gd name="adj1" fmla="val 27841"/>
              <a:gd name="adj2" fmla="val -3943"/>
              <a:gd name="adj3" fmla="val 71145"/>
              <a:gd name="adj4" fmla="val -1060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a:solidFill>
                  <a:schemeClr val="tx1"/>
                </a:solidFill>
              </a:rPr>
              <a:t>呼び出された再帰関数が使える領域</a:t>
            </a:r>
            <a:endParaRPr lang="en-US" altLang="ja-JP" sz="2400" b="1" dirty="0">
              <a:solidFill>
                <a:schemeClr val="tx1"/>
              </a:solidFill>
            </a:endParaRPr>
          </a:p>
        </p:txBody>
      </p:sp>
      <p:sp>
        <p:nvSpPr>
          <p:cNvPr id="27" name="正方形/長方形 26"/>
          <p:cNvSpPr/>
          <p:nvPr/>
        </p:nvSpPr>
        <p:spPr>
          <a:xfrm>
            <a:off x="1469573" y="2875644"/>
            <a:ext cx="1886855" cy="865414"/>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1469571" y="3700585"/>
            <a:ext cx="1886855" cy="865414"/>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163949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36143" y="274638"/>
            <a:ext cx="4553856" cy="1143000"/>
          </a:xfrm>
        </p:spPr>
        <p:txBody>
          <a:bodyPr>
            <a:normAutofit fontScale="90000"/>
          </a:bodyPr>
          <a:lstStyle/>
          <a:p>
            <a:r>
              <a:rPr kumimoji="1" lang="ja-JP" altLang="en-US" dirty="0"/>
              <a:t>再帰関数呼び出しでのローカル領域</a:t>
            </a:r>
          </a:p>
        </p:txBody>
      </p:sp>
      <p:sp>
        <p:nvSpPr>
          <p:cNvPr id="9" name="コンテンツ プレースホルダー 2"/>
          <p:cNvSpPr txBox="1">
            <a:spLocks/>
          </p:cNvSpPr>
          <p:nvPr/>
        </p:nvSpPr>
        <p:spPr>
          <a:xfrm>
            <a:off x="3501571" y="1417637"/>
            <a:ext cx="5388428" cy="5064431"/>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再帰呼び出しごとにローカル領域が確保される</a:t>
            </a:r>
            <a:endParaRPr lang="en-US" altLang="ja-JP" dirty="0"/>
          </a:p>
          <a:p>
            <a:r>
              <a:rPr lang="ja-JP" altLang="en-US" dirty="0"/>
              <a:t>ローカル領域にはローカル変数のみならず</a:t>
            </a:r>
            <a:r>
              <a:rPr lang="en-US" altLang="ja-JP" dirty="0"/>
              <a:t> </a:t>
            </a:r>
            <a:r>
              <a:rPr lang="ja-JP" altLang="en-US" dirty="0"/>
              <a:t>関数実行に必要な情報全般を保存</a:t>
            </a:r>
            <a:endParaRPr lang="en-US" altLang="ja-JP" dirty="0"/>
          </a:p>
          <a:p>
            <a:pPr lvl="1"/>
            <a:r>
              <a:rPr lang="en-US" altLang="ja-JP" dirty="0"/>
              <a:t>$</a:t>
            </a:r>
            <a:r>
              <a:rPr lang="en-US" altLang="ja-JP" dirty="0" err="1"/>
              <a:t>ra</a:t>
            </a:r>
            <a:r>
              <a:rPr lang="en-US" altLang="ja-JP" dirty="0"/>
              <a:t> </a:t>
            </a:r>
            <a:r>
              <a:rPr lang="ja-JP" altLang="en-US" dirty="0"/>
              <a:t>の値や引数など</a:t>
            </a:r>
            <a:endParaRPr lang="en-US" altLang="ja-JP" dirty="0"/>
          </a:p>
          <a:p>
            <a:pPr lvl="1"/>
            <a:r>
              <a:rPr lang="ja-JP" altLang="en-US" dirty="0"/>
              <a:t>箱一つを「スタックフレーム」と呼ぶ</a:t>
            </a:r>
            <a:endParaRPr lang="en-US" altLang="ja-JP" dirty="0"/>
          </a:p>
          <a:p>
            <a:r>
              <a:rPr lang="ja-JP" altLang="en-US" dirty="0"/>
              <a:t>ローカル変数として使われる領域を総称して「スタック」と</a:t>
            </a:r>
            <a:br>
              <a:rPr lang="en-US" altLang="ja-JP" dirty="0"/>
            </a:br>
            <a:r>
              <a:rPr lang="ja-JP" altLang="en-US" dirty="0"/>
              <a:t>呼ぶ</a:t>
            </a:r>
            <a:endParaRPr lang="en-US" altLang="ja-JP" dirty="0"/>
          </a:p>
          <a:p>
            <a:endParaRPr lang="en-US" altLang="ja-JP" dirty="0"/>
          </a:p>
        </p:txBody>
      </p:sp>
      <p:sp>
        <p:nvSpPr>
          <p:cNvPr id="3" name="正方形/長方形 2"/>
          <p:cNvSpPr/>
          <p:nvPr/>
        </p:nvSpPr>
        <p:spPr>
          <a:xfrm>
            <a:off x="1469571" y="762000"/>
            <a:ext cx="1886857" cy="5533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469571" y="58964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1469571" y="548640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直線コネクタ 7"/>
          <p:cNvCxnSpPr/>
          <p:nvPr/>
        </p:nvCxnSpPr>
        <p:spPr>
          <a:xfrm>
            <a:off x="1469571" y="5050972"/>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p:nvCxnSpPr>
        <p:spPr>
          <a:xfrm>
            <a:off x="1469571" y="46155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コンテンツ プレースホルダー 2"/>
          <p:cNvSpPr txBox="1">
            <a:spLocks/>
          </p:cNvSpPr>
          <p:nvPr/>
        </p:nvSpPr>
        <p:spPr>
          <a:xfrm>
            <a:off x="1001485" y="5970247"/>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0</a:t>
            </a:r>
          </a:p>
        </p:txBody>
      </p:sp>
      <p:sp>
        <p:nvSpPr>
          <p:cNvPr id="12" name="コンテンツ プレースホルダー 2"/>
          <p:cNvSpPr txBox="1">
            <a:spLocks/>
          </p:cNvSpPr>
          <p:nvPr/>
        </p:nvSpPr>
        <p:spPr>
          <a:xfrm>
            <a:off x="1001485" y="559049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4</a:t>
            </a:r>
          </a:p>
        </p:txBody>
      </p:sp>
      <p:sp>
        <p:nvSpPr>
          <p:cNvPr id="13" name="コンテンツ プレースホルダー 2"/>
          <p:cNvSpPr txBox="1">
            <a:spLocks/>
          </p:cNvSpPr>
          <p:nvPr/>
        </p:nvSpPr>
        <p:spPr>
          <a:xfrm>
            <a:off x="1001485" y="517445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8</a:t>
            </a:r>
          </a:p>
        </p:txBody>
      </p:sp>
      <p:sp>
        <p:nvSpPr>
          <p:cNvPr id="14" name="コンテンツ プレースホルダー 2"/>
          <p:cNvSpPr txBox="1">
            <a:spLocks/>
          </p:cNvSpPr>
          <p:nvPr/>
        </p:nvSpPr>
        <p:spPr>
          <a:xfrm>
            <a:off x="798286" y="4725647"/>
            <a:ext cx="67128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12</a:t>
            </a:r>
          </a:p>
        </p:txBody>
      </p:sp>
      <p:sp>
        <p:nvSpPr>
          <p:cNvPr id="15" name="コンテンツ プレースホルダー 2"/>
          <p:cNvSpPr txBox="1">
            <a:spLocks/>
          </p:cNvSpPr>
          <p:nvPr/>
        </p:nvSpPr>
        <p:spPr>
          <a:xfrm>
            <a:off x="798286" y="4290219"/>
            <a:ext cx="589642"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16</a:t>
            </a:r>
          </a:p>
        </p:txBody>
      </p:sp>
      <p:sp>
        <p:nvSpPr>
          <p:cNvPr id="16" name="コンテンツ プレースホルダー 2"/>
          <p:cNvSpPr txBox="1">
            <a:spLocks/>
          </p:cNvSpPr>
          <p:nvPr/>
        </p:nvSpPr>
        <p:spPr>
          <a:xfrm rot="5400000" flipH="1">
            <a:off x="2192222" y="3387951"/>
            <a:ext cx="7638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p>
        </p:txBody>
      </p:sp>
      <p:cxnSp>
        <p:nvCxnSpPr>
          <p:cNvPr id="17" name="直線コネクタ 16"/>
          <p:cNvCxnSpPr/>
          <p:nvPr/>
        </p:nvCxnSpPr>
        <p:spPr>
          <a:xfrm>
            <a:off x="1469571" y="28629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1469571" y="2427515"/>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p:cNvCxnSpPr/>
          <p:nvPr/>
        </p:nvCxnSpPr>
        <p:spPr>
          <a:xfrm>
            <a:off x="1469571" y="201023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a:off x="1469571" y="16292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p:cNvCxnSpPr/>
          <p:nvPr/>
        </p:nvCxnSpPr>
        <p:spPr>
          <a:xfrm>
            <a:off x="1469571" y="122645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2" name="コンテンツ プレースホルダー 2"/>
          <p:cNvSpPr txBox="1">
            <a:spLocks/>
          </p:cNvSpPr>
          <p:nvPr/>
        </p:nvSpPr>
        <p:spPr>
          <a:xfrm>
            <a:off x="221343" y="4240674"/>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r>
              <a:rPr lang="en-US" altLang="ja-JP" dirty="0" err="1"/>
              <a:t>sp</a:t>
            </a:r>
            <a:endParaRPr lang="en-US" altLang="ja-JP" dirty="0"/>
          </a:p>
        </p:txBody>
      </p:sp>
      <p:cxnSp>
        <p:nvCxnSpPr>
          <p:cNvPr id="6" name="カギ線コネクタ 5"/>
          <p:cNvCxnSpPr>
            <a:stCxn id="22" idx="3"/>
          </p:cNvCxnSpPr>
          <p:nvPr/>
        </p:nvCxnSpPr>
        <p:spPr>
          <a:xfrm>
            <a:off x="1010558" y="4565999"/>
            <a:ext cx="386443"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1469573" y="762000"/>
            <a:ext cx="1886855" cy="124823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1469573" y="2010230"/>
            <a:ext cx="1886855" cy="865414"/>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1469573" y="2875644"/>
            <a:ext cx="1886855" cy="865414"/>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1469571" y="3700585"/>
            <a:ext cx="1886855" cy="865414"/>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05103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ローカル領域以外のメモリ領域</a:t>
            </a:r>
          </a:p>
        </p:txBody>
      </p:sp>
      <p:sp>
        <p:nvSpPr>
          <p:cNvPr id="9" name="コンテンツ プレースホルダー 2"/>
          <p:cNvSpPr txBox="1">
            <a:spLocks/>
          </p:cNvSpPr>
          <p:nvPr/>
        </p:nvSpPr>
        <p:spPr>
          <a:xfrm>
            <a:off x="457200" y="1417637"/>
            <a:ext cx="8229600"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ヒープ</a:t>
            </a:r>
            <a:endParaRPr lang="en-US" altLang="ja-JP" dirty="0"/>
          </a:p>
          <a:p>
            <a:pPr lvl="1"/>
            <a:r>
              <a:rPr lang="en-US" altLang="ja-JP" dirty="0" err="1"/>
              <a:t>malloc</a:t>
            </a:r>
            <a:r>
              <a:rPr lang="en-US" altLang="ja-JP" dirty="0"/>
              <a:t> </a:t>
            </a:r>
            <a:r>
              <a:rPr lang="ja-JP" altLang="en-US" dirty="0"/>
              <a:t>で確保されるメモリ領域</a:t>
            </a:r>
            <a:endParaRPr lang="en-US" altLang="ja-JP" dirty="0"/>
          </a:p>
          <a:p>
            <a:r>
              <a:rPr lang="ja-JP" altLang="en-US" dirty="0"/>
              <a:t>静的データ領域</a:t>
            </a:r>
            <a:endParaRPr lang="en-US" altLang="ja-JP" dirty="0"/>
          </a:p>
          <a:p>
            <a:pPr lvl="1"/>
            <a:r>
              <a:rPr lang="ja-JP" altLang="en-US" dirty="0"/>
              <a:t>グローバル変数や定数などを配置する領域</a:t>
            </a:r>
            <a:endParaRPr lang="en-US" altLang="ja-JP" dirty="0"/>
          </a:p>
          <a:p>
            <a:r>
              <a:rPr lang="ja-JP" altLang="en-US" dirty="0"/>
              <a:t>コード領域</a:t>
            </a:r>
            <a:endParaRPr lang="en-US" altLang="ja-JP" dirty="0"/>
          </a:p>
          <a:p>
            <a:pPr lvl="1"/>
            <a:r>
              <a:rPr lang="ja-JP" altLang="en-US" dirty="0"/>
              <a:t>プログラムを配置する領域</a:t>
            </a:r>
            <a:endParaRPr lang="en-US" altLang="ja-JP" dirty="0"/>
          </a:p>
        </p:txBody>
      </p:sp>
    </p:spTree>
    <p:extLst>
      <p:ext uri="{BB962C8B-B14F-4D97-AF65-F5344CB8AC3E}">
        <p14:creationId xmlns:p14="http://schemas.microsoft.com/office/powerpoint/2010/main" val="12247500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t>コード生成</a:t>
            </a:r>
          </a:p>
        </p:txBody>
      </p:sp>
      <p:sp>
        <p:nvSpPr>
          <p:cNvPr id="4" name="サブタイトル 3"/>
          <p:cNvSpPr>
            <a:spLocks noGrp="1"/>
          </p:cNvSpPr>
          <p:nvPr>
            <p:ph type="subTitle" idx="1"/>
          </p:nvPr>
        </p:nvSpPr>
        <p:spPr>
          <a:xfrm>
            <a:off x="544950" y="3886200"/>
            <a:ext cx="8054100" cy="1752600"/>
          </a:xfrm>
        </p:spPr>
        <p:txBody>
          <a:bodyPr/>
          <a:lstStyle/>
          <a:p>
            <a:endParaRPr kumimoji="1" lang="ja-JP" altLang="en-US" dirty="0"/>
          </a:p>
        </p:txBody>
      </p:sp>
    </p:spTree>
    <p:extLst>
      <p:ext uri="{BB962C8B-B14F-4D97-AF65-F5344CB8AC3E}">
        <p14:creationId xmlns:p14="http://schemas.microsoft.com/office/powerpoint/2010/main" val="27259281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24250" y="274638"/>
            <a:ext cx="5619749" cy="1143000"/>
          </a:xfrm>
        </p:spPr>
        <p:txBody>
          <a:bodyPr>
            <a:normAutofit fontScale="90000"/>
          </a:bodyPr>
          <a:lstStyle/>
          <a:p>
            <a:r>
              <a:rPr kumimoji="1" lang="ja-JP" altLang="en-US" dirty="0"/>
              <a:t>決めなくてはならないこと</a:t>
            </a:r>
          </a:p>
        </p:txBody>
      </p:sp>
      <p:sp>
        <p:nvSpPr>
          <p:cNvPr id="9" name="コンテンツ プレースホルダー 2"/>
          <p:cNvSpPr txBox="1">
            <a:spLocks/>
          </p:cNvSpPr>
          <p:nvPr/>
        </p:nvSpPr>
        <p:spPr>
          <a:xfrm>
            <a:off x="3524249" y="1344643"/>
            <a:ext cx="5351507" cy="123942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スタックフレームの使い方</a:t>
            </a:r>
            <a:endParaRPr lang="en-US" altLang="ja-JP" dirty="0"/>
          </a:p>
        </p:txBody>
      </p:sp>
      <p:sp>
        <p:nvSpPr>
          <p:cNvPr id="7" name="正方形/長方形 6"/>
          <p:cNvSpPr/>
          <p:nvPr/>
        </p:nvSpPr>
        <p:spPr>
          <a:xfrm>
            <a:off x="1469571" y="762000"/>
            <a:ext cx="1886857" cy="5533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8" name="直線コネクタ 7"/>
          <p:cNvCxnSpPr/>
          <p:nvPr/>
        </p:nvCxnSpPr>
        <p:spPr>
          <a:xfrm>
            <a:off x="1469571" y="58964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p:nvCxnSpPr>
        <p:spPr>
          <a:xfrm>
            <a:off x="1469571" y="548640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 name="直線コネクタ 10"/>
          <p:cNvCxnSpPr/>
          <p:nvPr/>
        </p:nvCxnSpPr>
        <p:spPr>
          <a:xfrm>
            <a:off x="1469571" y="5050972"/>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 name="直線コネクタ 11"/>
          <p:cNvCxnSpPr/>
          <p:nvPr/>
        </p:nvCxnSpPr>
        <p:spPr>
          <a:xfrm>
            <a:off x="1469571" y="46155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コンテンツ プレースホルダー 2"/>
          <p:cNvSpPr txBox="1">
            <a:spLocks/>
          </p:cNvSpPr>
          <p:nvPr/>
        </p:nvSpPr>
        <p:spPr>
          <a:xfrm>
            <a:off x="1001485" y="5970247"/>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0</a:t>
            </a:r>
          </a:p>
        </p:txBody>
      </p:sp>
      <p:sp>
        <p:nvSpPr>
          <p:cNvPr id="14" name="コンテンツ プレースホルダー 2"/>
          <p:cNvSpPr txBox="1">
            <a:spLocks/>
          </p:cNvSpPr>
          <p:nvPr/>
        </p:nvSpPr>
        <p:spPr>
          <a:xfrm>
            <a:off x="1001485" y="559049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4</a:t>
            </a:r>
          </a:p>
        </p:txBody>
      </p:sp>
      <p:sp>
        <p:nvSpPr>
          <p:cNvPr id="15" name="コンテンツ プレースホルダー 2"/>
          <p:cNvSpPr txBox="1">
            <a:spLocks/>
          </p:cNvSpPr>
          <p:nvPr/>
        </p:nvSpPr>
        <p:spPr>
          <a:xfrm>
            <a:off x="1001485" y="517445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8</a:t>
            </a:r>
          </a:p>
        </p:txBody>
      </p:sp>
      <p:sp>
        <p:nvSpPr>
          <p:cNvPr id="16" name="コンテンツ プレースホルダー 2"/>
          <p:cNvSpPr txBox="1">
            <a:spLocks/>
          </p:cNvSpPr>
          <p:nvPr/>
        </p:nvSpPr>
        <p:spPr>
          <a:xfrm>
            <a:off x="798286" y="4725647"/>
            <a:ext cx="67128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12</a:t>
            </a:r>
          </a:p>
        </p:txBody>
      </p:sp>
      <p:sp>
        <p:nvSpPr>
          <p:cNvPr id="17" name="コンテンツ プレースホルダー 2"/>
          <p:cNvSpPr txBox="1">
            <a:spLocks/>
          </p:cNvSpPr>
          <p:nvPr/>
        </p:nvSpPr>
        <p:spPr>
          <a:xfrm>
            <a:off x="798286" y="4290219"/>
            <a:ext cx="589642"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16</a:t>
            </a:r>
          </a:p>
        </p:txBody>
      </p:sp>
      <p:sp>
        <p:nvSpPr>
          <p:cNvPr id="18" name="コンテンツ プレースホルダー 2"/>
          <p:cNvSpPr txBox="1">
            <a:spLocks/>
          </p:cNvSpPr>
          <p:nvPr/>
        </p:nvSpPr>
        <p:spPr>
          <a:xfrm rot="5400000" flipH="1">
            <a:off x="2192222" y="3387951"/>
            <a:ext cx="7638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p>
        </p:txBody>
      </p:sp>
      <p:cxnSp>
        <p:nvCxnSpPr>
          <p:cNvPr id="19" name="直線コネクタ 18"/>
          <p:cNvCxnSpPr/>
          <p:nvPr/>
        </p:nvCxnSpPr>
        <p:spPr>
          <a:xfrm>
            <a:off x="1469571" y="28629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a:off x="1469571" y="2427515"/>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p:cNvCxnSpPr/>
          <p:nvPr/>
        </p:nvCxnSpPr>
        <p:spPr>
          <a:xfrm>
            <a:off x="1469571" y="201023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 name="直線コネクタ 21"/>
          <p:cNvCxnSpPr/>
          <p:nvPr/>
        </p:nvCxnSpPr>
        <p:spPr>
          <a:xfrm>
            <a:off x="1469571" y="16292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 name="直線コネクタ 22"/>
          <p:cNvCxnSpPr/>
          <p:nvPr/>
        </p:nvCxnSpPr>
        <p:spPr>
          <a:xfrm>
            <a:off x="1469571" y="122645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4" name="コンテンツ プレースホルダー 2"/>
          <p:cNvSpPr txBox="1">
            <a:spLocks/>
          </p:cNvSpPr>
          <p:nvPr/>
        </p:nvSpPr>
        <p:spPr>
          <a:xfrm>
            <a:off x="221343" y="4240674"/>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r>
              <a:rPr lang="en-US" altLang="ja-JP" dirty="0" err="1"/>
              <a:t>sp</a:t>
            </a:r>
            <a:endParaRPr lang="en-US" altLang="ja-JP" dirty="0"/>
          </a:p>
        </p:txBody>
      </p:sp>
      <p:cxnSp>
        <p:nvCxnSpPr>
          <p:cNvPr id="25" name="カギ線コネクタ 24"/>
          <p:cNvCxnSpPr>
            <a:stCxn id="24" idx="3"/>
          </p:cNvCxnSpPr>
          <p:nvPr/>
        </p:nvCxnSpPr>
        <p:spPr>
          <a:xfrm>
            <a:off x="1010558" y="4565999"/>
            <a:ext cx="386443"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正方形/長方形 25"/>
          <p:cNvSpPr/>
          <p:nvPr/>
        </p:nvSpPr>
        <p:spPr>
          <a:xfrm>
            <a:off x="1469573" y="762000"/>
            <a:ext cx="1886855" cy="124823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1469573" y="2010230"/>
            <a:ext cx="1886855" cy="865414"/>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469573" y="2875644"/>
            <a:ext cx="1886855" cy="865414"/>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1469571" y="3700585"/>
            <a:ext cx="1886855" cy="865414"/>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 name="円形吹き出し 2"/>
          <p:cNvSpPr/>
          <p:nvPr/>
        </p:nvSpPr>
        <p:spPr>
          <a:xfrm>
            <a:off x="3476626" y="3031663"/>
            <a:ext cx="4206874" cy="1517999"/>
          </a:xfrm>
          <a:prstGeom prst="wedgeEllipseCallout">
            <a:avLst>
              <a:gd name="adj1" fmla="val -55219"/>
              <a:gd name="adj2" fmla="val -20117"/>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3200" b="1" dirty="0">
                <a:solidFill>
                  <a:schemeClr val="tx1"/>
                </a:solidFill>
              </a:rPr>
              <a:t>この箱のどこに</a:t>
            </a:r>
            <a:endParaRPr kumimoji="1" lang="en-US" altLang="ja-JP" sz="3200" b="1" dirty="0">
              <a:solidFill>
                <a:schemeClr val="tx1"/>
              </a:solidFill>
            </a:endParaRPr>
          </a:p>
          <a:p>
            <a:pPr algn="ctr"/>
            <a:r>
              <a:rPr kumimoji="1" lang="ja-JP" altLang="en-US" sz="3200" b="1" dirty="0">
                <a:solidFill>
                  <a:schemeClr val="tx1"/>
                </a:solidFill>
              </a:rPr>
              <a:t>何を置く</a:t>
            </a:r>
            <a:r>
              <a:rPr kumimoji="1" lang="en-US" altLang="ja-JP" sz="3200" b="1" dirty="0">
                <a:solidFill>
                  <a:schemeClr val="tx1"/>
                </a:solidFill>
              </a:rPr>
              <a:t>?</a:t>
            </a:r>
            <a:r>
              <a:rPr kumimoji="1" lang="ja-JP" altLang="en-US" dirty="0"/>
              <a:t>箱</a:t>
            </a:r>
          </a:p>
        </p:txBody>
      </p:sp>
    </p:spTree>
    <p:extLst>
      <p:ext uri="{BB962C8B-B14F-4D97-AF65-F5344CB8AC3E}">
        <p14:creationId xmlns:p14="http://schemas.microsoft.com/office/powerpoint/2010/main" val="84386266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fontScale="90000"/>
          </a:bodyPr>
          <a:lstStyle/>
          <a:p>
            <a:r>
              <a:rPr kumimoji="1" lang="ja-JP" altLang="en-US" dirty="0"/>
              <a:t>フレームに入れなくてはならない</a:t>
            </a:r>
            <a:br>
              <a:rPr kumimoji="1" lang="en-US" altLang="ja-JP" dirty="0"/>
            </a:br>
            <a:r>
              <a:rPr kumimoji="1" lang="ja-JP" altLang="en-US" dirty="0"/>
              <a:t>情報は何か</a:t>
            </a:r>
          </a:p>
        </p:txBody>
      </p:sp>
      <p:sp>
        <p:nvSpPr>
          <p:cNvPr id="9" name="コンテンツ プレースホルダー 2"/>
          <p:cNvSpPr txBox="1">
            <a:spLocks/>
          </p:cNvSpPr>
          <p:nvPr/>
        </p:nvSpPr>
        <p:spPr>
          <a:xfrm>
            <a:off x="268243" y="1503393"/>
            <a:ext cx="8607514" cy="4671982"/>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関数に渡される引数</a:t>
            </a:r>
            <a:endParaRPr lang="en-US" altLang="ja-JP" dirty="0"/>
          </a:p>
          <a:p>
            <a:pPr lvl="1"/>
            <a:r>
              <a:rPr lang="en-US" altLang="ja-JP" dirty="0"/>
              <a:t>MIPS </a:t>
            </a:r>
            <a:r>
              <a:rPr lang="ja-JP" altLang="en-US" dirty="0"/>
              <a:t>の呼び出し規約では</a:t>
            </a:r>
            <a:r>
              <a:rPr lang="en-US" altLang="ja-JP" dirty="0"/>
              <a:t> 5 </a:t>
            </a:r>
            <a:r>
              <a:rPr lang="ja-JP" altLang="en-US" dirty="0"/>
              <a:t>つ目以降の引数</a:t>
            </a:r>
            <a:endParaRPr lang="en-US" altLang="ja-JP" dirty="0"/>
          </a:p>
          <a:p>
            <a:pPr lvl="1"/>
            <a:r>
              <a:rPr lang="ja-JP" altLang="en-US" dirty="0"/>
              <a:t>この講義では差し当たって全引数をメモリにおいて渡すことにする</a:t>
            </a:r>
            <a:r>
              <a:rPr lang="en-US" altLang="ja-JP" dirty="0"/>
              <a:t> (</a:t>
            </a:r>
            <a:r>
              <a:rPr lang="ja-JP" altLang="en-US" dirty="0"/>
              <a:t>レジスタを使わない</a:t>
            </a:r>
            <a:r>
              <a:rPr lang="en-US" altLang="ja-JP" dirty="0"/>
              <a:t>)</a:t>
            </a:r>
          </a:p>
          <a:p>
            <a:pPr lvl="2"/>
            <a:r>
              <a:rPr lang="en-US" altLang="en-US" dirty="0"/>
              <a:t>そっちの方が簡単なので</a:t>
            </a:r>
            <a:endParaRPr lang="en-US" altLang="ja-JP" dirty="0"/>
          </a:p>
          <a:p>
            <a:r>
              <a:rPr lang="ja-JP" altLang="en-US" dirty="0"/>
              <a:t>局所変数</a:t>
            </a:r>
            <a:endParaRPr lang="en-US" altLang="ja-JP" dirty="0"/>
          </a:p>
          <a:p>
            <a:r>
              <a:rPr lang="ja-JP" altLang="en-US" dirty="0"/>
              <a:t>再帰関数呼び出しをする際の</a:t>
            </a:r>
            <a:r>
              <a:rPr lang="en-US" altLang="ja-JP" dirty="0"/>
              <a:t> $</a:t>
            </a:r>
            <a:r>
              <a:rPr lang="en-US" altLang="ja-JP" dirty="0" err="1"/>
              <a:t>ra</a:t>
            </a:r>
            <a:endParaRPr lang="en-US" altLang="ja-JP" dirty="0"/>
          </a:p>
          <a:p>
            <a:r>
              <a:rPr lang="ja-JP" altLang="en-US" dirty="0"/>
              <a:t>再帰関数呼び出しをする際の</a:t>
            </a:r>
            <a:r>
              <a:rPr lang="en-US" altLang="ja-JP" dirty="0"/>
              <a:t> $</a:t>
            </a:r>
            <a:r>
              <a:rPr lang="en-US" altLang="ja-JP" dirty="0" err="1"/>
              <a:t>fp</a:t>
            </a:r>
            <a:endParaRPr lang="en-US" altLang="ja-JP" dirty="0"/>
          </a:p>
          <a:p>
            <a:pPr lvl="1"/>
            <a:r>
              <a:rPr lang="ja-JP" altLang="en-US" dirty="0"/>
              <a:t>あとで説明</a:t>
            </a:r>
            <a:endParaRPr lang="en-US" altLang="ja-JP" dirty="0"/>
          </a:p>
        </p:txBody>
      </p:sp>
    </p:spTree>
    <p:extLst>
      <p:ext uri="{BB962C8B-B14F-4D97-AF65-F5344CB8AC3E}">
        <p14:creationId xmlns:p14="http://schemas.microsoft.com/office/powerpoint/2010/main" val="727889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98450" y="274638"/>
            <a:ext cx="8686799" cy="1143000"/>
          </a:xfrm>
        </p:spPr>
        <p:txBody>
          <a:bodyPr>
            <a:normAutofit/>
          </a:bodyPr>
          <a:lstStyle/>
          <a:p>
            <a:r>
              <a:rPr kumimoji="1" lang="en-US" altLang="ja-JP" dirty="0"/>
              <a:t>(</a:t>
            </a:r>
            <a:r>
              <a:rPr kumimoji="1" lang="ja-JP" altLang="en-US" dirty="0"/>
              <a:t>この講義での</a:t>
            </a:r>
            <a:r>
              <a:rPr kumimoji="1" lang="en-US" altLang="ja-JP" dirty="0"/>
              <a:t>) </a:t>
            </a:r>
            <a:r>
              <a:rPr kumimoji="1" lang="ja-JP" altLang="en-US" dirty="0"/>
              <a:t>関数フレームの構造</a:t>
            </a:r>
          </a:p>
        </p:txBody>
      </p:sp>
      <p:sp>
        <p:nvSpPr>
          <p:cNvPr id="4" name="正方形/長方形 3"/>
          <p:cNvSpPr/>
          <p:nvPr/>
        </p:nvSpPr>
        <p:spPr>
          <a:xfrm>
            <a:off x="1358447" y="1784803"/>
            <a:ext cx="2451554" cy="4390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358446" y="339997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1358446" y="301262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正方形/長方形 5"/>
          <p:cNvSpPr/>
          <p:nvPr/>
        </p:nvSpPr>
        <p:spPr>
          <a:xfrm>
            <a:off x="1794505" y="3052349"/>
            <a:ext cx="1467210" cy="369332"/>
          </a:xfrm>
          <a:prstGeom prst="rect">
            <a:avLst/>
          </a:prstGeom>
        </p:spPr>
        <p:txBody>
          <a:bodyPr wrap="square">
            <a:spAutoFit/>
          </a:bodyPr>
          <a:lstStyle/>
          <a:p>
            <a:pPr algn="ctr"/>
            <a:r>
              <a:rPr lang="en-US" altLang="ja-JP" b="1" dirty="0"/>
              <a:t>1</a:t>
            </a:r>
            <a:r>
              <a:rPr lang="en-US" altLang="en-US" b="1" dirty="0"/>
              <a:t>つ目の引数</a:t>
            </a:r>
            <a:endParaRPr lang="ja-JP" altLang="en-US" b="1" dirty="0"/>
          </a:p>
        </p:txBody>
      </p:sp>
      <p:sp>
        <p:nvSpPr>
          <p:cNvPr id="10" name="正方形/長方形 9"/>
          <p:cNvSpPr/>
          <p:nvPr/>
        </p:nvSpPr>
        <p:spPr>
          <a:xfrm>
            <a:off x="1794505" y="2633391"/>
            <a:ext cx="1467210" cy="369332"/>
          </a:xfrm>
          <a:prstGeom prst="rect">
            <a:avLst/>
          </a:prstGeom>
        </p:spPr>
        <p:txBody>
          <a:bodyPr wrap="square">
            <a:spAutoFit/>
          </a:bodyPr>
          <a:lstStyle/>
          <a:p>
            <a:pPr algn="ctr"/>
            <a:r>
              <a:rPr lang="en-US" altLang="en-US" b="1" dirty="0"/>
              <a:t>2つ目の引数</a:t>
            </a:r>
            <a:endParaRPr lang="ja-JP" altLang="en-US" b="1" dirty="0"/>
          </a:p>
        </p:txBody>
      </p:sp>
      <p:cxnSp>
        <p:nvCxnSpPr>
          <p:cNvPr id="11" name="直線コネクタ 10"/>
          <p:cNvCxnSpPr/>
          <p:nvPr/>
        </p:nvCxnSpPr>
        <p:spPr>
          <a:xfrm>
            <a:off x="1358446" y="2633391"/>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正方形/長方形 12"/>
          <p:cNvSpPr/>
          <p:nvPr/>
        </p:nvSpPr>
        <p:spPr>
          <a:xfrm rot="5400000">
            <a:off x="2318363" y="2305077"/>
            <a:ext cx="395016" cy="261610"/>
          </a:xfrm>
          <a:prstGeom prst="rect">
            <a:avLst/>
          </a:prstGeom>
        </p:spPr>
        <p:txBody>
          <a:bodyPr wrap="square">
            <a:spAutoFit/>
          </a:bodyPr>
          <a:lstStyle/>
          <a:p>
            <a:r>
              <a:rPr lang="ja-JP" altLang="en-US" sz="1100" b="1" dirty="0"/>
              <a:t>・・・</a:t>
            </a:r>
          </a:p>
        </p:txBody>
      </p:sp>
      <p:cxnSp>
        <p:nvCxnSpPr>
          <p:cNvPr id="16" name="直線コネクタ 15"/>
          <p:cNvCxnSpPr/>
          <p:nvPr/>
        </p:nvCxnSpPr>
        <p:spPr>
          <a:xfrm>
            <a:off x="1358446" y="577542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直線コネクタ 16"/>
          <p:cNvCxnSpPr/>
          <p:nvPr/>
        </p:nvCxnSpPr>
        <p:spPr>
          <a:xfrm>
            <a:off x="1358446" y="5406096"/>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8" name="右中かっこ 17"/>
          <p:cNvSpPr/>
          <p:nvPr/>
        </p:nvSpPr>
        <p:spPr>
          <a:xfrm>
            <a:off x="3851791" y="3399973"/>
            <a:ext cx="313390" cy="2006124"/>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9" name="正方形/長方形 18"/>
          <p:cNvSpPr/>
          <p:nvPr/>
        </p:nvSpPr>
        <p:spPr>
          <a:xfrm>
            <a:off x="3934527" y="3930553"/>
            <a:ext cx="1208973" cy="954107"/>
          </a:xfrm>
          <a:prstGeom prst="rect">
            <a:avLst/>
          </a:prstGeom>
        </p:spPr>
        <p:txBody>
          <a:bodyPr wrap="square">
            <a:spAutoFit/>
          </a:bodyPr>
          <a:lstStyle/>
          <a:p>
            <a:pPr algn="ctr"/>
            <a:r>
              <a:rPr lang="ja-JP" altLang="en-US" sz="2800" b="1" dirty="0"/>
              <a:t>局所</a:t>
            </a:r>
            <a:br>
              <a:rPr lang="en-US" altLang="ja-JP" sz="2800" b="1" dirty="0"/>
            </a:br>
            <a:r>
              <a:rPr lang="ja-JP" altLang="en-US" sz="2800" b="1" dirty="0"/>
              <a:t>変数</a:t>
            </a:r>
          </a:p>
        </p:txBody>
      </p:sp>
      <p:sp>
        <p:nvSpPr>
          <p:cNvPr id="20" name="正方形/長方形 19"/>
          <p:cNvSpPr/>
          <p:nvPr/>
        </p:nvSpPr>
        <p:spPr>
          <a:xfrm>
            <a:off x="1794505" y="5406096"/>
            <a:ext cx="1467210" cy="369332"/>
          </a:xfrm>
          <a:prstGeom prst="rect">
            <a:avLst/>
          </a:prstGeom>
        </p:spPr>
        <p:txBody>
          <a:bodyPr wrap="square">
            <a:spAutoFit/>
          </a:bodyPr>
          <a:lstStyle/>
          <a:p>
            <a:pPr algn="ctr"/>
            <a:r>
              <a:rPr lang="en-US" altLang="ja-JP" b="1" dirty="0"/>
              <a:t>$</a:t>
            </a:r>
            <a:r>
              <a:rPr lang="en-US" altLang="ja-JP" b="1" dirty="0" err="1"/>
              <a:t>ra</a:t>
            </a:r>
            <a:r>
              <a:rPr lang="en-US" altLang="ja-JP" b="1" dirty="0"/>
              <a:t> </a:t>
            </a:r>
            <a:r>
              <a:rPr lang="ja-JP" altLang="en-US" b="1" dirty="0"/>
              <a:t>の退避先</a:t>
            </a:r>
          </a:p>
        </p:txBody>
      </p:sp>
      <p:sp>
        <p:nvSpPr>
          <p:cNvPr id="21" name="正方形/長方形 20"/>
          <p:cNvSpPr/>
          <p:nvPr/>
        </p:nvSpPr>
        <p:spPr>
          <a:xfrm>
            <a:off x="1794505" y="5787499"/>
            <a:ext cx="1467210" cy="369332"/>
          </a:xfrm>
          <a:prstGeom prst="rect">
            <a:avLst/>
          </a:prstGeom>
        </p:spPr>
        <p:txBody>
          <a:bodyPr wrap="square">
            <a:spAutoFit/>
          </a:bodyPr>
          <a:lstStyle/>
          <a:p>
            <a:pPr algn="ctr"/>
            <a:r>
              <a:rPr lang="en-US" altLang="ja-JP" b="1" dirty="0"/>
              <a:t>$</a:t>
            </a:r>
            <a:r>
              <a:rPr lang="en-US" altLang="ja-JP" b="1" dirty="0" err="1"/>
              <a:t>fp</a:t>
            </a:r>
            <a:r>
              <a:rPr lang="en-US" altLang="ja-JP" b="1" dirty="0"/>
              <a:t> </a:t>
            </a:r>
            <a:r>
              <a:rPr lang="ja-JP" altLang="en-US" b="1" dirty="0"/>
              <a:t>の退避先</a:t>
            </a:r>
          </a:p>
        </p:txBody>
      </p:sp>
      <p:sp>
        <p:nvSpPr>
          <p:cNvPr id="22" name="正方形/長方形 21"/>
          <p:cNvSpPr/>
          <p:nvPr/>
        </p:nvSpPr>
        <p:spPr>
          <a:xfrm>
            <a:off x="-9277" y="1255595"/>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大きい方</a:t>
            </a:r>
          </a:p>
        </p:txBody>
      </p:sp>
      <p:sp>
        <p:nvSpPr>
          <p:cNvPr id="23" name="正方形/長方形 22"/>
          <p:cNvSpPr/>
          <p:nvPr/>
        </p:nvSpPr>
        <p:spPr>
          <a:xfrm>
            <a:off x="51064" y="5775428"/>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小さい方</a:t>
            </a:r>
          </a:p>
        </p:txBody>
      </p:sp>
      <p:sp>
        <p:nvSpPr>
          <p:cNvPr id="39" name="コンテンツ プレースホルダー 2"/>
          <p:cNvSpPr txBox="1">
            <a:spLocks/>
          </p:cNvSpPr>
          <p:nvPr/>
        </p:nvSpPr>
        <p:spPr>
          <a:xfrm>
            <a:off x="4061527" y="5850050"/>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r>
              <a:rPr lang="en-US" altLang="ja-JP" dirty="0" err="1"/>
              <a:t>sp</a:t>
            </a:r>
            <a:endParaRPr lang="en-US" altLang="ja-JP" dirty="0"/>
          </a:p>
        </p:txBody>
      </p:sp>
      <p:cxnSp>
        <p:nvCxnSpPr>
          <p:cNvPr id="40" name="カギ線コネクタ 39"/>
          <p:cNvCxnSpPr/>
          <p:nvPr/>
        </p:nvCxnSpPr>
        <p:spPr>
          <a:xfrm rot="10800000">
            <a:off x="3810002" y="6141462"/>
            <a:ext cx="394401"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2" name="コンテンツ プレースホルダー 2"/>
          <p:cNvSpPr txBox="1">
            <a:spLocks/>
          </p:cNvSpPr>
          <p:nvPr/>
        </p:nvSpPr>
        <p:spPr>
          <a:xfrm>
            <a:off x="5143500" y="1503393"/>
            <a:ext cx="3732256" cy="467198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dirty="0"/>
              <a:t>$</a:t>
            </a:r>
            <a:r>
              <a:rPr lang="en-US" altLang="ja-JP" dirty="0" err="1"/>
              <a:t>sp</a:t>
            </a:r>
            <a:r>
              <a:rPr lang="en-US" altLang="ja-JP" dirty="0"/>
              <a:t> </a:t>
            </a:r>
            <a:r>
              <a:rPr lang="ja-JP" altLang="en-US" dirty="0"/>
              <a:t>はフレームの</a:t>
            </a:r>
            <a:br>
              <a:rPr lang="en-US" altLang="ja-JP" dirty="0"/>
            </a:br>
            <a:r>
              <a:rPr lang="ja-JP" altLang="en-US" dirty="0"/>
              <a:t>先頭を指す</a:t>
            </a:r>
            <a:endParaRPr lang="en-US" altLang="ja-JP" dirty="0"/>
          </a:p>
          <a:p>
            <a:r>
              <a:rPr lang="ja-JP" altLang="en-US" dirty="0"/>
              <a:t>関数の引数は</a:t>
            </a:r>
            <a:r>
              <a:rPr lang="en-US" altLang="ja-JP" dirty="0"/>
              <a:t> (</a:t>
            </a:r>
            <a:r>
              <a:rPr lang="ja-JP" altLang="en-US" dirty="0"/>
              <a:t>当面</a:t>
            </a:r>
            <a:r>
              <a:rPr lang="en-US" altLang="ja-JP" dirty="0"/>
              <a:t>) </a:t>
            </a:r>
            <a:r>
              <a:rPr lang="ja-JP" altLang="en-US" dirty="0"/>
              <a:t>スタック経由で渡す</a:t>
            </a:r>
            <a:endParaRPr lang="en-US" altLang="ja-JP" dirty="0"/>
          </a:p>
          <a:p>
            <a:r>
              <a:rPr lang="en-US" altLang="ja-JP" dirty="0"/>
              <a:t>$</a:t>
            </a:r>
            <a:r>
              <a:rPr lang="en-US" altLang="ja-JP" dirty="0" err="1"/>
              <a:t>ra</a:t>
            </a:r>
            <a:r>
              <a:rPr lang="ja-JP" altLang="en-US" dirty="0"/>
              <a:t> と</a:t>
            </a:r>
            <a:r>
              <a:rPr lang="en-US" altLang="ja-JP" dirty="0"/>
              <a:t> $</a:t>
            </a:r>
            <a:r>
              <a:rPr lang="en-US" altLang="ja-JP" dirty="0" err="1"/>
              <a:t>fp</a:t>
            </a:r>
            <a:r>
              <a:rPr lang="en-US" altLang="ja-JP" dirty="0"/>
              <a:t> </a:t>
            </a:r>
            <a:r>
              <a:rPr lang="ja-JP" altLang="en-US" dirty="0"/>
              <a:t>の退避場所は決まって</a:t>
            </a:r>
            <a:br>
              <a:rPr lang="en-US" altLang="ja-JP" dirty="0"/>
            </a:br>
            <a:r>
              <a:rPr lang="ja-JP" altLang="en-US" dirty="0"/>
              <a:t>いる</a:t>
            </a:r>
            <a:endParaRPr lang="en-US" altLang="ja-JP" dirty="0"/>
          </a:p>
        </p:txBody>
      </p:sp>
    </p:spTree>
    <p:extLst>
      <p:ext uri="{BB962C8B-B14F-4D97-AF65-F5344CB8AC3E}">
        <p14:creationId xmlns:p14="http://schemas.microsoft.com/office/powerpoint/2010/main" val="268772139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98450" y="274638"/>
            <a:ext cx="8686799" cy="1143000"/>
          </a:xfrm>
        </p:spPr>
        <p:txBody>
          <a:bodyPr>
            <a:normAutofit/>
          </a:bodyPr>
          <a:lstStyle/>
          <a:p>
            <a:r>
              <a:rPr kumimoji="1" lang="ja-JP" altLang="en-US" dirty="0"/>
              <a:t>フレームポインタ</a:t>
            </a:r>
            <a:r>
              <a:rPr kumimoji="1" lang="en-US" altLang="ja-JP" dirty="0"/>
              <a:t> $</a:t>
            </a:r>
            <a:r>
              <a:rPr kumimoji="1" lang="en-US" altLang="ja-JP" dirty="0" err="1"/>
              <a:t>fp</a:t>
            </a:r>
            <a:endParaRPr kumimoji="1" lang="ja-JP" altLang="en-US" dirty="0"/>
          </a:p>
        </p:txBody>
      </p:sp>
      <p:sp>
        <p:nvSpPr>
          <p:cNvPr id="4" name="正方形/長方形 3"/>
          <p:cNvSpPr/>
          <p:nvPr/>
        </p:nvSpPr>
        <p:spPr>
          <a:xfrm>
            <a:off x="1183822" y="1784803"/>
            <a:ext cx="2451554" cy="4390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183821" y="339997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1183821" y="301262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正方形/長方形 5"/>
          <p:cNvSpPr/>
          <p:nvPr/>
        </p:nvSpPr>
        <p:spPr>
          <a:xfrm>
            <a:off x="1619880" y="3052349"/>
            <a:ext cx="1467210" cy="369332"/>
          </a:xfrm>
          <a:prstGeom prst="rect">
            <a:avLst/>
          </a:prstGeom>
        </p:spPr>
        <p:txBody>
          <a:bodyPr wrap="square">
            <a:spAutoFit/>
          </a:bodyPr>
          <a:lstStyle/>
          <a:p>
            <a:pPr algn="ctr"/>
            <a:r>
              <a:rPr lang="en-US" altLang="ja-JP" b="1" dirty="0"/>
              <a:t>1</a:t>
            </a:r>
            <a:r>
              <a:rPr lang="en-US" altLang="en-US" b="1" dirty="0"/>
              <a:t>つ目の引数</a:t>
            </a:r>
            <a:endParaRPr lang="ja-JP" altLang="en-US" b="1" dirty="0"/>
          </a:p>
        </p:txBody>
      </p:sp>
      <p:sp>
        <p:nvSpPr>
          <p:cNvPr id="10" name="正方形/長方形 9"/>
          <p:cNvSpPr/>
          <p:nvPr/>
        </p:nvSpPr>
        <p:spPr>
          <a:xfrm>
            <a:off x="1619880" y="2633391"/>
            <a:ext cx="1467210" cy="369332"/>
          </a:xfrm>
          <a:prstGeom prst="rect">
            <a:avLst/>
          </a:prstGeom>
        </p:spPr>
        <p:txBody>
          <a:bodyPr wrap="square">
            <a:spAutoFit/>
          </a:bodyPr>
          <a:lstStyle/>
          <a:p>
            <a:pPr algn="ctr"/>
            <a:r>
              <a:rPr lang="en-US" altLang="en-US" b="1" dirty="0"/>
              <a:t>2つ目の引数</a:t>
            </a:r>
            <a:endParaRPr lang="ja-JP" altLang="en-US" b="1" dirty="0"/>
          </a:p>
        </p:txBody>
      </p:sp>
      <p:cxnSp>
        <p:nvCxnSpPr>
          <p:cNvPr id="11" name="直線コネクタ 10"/>
          <p:cNvCxnSpPr/>
          <p:nvPr/>
        </p:nvCxnSpPr>
        <p:spPr>
          <a:xfrm>
            <a:off x="1183821" y="2633391"/>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正方形/長方形 12"/>
          <p:cNvSpPr/>
          <p:nvPr/>
        </p:nvSpPr>
        <p:spPr>
          <a:xfrm rot="5400000">
            <a:off x="2143738" y="2305077"/>
            <a:ext cx="395016" cy="261610"/>
          </a:xfrm>
          <a:prstGeom prst="rect">
            <a:avLst/>
          </a:prstGeom>
        </p:spPr>
        <p:txBody>
          <a:bodyPr wrap="square">
            <a:spAutoFit/>
          </a:bodyPr>
          <a:lstStyle/>
          <a:p>
            <a:r>
              <a:rPr lang="ja-JP" altLang="en-US" sz="1100" b="1" dirty="0"/>
              <a:t>・・・</a:t>
            </a:r>
          </a:p>
        </p:txBody>
      </p:sp>
      <p:cxnSp>
        <p:nvCxnSpPr>
          <p:cNvPr id="16" name="直線コネクタ 15"/>
          <p:cNvCxnSpPr/>
          <p:nvPr/>
        </p:nvCxnSpPr>
        <p:spPr>
          <a:xfrm>
            <a:off x="1183821" y="577542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直線コネクタ 16"/>
          <p:cNvCxnSpPr/>
          <p:nvPr/>
        </p:nvCxnSpPr>
        <p:spPr>
          <a:xfrm>
            <a:off x="1183821" y="5406096"/>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8" name="右中かっこ 17"/>
          <p:cNvSpPr/>
          <p:nvPr/>
        </p:nvSpPr>
        <p:spPr>
          <a:xfrm>
            <a:off x="3886902" y="3399972"/>
            <a:ext cx="313390" cy="2187575"/>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9" name="正方形/長方形 18"/>
          <p:cNvSpPr/>
          <p:nvPr/>
        </p:nvSpPr>
        <p:spPr>
          <a:xfrm>
            <a:off x="4029777" y="3930553"/>
            <a:ext cx="1208973" cy="954107"/>
          </a:xfrm>
          <a:prstGeom prst="rect">
            <a:avLst/>
          </a:prstGeom>
        </p:spPr>
        <p:txBody>
          <a:bodyPr wrap="square">
            <a:spAutoFit/>
          </a:bodyPr>
          <a:lstStyle/>
          <a:p>
            <a:pPr algn="ctr"/>
            <a:r>
              <a:rPr lang="ja-JP" altLang="en-US" sz="2800" b="1" dirty="0"/>
              <a:t>局所</a:t>
            </a:r>
            <a:br>
              <a:rPr lang="en-US" altLang="ja-JP" sz="2800" b="1" dirty="0"/>
            </a:br>
            <a:r>
              <a:rPr lang="ja-JP" altLang="en-US" sz="2800" b="1" dirty="0"/>
              <a:t>変数</a:t>
            </a:r>
          </a:p>
        </p:txBody>
      </p:sp>
      <p:sp>
        <p:nvSpPr>
          <p:cNvPr id="20" name="正方形/長方形 19"/>
          <p:cNvSpPr/>
          <p:nvPr/>
        </p:nvSpPr>
        <p:spPr>
          <a:xfrm>
            <a:off x="1619880" y="5406096"/>
            <a:ext cx="1467210" cy="369332"/>
          </a:xfrm>
          <a:prstGeom prst="rect">
            <a:avLst/>
          </a:prstGeom>
        </p:spPr>
        <p:txBody>
          <a:bodyPr wrap="square">
            <a:spAutoFit/>
          </a:bodyPr>
          <a:lstStyle/>
          <a:p>
            <a:pPr algn="ctr"/>
            <a:r>
              <a:rPr lang="en-US" altLang="ja-JP" b="1" dirty="0"/>
              <a:t>$</a:t>
            </a:r>
            <a:r>
              <a:rPr lang="en-US" altLang="ja-JP" b="1" dirty="0" err="1"/>
              <a:t>ra</a:t>
            </a:r>
            <a:r>
              <a:rPr lang="en-US" altLang="ja-JP" b="1" dirty="0"/>
              <a:t> </a:t>
            </a:r>
            <a:r>
              <a:rPr lang="ja-JP" altLang="en-US" b="1" dirty="0"/>
              <a:t>の退避先</a:t>
            </a:r>
          </a:p>
        </p:txBody>
      </p:sp>
      <p:sp>
        <p:nvSpPr>
          <p:cNvPr id="21" name="正方形/長方形 20"/>
          <p:cNvSpPr/>
          <p:nvPr/>
        </p:nvSpPr>
        <p:spPr>
          <a:xfrm>
            <a:off x="1619880" y="5787499"/>
            <a:ext cx="1467210" cy="369332"/>
          </a:xfrm>
          <a:prstGeom prst="rect">
            <a:avLst/>
          </a:prstGeom>
        </p:spPr>
        <p:txBody>
          <a:bodyPr wrap="square">
            <a:spAutoFit/>
          </a:bodyPr>
          <a:lstStyle/>
          <a:p>
            <a:pPr algn="ctr"/>
            <a:r>
              <a:rPr lang="en-US" altLang="ja-JP" b="1" dirty="0"/>
              <a:t>$</a:t>
            </a:r>
            <a:r>
              <a:rPr lang="en-US" altLang="ja-JP" b="1" dirty="0" err="1"/>
              <a:t>fp</a:t>
            </a:r>
            <a:r>
              <a:rPr lang="en-US" altLang="ja-JP" b="1" dirty="0"/>
              <a:t> </a:t>
            </a:r>
            <a:r>
              <a:rPr lang="ja-JP" altLang="en-US" b="1" dirty="0"/>
              <a:t>の退避先</a:t>
            </a:r>
          </a:p>
        </p:txBody>
      </p:sp>
      <p:sp>
        <p:nvSpPr>
          <p:cNvPr id="22" name="正方形/長方形 21"/>
          <p:cNvSpPr/>
          <p:nvPr/>
        </p:nvSpPr>
        <p:spPr>
          <a:xfrm>
            <a:off x="-183902" y="1255595"/>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大きい方</a:t>
            </a:r>
          </a:p>
        </p:txBody>
      </p:sp>
      <p:sp>
        <p:nvSpPr>
          <p:cNvPr id="23" name="正方形/長方形 22"/>
          <p:cNvSpPr/>
          <p:nvPr/>
        </p:nvSpPr>
        <p:spPr>
          <a:xfrm>
            <a:off x="-123561" y="5775428"/>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小さい方</a:t>
            </a:r>
          </a:p>
        </p:txBody>
      </p:sp>
      <p:sp>
        <p:nvSpPr>
          <p:cNvPr id="39" name="コンテンツ プレースホルダー 2"/>
          <p:cNvSpPr txBox="1">
            <a:spLocks/>
          </p:cNvSpPr>
          <p:nvPr/>
        </p:nvSpPr>
        <p:spPr>
          <a:xfrm>
            <a:off x="3886902" y="5850050"/>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r>
              <a:rPr lang="en-US" altLang="ja-JP" dirty="0" err="1"/>
              <a:t>sp</a:t>
            </a:r>
            <a:endParaRPr lang="en-US" altLang="ja-JP" dirty="0"/>
          </a:p>
        </p:txBody>
      </p:sp>
      <p:cxnSp>
        <p:nvCxnSpPr>
          <p:cNvPr id="40" name="カギ線コネクタ 39"/>
          <p:cNvCxnSpPr/>
          <p:nvPr/>
        </p:nvCxnSpPr>
        <p:spPr>
          <a:xfrm rot="10800000">
            <a:off x="3635377" y="6141462"/>
            <a:ext cx="394401"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2" name="コンテンツ プレースホルダー 2"/>
          <p:cNvSpPr txBox="1">
            <a:spLocks/>
          </p:cNvSpPr>
          <p:nvPr/>
        </p:nvSpPr>
        <p:spPr>
          <a:xfrm>
            <a:off x="5143500" y="1503393"/>
            <a:ext cx="3732256" cy="467198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endParaRPr lang="en-US" altLang="ja-JP" dirty="0"/>
          </a:p>
        </p:txBody>
      </p:sp>
      <p:sp>
        <p:nvSpPr>
          <p:cNvPr id="24" name="コンテンツ プレースホルダー 2"/>
          <p:cNvSpPr txBox="1">
            <a:spLocks/>
          </p:cNvSpPr>
          <p:nvPr/>
        </p:nvSpPr>
        <p:spPr>
          <a:xfrm>
            <a:off x="3805684" y="2396597"/>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solidFill>
                  <a:srgbClr val="FF0000"/>
                </a:solidFill>
              </a:rPr>
              <a:t>$</a:t>
            </a:r>
            <a:r>
              <a:rPr lang="en-US" altLang="ja-JP" dirty="0" err="1">
                <a:solidFill>
                  <a:srgbClr val="FF0000"/>
                </a:solidFill>
              </a:rPr>
              <a:t>fp</a:t>
            </a:r>
            <a:endParaRPr lang="en-US" altLang="ja-JP" dirty="0">
              <a:solidFill>
                <a:srgbClr val="FF0000"/>
              </a:solidFill>
            </a:endParaRPr>
          </a:p>
        </p:txBody>
      </p:sp>
      <p:cxnSp>
        <p:nvCxnSpPr>
          <p:cNvPr id="30" name="直線矢印コネクタ 29"/>
          <p:cNvCxnSpPr/>
          <p:nvPr/>
        </p:nvCxnSpPr>
        <p:spPr>
          <a:xfrm flipH="1">
            <a:off x="3635378" y="3002723"/>
            <a:ext cx="564914" cy="39724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5" name="コンテンツ プレースホルダー 2"/>
          <p:cNvSpPr txBox="1">
            <a:spLocks/>
          </p:cNvSpPr>
          <p:nvPr/>
        </p:nvSpPr>
        <p:spPr>
          <a:xfrm>
            <a:off x="4857750" y="1503393"/>
            <a:ext cx="4170406" cy="4824382"/>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フレームの途中を指すレジスタを用意することが多い</a:t>
            </a:r>
            <a:endParaRPr lang="en-US" altLang="ja-JP" dirty="0"/>
          </a:p>
          <a:p>
            <a:pPr lvl="1"/>
            <a:r>
              <a:rPr lang="ja-JP" altLang="en-US" dirty="0"/>
              <a:t>フレームポインタと</a:t>
            </a:r>
            <a:br>
              <a:rPr lang="en-US" altLang="ja-JP" dirty="0"/>
            </a:br>
            <a:r>
              <a:rPr lang="ja-JP" altLang="en-US" dirty="0"/>
              <a:t>呼ぶ</a:t>
            </a:r>
            <a:endParaRPr lang="en-US" altLang="ja-JP" dirty="0"/>
          </a:p>
          <a:p>
            <a:r>
              <a:rPr lang="ja-JP" altLang="en-US" dirty="0"/>
              <a:t>本講義では</a:t>
            </a:r>
            <a:r>
              <a:rPr lang="en-US" altLang="ja-JP" dirty="0"/>
              <a:t> 1</a:t>
            </a:r>
            <a:r>
              <a:rPr lang="ja-JP" altLang="en-US" dirty="0"/>
              <a:t> つ目の引数の場所</a:t>
            </a:r>
            <a:endParaRPr lang="en-US" altLang="ja-JP" dirty="0"/>
          </a:p>
          <a:p>
            <a:r>
              <a:rPr lang="ja-JP" altLang="en-US" dirty="0"/>
              <a:t>フレーム中の情報にアクセスしやすくなるというご利益</a:t>
            </a:r>
            <a:endParaRPr lang="en-US" altLang="ja-JP" dirty="0"/>
          </a:p>
          <a:p>
            <a:pPr lvl="1"/>
            <a:r>
              <a:rPr lang="ja-JP" altLang="en-US" dirty="0"/>
              <a:t>引数がどのようなサブルーチンも</a:t>
            </a:r>
            <a:r>
              <a:rPr lang="en-US" altLang="ja-JP" dirty="0"/>
              <a:t> 0($</a:t>
            </a:r>
            <a:r>
              <a:rPr lang="en-US" altLang="ja-JP" dirty="0" err="1"/>
              <a:t>fp</a:t>
            </a:r>
            <a:r>
              <a:rPr lang="en-US" altLang="ja-JP" dirty="0"/>
              <a:t>), 4($</a:t>
            </a:r>
            <a:r>
              <a:rPr lang="en-US" altLang="ja-JP" dirty="0" err="1"/>
              <a:t>fp</a:t>
            </a:r>
            <a:r>
              <a:rPr lang="en-US" altLang="ja-JP" dirty="0"/>
              <a:t>), …</a:t>
            </a:r>
          </a:p>
          <a:p>
            <a:pPr lvl="1"/>
            <a:r>
              <a:rPr lang="en-US" altLang="ja-JP" dirty="0"/>
              <a:t>$</a:t>
            </a:r>
            <a:r>
              <a:rPr lang="en-US" altLang="ja-JP" dirty="0" err="1"/>
              <a:t>sp</a:t>
            </a:r>
            <a:r>
              <a:rPr lang="en-US" altLang="ja-JP" dirty="0"/>
              <a:t> </a:t>
            </a:r>
            <a:r>
              <a:rPr lang="ja-JP" altLang="en-US" dirty="0"/>
              <a:t>しかないと局所変数領域のサイズによって引数のオフセットが変わる</a:t>
            </a:r>
            <a:endParaRPr lang="en-US" altLang="ja-JP" dirty="0"/>
          </a:p>
        </p:txBody>
      </p:sp>
    </p:spTree>
    <p:extLst>
      <p:ext uri="{BB962C8B-B14F-4D97-AF65-F5344CB8AC3E}">
        <p14:creationId xmlns:p14="http://schemas.microsoft.com/office/powerpoint/2010/main" val="41821424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t>関数定義・関数呼び出しの</a:t>
            </a:r>
            <a:br>
              <a:rPr kumimoji="1" lang="en-US" altLang="ja-JP" dirty="0"/>
            </a:br>
            <a:r>
              <a:rPr kumimoji="1" lang="ja-JP" altLang="en-US" dirty="0"/>
              <a:t>サポート</a:t>
            </a:r>
          </a:p>
        </p:txBody>
      </p:sp>
      <p:sp>
        <p:nvSpPr>
          <p:cNvPr id="4" name="サブタイトル 3"/>
          <p:cNvSpPr>
            <a:spLocks noGrp="1"/>
          </p:cNvSpPr>
          <p:nvPr>
            <p:ph type="subTitle" idx="1"/>
          </p:nvPr>
        </p:nvSpPr>
        <p:spPr>
          <a:xfrm>
            <a:off x="544950" y="3886200"/>
            <a:ext cx="8054100" cy="1752600"/>
          </a:xfrm>
        </p:spPr>
        <p:txBody>
          <a:bodyPr/>
          <a:lstStyle/>
          <a:p>
            <a:endParaRPr lang="en-US" altLang="ja-JP" dirty="0"/>
          </a:p>
        </p:txBody>
      </p:sp>
    </p:spTree>
    <p:extLst>
      <p:ext uri="{BB962C8B-B14F-4D97-AF65-F5344CB8AC3E}">
        <p14:creationId xmlns:p14="http://schemas.microsoft.com/office/powerpoint/2010/main" val="434067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解説</a:t>
            </a:r>
          </a:p>
        </p:txBody>
      </p:sp>
      <p:sp>
        <p:nvSpPr>
          <p:cNvPr id="3" name="正方形/長方形 2"/>
          <p:cNvSpPr/>
          <p:nvPr/>
        </p:nvSpPr>
        <p:spPr>
          <a:xfrm>
            <a:off x="632303" y="1420133"/>
            <a:ext cx="4266270" cy="3970318"/>
          </a:xfrm>
          <a:prstGeom prst="rect">
            <a:avLst/>
          </a:prstGeom>
        </p:spPr>
        <p:txBody>
          <a:bodyPr wrap="square">
            <a:spAutoFit/>
          </a:bodyPr>
          <a:lstStyle/>
          <a:p>
            <a:r>
              <a:rPr lang="en-US" altLang="ja-JP" sz="2800" b="1" dirty="0"/>
              <a:t>	.text</a:t>
            </a:r>
          </a:p>
          <a:p>
            <a:r>
              <a:rPr lang="en-US" altLang="ja-JP" sz="2800" b="1" dirty="0"/>
              <a:t>	.</a:t>
            </a:r>
            <a:r>
              <a:rPr lang="en-US" altLang="ja-JP" sz="2800" b="1" dirty="0" err="1"/>
              <a:t>globl</a:t>
            </a:r>
            <a:r>
              <a:rPr lang="en-US" altLang="ja-JP" sz="2800" b="1" dirty="0"/>
              <a:t>		main</a:t>
            </a:r>
          </a:p>
          <a:p>
            <a:r>
              <a:rPr lang="en-US" altLang="ja-JP" sz="2800" b="1" dirty="0"/>
              <a:t>main:</a:t>
            </a:r>
          </a:p>
          <a:p>
            <a:r>
              <a:rPr lang="en-US" altLang="ja-JP" sz="2800" b="1" dirty="0"/>
              <a:t>	</a:t>
            </a:r>
            <a:r>
              <a:rPr lang="en-US" altLang="ja-JP" sz="2800" b="1" dirty="0" err="1"/>
              <a:t>addiu</a:t>
            </a:r>
            <a:r>
              <a:rPr lang="en-US" altLang="ja-JP" sz="2800" b="1" dirty="0"/>
              <a:t>		$sp,$sp,-20</a:t>
            </a:r>
          </a:p>
          <a:p>
            <a:r>
              <a:rPr lang="en-US" altLang="ja-JP" sz="2800" b="1" dirty="0"/>
              <a:t>	li			$v0,1</a:t>
            </a:r>
          </a:p>
          <a:p>
            <a:r>
              <a:rPr lang="en-US" altLang="ja-JP" sz="2800" b="1" dirty="0"/>
              <a:t>	li			$a0,20</a:t>
            </a:r>
          </a:p>
          <a:p>
            <a:r>
              <a:rPr lang="en-US" altLang="ja-JP" sz="2800" b="1" dirty="0"/>
              <a:t>	</a:t>
            </a:r>
            <a:r>
              <a:rPr lang="en-US" altLang="ja-JP" sz="2800" b="1" dirty="0" err="1"/>
              <a:t>syscall</a:t>
            </a:r>
            <a:endParaRPr lang="en-US" altLang="ja-JP" sz="2800" b="1" dirty="0"/>
          </a:p>
          <a:p>
            <a:r>
              <a:rPr lang="en-US" altLang="ja-JP" sz="2800" b="1" dirty="0"/>
              <a:t>	</a:t>
            </a:r>
            <a:r>
              <a:rPr lang="en-US" altLang="ja-JP" sz="2800" b="1" dirty="0" err="1"/>
              <a:t>addiu</a:t>
            </a:r>
            <a:r>
              <a:rPr lang="en-US" altLang="ja-JP" sz="2800" b="1" dirty="0"/>
              <a:t>		$sp,$sp,20</a:t>
            </a:r>
          </a:p>
          <a:p>
            <a:r>
              <a:rPr lang="en-US" altLang="ja-JP" sz="2800" b="1" dirty="0"/>
              <a:t>	</a:t>
            </a:r>
            <a:r>
              <a:rPr lang="en-US" altLang="ja-JP" sz="2800" b="1" dirty="0" err="1"/>
              <a:t>jr</a:t>
            </a:r>
            <a:r>
              <a:rPr lang="en-US" altLang="ja-JP" sz="2800" b="1" dirty="0"/>
              <a:t>			$</a:t>
            </a:r>
            <a:r>
              <a:rPr lang="en-US" altLang="ja-JP" sz="2800" b="1" dirty="0" err="1"/>
              <a:t>ra</a:t>
            </a:r>
            <a:endParaRPr lang="en-US" altLang="ja-JP" sz="2800" b="1" dirty="0"/>
          </a:p>
        </p:txBody>
      </p:sp>
      <p:sp>
        <p:nvSpPr>
          <p:cNvPr id="4" name="線吹き出し 1 (枠付き) 3"/>
          <p:cNvSpPr/>
          <p:nvPr/>
        </p:nvSpPr>
        <p:spPr>
          <a:xfrm>
            <a:off x="3537857" y="1420133"/>
            <a:ext cx="5442857" cy="1197429"/>
          </a:xfrm>
          <a:prstGeom prst="borderCallout1">
            <a:avLst>
              <a:gd name="adj1" fmla="val 21780"/>
              <a:gd name="adj2" fmla="val -2609"/>
              <a:gd name="adj3" fmla="val 50379"/>
              <a:gd name="adj4" fmla="val -12744"/>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a:solidFill>
                  <a:schemeClr val="tx1"/>
                </a:solidFill>
              </a:rPr>
              <a:t>「</a:t>
            </a:r>
            <a:r>
              <a:rPr lang="en-US" altLang="ja-JP" sz="2400" b="1" dirty="0">
                <a:solidFill>
                  <a:schemeClr val="tx1"/>
                </a:solidFill>
              </a:rPr>
              <a:t>main </a:t>
            </a:r>
            <a:r>
              <a:rPr lang="ja-JP" altLang="en-US" sz="2400" b="1" dirty="0">
                <a:solidFill>
                  <a:schemeClr val="tx1"/>
                </a:solidFill>
              </a:rPr>
              <a:t>はグローバル関数のラベルだよ」 とアセンブラに伝える</a:t>
            </a:r>
            <a:r>
              <a:rPr lang="en-US" altLang="ja-JP" sz="2400" b="1" dirty="0">
                <a:solidFill>
                  <a:schemeClr val="tx1"/>
                </a:solidFill>
              </a:rPr>
              <a:t> </a:t>
            </a:r>
            <a:r>
              <a:rPr lang="en-US" altLang="ja-JP" sz="2400" b="1" dirty="0" err="1">
                <a:solidFill>
                  <a:schemeClr val="tx1"/>
                </a:solidFill>
              </a:rPr>
              <a:t>globl</a:t>
            </a:r>
            <a:r>
              <a:rPr lang="ja-JP" altLang="en-US" sz="2400" b="1" dirty="0">
                <a:solidFill>
                  <a:schemeClr val="tx1"/>
                </a:solidFill>
              </a:rPr>
              <a:t> ディレクティブ</a:t>
            </a:r>
            <a:endParaRPr lang="en-US" altLang="ja-JP" sz="2400" b="1" dirty="0">
              <a:solidFill>
                <a:schemeClr val="tx1"/>
              </a:solidFill>
            </a:endParaRPr>
          </a:p>
        </p:txBody>
      </p:sp>
    </p:spTree>
    <p:extLst>
      <p:ext uri="{BB962C8B-B14F-4D97-AF65-F5344CB8AC3E}">
        <p14:creationId xmlns:p14="http://schemas.microsoft.com/office/powerpoint/2010/main" val="188550181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35375" y="274638"/>
            <a:ext cx="5254624" cy="1143000"/>
          </a:xfrm>
        </p:spPr>
        <p:txBody>
          <a:bodyPr>
            <a:normAutofit/>
          </a:bodyPr>
          <a:lstStyle/>
          <a:p>
            <a:r>
              <a:rPr kumimoji="1" lang="ja-JP" altLang="en-US" dirty="0"/>
              <a:t>ローカル領域</a:t>
            </a:r>
            <a:r>
              <a:rPr kumimoji="1" lang="en-US" altLang="ja-JP" dirty="0"/>
              <a:t> (</a:t>
            </a:r>
            <a:r>
              <a:rPr kumimoji="1" lang="ja-JP" altLang="en-US" dirty="0"/>
              <a:t>復習</a:t>
            </a:r>
            <a:r>
              <a:rPr kumimoji="1" lang="en-US" altLang="ja-JP" dirty="0"/>
              <a:t>)</a:t>
            </a:r>
            <a:endParaRPr kumimoji="1" lang="ja-JP" altLang="en-US" dirty="0"/>
          </a:p>
        </p:txBody>
      </p:sp>
      <p:sp>
        <p:nvSpPr>
          <p:cNvPr id="9" name="コンテンツ プレースホルダー 2"/>
          <p:cNvSpPr txBox="1">
            <a:spLocks/>
          </p:cNvSpPr>
          <p:nvPr/>
        </p:nvSpPr>
        <p:spPr>
          <a:xfrm>
            <a:off x="3501571" y="1417637"/>
            <a:ext cx="5388428"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関数が自分の中だけで</a:t>
            </a:r>
            <a:br>
              <a:rPr lang="en-US" altLang="ja-JP" dirty="0"/>
            </a:br>
            <a:r>
              <a:rPr lang="ja-JP" altLang="en-US" dirty="0"/>
              <a:t>使える領域</a:t>
            </a:r>
            <a:endParaRPr lang="en-US" altLang="ja-JP" dirty="0"/>
          </a:p>
          <a:p>
            <a:r>
              <a:rPr lang="ja-JP" altLang="en-US" dirty="0"/>
              <a:t>使っていい領域の天井の</a:t>
            </a:r>
            <a:br>
              <a:rPr lang="en-US" altLang="ja-JP" dirty="0"/>
            </a:br>
            <a:r>
              <a:rPr lang="ja-JP" altLang="en-US" dirty="0"/>
              <a:t>アドレスが</a:t>
            </a:r>
            <a:r>
              <a:rPr lang="en-US" altLang="ja-JP" dirty="0"/>
              <a:t> $</a:t>
            </a:r>
            <a:r>
              <a:rPr lang="en-US" altLang="ja-JP" dirty="0" err="1"/>
              <a:t>sp</a:t>
            </a:r>
            <a:r>
              <a:rPr lang="en-US" altLang="ja-JP" dirty="0"/>
              <a:t> </a:t>
            </a:r>
            <a:r>
              <a:rPr lang="ja-JP" altLang="en-US" dirty="0"/>
              <a:t>に入っている</a:t>
            </a:r>
            <a:endParaRPr lang="en-US" altLang="ja-JP" dirty="0"/>
          </a:p>
          <a:p>
            <a:r>
              <a:rPr lang="ja-JP" altLang="en-US" dirty="0"/>
              <a:t>関数の頭で自分が使う分だけ</a:t>
            </a:r>
            <a:r>
              <a:rPr lang="en-US" altLang="ja-JP" dirty="0"/>
              <a:t> $</a:t>
            </a:r>
            <a:r>
              <a:rPr lang="en-US" altLang="ja-JP" dirty="0" err="1"/>
              <a:t>sp</a:t>
            </a:r>
            <a:r>
              <a:rPr lang="en-US" altLang="ja-JP" dirty="0"/>
              <a:t> </a:t>
            </a:r>
            <a:r>
              <a:rPr lang="ja-JP" altLang="en-US" dirty="0"/>
              <a:t>を減らす</a:t>
            </a:r>
            <a:endParaRPr lang="en-US" altLang="ja-JP" dirty="0"/>
          </a:p>
          <a:p>
            <a:r>
              <a:rPr lang="ja-JP" altLang="en-US" dirty="0"/>
              <a:t>ローカル領域を使うときは</a:t>
            </a:r>
            <a:r>
              <a:rPr lang="en-US" altLang="ja-JP" dirty="0"/>
              <a:t> $</a:t>
            </a:r>
            <a:r>
              <a:rPr lang="en-US" altLang="ja-JP" dirty="0" err="1"/>
              <a:t>sp</a:t>
            </a:r>
            <a:r>
              <a:rPr lang="en-US" altLang="ja-JP" dirty="0"/>
              <a:t> </a:t>
            </a:r>
            <a:r>
              <a:rPr lang="ja-JP" altLang="en-US" dirty="0"/>
              <a:t>からの差分でアクセス</a:t>
            </a:r>
            <a:endParaRPr lang="en-US" altLang="ja-JP" dirty="0"/>
          </a:p>
          <a:p>
            <a:pPr lvl="1"/>
            <a:r>
              <a:rPr lang="en-US" altLang="ja-JP" dirty="0"/>
              <a:t>4($</a:t>
            </a:r>
            <a:r>
              <a:rPr lang="en-US" altLang="ja-JP" dirty="0" err="1"/>
              <a:t>sp</a:t>
            </a:r>
            <a:r>
              <a:rPr lang="en-US" altLang="ja-JP" dirty="0"/>
              <a:t>) </a:t>
            </a:r>
            <a:r>
              <a:rPr lang="ja-JP" altLang="en-US" dirty="0"/>
              <a:t>とか書く</a:t>
            </a:r>
            <a:endParaRPr lang="en-US" altLang="ja-JP" dirty="0"/>
          </a:p>
          <a:p>
            <a:endParaRPr lang="en-US" altLang="ja-JP" dirty="0"/>
          </a:p>
        </p:txBody>
      </p:sp>
      <p:sp>
        <p:nvSpPr>
          <p:cNvPr id="3" name="正方形/長方形 2"/>
          <p:cNvSpPr/>
          <p:nvPr/>
        </p:nvSpPr>
        <p:spPr>
          <a:xfrm>
            <a:off x="1469571" y="762000"/>
            <a:ext cx="1886857" cy="5533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469571" y="58964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1469571" y="548640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直線コネクタ 7"/>
          <p:cNvCxnSpPr/>
          <p:nvPr/>
        </p:nvCxnSpPr>
        <p:spPr>
          <a:xfrm>
            <a:off x="1469571" y="5050972"/>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p:nvCxnSpPr>
        <p:spPr>
          <a:xfrm>
            <a:off x="1469571" y="46155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コンテンツ プレースホルダー 2"/>
          <p:cNvSpPr txBox="1">
            <a:spLocks/>
          </p:cNvSpPr>
          <p:nvPr/>
        </p:nvSpPr>
        <p:spPr>
          <a:xfrm>
            <a:off x="1001485" y="5970247"/>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0</a:t>
            </a:r>
          </a:p>
        </p:txBody>
      </p:sp>
      <p:sp>
        <p:nvSpPr>
          <p:cNvPr id="12" name="コンテンツ プレースホルダー 2"/>
          <p:cNvSpPr txBox="1">
            <a:spLocks/>
          </p:cNvSpPr>
          <p:nvPr/>
        </p:nvSpPr>
        <p:spPr>
          <a:xfrm>
            <a:off x="1001485" y="559049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4</a:t>
            </a:r>
          </a:p>
        </p:txBody>
      </p:sp>
      <p:sp>
        <p:nvSpPr>
          <p:cNvPr id="13" name="コンテンツ プレースホルダー 2"/>
          <p:cNvSpPr txBox="1">
            <a:spLocks/>
          </p:cNvSpPr>
          <p:nvPr/>
        </p:nvSpPr>
        <p:spPr>
          <a:xfrm>
            <a:off x="1001485" y="517445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8</a:t>
            </a:r>
          </a:p>
        </p:txBody>
      </p:sp>
      <p:sp>
        <p:nvSpPr>
          <p:cNvPr id="14" name="コンテンツ プレースホルダー 2"/>
          <p:cNvSpPr txBox="1">
            <a:spLocks/>
          </p:cNvSpPr>
          <p:nvPr/>
        </p:nvSpPr>
        <p:spPr>
          <a:xfrm>
            <a:off x="798286" y="4725647"/>
            <a:ext cx="67128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12</a:t>
            </a:r>
          </a:p>
        </p:txBody>
      </p:sp>
      <p:sp>
        <p:nvSpPr>
          <p:cNvPr id="15" name="コンテンツ プレースホルダー 2"/>
          <p:cNvSpPr txBox="1">
            <a:spLocks/>
          </p:cNvSpPr>
          <p:nvPr/>
        </p:nvSpPr>
        <p:spPr>
          <a:xfrm>
            <a:off x="798286" y="4290219"/>
            <a:ext cx="589642"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16</a:t>
            </a:r>
          </a:p>
        </p:txBody>
      </p:sp>
      <p:sp>
        <p:nvSpPr>
          <p:cNvPr id="16" name="コンテンツ プレースホルダー 2"/>
          <p:cNvSpPr txBox="1">
            <a:spLocks/>
          </p:cNvSpPr>
          <p:nvPr/>
        </p:nvSpPr>
        <p:spPr>
          <a:xfrm rot="5400000" flipH="1">
            <a:off x="2192222" y="3387951"/>
            <a:ext cx="7638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p>
        </p:txBody>
      </p:sp>
      <p:cxnSp>
        <p:nvCxnSpPr>
          <p:cNvPr id="17" name="直線コネクタ 16"/>
          <p:cNvCxnSpPr/>
          <p:nvPr/>
        </p:nvCxnSpPr>
        <p:spPr>
          <a:xfrm>
            <a:off x="1469571" y="28629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1469571" y="2427515"/>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p:cNvCxnSpPr/>
          <p:nvPr/>
        </p:nvCxnSpPr>
        <p:spPr>
          <a:xfrm>
            <a:off x="1469571" y="201023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a:off x="1469571" y="16292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p:cNvCxnSpPr/>
          <p:nvPr/>
        </p:nvCxnSpPr>
        <p:spPr>
          <a:xfrm>
            <a:off x="1469571" y="122645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2" name="コンテンツ プレースホルダー 2"/>
          <p:cNvSpPr txBox="1">
            <a:spLocks/>
          </p:cNvSpPr>
          <p:nvPr/>
        </p:nvSpPr>
        <p:spPr>
          <a:xfrm>
            <a:off x="212270" y="2537619"/>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r>
              <a:rPr lang="en-US" altLang="ja-JP" dirty="0" err="1"/>
              <a:t>sp</a:t>
            </a:r>
            <a:endParaRPr lang="en-US" altLang="ja-JP" dirty="0"/>
          </a:p>
        </p:txBody>
      </p:sp>
      <p:cxnSp>
        <p:nvCxnSpPr>
          <p:cNvPr id="6" name="カギ線コネクタ 5"/>
          <p:cNvCxnSpPr>
            <a:stCxn id="22" idx="3"/>
          </p:cNvCxnSpPr>
          <p:nvPr/>
        </p:nvCxnSpPr>
        <p:spPr>
          <a:xfrm>
            <a:off x="1001485" y="2862944"/>
            <a:ext cx="386443"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1469573" y="762000"/>
            <a:ext cx="1886855" cy="124823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1469573" y="2010230"/>
            <a:ext cx="1886855" cy="865414"/>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5" name="コンテンツ プレースホルダー 2"/>
          <p:cNvSpPr txBox="1">
            <a:spLocks/>
          </p:cNvSpPr>
          <p:nvPr/>
        </p:nvSpPr>
        <p:spPr>
          <a:xfrm>
            <a:off x="0" y="1891846"/>
            <a:ext cx="1387928"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r>
              <a:rPr lang="en-US" altLang="ja-JP" dirty="0" err="1"/>
              <a:t>sp</a:t>
            </a:r>
            <a:r>
              <a:rPr lang="en-US" altLang="ja-JP" dirty="0"/>
              <a:t> + 4</a:t>
            </a:r>
          </a:p>
        </p:txBody>
      </p:sp>
      <p:cxnSp>
        <p:nvCxnSpPr>
          <p:cNvPr id="26" name="カギ線コネクタ 25"/>
          <p:cNvCxnSpPr/>
          <p:nvPr/>
        </p:nvCxnSpPr>
        <p:spPr>
          <a:xfrm>
            <a:off x="798286" y="2427515"/>
            <a:ext cx="671285" cy="114980"/>
          </a:xfrm>
          <a:prstGeom prst="bentConnector3">
            <a:avLst>
              <a:gd name="adj1" fmla="val -4054"/>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417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01571" y="274638"/>
            <a:ext cx="5388428" cy="1143000"/>
          </a:xfrm>
        </p:spPr>
        <p:txBody>
          <a:bodyPr>
            <a:normAutofit fontScale="90000"/>
          </a:bodyPr>
          <a:lstStyle/>
          <a:p>
            <a:r>
              <a:rPr kumimoji="1" lang="ja-JP" altLang="en-US" dirty="0"/>
              <a:t>再帰関数呼び出しでのローカル領域</a:t>
            </a:r>
            <a:r>
              <a:rPr kumimoji="1" lang="en-US" altLang="ja-JP" dirty="0"/>
              <a:t> (</a:t>
            </a:r>
            <a:r>
              <a:rPr kumimoji="1" lang="ja-JP" altLang="en-US" dirty="0"/>
              <a:t>復習</a:t>
            </a:r>
            <a:r>
              <a:rPr kumimoji="1" lang="en-US" altLang="ja-JP" dirty="0"/>
              <a:t>)</a:t>
            </a:r>
            <a:endParaRPr kumimoji="1" lang="ja-JP" altLang="en-US" dirty="0"/>
          </a:p>
        </p:txBody>
      </p:sp>
      <p:sp>
        <p:nvSpPr>
          <p:cNvPr id="9" name="コンテンツ プレースホルダー 2"/>
          <p:cNvSpPr txBox="1">
            <a:spLocks/>
          </p:cNvSpPr>
          <p:nvPr/>
        </p:nvSpPr>
        <p:spPr>
          <a:xfrm>
            <a:off x="3501571" y="1417637"/>
            <a:ext cx="5388428" cy="5064431"/>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再帰呼び出しごとにローカル領域が確保される</a:t>
            </a:r>
            <a:endParaRPr lang="en-US" altLang="ja-JP" dirty="0"/>
          </a:p>
          <a:p>
            <a:r>
              <a:rPr lang="ja-JP" altLang="en-US" dirty="0"/>
              <a:t>ローカル領域にはローカル変数のみならず</a:t>
            </a:r>
            <a:r>
              <a:rPr lang="en-US" altLang="ja-JP" dirty="0"/>
              <a:t> </a:t>
            </a:r>
            <a:r>
              <a:rPr lang="ja-JP" altLang="en-US" dirty="0"/>
              <a:t>関数実行に必要な情報全般を保存</a:t>
            </a:r>
            <a:endParaRPr lang="en-US" altLang="ja-JP" dirty="0"/>
          </a:p>
          <a:p>
            <a:pPr lvl="1"/>
            <a:r>
              <a:rPr lang="en-US" altLang="ja-JP" dirty="0"/>
              <a:t>$</a:t>
            </a:r>
            <a:r>
              <a:rPr lang="en-US" altLang="ja-JP" dirty="0" err="1"/>
              <a:t>ra</a:t>
            </a:r>
            <a:r>
              <a:rPr lang="en-US" altLang="ja-JP" dirty="0"/>
              <a:t> </a:t>
            </a:r>
            <a:r>
              <a:rPr lang="ja-JP" altLang="en-US" dirty="0"/>
              <a:t>の値や引数など</a:t>
            </a:r>
            <a:endParaRPr lang="en-US" altLang="ja-JP" dirty="0"/>
          </a:p>
          <a:p>
            <a:pPr lvl="1"/>
            <a:r>
              <a:rPr lang="ja-JP" altLang="en-US" dirty="0"/>
              <a:t>箱一つを「</a:t>
            </a:r>
            <a:r>
              <a:rPr lang="ja-JP" altLang="en-US" b="1" dirty="0">
                <a:solidFill>
                  <a:srgbClr val="FF0000"/>
                </a:solidFill>
              </a:rPr>
              <a:t>スタックフレーム</a:t>
            </a:r>
            <a:r>
              <a:rPr lang="ja-JP" altLang="en-US" dirty="0"/>
              <a:t>」と呼ぶ</a:t>
            </a:r>
            <a:endParaRPr lang="en-US" altLang="ja-JP" dirty="0"/>
          </a:p>
          <a:p>
            <a:r>
              <a:rPr lang="ja-JP" altLang="en-US" dirty="0"/>
              <a:t>ローカル変数として使われる領域を総称して「スタック」と</a:t>
            </a:r>
            <a:br>
              <a:rPr lang="en-US" altLang="ja-JP" dirty="0"/>
            </a:br>
            <a:r>
              <a:rPr lang="ja-JP" altLang="en-US" dirty="0"/>
              <a:t>呼ぶ</a:t>
            </a:r>
            <a:endParaRPr lang="en-US" altLang="ja-JP" dirty="0"/>
          </a:p>
          <a:p>
            <a:endParaRPr lang="en-US" altLang="ja-JP" dirty="0"/>
          </a:p>
        </p:txBody>
      </p:sp>
      <p:sp>
        <p:nvSpPr>
          <p:cNvPr id="3" name="正方形/長方形 2"/>
          <p:cNvSpPr/>
          <p:nvPr/>
        </p:nvSpPr>
        <p:spPr>
          <a:xfrm>
            <a:off x="1469571" y="762000"/>
            <a:ext cx="1886857" cy="5533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469571" y="58964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1469571" y="548640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直線コネクタ 7"/>
          <p:cNvCxnSpPr/>
          <p:nvPr/>
        </p:nvCxnSpPr>
        <p:spPr>
          <a:xfrm>
            <a:off x="1469571" y="5050972"/>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p:nvCxnSpPr>
        <p:spPr>
          <a:xfrm>
            <a:off x="1469571" y="46155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コンテンツ プレースホルダー 2"/>
          <p:cNvSpPr txBox="1">
            <a:spLocks/>
          </p:cNvSpPr>
          <p:nvPr/>
        </p:nvSpPr>
        <p:spPr>
          <a:xfrm>
            <a:off x="1001485" y="5970247"/>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0</a:t>
            </a:r>
          </a:p>
        </p:txBody>
      </p:sp>
      <p:sp>
        <p:nvSpPr>
          <p:cNvPr id="12" name="コンテンツ プレースホルダー 2"/>
          <p:cNvSpPr txBox="1">
            <a:spLocks/>
          </p:cNvSpPr>
          <p:nvPr/>
        </p:nvSpPr>
        <p:spPr>
          <a:xfrm>
            <a:off x="1001485" y="559049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4</a:t>
            </a:r>
          </a:p>
        </p:txBody>
      </p:sp>
      <p:sp>
        <p:nvSpPr>
          <p:cNvPr id="13" name="コンテンツ プレースホルダー 2"/>
          <p:cNvSpPr txBox="1">
            <a:spLocks/>
          </p:cNvSpPr>
          <p:nvPr/>
        </p:nvSpPr>
        <p:spPr>
          <a:xfrm>
            <a:off x="1001485" y="517445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8</a:t>
            </a:r>
          </a:p>
        </p:txBody>
      </p:sp>
      <p:sp>
        <p:nvSpPr>
          <p:cNvPr id="14" name="コンテンツ プレースホルダー 2"/>
          <p:cNvSpPr txBox="1">
            <a:spLocks/>
          </p:cNvSpPr>
          <p:nvPr/>
        </p:nvSpPr>
        <p:spPr>
          <a:xfrm>
            <a:off x="798286" y="4725647"/>
            <a:ext cx="67128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12</a:t>
            </a:r>
          </a:p>
        </p:txBody>
      </p:sp>
      <p:sp>
        <p:nvSpPr>
          <p:cNvPr id="15" name="コンテンツ プレースホルダー 2"/>
          <p:cNvSpPr txBox="1">
            <a:spLocks/>
          </p:cNvSpPr>
          <p:nvPr/>
        </p:nvSpPr>
        <p:spPr>
          <a:xfrm>
            <a:off x="798286" y="4290219"/>
            <a:ext cx="589642"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16</a:t>
            </a:r>
          </a:p>
        </p:txBody>
      </p:sp>
      <p:sp>
        <p:nvSpPr>
          <p:cNvPr id="16" name="コンテンツ プレースホルダー 2"/>
          <p:cNvSpPr txBox="1">
            <a:spLocks/>
          </p:cNvSpPr>
          <p:nvPr/>
        </p:nvSpPr>
        <p:spPr>
          <a:xfrm rot="5400000" flipH="1">
            <a:off x="2192222" y="3387951"/>
            <a:ext cx="7638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p>
        </p:txBody>
      </p:sp>
      <p:cxnSp>
        <p:nvCxnSpPr>
          <p:cNvPr id="17" name="直線コネクタ 16"/>
          <p:cNvCxnSpPr/>
          <p:nvPr/>
        </p:nvCxnSpPr>
        <p:spPr>
          <a:xfrm>
            <a:off x="1469571" y="28629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1469571" y="2427515"/>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p:cNvCxnSpPr/>
          <p:nvPr/>
        </p:nvCxnSpPr>
        <p:spPr>
          <a:xfrm>
            <a:off x="1469571" y="201023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a:off x="1469571" y="16292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p:cNvCxnSpPr/>
          <p:nvPr/>
        </p:nvCxnSpPr>
        <p:spPr>
          <a:xfrm>
            <a:off x="1469571" y="122645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2" name="コンテンツ プレースホルダー 2"/>
          <p:cNvSpPr txBox="1">
            <a:spLocks/>
          </p:cNvSpPr>
          <p:nvPr/>
        </p:nvSpPr>
        <p:spPr>
          <a:xfrm>
            <a:off x="221343" y="4240674"/>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r>
              <a:rPr lang="en-US" altLang="ja-JP" dirty="0" err="1"/>
              <a:t>sp</a:t>
            </a:r>
            <a:endParaRPr lang="en-US" altLang="ja-JP" dirty="0"/>
          </a:p>
        </p:txBody>
      </p:sp>
      <p:cxnSp>
        <p:nvCxnSpPr>
          <p:cNvPr id="6" name="カギ線コネクタ 5"/>
          <p:cNvCxnSpPr>
            <a:stCxn id="22" idx="3"/>
          </p:cNvCxnSpPr>
          <p:nvPr/>
        </p:nvCxnSpPr>
        <p:spPr>
          <a:xfrm>
            <a:off x="1010558" y="4565999"/>
            <a:ext cx="386443"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1469573" y="762000"/>
            <a:ext cx="1886855" cy="124823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1469573" y="2010230"/>
            <a:ext cx="1886855" cy="865414"/>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1469573" y="2875644"/>
            <a:ext cx="1886855" cy="865414"/>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1469571" y="3700585"/>
            <a:ext cx="1886855" cy="865414"/>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603554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fontScale="90000"/>
          </a:bodyPr>
          <a:lstStyle/>
          <a:p>
            <a:r>
              <a:rPr kumimoji="1" lang="en-US" altLang="ja-JP" dirty="0"/>
              <a:t>(</a:t>
            </a:r>
            <a:r>
              <a:rPr kumimoji="1" lang="ja-JP" altLang="en-US" dirty="0"/>
              <a:t>関数定義・呼び出しを含む</a:t>
            </a:r>
            <a:r>
              <a:rPr kumimoji="1" lang="en-US" altLang="ja-JP" dirty="0"/>
              <a:t>) </a:t>
            </a:r>
            <a:br>
              <a:rPr kumimoji="1" lang="en-US" altLang="ja-JP" dirty="0"/>
            </a:br>
            <a:r>
              <a:rPr kumimoji="1" lang="ja-JP" altLang="en-US" dirty="0"/>
              <a:t>プログラムの中間命令への変換</a:t>
            </a:r>
          </a:p>
        </p:txBody>
      </p:sp>
      <p:sp>
        <p:nvSpPr>
          <p:cNvPr id="7" name="コンテンツ プレースホルダー 2"/>
          <p:cNvSpPr txBox="1">
            <a:spLocks/>
          </p:cNvSpPr>
          <p:nvPr/>
        </p:nvSpPr>
        <p:spPr>
          <a:xfrm>
            <a:off x="290285" y="1417637"/>
            <a:ext cx="8563430"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コンパイラ仕様を参照</a:t>
            </a:r>
            <a:endParaRPr lang="en-US" altLang="ja-JP" dirty="0"/>
          </a:p>
          <a:p>
            <a:pPr lvl="1"/>
            <a:r>
              <a:rPr lang="en-US" altLang="ja-JP" dirty="0"/>
              <a:t>Tiny-C</a:t>
            </a:r>
            <a:r>
              <a:rPr lang="ja-JP" altLang="en-US" dirty="0"/>
              <a:t> と中間命令の構文を</a:t>
            </a:r>
            <a:br>
              <a:rPr lang="en-US" altLang="ja-JP" dirty="0"/>
            </a:br>
            <a:r>
              <a:rPr lang="ja-JP" altLang="en-US" dirty="0"/>
              <a:t>関数定義・関数呼び出しで拡張</a:t>
            </a:r>
            <a:endParaRPr lang="en-US" altLang="ja-JP" dirty="0"/>
          </a:p>
          <a:p>
            <a:pPr lvl="2"/>
            <a:r>
              <a:rPr lang="ja-JP" altLang="en-US" dirty="0"/>
              <a:t>すでに実験用コンパイラには入っている</a:t>
            </a:r>
            <a:endParaRPr lang="en-US" altLang="ja-JP" dirty="0"/>
          </a:p>
          <a:p>
            <a:pPr lvl="1"/>
            <a:r>
              <a:rPr lang="ja-JP" altLang="en-US" dirty="0"/>
              <a:t>中間命令への変換を拡張</a:t>
            </a:r>
            <a:endParaRPr lang="en-US" altLang="ja-JP" dirty="0"/>
          </a:p>
          <a:p>
            <a:pPr lvl="1"/>
            <a:r>
              <a:rPr lang="ja-JP" altLang="en-US" dirty="0"/>
              <a:t>アドレス割り当てを拡張</a:t>
            </a:r>
            <a:endParaRPr lang="en-US" altLang="ja-JP" dirty="0"/>
          </a:p>
          <a:p>
            <a:pPr lvl="1"/>
            <a:r>
              <a:rPr lang="ja-JP" altLang="en-US" dirty="0"/>
              <a:t>アセンブリ生成を拡張</a:t>
            </a:r>
            <a:endParaRPr lang="en-US" altLang="ja-JP" dirty="0"/>
          </a:p>
        </p:txBody>
      </p:sp>
    </p:spTree>
    <p:extLst>
      <p:ext uri="{BB962C8B-B14F-4D97-AF65-F5344CB8AC3E}">
        <p14:creationId xmlns:p14="http://schemas.microsoft.com/office/powerpoint/2010/main" val="232131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fontScale="90000"/>
          </a:bodyPr>
          <a:lstStyle/>
          <a:p>
            <a:r>
              <a:rPr kumimoji="1" lang="ja-JP" altLang="en-US" dirty="0"/>
              <a:t>引数は</a:t>
            </a:r>
            <a:r>
              <a:rPr lang="ja-JP" altLang="en-US" dirty="0"/>
              <a:t>関数本体ではどこに</a:t>
            </a:r>
            <a:br>
              <a:rPr lang="en-US" altLang="ja-JP" dirty="0"/>
            </a:br>
            <a:r>
              <a:rPr lang="ja-JP" altLang="en-US" dirty="0"/>
              <a:t>配置されているように見える</a:t>
            </a:r>
            <a:r>
              <a:rPr lang="en-US" altLang="ja-JP" dirty="0"/>
              <a:t>?</a:t>
            </a:r>
            <a:endParaRPr kumimoji="1" lang="ja-JP" altLang="en-US" dirty="0"/>
          </a:p>
        </p:txBody>
      </p:sp>
      <p:sp>
        <p:nvSpPr>
          <p:cNvPr id="7" name="コンテンツ プレースホルダー 2"/>
          <p:cNvSpPr txBox="1">
            <a:spLocks/>
          </p:cNvSpPr>
          <p:nvPr/>
        </p:nvSpPr>
        <p:spPr>
          <a:xfrm>
            <a:off x="4676117" y="1417637"/>
            <a:ext cx="4177598" cy="472382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dirty="0"/>
              <a:t>1</a:t>
            </a:r>
            <a:r>
              <a:rPr lang="ja-JP" altLang="en-US" dirty="0"/>
              <a:t>個目の引数</a:t>
            </a:r>
            <a:r>
              <a:rPr lang="en-US" altLang="ja-JP" dirty="0"/>
              <a:t>: 0($</a:t>
            </a:r>
            <a:r>
              <a:rPr lang="en-US" altLang="ja-JP" dirty="0" err="1"/>
              <a:t>fp</a:t>
            </a:r>
            <a:r>
              <a:rPr lang="en-US" altLang="ja-JP" dirty="0"/>
              <a:t>)</a:t>
            </a:r>
          </a:p>
          <a:p>
            <a:r>
              <a:rPr lang="en-US" altLang="ja-JP" dirty="0"/>
              <a:t>2</a:t>
            </a:r>
            <a:r>
              <a:rPr lang="ja-JP" altLang="en-US" dirty="0"/>
              <a:t>個目</a:t>
            </a:r>
            <a:r>
              <a:rPr lang="en-US" altLang="ja-JP" dirty="0"/>
              <a:t>: 4($</a:t>
            </a:r>
            <a:r>
              <a:rPr lang="en-US" altLang="ja-JP" dirty="0" err="1"/>
              <a:t>fp</a:t>
            </a:r>
            <a:r>
              <a:rPr lang="en-US" altLang="ja-JP" dirty="0"/>
              <a:t>)</a:t>
            </a:r>
          </a:p>
          <a:p>
            <a:r>
              <a:rPr lang="en-US" altLang="ja-JP" dirty="0"/>
              <a:t>…</a:t>
            </a:r>
          </a:p>
        </p:txBody>
      </p:sp>
      <p:sp>
        <p:nvSpPr>
          <p:cNvPr id="8" name="正方形/長方形 7"/>
          <p:cNvSpPr/>
          <p:nvPr/>
        </p:nvSpPr>
        <p:spPr>
          <a:xfrm>
            <a:off x="1183822" y="1784803"/>
            <a:ext cx="2451554" cy="4390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9" name="直線コネクタ 8"/>
          <p:cNvCxnSpPr/>
          <p:nvPr/>
        </p:nvCxnSpPr>
        <p:spPr>
          <a:xfrm>
            <a:off x="1183821" y="339997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p:nvCxnSpPr>
        <p:spPr>
          <a:xfrm>
            <a:off x="1183821" y="301262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a:off x="1619880" y="3052349"/>
            <a:ext cx="1467210" cy="369332"/>
          </a:xfrm>
          <a:prstGeom prst="rect">
            <a:avLst/>
          </a:prstGeom>
        </p:spPr>
        <p:txBody>
          <a:bodyPr wrap="square">
            <a:spAutoFit/>
          </a:bodyPr>
          <a:lstStyle/>
          <a:p>
            <a:pPr algn="ctr"/>
            <a:r>
              <a:rPr lang="en-US" altLang="ja-JP" b="1" dirty="0"/>
              <a:t>1</a:t>
            </a:r>
            <a:r>
              <a:rPr lang="en-US" altLang="en-US" b="1" dirty="0"/>
              <a:t>つ目の引数</a:t>
            </a:r>
            <a:endParaRPr lang="ja-JP" altLang="en-US" b="1" dirty="0"/>
          </a:p>
        </p:txBody>
      </p:sp>
      <p:sp>
        <p:nvSpPr>
          <p:cNvPr id="12" name="正方形/長方形 11"/>
          <p:cNvSpPr/>
          <p:nvPr/>
        </p:nvSpPr>
        <p:spPr>
          <a:xfrm>
            <a:off x="1619880" y="2633391"/>
            <a:ext cx="1467210" cy="369332"/>
          </a:xfrm>
          <a:prstGeom prst="rect">
            <a:avLst/>
          </a:prstGeom>
        </p:spPr>
        <p:txBody>
          <a:bodyPr wrap="square">
            <a:spAutoFit/>
          </a:bodyPr>
          <a:lstStyle/>
          <a:p>
            <a:pPr algn="ctr"/>
            <a:r>
              <a:rPr lang="en-US" altLang="en-US" b="1" dirty="0"/>
              <a:t>2つ目の引数</a:t>
            </a:r>
            <a:endParaRPr lang="ja-JP" altLang="en-US" b="1" dirty="0"/>
          </a:p>
        </p:txBody>
      </p:sp>
      <p:cxnSp>
        <p:nvCxnSpPr>
          <p:cNvPr id="13" name="直線コネクタ 12"/>
          <p:cNvCxnSpPr/>
          <p:nvPr/>
        </p:nvCxnSpPr>
        <p:spPr>
          <a:xfrm>
            <a:off x="1183821" y="2633391"/>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正方形/長方形 13"/>
          <p:cNvSpPr/>
          <p:nvPr/>
        </p:nvSpPr>
        <p:spPr>
          <a:xfrm rot="5400000">
            <a:off x="2143738" y="2305077"/>
            <a:ext cx="395016" cy="261610"/>
          </a:xfrm>
          <a:prstGeom prst="rect">
            <a:avLst/>
          </a:prstGeom>
        </p:spPr>
        <p:txBody>
          <a:bodyPr wrap="square">
            <a:spAutoFit/>
          </a:bodyPr>
          <a:lstStyle/>
          <a:p>
            <a:r>
              <a:rPr lang="ja-JP" altLang="en-US" sz="1100" b="1" dirty="0"/>
              <a:t>・・・</a:t>
            </a:r>
          </a:p>
        </p:txBody>
      </p:sp>
      <p:cxnSp>
        <p:nvCxnSpPr>
          <p:cNvPr id="15" name="直線コネクタ 14"/>
          <p:cNvCxnSpPr/>
          <p:nvPr/>
        </p:nvCxnSpPr>
        <p:spPr>
          <a:xfrm>
            <a:off x="1183821" y="577542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 name="直線コネクタ 15"/>
          <p:cNvCxnSpPr/>
          <p:nvPr/>
        </p:nvCxnSpPr>
        <p:spPr>
          <a:xfrm>
            <a:off x="1183821" y="5406096"/>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7" name="右中かっこ 16"/>
          <p:cNvSpPr/>
          <p:nvPr/>
        </p:nvSpPr>
        <p:spPr>
          <a:xfrm>
            <a:off x="3886902" y="3399972"/>
            <a:ext cx="313390" cy="2187575"/>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8" name="正方形/長方形 17"/>
          <p:cNvSpPr/>
          <p:nvPr/>
        </p:nvSpPr>
        <p:spPr>
          <a:xfrm>
            <a:off x="4029777" y="3930553"/>
            <a:ext cx="1208973" cy="954107"/>
          </a:xfrm>
          <a:prstGeom prst="rect">
            <a:avLst/>
          </a:prstGeom>
        </p:spPr>
        <p:txBody>
          <a:bodyPr wrap="square">
            <a:spAutoFit/>
          </a:bodyPr>
          <a:lstStyle/>
          <a:p>
            <a:pPr algn="ctr"/>
            <a:r>
              <a:rPr lang="ja-JP" altLang="en-US" sz="2800" b="1" dirty="0"/>
              <a:t>局所</a:t>
            </a:r>
            <a:br>
              <a:rPr lang="en-US" altLang="ja-JP" sz="2800" b="1" dirty="0"/>
            </a:br>
            <a:r>
              <a:rPr lang="ja-JP" altLang="en-US" sz="2800" b="1" dirty="0"/>
              <a:t>変数</a:t>
            </a:r>
          </a:p>
        </p:txBody>
      </p:sp>
      <p:sp>
        <p:nvSpPr>
          <p:cNvPr id="19" name="正方形/長方形 18"/>
          <p:cNvSpPr/>
          <p:nvPr/>
        </p:nvSpPr>
        <p:spPr>
          <a:xfrm>
            <a:off x="1619880" y="5406096"/>
            <a:ext cx="1467210" cy="369332"/>
          </a:xfrm>
          <a:prstGeom prst="rect">
            <a:avLst/>
          </a:prstGeom>
        </p:spPr>
        <p:txBody>
          <a:bodyPr wrap="square">
            <a:spAutoFit/>
          </a:bodyPr>
          <a:lstStyle/>
          <a:p>
            <a:pPr algn="ctr"/>
            <a:r>
              <a:rPr lang="en-US" altLang="ja-JP" b="1" dirty="0"/>
              <a:t>$</a:t>
            </a:r>
            <a:r>
              <a:rPr lang="en-US" altLang="ja-JP" b="1" dirty="0" err="1"/>
              <a:t>ra</a:t>
            </a:r>
            <a:r>
              <a:rPr lang="en-US" altLang="ja-JP" b="1" dirty="0"/>
              <a:t> </a:t>
            </a:r>
            <a:r>
              <a:rPr lang="ja-JP" altLang="en-US" b="1" dirty="0"/>
              <a:t>の退避先</a:t>
            </a:r>
          </a:p>
        </p:txBody>
      </p:sp>
      <p:sp>
        <p:nvSpPr>
          <p:cNvPr id="20" name="正方形/長方形 19"/>
          <p:cNvSpPr/>
          <p:nvPr/>
        </p:nvSpPr>
        <p:spPr>
          <a:xfrm>
            <a:off x="1619880" y="5787499"/>
            <a:ext cx="1467210" cy="369332"/>
          </a:xfrm>
          <a:prstGeom prst="rect">
            <a:avLst/>
          </a:prstGeom>
        </p:spPr>
        <p:txBody>
          <a:bodyPr wrap="square">
            <a:spAutoFit/>
          </a:bodyPr>
          <a:lstStyle/>
          <a:p>
            <a:pPr algn="ctr"/>
            <a:r>
              <a:rPr lang="en-US" altLang="ja-JP" b="1" dirty="0"/>
              <a:t>$</a:t>
            </a:r>
            <a:r>
              <a:rPr lang="en-US" altLang="ja-JP" b="1" dirty="0" err="1"/>
              <a:t>fp</a:t>
            </a:r>
            <a:r>
              <a:rPr lang="en-US" altLang="ja-JP" b="1" dirty="0"/>
              <a:t> </a:t>
            </a:r>
            <a:r>
              <a:rPr lang="ja-JP" altLang="en-US" b="1" dirty="0"/>
              <a:t>の退避先</a:t>
            </a:r>
          </a:p>
        </p:txBody>
      </p:sp>
      <p:sp>
        <p:nvSpPr>
          <p:cNvPr id="21" name="正方形/長方形 20"/>
          <p:cNvSpPr/>
          <p:nvPr/>
        </p:nvSpPr>
        <p:spPr>
          <a:xfrm>
            <a:off x="-183902" y="1255595"/>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大きい方</a:t>
            </a:r>
          </a:p>
        </p:txBody>
      </p:sp>
      <p:sp>
        <p:nvSpPr>
          <p:cNvPr id="22" name="正方形/長方形 21"/>
          <p:cNvSpPr/>
          <p:nvPr/>
        </p:nvSpPr>
        <p:spPr>
          <a:xfrm>
            <a:off x="-123561" y="5775428"/>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小さい方</a:t>
            </a:r>
          </a:p>
        </p:txBody>
      </p:sp>
      <p:sp>
        <p:nvSpPr>
          <p:cNvPr id="23" name="コンテンツ プレースホルダー 2"/>
          <p:cNvSpPr txBox="1">
            <a:spLocks/>
          </p:cNvSpPr>
          <p:nvPr/>
        </p:nvSpPr>
        <p:spPr>
          <a:xfrm>
            <a:off x="3886902" y="5850050"/>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r>
              <a:rPr lang="en-US" altLang="ja-JP" dirty="0" err="1"/>
              <a:t>sp</a:t>
            </a:r>
            <a:endParaRPr lang="en-US" altLang="ja-JP" dirty="0"/>
          </a:p>
        </p:txBody>
      </p:sp>
      <p:cxnSp>
        <p:nvCxnSpPr>
          <p:cNvPr id="24" name="カギ線コネクタ 23"/>
          <p:cNvCxnSpPr/>
          <p:nvPr/>
        </p:nvCxnSpPr>
        <p:spPr>
          <a:xfrm rot="10800000">
            <a:off x="3635377" y="6141462"/>
            <a:ext cx="394401"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5" name="コンテンツ プレースホルダー 2"/>
          <p:cNvSpPr txBox="1">
            <a:spLocks/>
          </p:cNvSpPr>
          <p:nvPr/>
        </p:nvSpPr>
        <p:spPr>
          <a:xfrm>
            <a:off x="3805684" y="2396597"/>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solidFill>
                  <a:srgbClr val="FF0000"/>
                </a:solidFill>
              </a:rPr>
              <a:t>$</a:t>
            </a:r>
            <a:r>
              <a:rPr lang="en-US" altLang="ja-JP" dirty="0" err="1">
                <a:solidFill>
                  <a:srgbClr val="FF0000"/>
                </a:solidFill>
              </a:rPr>
              <a:t>fp</a:t>
            </a:r>
            <a:endParaRPr lang="en-US" altLang="ja-JP" dirty="0">
              <a:solidFill>
                <a:srgbClr val="FF0000"/>
              </a:solidFill>
            </a:endParaRPr>
          </a:p>
        </p:txBody>
      </p:sp>
      <p:cxnSp>
        <p:nvCxnSpPr>
          <p:cNvPr id="26" name="直線矢印コネクタ 25"/>
          <p:cNvCxnSpPr/>
          <p:nvPr/>
        </p:nvCxnSpPr>
        <p:spPr>
          <a:xfrm flipH="1">
            <a:off x="3635378" y="3002723"/>
            <a:ext cx="564914" cy="39724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503588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アセンブリ生成の拡張</a:t>
            </a:r>
          </a:p>
        </p:txBody>
      </p:sp>
      <p:sp>
        <p:nvSpPr>
          <p:cNvPr id="7" name="コンテンツ プレースホルダー 2"/>
          <p:cNvSpPr txBox="1">
            <a:spLocks/>
          </p:cNvSpPr>
          <p:nvPr/>
        </p:nvSpPr>
        <p:spPr>
          <a:xfrm>
            <a:off x="4676117" y="1417637"/>
            <a:ext cx="4177598" cy="493312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関数呼び出し時</a:t>
            </a:r>
            <a:endParaRPr lang="en-US" altLang="en-US" dirty="0"/>
          </a:p>
        </p:txBody>
      </p:sp>
      <p:sp>
        <p:nvSpPr>
          <p:cNvPr id="4" name="正方形/長方形 3"/>
          <p:cNvSpPr/>
          <p:nvPr/>
        </p:nvSpPr>
        <p:spPr>
          <a:xfrm>
            <a:off x="1183822" y="1784803"/>
            <a:ext cx="2451554" cy="4390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183902" y="1255595"/>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大きい方</a:t>
            </a:r>
          </a:p>
        </p:txBody>
      </p:sp>
      <p:sp>
        <p:nvSpPr>
          <p:cNvPr id="19" name="正方形/長方形 18"/>
          <p:cNvSpPr/>
          <p:nvPr/>
        </p:nvSpPr>
        <p:spPr>
          <a:xfrm>
            <a:off x="-123561" y="5775428"/>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小さい方</a:t>
            </a:r>
          </a:p>
        </p:txBody>
      </p:sp>
      <p:sp>
        <p:nvSpPr>
          <p:cNvPr id="20" name="コンテンツ プレースホルダー 2"/>
          <p:cNvSpPr txBox="1">
            <a:spLocks/>
          </p:cNvSpPr>
          <p:nvPr/>
        </p:nvSpPr>
        <p:spPr>
          <a:xfrm>
            <a:off x="3886902" y="1505932"/>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r>
              <a:rPr lang="en-US" altLang="ja-JP" dirty="0" err="1"/>
              <a:t>sp</a:t>
            </a:r>
            <a:endParaRPr lang="en-US" altLang="ja-JP" dirty="0"/>
          </a:p>
        </p:txBody>
      </p:sp>
      <p:sp>
        <p:nvSpPr>
          <p:cNvPr id="22" name="コンテンツ プレースホルダー 2"/>
          <p:cNvSpPr txBox="1">
            <a:spLocks/>
          </p:cNvSpPr>
          <p:nvPr/>
        </p:nvSpPr>
        <p:spPr>
          <a:xfrm>
            <a:off x="3805684" y="120219"/>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solidFill>
                  <a:srgbClr val="FF0000"/>
                </a:solidFill>
              </a:rPr>
              <a:t>$</a:t>
            </a:r>
            <a:r>
              <a:rPr lang="en-US" altLang="ja-JP" dirty="0" err="1">
                <a:solidFill>
                  <a:srgbClr val="FF0000"/>
                </a:solidFill>
              </a:rPr>
              <a:t>fp</a:t>
            </a:r>
            <a:endParaRPr lang="en-US" altLang="ja-JP" dirty="0">
              <a:solidFill>
                <a:srgbClr val="FF0000"/>
              </a:solidFill>
            </a:endParaRPr>
          </a:p>
        </p:txBody>
      </p:sp>
      <p:cxnSp>
        <p:nvCxnSpPr>
          <p:cNvPr id="23" name="直線矢印コネクタ 22"/>
          <p:cNvCxnSpPr/>
          <p:nvPr/>
        </p:nvCxnSpPr>
        <p:spPr>
          <a:xfrm flipH="1">
            <a:off x="3635378" y="726345"/>
            <a:ext cx="564914" cy="39724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6" name="正方形/長方形 25"/>
          <p:cNvSpPr/>
          <p:nvPr/>
        </p:nvSpPr>
        <p:spPr>
          <a:xfrm rot="5400000">
            <a:off x="2132345" y="1354217"/>
            <a:ext cx="395016" cy="261610"/>
          </a:xfrm>
          <a:prstGeom prst="rect">
            <a:avLst/>
          </a:prstGeom>
        </p:spPr>
        <p:txBody>
          <a:bodyPr wrap="square">
            <a:spAutoFit/>
          </a:bodyPr>
          <a:lstStyle/>
          <a:p>
            <a:r>
              <a:rPr lang="ja-JP" altLang="en-US" sz="1100" b="1" dirty="0"/>
              <a:t>・・・</a:t>
            </a:r>
          </a:p>
        </p:txBody>
      </p:sp>
    </p:spTree>
    <p:extLst>
      <p:ext uri="{BB962C8B-B14F-4D97-AF65-F5344CB8AC3E}">
        <p14:creationId xmlns:p14="http://schemas.microsoft.com/office/powerpoint/2010/main" val="10144285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アセンブリ生成の拡張</a:t>
            </a:r>
          </a:p>
        </p:txBody>
      </p:sp>
      <p:sp>
        <p:nvSpPr>
          <p:cNvPr id="7" name="コンテンツ プレースホルダー 2"/>
          <p:cNvSpPr txBox="1">
            <a:spLocks/>
          </p:cNvSpPr>
          <p:nvPr/>
        </p:nvSpPr>
        <p:spPr>
          <a:xfrm>
            <a:off x="4676117" y="1417637"/>
            <a:ext cx="4177598" cy="493312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関数呼び出し時</a:t>
            </a:r>
            <a:endParaRPr lang="en-US" altLang="ja-JP" dirty="0"/>
          </a:p>
          <a:p>
            <a:pPr lvl="1"/>
            <a:r>
              <a:rPr lang="ja-JP" altLang="en-US" dirty="0"/>
              <a:t>実引数を逆順で</a:t>
            </a:r>
            <a:r>
              <a:rPr lang="en-US" altLang="ja-JP" dirty="0"/>
              <a:t> $</a:t>
            </a:r>
            <a:r>
              <a:rPr lang="en-US" altLang="ja-JP" dirty="0" err="1"/>
              <a:t>sp</a:t>
            </a:r>
            <a:r>
              <a:rPr lang="en-US" altLang="ja-JP" dirty="0"/>
              <a:t> </a:t>
            </a:r>
            <a:r>
              <a:rPr lang="ja-JP" altLang="en-US" dirty="0"/>
              <a:t>の下にストア</a:t>
            </a:r>
            <a:endParaRPr lang="en-US" altLang="en-US" dirty="0"/>
          </a:p>
        </p:txBody>
      </p:sp>
      <p:sp>
        <p:nvSpPr>
          <p:cNvPr id="4" name="正方形/長方形 3"/>
          <p:cNvSpPr/>
          <p:nvPr/>
        </p:nvSpPr>
        <p:spPr>
          <a:xfrm>
            <a:off x="1183822" y="1784803"/>
            <a:ext cx="2451554" cy="4390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183821" y="339997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直線コネクタ 5"/>
          <p:cNvCxnSpPr/>
          <p:nvPr/>
        </p:nvCxnSpPr>
        <p:spPr>
          <a:xfrm>
            <a:off x="1183821" y="301262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正方形/長方形 7"/>
          <p:cNvSpPr/>
          <p:nvPr/>
        </p:nvSpPr>
        <p:spPr>
          <a:xfrm>
            <a:off x="1619880" y="3052349"/>
            <a:ext cx="1467210" cy="369332"/>
          </a:xfrm>
          <a:prstGeom prst="rect">
            <a:avLst/>
          </a:prstGeom>
        </p:spPr>
        <p:txBody>
          <a:bodyPr wrap="square">
            <a:spAutoFit/>
          </a:bodyPr>
          <a:lstStyle/>
          <a:p>
            <a:pPr algn="ctr"/>
            <a:r>
              <a:rPr lang="en-US" altLang="ja-JP" b="1" dirty="0"/>
              <a:t>1</a:t>
            </a:r>
            <a:r>
              <a:rPr lang="en-US" altLang="en-US" b="1" dirty="0"/>
              <a:t>つ目の引数</a:t>
            </a:r>
            <a:endParaRPr lang="ja-JP" altLang="en-US" b="1" dirty="0"/>
          </a:p>
        </p:txBody>
      </p:sp>
      <p:sp>
        <p:nvSpPr>
          <p:cNvPr id="9" name="正方形/長方形 8"/>
          <p:cNvSpPr/>
          <p:nvPr/>
        </p:nvSpPr>
        <p:spPr>
          <a:xfrm>
            <a:off x="1619880" y="2633391"/>
            <a:ext cx="1467210" cy="369332"/>
          </a:xfrm>
          <a:prstGeom prst="rect">
            <a:avLst/>
          </a:prstGeom>
        </p:spPr>
        <p:txBody>
          <a:bodyPr wrap="square">
            <a:spAutoFit/>
          </a:bodyPr>
          <a:lstStyle/>
          <a:p>
            <a:pPr algn="ctr"/>
            <a:r>
              <a:rPr lang="en-US" altLang="en-US" b="1" dirty="0"/>
              <a:t>2つ目の引数</a:t>
            </a:r>
            <a:endParaRPr lang="ja-JP" altLang="en-US" b="1" dirty="0"/>
          </a:p>
        </p:txBody>
      </p:sp>
      <p:cxnSp>
        <p:nvCxnSpPr>
          <p:cNvPr id="10" name="直線コネクタ 9"/>
          <p:cNvCxnSpPr/>
          <p:nvPr/>
        </p:nvCxnSpPr>
        <p:spPr>
          <a:xfrm>
            <a:off x="1183821" y="2633391"/>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rot="5400000">
            <a:off x="2143738" y="2305077"/>
            <a:ext cx="395016" cy="261610"/>
          </a:xfrm>
          <a:prstGeom prst="rect">
            <a:avLst/>
          </a:prstGeom>
        </p:spPr>
        <p:txBody>
          <a:bodyPr wrap="square">
            <a:spAutoFit/>
          </a:bodyPr>
          <a:lstStyle/>
          <a:p>
            <a:r>
              <a:rPr lang="ja-JP" altLang="en-US" sz="1100" b="1" dirty="0"/>
              <a:t>・・・</a:t>
            </a:r>
          </a:p>
        </p:txBody>
      </p:sp>
      <p:sp>
        <p:nvSpPr>
          <p:cNvPr id="18" name="正方形/長方形 17"/>
          <p:cNvSpPr/>
          <p:nvPr/>
        </p:nvSpPr>
        <p:spPr>
          <a:xfrm>
            <a:off x="-183902" y="1255595"/>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大きい方</a:t>
            </a:r>
          </a:p>
        </p:txBody>
      </p:sp>
      <p:sp>
        <p:nvSpPr>
          <p:cNvPr id="19" name="正方形/長方形 18"/>
          <p:cNvSpPr/>
          <p:nvPr/>
        </p:nvSpPr>
        <p:spPr>
          <a:xfrm>
            <a:off x="-123561" y="5775428"/>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小さい方</a:t>
            </a:r>
          </a:p>
        </p:txBody>
      </p:sp>
      <p:sp>
        <p:nvSpPr>
          <p:cNvPr id="20" name="コンテンツ プレースホルダー 2"/>
          <p:cNvSpPr txBox="1">
            <a:spLocks/>
          </p:cNvSpPr>
          <p:nvPr/>
        </p:nvSpPr>
        <p:spPr>
          <a:xfrm>
            <a:off x="3886902" y="1505932"/>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r>
              <a:rPr lang="en-US" altLang="ja-JP" dirty="0" err="1"/>
              <a:t>sp</a:t>
            </a:r>
            <a:endParaRPr lang="en-US" altLang="ja-JP" dirty="0"/>
          </a:p>
        </p:txBody>
      </p:sp>
      <p:cxnSp>
        <p:nvCxnSpPr>
          <p:cNvPr id="21" name="カギ線コネクタ 20"/>
          <p:cNvCxnSpPr/>
          <p:nvPr/>
        </p:nvCxnSpPr>
        <p:spPr>
          <a:xfrm rot="10800000">
            <a:off x="3635377" y="1797344"/>
            <a:ext cx="394401"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コンテンツ プレースホルダー 2"/>
          <p:cNvSpPr txBox="1">
            <a:spLocks/>
          </p:cNvSpPr>
          <p:nvPr/>
        </p:nvSpPr>
        <p:spPr>
          <a:xfrm>
            <a:off x="3805684" y="120219"/>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solidFill>
                  <a:srgbClr val="FF0000"/>
                </a:solidFill>
              </a:rPr>
              <a:t>$</a:t>
            </a:r>
            <a:r>
              <a:rPr lang="en-US" altLang="ja-JP" dirty="0" err="1">
                <a:solidFill>
                  <a:srgbClr val="FF0000"/>
                </a:solidFill>
              </a:rPr>
              <a:t>fp</a:t>
            </a:r>
            <a:endParaRPr lang="en-US" altLang="ja-JP" dirty="0">
              <a:solidFill>
                <a:srgbClr val="FF0000"/>
              </a:solidFill>
            </a:endParaRPr>
          </a:p>
        </p:txBody>
      </p:sp>
      <p:cxnSp>
        <p:nvCxnSpPr>
          <p:cNvPr id="23" name="直線矢印コネクタ 22"/>
          <p:cNvCxnSpPr/>
          <p:nvPr/>
        </p:nvCxnSpPr>
        <p:spPr>
          <a:xfrm flipH="1">
            <a:off x="3635378" y="726345"/>
            <a:ext cx="564914" cy="39724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4" name="直線コネクタ 23"/>
          <p:cNvCxnSpPr/>
          <p:nvPr/>
        </p:nvCxnSpPr>
        <p:spPr>
          <a:xfrm>
            <a:off x="1183821" y="226941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正方形/長方形 24"/>
          <p:cNvSpPr/>
          <p:nvPr/>
        </p:nvSpPr>
        <p:spPr>
          <a:xfrm>
            <a:off x="1498496" y="1869042"/>
            <a:ext cx="1783862" cy="369332"/>
          </a:xfrm>
          <a:prstGeom prst="rect">
            <a:avLst/>
          </a:prstGeom>
        </p:spPr>
        <p:txBody>
          <a:bodyPr wrap="square">
            <a:spAutoFit/>
          </a:bodyPr>
          <a:lstStyle/>
          <a:p>
            <a:pPr algn="ctr"/>
            <a:r>
              <a:rPr lang="en-US" altLang="en-US" b="1" dirty="0"/>
              <a:t>n </a:t>
            </a:r>
            <a:r>
              <a:rPr lang="ja-JP" altLang="en-US" b="1" dirty="0"/>
              <a:t>個</a:t>
            </a:r>
            <a:r>
              <a:rPr lang="en-US" altLang="en-US" b="1" dirty="0"/>
              <a:t>目の引数</a:t>
            </a:r>
            <a:endParaRPr lang="ja-JP" altLang="en-US" b="1" dirty="0"/>
          </a:p>
        </p:txBody>
      </p:sp>
      <p:sp>
        <p:nvSpPr>
          <p:cNvPr id="26" name="正方形/長方形 25"/>
          <p:cNvSpPr/>
          <p:nvPr/>
        </p:nvSpPr>
        <p:spPr>
          <a:xfrm rot="5400000">
            <a:off x="2132345" y="1354217"/>
            <a:ext cx="395016" cy="261610"/>
          </a:xfrm>
          <a:prstGeom prst="rect">
            <a:avLst/>
          </a:prstGeom>
        </p:spPr>
        <p:txBody>
          <a:bodyPr wrap="square">
            <a:spAutoFit/>
          </a:bodyPr>
          <a:lstStyle/>
          <a:p>
            <a:r>
              <a:rPr lang="ja-JP" altLang="en-US" sz="1100" b="1" dirty="0"/>
              <a:t>・・・</a:t>
            </a:r>
          </a:p>
        </p:txBody>
      </p:sp>
    </p:spTree>
    <p:extLst>
      <p:ext uri="{BB962C8B-B14F-4D97-AF65-F5344CB8AC3E}">
        <p14:creationId xmlns:p14="http://schemas.microsoft.com/office/powerpoint/2010/main" val="325949634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アセンブリ生成の拡張</a:t>
            </a:r>
          </a:p>
        </p:txBody>
      </p:sp>
      <p:sp>
        <p:nvSpPr>
          <p:cNvPr id="7" name="コンテンツ プレースホルダー 2"/>
          <p:cNvSpPr txBox="1">
            <a:spLocks/>
          </p:cNvSpPr>
          <p:nvPr/>
        </p:nvSpPr>
        <p:spPr>
          <a:xfrm>
            <a:off x="4676117" y="1417637"/>
            <a:ext cx="4177598" cy="493312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関数呼び出し時</a:t>
            </a:r>
            <a:endParaRPr lang="en-US" altLang="ja-JP" dirty="0"/>
          </a:p>
          <a:p>
            <a:pPr lvl="1"/>
            <a:r>
              <a:rPr lang="ja-JP" altLang="en-US" dirty="0"/>
              <a:t>実引数を逆順で</a:t>
            </a:r>
            <a:r>
              <a:rPr lang="en-US" altLang="ja-JP" dirty="0"/>
              <a:t> $</a:t>
            </a:r>
            <a:r>
              <a:rPr lang="en-US" altLang="ja-JP" dirty="0" err="1"/>
              <a:t>sp</a:t>
            </a:r>
            <a:r>
              <a:rPr lang="en-US" altLang="ja-JP" dirty="0"/>
              <a:t> </a:t>
            </a:r>
            <a:r>
              <a:rPr lang="ja-JP" altLang="en-US" dirty="0"/>
              <a:t>の下にストア</a:t>
            </a:r>
            <a:endParaRPr lang="en-US" altLang="ja-JP" dirty="0"/>
          </a:p>
          <a:p>
            <a:pPr lvl="1"/>
            <a:r>
              <a:rPr lang="en-US" altLang="en-US" dirty="0" err="1"/>
              <a:t>jal</a:t>
            </a:r>
            <a:r>
              <a:rPr lang="en-US" altLang="en-US" dirty="0"/>
              <a:t> </a:t>
            </a:r>
            <a:r>
              <a:rPr lang="ja-JP" altLang="en-US" dirty="0"/>
              <a:t>命令で関数を呼ぶ</a:t>
            </a:r>
            <a:endParaRPr lang="en-US" altLang="ja-JP" dirty="0"/>
          </a:p>
          <a:p>
            <a:pPr lvl="1"/>
            <a:r>
              <a:rPr lang="en-US" altLang="ja-JP" dirty="0" err="1"/>
              <a:t>jal</a:t>
            </a:r>
            <a:r>
              <a:rPr lang="en-US" altLang="ja-JP" dirty="0"/>
              <a:t> </a:t>
            </a:r>
            <a:r>
              <a:rPr lang="ja-JP" altLang="en-US" dirty="0"/>
              <a:t>から戻った直後に返り値を</a:t>
            </a:r>
            <a:r>
              <a:rPr lang="en-US" altLang="ja-JP" dirty="0"/>
              <a:t> $v0 </a:t>
            </a:r>
            <a:r>
              <a:rPr lang="ja-JP" altLang="en-US" dirty="0"/>
              <a:t>から</a:t>
            </a:r>
            <a:br>
              <a:rPr lang="en-US" altLang="ja-JP" dirty="0"/>
            </a:br>
            <a:r>
              <a:rPr lang="ja-JP" altLang="en-US" dirty="0"/>
              <a:t>指定された場所に</a:t>
            </a:r>
            <a:br>
              <a:rPr lang="en-US" altLang="ja-JP" dirty="0"/>
            </a:br>
            <a:r>
              <a:rPr lang="ja-JP" altLang="en-US" dirty="0"/>
              <a:t>ストア</a:t>
            </a:r>
            <a:endParaRPr lang="en-US" altLang="en-US" dirty="0"/>
          </a:p>
        </p:txBody>
      </p:sp>
      <p:sp>
        <p:nvSpPr>
          <p:cNvPr id="4" name="正方形/長方形 3"/>
          <p:cNvSpPr/>
          <p:nvPr/>
        </p:nvSpPr>
        <p:spPr>
          <a:xfrm>
            <a:off x="1183822" y="1784803"/>
            <a:ext cx="2451554" cy="4390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183821" y="339997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直線コネクタ 5"/>
          <p:cNvCxnSpPr/>
          <p:nvPr/>
        </p:nvCxnSpPr>
        <p:spPr>
          <a:xfrm>
            <a:off x="1183821" y="301262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正方形/長方形 7"/>
          <p:cNvSpPr/>
          <p:nvPr/>
        </p:nvSpPr>
        <p:spPr>
          <a:xfrm>
            <a:off x="1619880" y="3052349"/>
            <a:ext cx="1467210" cy="369332"/>
          </a:xfrm>
          <a:prstGeom prst="rect">
            <a:avLst/>
          </a:prstGeom>
        </p:spPr>
        <p:txBody>
          <a:bodyPr wrap="square">
            <a:spAutoFit/>
          </a:bodyPr>
          <a:lstStyle/>
          <a:p>
            <a:pPr algn="ctr"/>
            <a:r>
              <a:rPr lang="en-US" altLang="ja-JP" b="1" dirty="0"/>
              <a:t>1</a:t>
            </a:r>
            <a:r>
              <a:rPr lang="en-US" altLang="en-US" b="1" dirty="0"/>
              <a:t>つ目の引数</a:t>
            </a:r>
            <a:endParaRPr lang="ja-JP" altLang="en-US" b="1" dirty="0"/>
          </a:p>
        </p:txBody>
      </p:sp>
      <p:sp>
        <p:nvSpPr>
          <p:cNvPr id="9" name="正方形/長方形 8"/>
          <p:cNvSpPr/>
          <p:nvPr/>
        </p:nvSpPr>
        <p:spPr>
          <a:xfrm>
            <a:off x="1619880" y="2633391"/>
            <a:ext cx="1467210" cy="369332"/>
          </a:xfrm>
          <a:prstGeom prst="rect">
            <a:avLst/>
          </a:prstGeom>
        </p:spPr>
        <p:txBody>
          <a:bodyPr wrap="square">
            <a:spAutoFit/>
          </a:bodyPr>
          <a:lstStyle/>
          <a:p>
            <a:pPr algn="ctr"/>
            <a:r>
              <a:rPr lang="en-US" altLang="en-US" b="1" dirty="0"/>
              <a:t>2つ目の引数</a:t>
            </a:r>
            <a:endParaRPr lang="ja-JP" altLang="en-US" b="1" dirty="0"/>
          </a:p>
        </p:txBody>
      </p:sp>
      <p:cxnSp>
        <p:nvCxnSpPr>
          <p:cNvPr id="10" name="直線コネクタ 9"/>
          <p:cNvCxnSpPr/>
          <p:nvPr/>
        </p:nvCxnSpPr>
        <p:spPr>
          <a:xfrm>
            <a:off x="1183821" y="2633391"/>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rot="5400000">
            <a:off x="2143738" y="2305077"/>
            <a:ext cx="395016" cy="261610"/>
          </a:xfrm>
          <a:prstGeom prst="rect">
            <a:avLst/>
          </a:prstGeom>
        </p:spPr>
        <p:txBody>
          <a:bodyPr wrap="square">
            <a:spAutoFit/>
          </a:bodyPr>
          <a:lstStyle/>
          <a:p>
            <a:r>
              <a:rPr lang="ja-JP" altLang="en-US" sz="1100" b="1" dirty="0"/>
              <a:t>・・・</a:t>
            </a:r>
          </a:p>
        </p:txBody>
      </p:sp>
      <p:sp>
        <p:nvSpPr>
          <p:cNvPr id="18" name="正方形/長方形 17"/>
          <p:cNvSpPr/>
          <p:nvPr/>
        </p:nvSpPr>
        <p:spPr>
          <a:xfrm>
            <a:off x="-183902" y="1255595"/>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大きい方</a:t>
            </a:r>
          </a:p>
        </p:txBody>
      </p:sp>
      <p:sp>
        <p:nvSpPr>
          <p:cNvPr id="19" name="正方形/長方形 18"/>
          <p:cNvSpPr/>
          <p:nvPr/>
        </p:nvSpPr>
        <p:spPr>
          <a:xfrm>
            <a:off x="-123561" y="5775428"/>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小さい方</a:t>
            </a:r>
          </a:p>
        </p:txBody>
      </p:sp>
      <p:sp>
        <p:nvSpPr>
          <p:cNvPr id="20" name="コンテンツ プレースホルダー 2"/>
          <p:cNvSpPr txBox="1">
            <a:spLocks/>
          </p:cNvSpPr>
          <p:nvPr/>
        </p:nvSpPr>
        <p:spPr>
          <a:xfrm>
            <a:off x="3886902" y="1505932"/>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r>
              <a:rPr lang="en-US" altLang="ja-JP" dirty="0" err="1"/>
              <a:t>sp</a:t>
            </a:r>
            <a:endParaRPr lang="en-US" altLang="ja-JP" dirty="0"/>
          </a:p>
        </p:txBody>
      </p:sp>
      <p:cxnSp>
        <p:nvCxnSpPr>
          <p:cNvPr id="21" name="カギ線コネクタ 20"/>
          <p:cNvCxnSpPr/>
          <p:nvPr/>
        </p:nvCxnSpPr>
        <p:spPr>
          <a:xfrm rot="10800000">
            <a:off x="3635377" y="1797344"/>
            <a:ext cx="394401"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コンテンツ プレースホルダー 2"/>
          <p:cNvSpPr txBox="1">
            <a:spLocks/>
          </p:cNvSpPr>
          <p:nvPr/>
        </p:nvSpPr>
        <p:spPr>
          <a:xfrm>
            <a:off x="3805684" y="120219"/>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solidFill>
                  <a:srgbClr val="FF0000"/>
                </a:solidFill>
              </a:rPr>
              <a:t>$</a:t>
            </a:r>
            <a:r>
              <a:rPr lang="en-US" altLang="ja-JP" dirty="0" err="1">
                <a:solidFill>
                  <a:srgbClr val="FF0000"/>
                </a:solidFill>
              </a:rPr>
              <a:t>fp</a:t>
            </a:r>
            <a:endParaRPr lang="en-US" altLang="ja-JP" dirty="0">
              <a:solidFill>
                <a:srgbClr val="FF0000"/>
              </a:solidFill>
            </a:endParaRPr>
          </a:p>
        </p:txBody>
      </p:sp>
      <p:cxnSp>
        <p:nvCxnSpPr>
          <p:cNvPr id="23" name="直線矢印コネクタ 22"/>
          <p:cNvCxnSpPr/>
          <p:nvPr/>
        </p:nvCxnSpPr>
        <p:spPr>
          <a:xfrm flipH="1">
            <a:off x="3635378" y="726345"/>
            <a:ext cx="564914" cy="39724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4" name="直線コネクタ 23"/>
          <p:cNvCxnSpPr/>
          <p:nvPr/>
        </p:nvCxnSpPr>
        <p:spPr>
          <a:xfrm>
            <a:off x="1183821" y="226941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正方形/長方形 24"/>
          <p:cNvSpPr/>
          <p:nvPr/>
        </p:nvSpPr>
        <p:spPr>
          <a:xfrm>
            <a:off x="1498496" y="1869042"/>
            <a:ext cx="1783862" cy="369332"/>
          </a:xfrm>
          <a:prstGeom prst="rect">
            <a:avLst/>
          </a:prstGeom>
        </p:spPr>
        <p:txBody>
          <a:bodyPr wrap="square">
            <a:spAutoFit/>
          </a:bodyPr>
          <a:lstStyle/>
          <a:p>
            <a:pPr algn="ctr"/>
            <a:r>
              <a:rPr lang="en-US" altLang="en-US" b="1" dirty="0"/>
              <a:t>n </a:t>
            </a:r>
            <a:r>
              <a:rPr lang="ja-JP" altLang="en-US" b="1" dirty="0"/>
              <a:t>個</a:t>
            </a:r>
            <a:r>
              <a:rPr lang="en-US" altLang="en-US" b="1" dirty="0"/>
              <a:t>目の引数</a:t>
            </a:r>
            <a:endParaRPr lang="ja-JP" altLang="en-US" b="1" dirty="0"/>
          </a:p>
        </p:txBody>
      </p:sp>
      <p:sp>
        <p:nvSpPr>
          <p:cNvPr id="26" name="正方形/長方形 25"/>
          <p:cNvSpPr/>
          <p:nvPr/>
        </p:nvSpPr>
        <p:spPr>
          <a:xfrm rot="5400000">
            <a:off x="2132345" y="1354217"/>
            <a:ext cx="395016" cy="261610"/>
          </a:xfrm>
          <a:prstGeom prst="rect">
            <a:avLst/>
          </a:prstGeom>
        </p:spPr>
        <p:txBody>
          <a:bodyPr wrap="square">
            <a:spAutoFit/>
          </a:bodyPr>
          <a:lstStyle/>
          <a:p>
            <a:r>
              <a:rPr lang="ja-JP" altLang="en-US" sz="1100" b="1" dirty="0"/>
              <a:t>・・・</a:t>
            </a:r>
          </a:p>
        </p:txBody>
      </p:sp>
    </p:spTree>
    <p:extLst>
      <p:ext uri="{BB962C8B-B14F-4D97-AF65-F5344CB8AC3E}">
        <p14:creationId xmlns:p14="http://schemas.microsoft.com/office/powerpoint/2010/main" val="170550447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アセンブリ生成の拡張</a:t>
            </a:r>
          </a:p>
        </p:txBody>
      </p:sp>
      <p:sp>
        <p:nvSpPr>
          <p:cNvPr id="7" name="コンテンツ プレースホルダー 2"/>
          <p:cNvSpPr txBox="1">
            <a:spLocks/>
          </p:cNvSpPr>
          <p:nvPr/>
        </p:nvSpPr>
        <p:spPr>
          <a:xfrm>
            <a:off x="4676117" y="1417637"/>
            <a:ext cx="4177598" cy="493312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en-US" dirty="0"/>
              <a:t>関数定義本体の頭</a:t>
            </a:r>
          </a:p>
        </p:txBody>
      </p:sp>
      <p:sp>
        <p:nvSpPr>
          <p:cNvPr id="4" name="正方形/長方形 3"/>
          <p:cNvSpPr/>
          <p:nvPr/>
        </p:nvSpPr>
        <p:spPr>
          <a:xfrm>
            <a:off x="1183822" y="1784803"/>
            <a:ext cx="2451554" cy="4390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183821" y="339997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直線コネクタ 5"/>
          <p:cNvCxnSpPr/>
          <p:nvPr/>
        </p:nvCxnSpPr>
        <p:spPr>
          <a:xfrm>
            <a:off x="1183821" y="301262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正方形/長方形 7"/>
          <p:cNvSpPr/>
          <p:nvPr/>
        </p:nvSpPr>
        <p:spPr>
          <a:xfrm>
            <a:off x="1619880" y="3052349"/>
            <a:ext cx="1467210" cy="369332"/>
          </a:xfrm>
          <a:prstGeom prst="rect">
            <a:avLst/>
          </a:prstGeom>
        </p:spPr>
        <p:txBody>
          <a:bodyPr wrap="square">
            <a:spAutoFit/>
          </a:bodyPr>
          <a:lstStyle/>
          <a:p>
            <a:pPr algn="ctr"/>
            <a:r>
              <a:rPr lang="en-US" altLang="ja-JP" b="1" dirty="0"/>
              <a:t>1</a:t>
            </a:r>
            <a:r>
              <a:rPr lang="en-US" altLang="en-US" b="1" dirty="0"/>
              <a:t>つ目の引数</a:t>
            </a:r>
            <a:endParaRPr lang="ja-JP" altLang="en-US" b="1" dirty="0"/>
          </a:p>
        </p:txBody>
      </p:sp>
      <p:sp>
        <p:nvSpPr>
          <p:cNvPr id="9" name="正方形/長方形 8"/>
          <p:cNvSpPr/>
          <p:nvPr/>
        </p:nvSpPr>
        <p:spPr>
          <a:xfrm>
            <a:off x="1619880" y="2633391"/>
            <a:ext cx="1467210" cy="369332"/>
          </a:xfrm>
          <a:prstGeom prst="rect">
            <a:avLst/>
          </a:prstGeom>
        </p:spPr>
        <p:txBody>
          <a:bodyPr wrap="square">
            <a:spAutoFit/>
          </a:bodyPr>
          <a:lstStyle/>
          <a:p>
            <a:pPr algn="ctr"/>
            <a:r>
              <a:rPr lang="en-US" altLang="en-US" b="1" dirty="0"/>
              <a:t>2つ目の引数</a:t>
            </a:r>
            <a:endParaRPr lang="ja-JP" altLang="en-US" b="1" dirty="0"/>
          </a:p>
        </p:txBody>
      </p:sp>
      <p:cxnSp>
        <p:nvCxnSpPr>
          <p:cNvPr id="10" name="直線コネクタ 9"/>
          <p:cNvCxnSpPr/>
          <p:nvPr/>
        </p:nvCxnSpPr>
        <p:spPr>
          <a:xfrm>
            <a:off x="1183821" y="2633391"/>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rot="5400000">
            <a:off x="2143738" y="2305077"/>
            <a:ext cx="395016" cy="261610"/>
          </a:xfrm>
          <a:prstGeom prst="rect">
            <a:avLst/>
          </a:prstGeom>
        </p:spPr>
        <p:txBody>
          <a:bodyPr wrap="square">
            <a:spAutoFit/>
          </a:bodyPr>
          <a:lstStyle/>
          <a:p>
            <a:r>
              <a:rPr lang="ja-JP" altLang="en-US" sz="1100" b="1" dirty="0"/>
              <a:t>・・・</a:t>
            </a:r>
          </a:p>
        </p:txBody>
      </p:sp>
      <p:sp>
        <p:nvSpPr>
          <p:cNvPr id="18" name="正方形/長方形 17"/>
          <p:cNvSpPr/>
          <p:nvPr/>
        </p:nvSpPr>
        <p:spPr>
          <a:xfrm>
            <a:off x="-183902" y="1255595"/>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大きい方</a:t>
            </a:r>
          </a:p>
        </p:txBody>
      </p:sp>
      <p:sp>
        <p:nvSpPr>
          <p:cNvPr id="19" name="正方形/長方形 18"/>
          <p:cNvSpPr/>
          <p:nvPr/>
        </p:nvSpPr>
        <p:spPr>
          <a:xfrm>
            <a:off x="-123561" y="5775428"/>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小さい方</a:t>
            </a:r>
          </a:p>
        </p:txBody>
      </p:sp>
      <p:sp>
        <p:nvSpPr>
          <p:cNvPr id="20" name="コンテンツ プレースホルダー 2"/>
          <p:cNvSpPr txBox="1">
            <a:spLocks/>
          </p:cNvSpPr>
          <p:nvPr/>
        </p:nvSpPr>
        <p:spPr>
          <a:xfrm>
            <a:off x="3886902" y="1505932"/>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r>
              <a:rPr lang="en-US" altLang="ja-JP" dirty="0" err="1"/>
              <a:t>sp</a:t>
            </a:r>
            <a:endParaRPr lang="en-US" altLang="ja-JP" dirty="0"/>
          </a:p>
        </p:txBody>
      </p:sp>
      <p:cxnSp>
        <p:nvCxnSpPr>
          <p:cNvPr id="21" name="カギ線コネクタ 20"/>
          <p:cNvCxnSpPr/>
          <p:nvPr/>
        </p:nvCxnSpPr>
        <p:spPr>
          <a:xfrm rot="10800000">
            <a:off x="3635377" y="1797344"/>
            <a:ext cx="394401"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コンテンツ プレースホルダー 2"/>
          <p:cNvSpPr txBox="1">
            <a:spLocks/>
          </p:cNvSpPr>
          <p:nvPr/>
        </p:nvSpPr>
        <p:spPr>
          <a:xfrm>
            <a:off x="3805684" y="120219"/>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solidFill>
                  <a:srgbClr val="FF0000"/>
                </a:solidFill>
              </a:rPr>
              <a:t>$</a:t>
            </a:r>
            <a:r>
              <a:rPr lang="en-US" altLang="ja-JP" dirty="0" err="1">
                <a:solidFill>
                  <a:srgbClr val="FF0000"/>
                </a:solidFill>
              </a:rPr>
              <a:t>fp</a:t>
            </a:r>
            <a:endParaRPr lang="en-US" altLang="ja-JP" dirty="0">
              <a:solidFill>
                <a:srgbClr val="FF0000"/>
              </a:solidFill>
            </a:endParaRPr>
          </a:p>
        </p:txBody>
      </p:sp>
      <p:cxnSp>
        <p:nvCxnSpPr>
          <p:cNvPr id="23" name="直線矢印コネクタ 22"/>
          <p:cNvCxnSpPr/>
          <p:nvPr/>
        </p:nvCxnSpPr>
        <p:spPr>
          <a:xfrm flipH="1">
            <a:off x="3635378" y="726345"/>
            <a:ext cx="564914" cy="39724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4" name="直線コネクタ 23"/>
          <p:cNvCxnSpPr/>
          <p:nvPr/>
        </p:nvCxnSpPr>
        <p:spPr>
          <a:xfrm>
            <a:off x="1183821" y="226941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正方形/長方形 24"/>
          <p:cNvSpPr/>
          <p:nvPr/>
        </p:nvSpPr>
        <p:spPr>
          <a:xfrm>
            <a:off x="1498496" y="1869042"/>
            <a:ext cx="1783862" cy="369332"/>
          </a:xfrm>
          <a:prstGeom prst="rect">
            <a:avLst/>
          </a:prstGeom>
        </p:spPr>
        <p:txBody>
          <a:bodyPr wrap="square">
            <a:spAutoFit/>
          </a:bodyPr>
          <a:lstStyle/>
          <a:p>
            <a:pPr algn="ctr"/>
            <a:r>
              <a:rPr lang="en-US" altLang="en-US" b="1" dirty="0"/>
              <a:t>n </a:t>
            </a:r>
            <a:r>
              <a:rPr lang="ja-JP" altLang="en-US" b="1" dirty="0"/>
              <a:t>個</a:t>
            </a:r>
            <a:r>
              <a:rPr lang="en-US" altLang="en-US" b="1" dirty="0"/>
              <a:t>目の引数</a:t>
            </a:r>
            <a:endParaRPr lang="ja-JP" altLang="en-US" b="1" dirty="0"/>
          </a:p>
        </p:txBody>
      </p:sp>
      <p:sp>
        <p:nvSpPr>
          <p:cNvPr id="26" name="正方形/長方形 25"/>
          <p:cNvSpPr/>
          <p:nvPr/>
        </p:nvSpPr>
        <p:spPr>
          <a:xfrm rot="5400000">
            <a:off x="2132345" y="1354217"/>
            <a:ext cx="395016" cy="261610"/>
          </a:xfrm>
          <a:prstGeom prst="rect">
            <a:avLst/>
          </a:prstGeom>
        </p:spPr>
        <p:txBody>
          <a:bodyPr wrap="square">
            <a:spAutoFit/>
          </a:bodyPr>
          <a:lstStyle/>
          <a:p>
            <a:r>
              <a:rPr lang="ja-JP" altLang="en-US" sz="1100" b="1" dirty="0"/>
              <a:t>・・・</a:t>
            </a:r>
          </a:p>
        </p:txBody>
      </p:sp>
    </p:spTree>
    <p:extLst>
      <p:ext uri="{BB962C8B-B14F-4D97-AF65-F5344CB8AC3E}">
        <p14:creationId xmlns:p14="http://schemas.microsoft.com/office/powerpoint/2010/main" val="15805991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アセンブリ生成の拡張</a:t>
            </a:r>
          </a:p>
        </p:txBody>
      </p:sp>
      <p:sp>
        <p:nvSpPr>
          <p:cNvPr id="7" name="コンテンツ プレースホルダー 2"/>
          <p:cNvSpPr txBox="1">
            <a:spLocks/>
          </p:cNvSpPr>
          <p:nvPr/>
        </p:nvSpPr>
        <p:spPr>
          <a:xfrm>
            <a:off x="4676117" y="1417637"/>
            <a:ext cx="4177598" cy="493312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en-US" dirty="0"/>
              <a:t>関数定義本体の頭</a:t>
            </a:r>
          </a:p>
          <a:p>
            <a:pPr lvl="1"/>
            <a:r>
              <a:rPr lang="en-US" altLang="en-US" dirty="0"/>
              <a:t>$</a:t>
            </a:r>
            <a:r>
              <a:rPr lang="en-US" altLang="en-US" dirty="0" err="1"/>
              <a:t>sp</a:t>
            </a:r>
            <a:r>
              <a:rPr lang="en-US" altLang="en-US" dirty="0"/>
              <a:t> </a:t>
            </a:r>
            <a:r>
              <a:rPr lang="ja-JP" altLang="en-US" dirty="0"/>
              <a:t>を動かしてフレームを確保</a:t>
            </a:r>
            <a:endParaRPr lang="en-US" altLang="en-US" dirty="0"/>
          </a:p>
        </p:txBody>
      </p:sp>
      <p:sp>
        <p:nvSpPr>
          <p:cNvPr id="4" name="正方形/長方形 3"/>
          <p:cNvSpPr/>
          <p:nvPr/>
        </p:nvSpPr>
        <p:spPr>
          <a:xfrm>
            <a:off x="1183822" y="1784803"/>
            <a:ext cx="2451554" cy="4390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183821" y="339997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直線コネクタ 5"/>
          <p:cNvCxnSpPr/>
          <p:nvPr/>
        </p:nvCxnSpPr>
        <p:spPr>
          <a:xfrm>
            <a:off x="1183821" y="301262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正方形/長方形 7"/>
          <p:cNvSpPr/>
          <p:nvPr/>
        </p:nvSpPr>
        <p:spPr>
          <a:xfrm>
            <a:off x="1619880" y="3052349"/>
            <a:ext cx="1467210" cy="369332"/>
          </a:xfrm>
          <a:prstGeom prst="rect">
            <a:avLst/>
          </a:prstGeom>
        </p:spPr>
        <p:txBody>
          <a:bodyPr wrap="square">
            <a:spAutoFit/>
          </a:bodyPr>
          <a:lstStyle/>
          <a:p>
            <a:pPr algn="ctr"/>
            <a:r>
              <a:rPr lang="en-US" altLang="ja-JP" b="1" dirty="0"/>
              <a:t>1</a:t>
            </a:r>
            <a:r>
              <a:rPr lang="en-US" altLang="en-US" b="1" dirty="0"/>
              <a:t>つ目の引数</a:t>
            </a:r>
            <a:endParaRPr lang="ja-JP" altLang="en-US" b="1" dirty="0"/>
          </a:p>
        </p:txBody>
      </p:sp>
      <p:sp>
        <p:nvSpPr>
          <p:cNvPr id="9" name="正方形/長方形 8"/>
          <p:cNvSpPr/>
          <p:nvPr/>
        </p:nvSpPr>
        <p:spPr>
          <a:xfrm>
            <a:off x="1619880" y="2633391"/>
            <a:ext cx="1467210" cy="369332"/>
          </a:xfrm>
          <a:prstGeom prst="rect">
            <a:avLst/>
          </a:prstGeom>
        </p:spPr>
        <p:txBody>
          <a:bodyPr wrap="square">
            <a:spAutoFit/>
          </a:bodyPr>
          <a:lstStyle/>
          <a:p>
            <a:pPr algn="ctr"/>
            <a:r>
              <a:rPr lang="en-US" altLang="en-US" b="1" dirty="0"/>
              <a:t>2つ目の引数</a:t>
            </a:r>
            <a:endParaRPr lang="ja-JP" altLang="en-US" b="1" dirty="0"/>
          </a:p>
        </p:txBody>
      </p:sp>
      <p:cxnSp>
        <p:nvCxnSpPr>
          <p:cNvPr id="10" name="直線コネクタ 9"/>
          <p:cNvCxnSpPr/>
          <p:nvPr/>
        </p:nvCxnSpPr>
        <p:spPr>
          <a:xfrm>
            <a:off x="1183821" y="2633391"/>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rot="5400000">
            <a:off x="2143738" y="2305077"/>
            <a:ext cx="395016" cy="261610"/>
          </a:xfrm>
          <a:prstGeom prst="rect">
            <a:avLst/>
          </a:prstGeom>
        </p:spPr>
        <p:txBody>
          <a:bodyPr wrap="square">
            <a:spAutoFit/>
          </a:bodyPr>
          <a:lstStyle/>
          <a:p>
            <a:r>
              <a:rPr lang="ja-JP" altLang="en-US" sz="1100" b="1" dirty="0"/>
              <a:t>・・・</a:t>
            </a:r>
          </a:p>
        </p:txBody>
      </p:sp>
      <p:sp>
        <p:nvSpPr>
          <p:cNvPr id="18" name="正方形/長方形 17"/>
          <p:cNvSpPr/>
          <p:nvPr/>
        </p:nvSpPr>
        <p:spPr>
          <a:xfrm>
            <a:off x="-183902" y="1255595"/>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大きい方</a:t>
            </a:r>
          </a:p>
        </p:txBody>
      </p:sp>
      <p:sp>
        <p:nvSpPr>
          <p:cNvPr id="19" name="正方形/長方形 18"/>
          <p:cNvSpPr/>
          <p:nvPr/>
        </p:nvSpPr>
        <p:spPr>
          <a:xfrm>
            <a:off x="-123561" y="5775428"/>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小さい方</a:t>
            </a:r>
          </a:p>
        </p:txBody>
      </p:sp>
      <p:sp>
        <p:nvSpPr>
          <p:cNvPr id="20" name="コンテンツ プレースホルダー 2"/>
          <p:cNvSpPr txBox="1">
            <a:spLocks/>
          </p:cNvSpPr>
          <p:nvPr/>
        </p:nvSpPr>
        <p:spPr>
          <a:xfrm>
            <a:off x="3827359" y="5850050"/>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r>
              <a:rPr lang="en-US" altLang="ja-JP" dirty="0" err="1"/>
              <a:t>sp</a:t>
            </a:r>
            <a:endParaRPr lang="en-US" altLang="ja-JP" dirty="0"/>
          </a:p>
        </p:txBody>
      </p:sp>
      <p:cxnSp>
        <p:nvCxnSpPr>
          <p:cNvPr id="21" name="カギ線コネクタ 20"/>
          <p:cNvCxnSpPr/>
          <p:nvPr/>
        </p:nvCxnSpPr>
        <p:spPr>
          <a:xfrm rot="10800000">
            <a:off x="3575834" y="6141462"/>
            <a:ext cx="394401"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コンテンツ プレースホルダー 2"/>
          <p:cNvSpPr txBox="1">
            <a:spLocks/>
          </p:cNvSpPr>
          <p:nvPr/>
        </p:nvSpPr>
        <p:spPr>
          <a:xfrm>
            <a:off x="3805684" y="120219"/>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solidFill>
                  <a:srgbClr val="FF0000"/>
                </a:solidFill>
              </a:rPr>
              <a:t>$</a:t>
            </a:r>
            <a:r>
              <a:rPr lang="en-US" altLang="ja-JP" dirty="0" err="1">
                <a:solidFill>
                  <a:srgbClr val="FF0000"/>
                </a:solidFill>
              </a:rPr>
              <a:t>fp</a:t>
            </a:r>
            <a:endParaRPr lang="en-US" altLang="ja-JP" dirty="0">
              <a:solidFill>
                <a:srgbClr val="FF0000"/>
              </a:solidFill>
            </a:endParaRPr>
          </a:p>
        </p:txBody>
      </p:sp>
      <p:cxnSp>
        <p:nvCxnSpPr>
          <p:cNvPr id="23" name="直線矢印コネクタ 22"/>
          <p:cNvCxnSpPr/>
          <p:nvPr/>
        </p:nvCxnSpPr>
        <p:spPr>
          <a:xfrm flipH="1">
            <a:off x="3635378" y="726345"/>
            <a:ext cx="564914" cy="39724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4" name="直線コネクタ 23"/>
          <p:cNvCxnSpPr/>
          <p:nvPr/>
        </p:nvCxnSpPr>
        <p:spPr>
          <a:xfrm>
            <a:off x="1183821" y="226941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正方形/長方形 24"/>
          <p:cNvSpPr/>
          <p:nvPr/>
        </p:nvSpPr>
        <p:spPr>
          <a:xfrm>
            <a:off x="1498496" y="1869042"/>
            <a:ext cx="1783862" cy="369332"/>
          </a:xfrm>
          <a:prstGeom prst="rect">
            <a:avLst/>
          </a:prstGeom>
        </p:spPr>
        <p:txBody>
          <a:bodyPr wrap="square">
            <a:spAutoFit/>
          </a:bodyPr>
          <a:lstStyle/>
          <a:p>
            <a:pPr algn="ctr"/>
            <a:r>
              <a:rPr lang="en-US" altLang="en-US" b="1" dirty="0"/>
              <a:t>n </a:t>
            </a:r>
            <a:r>
              <a:rPr lang="ja-JP" altLang="en-US" b="1" dirty="0"/>
              <a:t>個</a:t>
            </a:r>
            <a:r>
              <a:rPr lang="en-US" altLang="en-US" b="1" dirty="0"/>
              <a:t>目の引数</a:t>
            </a:r>
            <a:endParaRPr lang="ja-JP" altLang="en-US" b="1" dirty="0"/>
          </a:p>
        </p:txBody>
      </p:sp>
      <p:sp>
        <p:nvSpPr>
          <p:cNvPr id="26" name="正方形/長方形 25"/>
          <p:cNvSpPr/>
          <p:nvPr/>
        </p:nvSpPr>
        <p:spPr>
          <a:xfrm rot="5400000">
            <a:off x="2132345" y="1354217"/>
            <a:ext cx="395016" cy="261610"/>
          </a:xfrm>
          <a:prstGeom prst="rect">
            <a:avLst/>
          </a:prstGeom>
        </p:spPr>
        <p:txBody>
          <a:bodyPr wrap="square">
            <a:spAutoFit/>
          </a:bodyPr>
          <a:lstStyle/>
          <a:p>
            <a:r>
              <a:rPr lang="ja-JP" altLang="en-US" sz="1100" b="1" dirty="0"/>
              <a:t>・・・</a:t>
            </a:r>
          </a:p>
        </p:txBody>
      </p:sp>
    </p:spTree>
    <p:extLst>
      <p:ext uri="{BB962C8B-B14F-4D97-AF65-F5344CB8AC3E}">
        <p14:creationId xmlns:p14="http://schemas.microsoft.com/office/powerpoint/2010/main" val="319804430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アセンブリ生成の拡張</a:t>
            </a:r>
          </a:p>
        </p:txBody>
      </p:sp>
      <p:sp>
        <p:nvSpPr>
          <p:cNvPr id="7" name="コンテンツ プレースホルダー 2"/>
          <p:cNvSpPr txBox="1">
            <a:spLocks/>
          </p:cNvSpPr>
          <p:nvPr/>
        </p:nvSpPr>
        <p:spPr>
          <a:xfrm>
            <a:off x="4676117" y="1417637"/>
            <a:ext cx="4177598" cy="493312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en-US" dirty="0"/>
              <a:t>関数定義本体の頭</a:t>
            </a:r>
          </a:p>
          <a:p>
            <a:pPr lvl="1"/>
            <a:r>
              <a:rPr lang="en-US" altLang="en-US" dirty="0"/>
              <a:t>$</a:t>
            </a:r>
            <a:r>
              <a:rPr lang="en-US" altLang="en-US" dirty="0" err="1"/>
              <a:t>sp</a:t>
            </a:r>
            <a:r>
              <a:rPr lang="en-US" altLang="en-US" dirty="0"/>
              <a:t> </a:t>
            </a:r>
            <a:r>
              <a:rPr lang="ja-JP" altLang="en-US" dirty="0"/>
              <a:t>を動かしてフレームを確保</a:t>
            </a:r>
            <a:endParaRPr lang="en-US" altLang="ja-JP" dirty="0"/>
          </a:p>
          <a:p>
            <a:pPr lvl="1"/>
            <a:r>
              <a:rPr lang="en-US" altLang="en-US" dirty="0"/>
              <a:t>$</a:t>
            </a:r>
            <a:r>
              <a:rPr lang="en-US" altLang="en-US" dirty="0" err="1"/>
              <a:t>fp</a:t>
            </a:r>
            <a:r>
              <a:rPr lang="en-US" altLang="en-US" dirty="0"/>
              <a:t> </a:t>
            </a:r>
            <a:r>
              <a:rPr lang="ja-JP" altLang="en-US" dirty="0"/>
              <a:t>と</a:t>
            </a:r>
            <a:r>
              <a:rPr lang="en-US" altLang="ja-JP" dirty="0"/>
              <a:t> $</a:t>
            </a:r>
            <a:r>
              <a:rPr lang="en-US" altLang="ja-JP" dirty="0" err="1"/>
              <a:t>ra</a:t>
            </a:r>
            <a:r>
              <a:rPr lang="en-US" altLang="ja-JP" dirty="0"/>
              <a:t> </a:t>
            </a:r>
            <a:r>
              <a:rPr lang="ja-JP" altLang="en-US" dirty="0"/>
              <a:t>を退避</a:t>
            </a:r>
            <a:endParaRPr lang="en-US" altLang="ja-JP" dirty="0"/>
          </a:p>
        </p:txBody>
      </p:sp>
      <p:sp>
        <p:nvSpPr>
          <p:cNvPr id="4" name="正方形/長方形 3"/>
          <p:cNvSpPr/>
          <p:nvPr/>
        </p:nvSpPr>
        <p:spPr>
          <a:xfrm>
            <a:off x="1183822" y="1784803"/>
            <a:ext cx="2451554" cy="4390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183821" y="339997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直線コネクタ 5"/>
          <p:cNvCxnSpPr/>
          <p:nvPr/>
        </p:nvCxnSpPr>
        <p:spPr>
          <a:xfrm>
            <a:off x="1183821" y="301262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正方形/長方形 7"/>
          <p:cNvSpPr/>
          <p:nvPr/>
        </p:nvSpPr>
        <p:spPr>
          <a:xfrm>
            <a:off x="1619880" y="3052349"/>
            <a:ext cx="1467210" cy="369332"/>
          </a:xfrm>
          <a:prstGeom prst="rect">
            <a:avLst/>
          </a:prstGeom>
        </p:spPr>
        <p:txBody>
          <a:bodyPr wrap="square">
            <a:spAutoFit/>
          </a:bodyPr>
          <a:lstStyle/>
          <a:p>
            <a:pPr algn="ctr"/>
            <a:r>
              <a:rPr lang="en-US" altLang="ja-JP" b="1" dirty="0"/>
              <a:t>1</a:t>
            </a:r>
            <a:r>
              <a:rPr lang="en-US" altLang="en-US" b="1" dirty="0"/>
              <a:t>つ目の引数</a:t>
            </a:r>
            <a:endParaRPr lang="ja-JP" altLang="en-US" b="1" dirty="0"/>
          </a:p>
        </p:txBody>
      </p:sp>
      <p:sp>
        <p:nvSpPr>
          <p:cNvPr id="9" name="正方形/長方形 8"/>
          <p:cNvSpPr/>
          <p:nvPr/>
        </p:nvSpPr>
        <p:spPr>
          <a:xfrm>
            <a:off x="1619880" y="2633391"/>
            <a:ext cx="1467210" cy="369332"/>
          </a:xfrm>
          <a:prstGeom prst="rect">
            <a:avLst/>
          </a:prstGeom>
        </p:spPr>
        <p:txBody>
          <a:bodyPr wrap="square">
            <a:spAutoFit/>
          </a:bodyPr>
          <a:lstStyle/>
          <a:p>
            <a:pPr algn="ctr"/>
            <a:r>
              <a:rPr lang="en-US" altLang="en-US" b="1" dirty="0"/>
              <a:t>2つ目の引数</a:t>
            </a:r>
            <a:endParaRPr lang="ja-JP" altLang="en-US" b="1" dirty="0"/>
          </a:p>
        </p:txBody>
      </p:sp>
      <p:cxnSp>
        <p:nvCxnSpPr>
          <p:cNvPr id="10" name="直線コネクタ 9"/>
          <p:cNvCxnSpPr/>
          <p:nvPr/>
        </p:nvCxnSpPr>
        <p:spPr>
          <a:xfrm>
            <a:off x="1183821" y="2633391"/>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rot="5400000">
            <a:off x="2143738" y="2305077"/>
            <a:ext cx="395016" cy="261610"/>
          </a:xfrm>
          <a:prstGeom prst="rect">
            <a:avLst/>
          </a:prstGeom>
        </p:spPr>
        <p:txBody>
          <a:bodyPr wrap="square">
            <a:spAutoFit/>
          </a:bodyPr>
          <a:lstStyle/>
          <a:p>
            <a:r>
              <a:rPr lang="ja-JP" altLang="en-US" sz="1100" b="1" dirty="0"/>
              <a:t>・・・</a:t>
            </a:r>
          </a:p>
        </p:txBody>
      </p:sp>
      <p:sp>
        <p:nvSpPr>
          <p:cNvPr id="18" name="正方形/長方形 17"/>
          <p:cNvSpPr/>
          <p:nvPr/>
        </p:nvSpPr>
        <p:spPr>
          <a:xfrm>
            <a:off x="-183902" y="1255595"/>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大きい方</a:t>
            </a:r>
          </a:p>
        </p:txBody>
      </p:sp>
      <p:sp>
        <p:nvSpPr>
          <p:cNvPr id="19" name="正方形/長方形 18"/>
          <p:cNvSpPr/>
          <p:nvPr/>
        </p:nvSpPr>
        <p:spPr>
          <a:xfrm>
            <a:off x="-123561" y="5775428"/>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小さい方</a:t>
            </a:r>
          </a:p>
        </p:txBody>
      </p:sp>
      <p:sp>
        <p:nvSpPr>
          <p:cNvPr id="20" name="コンテンツ プレースホルダー 2"/>
          <p:cNvSpPr txBox="1">
            <a:spLocks/>
          </p:cNvSpPr>
          <p:nvPr/>
        </p:nvSpPr>
        <p:spPr>
          <a:xfrm>
            <a:off x="3827359" y="5850050"/>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r>
              <a:rPr lang="en-US" altLang="ja-JP" dirty="0" err="1"/>
              <a:t>sp</a:t>
            </a:r>
            <a:endParaRPr lang="en-US" altLang="ja-JP" dirty="0"/>
          </a:p>
        </p:txBody>
      </p:sp>
      <p:cxnSp>
        <p:nvCxnSpPr>
          <p:cNvPr id="21" name="カギ線コネクタ 20"/>
          <p:cNvCxnSpPr/>
          <p:nvPr/>
        </p:nvCxnSpPr>
        <p:spPr>
          <a:xfrm rot="10800000">
            <a:off x="3575834" y="6141462"/>
            <a:ext cx="394401"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4" name="直線コネクタ 23"/>
          <p:cNvCxnSpPr/>
          <p:nvPr/>
        </p:nvCxnSpPr>
        <p:spPr>
          <a:xfrm>
            <a:off x="1183821" y="226941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正方形/長方形 24"/>
          <p:cNvSpPr/>
          <p:nvPr/>
        </p:nvSpPr>
        <p:spPr>
          <a:xfrm>
            <a:off x="1498496" y="1869042"/>
            <a:ext cx="1783862" cy="369332"/>
          </a:xfrm>
          <a:prstGeom prst="rect">
            <a:avLst/>
          </a:prstGeom>
        </p:spPr>
        <p:txBody>
          <a:bodyPr wrap="square">
            <a:spAutoFit/>
          </a:bodyPr>
          <a:lstStyle/>
          <a:p>
            <a:pPr algn="ctr"/>
            <a:r>
              <a:rPr lang="en-US" altLang="en-US" b="1" dirty="0"/>
              <a:t>n </a:t>
            </a:r>
            <a:r>
              <a:rPr lang="ja-JP" altLang="en-US" b="1" dirty="0"/>
              <a:t>個</a:t>
            </a:r>
            <a:r>
              <a:rPr lang="en-US" altLang="en-US" b="1" dirty="0"/>
              <a:t>目の引数</a:t>
            </a:r>
            <a:endParaRPr lang="ja-JP" altLang="en-US" b="1" dirty="0"/>
          </a:p>
        </p:txBody>
      </p:sp>
      <p:sp>
        <p:nvSpPr>
          <p:cNvPr id="26" name="正方形/長方形 25"/>
          <p:cNvSpPr/>
          <p:nvPr/>
        </p:nvSpPr>
        <p:spPr>
          <a:xfrm rot="5400000">
            <a:off x="2132345" y="1354217"/>
            <a:ext cx="395016" cy="261610"/>
          </a:xfrm>
          <a:prstGeom prst="rect">
            <a:avLst/>
          </a:prstGeom>
        </p:spPr>
        <p:txBody>
          <a:bodyPr wrap="square">
            <a:spAutoFit/>
          </a:bodyPr>
          <a:lstStyle/>
          <a:p>
            <a:r>
              <a:rPr lang="ja-JP" altLang="en-US" sz="1100" b="1" dirty="0"/>
              <a:t>・・・</a:t>
            </a:r>
          </a:p>
        </p:txBody>
      </p:sp>
      <p:cxnSp>
        <p:nvCxnSpPr>
          <p:cNvPr id="27" name="直線コネクタ 26"/>
          <p:cNvCxnSpPr/>
          <p:nvPr/>
        </p:nvCxnSpPr>
        <p:spPr>
          <a:xfrm>
            <a:off x="1183821" y="577542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直線コネクタ 27"/>
          <p:cNvCxnSpPr/>
          <p:nvPr/>
        </p:nvCxnSpPr>
        <p:spPr>
          <a:xfrm>
            <a:off x="1183821" y="5406096"/>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9" name="正方形/長方形 28"/>
          <p:cNvSpPr/>
          <p:nvPr/>
        </p:nvSpPr>
        <p:spPr>
          <a:xfrm>
            <a:off x="1619880" y="5406096"/>
            <a:ext cx="1467210" cy="369332"/>
          </a:xfrm>
          <a:prstGeom prst="rect">
            <a:avLst/>
          </a:prstGeom>
        </p:spPr>
        <p:txBody>
          <a:bodyPr wrap="square">
            <a:spAutoFit/>
          </a:bodyPr>
          <a:lstStyle/>
          <a:p>
            <a:pPr algn="ctr"/>
            <a:r>
              <a:rPr lang="en-US" altLang="ja-JP" b="1" dirty="0"/>
              <a:t>$</a:t>
            </a:r>
            <a:r>
              <a:rPr lang="en-US" altLang="ja-JP" b="1" dirty="0" err="1"/>
              <a:t>ra</a:t>
            </a:r>
            <a:r>
              <a:rPr lang="en-US" altLang="ja-JP" b="1" dirty="0"/>
              <a:t> </a:t>
            </a:r>
            <a:r>
              <a:rPr lang="ja-JP" altLang="en-US" b="1" dirty="0"/>
              <a:t>の退避先</a:t>
            </a:r>
          </a:p>
        </p:txBody>
      </p:sp>
      <p:sp>
        <p:nvSpPr>
          <p:cNvPr id="30" name="正方形/長方形 29"/>
          <p:cNvSpPr/>
          <p:nvPr/>
        </p:nvSpPr>
        <p:spPr>
          <a:xfrm>
            <a:off x="1619880" y="5787499"/>
            <a:ext cx="1467210" cy="369332"/>
          </a:xfrm>
          <a:prstGeom prst="rect">
            <a:avLst/>
          </a:prstGeom>
        </p:spPr>
        <p:txBody>
          <a:bodyPr wrap="square">
            <a:spAutoFit/>
          </a:bodyPr>
          <a:lstStyle/>
          <a:p>
            <a:pPr algn="ctr"/>
            <a:r>
              <a:rPr lang="en-US" altLang="ja-JP" b="1" dirty="0"/>
              <a:t>$</a:t>
            </a:r>
            <a:r>
              <a:rPr lang="en-US" altLang="ja-JP" b="1" dirty="0" err="1"/>
              <a:t>fp</a:t>
            </a:r>
            <a:r>
              <a:rPr lang="en-US" altLang="ja-JP" b="1" dirty="0"/>
              <a:t> </a:t>
            </a:r>
            <a:r>
              <a:rPr lang="ja-JP" altLang="en-US" b="1" dirty="0"/>
              <a:t>の退避先</a:t>
            </a:r>
          </a:p>
        </p:txBody>
      </p:sp>
      <p:sp>
        <p:nvSpPr>
          <p:cNvPr id="31" name="コンテンツ プレースホルダー 2"/>
          <p:cNvSpPr txBox="1">
            <a:spLocks/>
          </p:cNvSpPr>
          <p:nvPr/>
        </p:nvSpPr>
        <p:spPr>
          <a:xfrm>
            <a:off x="3805684" y="87229"/>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solidFill>
                  <a:srgbClr val="FF0000"/>
                </a:solidFill>
              </a:rPr>
              <a:t>$</a:t>
            </a:r>
            <a:r>
              <a:rPr lang="en-US" altLang="ja-JP" dirty="0" err="1">
                <a:solidFill>
                  <a:srgbClr val="FF0000"/>
                </a:solidFill>
              </a:rPr>
              <a:t>fp</a:t>
            </a:r>
            <a:endParaRPr lang="en-US" altLang="ja-JP" dirty="0">
              <a:solidFill>
                <a:srgbClr val="FF0000"/>
              </a:solidFill>
            </a:endParaRPr>
          </a:p>
        </p:txBody>
      </p:sp>
      <p:cxnSp>
        <p:nvCxnSpPr>
          <p:cNvPr id="32" name="直線矢印コネクタ 31"/>
          <p:cNvCxnSpPr/>
          <p:nvPr/>
        </p:nvCxnSpPr>
        <p:spPr>
          <a:xfrm flipH="1">
            <a:off x="3635378" y="693355"/>
            <a:ext cx="564914" cy="39724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8577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解説</a:t>
            </a:r>
          </a:p>
        </p:txBody>
      </p:sp>
      <p:sp>
        <p:nvSpPr>
          <p:cNvPr id="3" name="正方形/長方形 2"/>
          <p:cNvSpPr/>
          <p:nvPr/>
        </p:nvSpPr>
        <p:spPr>
          <a:xfrm>
            <a:off x="632303" y="1420133"/>
            <a:ext cx="4266270" cy="3970318"/>
          </a:xfrm>
          <a:prstGeom prst="rect">
            <a:avLst/>
          </a:prstGeom>
        </p:spPr>
        <p:txBody>
          <a:bodyPr wrap="square">
            <a:spAutoFit/>
          </a:bodyPr>
          <a:lstStyle/>
          <a:p>
            <a:r>
              <a:rPr lang="en-US" altLang="ja-JP" sz="2800" b="1" dirty="0"/>
              <a:t>	.text</a:t>
            </a:r>
          </a:p>
          <a:p>
            <a:r>
              <a:rPr lang="en-US" altLang="ja-JP" sz="2800" b="1" dirty="0"/>
              <a:t>	.</a:t>
            </a:r>
            <a:r>
              <a:rPr lang="en-US" altLang="ja-JP" sz="2800" b="1" dirty="0" err="1"/>
              <a:t>globl</a:t>
            </a:r>
            <a:r>
              <a:rPr lang="en-US" altLang="ja-JP" sz="2800" b="1" dirty="0"/>
              <a:t>		main</a:t>
            </a:r>
          </a:p>
          <a:p>
            <a:r>
              <a:rPr lang="en-US" altLang="ja-JP" sz="2800" b="1" dirty="0"/>
              <a:t>main:</a:t>
            </a:r>
          </a:p>
          <a:p>
            <a:r>
              <a:rPr lang="en-US" altLang="ja-JP" sz="2800" b="1" dirty="0"/>
              <a:t>	</a:t>
            </a:r>
            <a:r>
              <a:rPr lang="en-US" altLang="ja-JP" sz="2800" b="1" dirty="0" err="1"/>
              <a:t>addiu</a:t>
            </a:r>
            <a:r>
              <a:rPr lang="en-US" altLang="ja-JP" sz="2800" b="1" dirty="0"/>
              <a:t>		$sp,$sp,-20</a:t>
            </a:r>
          </a:p>
          <a:p>
            <a:r>
              <a:rPr lang="en-US" altLang="ja-JP" sz="2800" b="1" dirty="0"/>
              <a:t>	li			$v0,1</a:t>
            </a:r>
          </a:p>
          <a:p>
            <a:r>
              <a:rPr lang="en-US" altLang="ja-JP" sz="2800" b="1" dirty="0"/>
              <a:t>	li			$a0,20</a:t>
            </a:r>
          </a:p>
          <a:p>
            <a:r>
              <a:rPr lang="en-US" altLang="ja-JP" sz="2800" b="1" dirty="0"/>
              <a:t>	</a:t>
            </a:r>
            <a:r>
              <a:rPr lang="en-US" altLang="ja-JP" sz="2800" b="1" dirty="0" err="1"/>
              <a:t>syscall</a:t>
            </a:r>
            <a:endParaRPr lang="en-US" altLang="ja-JP" sz="2800" b="1" dirty="0"/>
          </a:p>
          <a:p>
            <a:r>
              <a:rPr lang="en-US" altLang="ja-JP" sz="2800" b="1" dirty="0"/>
              <a:t>	</a:t>
            </a:r>
            <a:r>
              <a:rPr lang="en-US" altLang="ja-JP" sz="2800" b="1" dirty="0" err="1"/>
              <a:t>addiu</a:t>
            </a:r>
            <a:r>
              <a:rPr lang="en-US" altLang="ja-JP" sz="2800" b="1" dirty="0"/>
              <a:t>		$sp,$sp,20</a:t>
            </a:r>
          </a:p>
          <a:p>
            <a:r>
              <a:rPr lang="en-US" altLang="ja-JP" sz="2800" b="1" dirty="0"/>
              <a:t>	</a:t>
            </a:r>
            <a:r>
              <a:rPr lang="en-US" altLang="ja-JP" sz="2800" b="1" dirty="0" err="1"/>
              <a:t>jr</a:t>
            </a:r>
            <a:r>
              <a:rPr lang="en-US" altLang="ja-JP" sz="2800" b="1" dirty="0"/>
              <a:t>			$</a:t>
            </a:r>
            <a:r>
              <a:rPr lang="en-US" altLang="ja-JP" sz="2800" b="1" dirty="0" err="1"/>
              <a:t>ra</a:t>
            </a:r>
            <a:endParaRPr lang="en-US" altLang="ja-JP" sz="2800" b="1" dirty="0"/>
          </a:p>
        </p:txBody>
      </p:sp>
      <p:sp>
        <p:nvSpPr>
          <p:cNvPr id="4" name="線吹き出し 1 (枠付き) 3"/>
          <p:cNvSpPr/>
          <p:nvPr/>
        </p:nvSpPr>
        <p:spPr>
          <a:xfrm>
            <a:off x="4898573" y="2018847"/>
            <a:ext cx="3719285" cy="1197429"/>
          </a:xfrm>
          <a:prstGeom prst="borderCallout1">
            <a:avLst>
              <a:gd name="adj1" fmla="val 27841"/>
              <a:gd name="adj2" fmla="val -3943"/>
              <a:gd name="adj3" fmla="val 48864"/>
              <a:gd name="adj4" fmla="val -86687"/>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a:solidFill>
                  <a:schemeClr val="tx1"/>
                </a:solidFill>
              </a:rPr>
              <a:t>main </a:t>
            </a:r>
            <a:r>
              <a:rPr lang="ja-JP" altLang="en-US" sz="2400" b="1" dirty="0">
                <a:solidFill>
                  <a:schemeClr val="tx1"/>
                </a:solidFill>
              </a:rPr>
              <a:t>ラベル</a:t>
            </a:r>
            <a:r>
              <a:rPr lang="en-US" altLang="ja-JP" sz="2400" b="1" dirty="0">
                <a:solidFill>
                  <a:schemeClr val="tx1"/>
                </a:solidFill>
              </a:rPr>
              <a:t>: </a:t>
            </a:r>
            <a:r>
              <a:rPr lang="ja-JP" altLang="en-US" sz="2400" b="1" dirty="0">
                <a:solidFill>
                  <a:schemeClr val="tx1"/>
                </a:solidFill>
              </a:rPr>
              <a:t>プログラムのこの場所を</a:t>
            </a:r>
            <a:r>
              <a:rPr lang="en-US" altLang="ja-JP" sz="2400" b="1" dirty="0">
                <a:solidFill>
                  <a:schemeClr val="tx1"/>
                </a:solidFill>
              </a:rPr>
              <a:t> main </a:t>
            </a:r>
            <a:r>
              <a:rPr lang="ja-JP" altLang="en-US" sz="2400" b="1" dirty="0">
                <a:solidFill>
                  <a:schemeClr val="tx1"/>
                </a:solidFill>
              </a:rPr>
              <a:t>という</a:t>
            </a:r>
            <a:br>
              <a:rPr lang="en-US" altLang="ja-JP" sz="2400" b="1" dirty="0">
                <a:solidFill>
                  <a:schemeClr val="tx1"/>
                </a:solidFill>
              </a:rPr>
            </a:br>
            <a:r>
              <a:rPr lang="ja-JP" altLang="en-US" sz="2400" b="1" dirty="0">
                <a:solidFill>
                  <a:schemeClr val="tx1"/>
                </a:solidFill>
              </a:rPr>
              <a:t>名前にする</a:t>
            </a:r>
            <a:endParaRPr lang="en-US" altLang="ja-JP" sz="2400" b="1" dirty="0">
              <a:solidFill>
                <a:schemeClr val="tx1"/>
              </a:solidFill>
            </a:endParaRPr>
          </a:p>
        </p:txBody>
      </p:sp>
    </p:spTree>
    <p:extLst>
      <p:ext uri="{BB962C8B-B14F-4D97-AF65-F5344CB8AC3E}">
        <p14:creationId xmlns:p14="http://schemas.microsoft.com/office/powerpoint/2010/main" val="229856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アセンブリ生成の拡張</a:t>
            </a:r>
          </a:p>
        </p:txBody>
      </p:sp>
      <p:sp>
        <p:nvSpPr>
          <p:cNvPr id="7" name="コンテンツ プレースホルダー 2"/>
          <p:cNvSpPr txBox="1">
            <a:spLocks/>
          </p:cNvSpPr>
          <p:nvPr/>
        </p:nvSpPr>
        <p:spPr>
          <a:xfrm>
            <a:off x="4676117" y="1417637"/>
            <a:ext cx="4177598" cy="493312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en-US" dirty="0"/>
              <a:t>関数定義本体の頭</a:t>
            </a:r>
          </a:p>
          <a:p>
            <a:pPr lvl="1"/>
            <a:r>
              <a:rPr lang="en-US" altLang="en-US" dirty="0"/>
              <a:t>$</a:t>
            </a:r>
            <a:r>
              <a:rPr lang="en-US" altLang="en-US" dirty="0" err="1"/>
              <a:t>sp</a:t>
            </a:r>
            <a:r>
              <a:rPr lang="en-US" altLang="en-US" dirty="0"/>
              <a:t> </a:t>
            </a:r>
            <a:r>
              <a:rPr lang="ja-JP" altLang="en-US" dirty="0"/>
              <a:t>を動かしてフレームを確保</a:t>
            </a:r>
            <a:endParaRPr lang="en-US" altLang="ja-JP" dirty="0"/>
          </a:p>
          <a:p>
            <a:pPr lvl="1"/>
            <a:r>
              <a:rPr lang="en-US" altLang="en-US" dirty="0"/>
              <a:t>$</a:t>
            </a:r>
            <a:r>
              <a:rPr lang="en-US" altLang="en-US" dirty="0" err="1"/>
              <a:t>fp</a:t>
            </a:r>
            <a:r>
              <a:rPr lang="en-US" altLang="en-US" dirty="0"/>
              <a:t> </a:t>
            </a:r>
            <a:r>
              <a:rPr lang="ja-JP" altLang="en-US" dirty="0"/>
              <a:t>と</a:t>
            </a:r>
            <a:r>
              <a:rPr lang="en-US" altLang="ja-JP" dirty="0"/>
              <a:t> $</a:t>
            </a:r>
            <a:r>
              <a:rPr lang="en-US" altLang="ja-JP" dirty="0" err="1"/>
              <a:t>ra</a:t>
            </a:r>
            <a:r>
              <a:rPr lang="en-US" altLang="ja-JP" dirty="0"/>
              <a:t> </a:t>
            </a:r>
            <a:r>
              <a:rPr lang="ja-JP" altLang="en-US" dirty="0"/>
              <a:t>を退避</a:t>
            </a:r>
            <a:endParaRPr lang="en-US" altLang="ja-JP" dirty="0"/>
          </a:p>
          <a:p>
            <a:pPr lvl="1"/>
            <a:r>
              <a:rPr lang="en-US" altLang="en-US" dirty="0"/>
              <a:t>$</a:t>
            </a:r>
            <a:r>
              <a:rPr lang="en-US" altLang="en-US" dirty="0" err="1"/>
              <a:t>fp</a:t>
            </a:r>
            <a:r>
              <a:rPr lang="ja-JP" altLang="en-US" dirty="0"/>
              <a:t> をセット</a:t>
            </a:r>
            <a:endParaRPr lang="en-US" altLang="ja-JP" dirty="0"/>
          </a:p>
          <a:p>
            <a:pPr lvl="2"/>
            <a:r>
              <a:rPr lang="en-US" altLang="en-US" dirty="0"/>
              <a:t>$</a:t>
            </a:r>
            <a:r>
              <a:rPr lang="en-US" altLang="en-US" dirty="0" err="1"/>
              <a:t>sp</a:t>
            </a:r>
            <a:r>
              <a:rPr lang="en-US" altLang="en-US" dirty="0"/>
              <a:t> + (</a:t>
            </a:r>
            <a:r>
              <a:rPr lang="ja-JP" altLang="en-US" dirty="0"/>
              <a:t>局所変数サイズ</a:t>
            </a:r>
            <a:r>
              <a:rPr lang="en-US" altLang="ja-JP" dirty="0"/>
              <a:t>) + $</a:t>
            </a:r>
            <a:r>
              <a:rPr lang="en-US" altLang="ja-JP" dirty="0" err="1"/>
              <a:t>ra</a:t>
            </a:r>
            <a:r>
              <a:rPr lang="en-US" altLang="ja-JP" dirty="0"/>
              <a:t> </a:t>
            </a:r>
            <a:r>
              <a:rPr lang="ja-JP" altLang="en-US" dirty="0"/>
              <a:t>のサイズ</a:t>
            </a:r>
            <a:r>
              <a:rPr lang="en-US" altLang="ja-JP" dirty="0"/>
              <a:t> + $</a:t>
            </a:r>
            <a:r>
              <a:rPr lang="en-US" altLang="ja-JP" dirty="0" err="1"/>
              <a:t>fp</a:t>
            </a:r>
            <a:r>
              <a:rPr lang="en-US" altLang="ja-JP" dirty="0"/>
              <a:t> </a:t>
            </a:r>
            <a:r>
              <a:rPr lang="ja-JP" altLang="en-US" dirty="0"/>
              <a:t>のサイズに</a:t>
            </a:r>
            <a:endParaRPr lang="en-US" altLang="en-US" dirty="0"/>
          </a:p>
        </p:txBody>
      </p:sp>
      <p:sp>
        <p:nvSpPr>
          <p:cNvPr id="4" name="正方形/長方形 3"/>
          <p:cNvSpPr/>
          <p:nvPr/>
        </p:nvSpPr>
        <p:spPr>
          <a:xfrm>
            <a:off x="1183822" y="1784803"/>
            <a:ext cx="2451554" cy="4390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183821" y="339997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直線コネクタ 5"/>
          <p:cNvCxnSpPr/>
          <p:nvPr/>
        </p:nvCxnSpPr>
        <p:spPr>
          <a:xfrm>
            <a:off x="1183821" y="301262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正方形/長方形 7"/>
          <p:cNvSpPr/>
          <p:nvPr/>
        </p:nvSpPr>
        <p:spPr>
          <a:xfrm>
            <a:off x="1619880" y="3052349"/>
            <a:ext cx="1467210" cy="369332"/>
          </a:xfrm>
          <a:prstGeom prst="rect">
            <a:avLst/>
          </a:prstGeom>
        </p:spPr>
        <p:txBody>
          <a:bodyPr wrap="square">
            <a:spAutoFit/>
          </a:bodyPr>
          <a:lstStyle/>
          <a:p>
            <a:pPr algn="ctr"/>
            <a:r>
              <a:rPr lang="en-US" altLang="ja-JP" b="1" dirty="0"/>
              <a:t>1</a:t>
            </a:r>
            <a:r>
              <a:rPr lang="en-US" altLang="en-US" b="1" dirty="0"/>
              <a:t>つ目の引数</a:t>
            </a:r>
            <a:endParaRPr lang="ja-JP" altLang="en-US" b="1" dirty="0"/>
          </a:p>
        </p:txBody>
      </p:sp>
      <p:sp>
        <p:nvSpPr>
          <p:cNvPr id="9" name="正方形/長方形 8"/>
          <p:cNvSpPr/>
          <p:nvPr/>
        </p:nvSpPr>
        <p:spPr>
          <a:xfrm>
            <a:off x="1619880" y="2633391"/>
            <a:ext cx="1467210" cy="369332"/>
          </a:xfrm>
          <a:prstGeom prst="rect">
            <a:avLst/>
          </a:prstGeom>
        </p:spPr>
        <p:txBody>
          <a:bodyPr wrap="square">
            <a:spAutoFit/>
          </a:bodyPr>
          <a:lstStyle/>
          <a:p>
            <a:pPr algn="ctr"/>
            <a:r>
              <a:rPr lang="en-US" altLang="en-US" b="1" dirty="0"/>
              <a:t>2つ目の引数</a:t>
            </a:r>
            <a:endParaRPr lang="ja-JP" altLang="en-US" b="1" dirty="0"/>
          </a:p>
        </p:txBody>
      </p:sp>
      <p:cxnSp>
        <p:nvCxnSpPr>
          <p:cNvPr id="10" name="直線コネクタ 9"/>
          <p:cNvCxnSpPr/>
          <p:nvPr/>
        </p:nvCxnSpPr>
        <p:spPr>
          <a:xfrm>
            <a:off x="1183821" y="2633391"/>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rot="5400000">
            <a:off x="2143738" y="2305077"/>
            <a:ext cx="395016" cy="261610"/>
          </a:xfrm>
          <a:prstGeom prst="rect">
            <a:avLst/>
          </a:prstGeom>
        </p:spPr>
        <p:txBody>
          <a:bodyPr wrap="square">
            <a:spAutoFit/>
          </a:bodyPr>
          <a:lstStyle/>
          <a:p>
            <a:r>
              <a:rPr lang="ja-JP" altLang="en-US" sz="1100" b="1" dirty="0"/>
              <a:t>・・・</a:t>
            </a:r>
          </a:p>
        </p:txBody>
      </p:sp>
      <p:sp>
        <p:nvSpPr>
          <p:cNvPr id="18" name="正方形/長方形 17"/>
          <p:cNvSpPr/>
          <p:nvPr/>
        </p:nvSpPr>
        <p:spPr>
          <a:xfrm>
            <a:off x="-183902" y="1255595"/>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大きい方</a:t>
            </a:r>
          </a:p>
        </p:txBody>
      </p:sp>
      <p:sp>
        <p:nvSpPr>
          <p:cNvPr id="19" name="正方形/長方形 18"/>
          <p:cNvSpPr/>
          <p:nvPr/>
        </p:nvSpPr>
        <p:spPr>
          <a:xfrm>
            <a:off x="-123561" y="5775428"/>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小さい方</a:t>
            </a:r>
          </a:p>
        </p:txBody>
      </p:sp>
      <p:sp>
        <p:nvSpPr>
          <p:cNvPr id="20" name="コンテンツ プレースホルダー 2"/>
          <p:cNvSpPr txBox="1">
            <a:spLocks/>
          </p:cNvSpPr>
          <p:nvPr/>
        </p:nvSpPr>
        <p:spPr>
          <a:xfrm>
            <a:off x="3827359" y="5850050"/>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r>
              <a:rPr lang="en-US" altLang="ja-JP" dirty="0" err="1"/>
              <a:t>sp</a:t>
            </a:r>
            <a:endParaRPr lang="en-US" altLang="ja-JP" dirty="0"/>
          </a:p>
        </p:txBody>
      </p:sp>
      <p:cxnSp>
        <p:nvCxnSpPr>
          <p:cNvPr id="21" name="カギ線コネクタ 20"/>
          <p:cNvCxnSpPr/>
          <p:nvPr/>
        </p:nvCxnSpPr>
        <p:spPr>
          <a:xfrm rot="10800000">
            <a:off x="3575834" y="6141462"/>
            <a:ext cx="394401"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コンテンツ プレースホルダー 2"/>
          <p:cNvSpPr txBox="1">
            <a:spLocks/>
          </p:cNvSpPr>
          <p:nvPr/>
        </p:nvSpPr>
        <p:spPr>
          <a:xfrm>
            <a:off x="3790743" y="2401700"/>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solidFill>
                  <a:srgbClr val="FF0000"/>
                </a:solidFill>
              </a:rPr>
              <a:t>$</a:t>
            </a:r>
            <a:r>
              <a:rPr lang="en-US" altLang="ja-JP" dirty="0" err="1">
                <a:solidFill>
                  <a:srgbClr val="FF0000"/>
                </a:solidFill>
              </a:rPr>
              <a:t>fp</a:t>
            </a:r>
            <a:endParaRPr lang="en-US" altLang="ja-JP" dirty="0">
              <a:solidFill>
                <a:srgbClr val="FF0000"/>
              </a:solidFill>
            </a:endParaRPr>
          </a:p>
        </p:txBody>
      </p:sp>
      <p:cxnSp>
        <p:nvCxnSpPr>
          <p:cNvPr id="23" name="直線矢印コネクタ 22"/>
          <p:cNvCxnSpPr/>
          <p:nvPr/>
        </p:nvCxnSpPr>
        <p:spPr>
          <a:xfrm flipH="1">
            <a:off x="3620437" y="3007826"/>
            <a:ext cx="564914" cy="39724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4" name="直線コネクタ 23"/>
          <p:cNvCxnSpPr/>
          <p:nvPr/>
        </p:nvCxnSpPr>
        <p:spPr>
          <a:xfrm>
            <a:off x="1183821" y="226941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正方形/長方形 24"/>
          <p:cNvSpPr/>
          <p:nvPr/>
        </p:nvSpPr>
        <p:spPr>
          <a:xfrm>
            <a:off x="1498496" y="1869042"/>
            <a:ext cx="1783862" cy="369332"/>
          </a:xfrm>
          <a:prstGeom prst="rect">
            <a:avLst/>
          </a:prstGeom>
        </p:spPr>
        <p:txBody>
          <a:bodyPr wrap="square">
            <a:spAutoFit/>
          </a:bodyPr>
          <a:lstStyle/>
          <a:p>
            <a:pPr algn="ctr"/>
            <a:r>
              <a:rPr lang="en-US" altLang="en-US" b="1" dirty="0"/>
              <a:t>n </a:t>
            </a:r>
            <a:r>
              <a:rPr lang="ja-JP" altLang="en-US" b="1" dirty="0"/>
              <a:t>個</a:t>
            </a:r>
            <a:r>
              <a:rPr lang="en-US" altLang="en-US" b="1" dirty="0"/>
              <a:t>目の引数</a:t>
            </a:r>
            <a:endParaRPr lang="ja-JP" altLang="en-US" b="1" dirty="0"/>
          </a:p>
        </p:txBody>
      </p:sp>
      <p:sp>
        <p:nvSpPr>
          <p:cNvPr id="26" name="正方形/長方形 25"/>
          <p:cNvSpPr/>
          <p:nvPr/>
        </p:nvSpPr>
        <p:spPr>
          <a:xfrm rot="5400000">
            <a:off x="2132345" y="1354217"/>
            <a:ext cx="395016" cy="261610"/>
          </a:xfrm>
          <a:prstGeom prst="rect">
            <a:avLst/>
          </a:prstGeom>
        </p:spPr>
        <p:txBody>
          <a:bodyPr wrap="square">
            <a:spAutoFit/>
          </a:bodyPr>
          <a:lstStyle/>
          <a:p>
            <a:r>
              <a:rPr lang="ja-JP" altLang="en-US" sz="1100" b="1" dirty="0"/>
              <a:t>・・・</a:t>
            </a:r>
          </a:p>
        </p:txBody>
      </p:sp>
      <p:cxnSp>
        <p:nvCxnSpPr>
          <p:cNvPr id="27" name="直線コネクタ 26"/>
          <p:cNvCxnSpPr/>
          <p:nvPr/>
        </p:nvCxnSpPr>
        <p:spPr>
          <a:xfrm>
            <a:off x="1183821" y="577542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直線コネクタ 27"/>
          <p:cNvCxnSpPr/>
          <p:nvPr/>
        </p:nvCxnSpPr>
        <p:spPr>
          <a:xfrm>
            <a:off x="1183821" y="5406096"/>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9" name="正方形/長方形 28"/>
          <p:cNvSpPr/>
          <p:nvPr/>
        </p:nvSpPr>
        <p:spPr>
          <a:xfrm>
            <a:off x="1619880" y="5406096"/>
            <a:ext cx="1467210" cy="369332"/>
          </a:xfrm>
          <a:prstGeom prst="rect">
            <a:avLst/>
          </a:prstGeom>
        </p:spPr>
        <p:txBody>
          <a:bodyPr wrap="square">
            <a:spAutoFit/>
          </a:bodyPr>
          <a:lstStyle/>
          <a:p>
            <a:pPr algn="ctr"/>
            <a:r>
              <a:rPr lang="en-US" altLang="ja-JP" b="1" dirty="0"/>
              <a:t>$</a:t>
            </a:r>
            <a:r>
              <a:rPr lang="en-US" altLang="ja-JP" b="1" dirty="0" err="1"/>
              <a:t>ra</a:t>
            </a:r>
            <a:r>
              <a:rPr lang="en-US" altLang="ja-JP" b="1" dirty="0"/>
              <a:t> </a:t>
            </a:r>
            <a:r>
              <a:rPr lang="ja-JP" altLang="en-US" b="1" dirty="0"/>
              <a:t>の退避先</a:t>
            </a:r>
          </a:p>
        </p:txBody>
      </p:sp>
      <p:sp>
        <p:nvSpPr>
          <p:cNvPr id="30" name="正方形/長方形 29"/>
          <p:cNvSpPr/>
          <p:nvPr/>
        </p:nvSpPr>
        <p:spPr>
          <a:xfrm>
            <a:off x="1619880" y="5787499"/>
            <a:ext cx="1467210" cy="369332"/>
          </a:xfrm>
          <a:prstGeom prst="rect">
            <a:avLst/>
          </a:prstGeom>
        </p:spPr>
        <p:txBody>
          <a:bodyPr wrap="square">
            <a:spAutoFit/>
          </a:bodyPr>
          <a:lstStyle/>
          <a:p>
            <a:pPr algn="ctr"/>
            <a:r>
              <a:rPr lang="en-US" altLang="ja-JP" b="1" dirty="0"/>
              <a:t>$</a:t>
            </a:r>
            <a:r>
              <a:rPr lang="en-US" altLang="ja-JP" b="1" dirty="0" err="1"/>
              <a:t>fp</a:t>
            </a:r>
            <a:r>
              <a:rPr lang="en-US" altLang="ja-JP" b="1" dirty="0"/>
              <a:t> </a:t>
            </a:r>
            <a:r>
              <a:rPr lang="ja-JP" altLang="en-US" b="1" dirty="0"/>
              <a:t>の退避先</a:t>
            </a:r>
          </a:p>
        </p:txBody>
      </p:sp>
    </p:spTree>
    <p:extLst>
      <p:ext uri="{BB962C8B-B14F-4D97-AF65-F5344CB8AC3E}">
        <p14:creationId xmlns:p14="http://schemas.microsoft.com/office/powerpoint/2010/main" val="14205322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アセンブリ生成の拡張</a:t>
            </a:r>
          </a:p>
        </p:txBody>
      </p:sp>
      <p:sp>
        <p:nvSpPr>
          <p:cNvPr id="7" name="コンテンツ プレースホルダー 2"/>
          <p:cNvSpPr txBox="1">
            <a:spLocks/>
          </p:cNvSpPr>
          <p:nvPr/>
        </p:nvSpPr>
        <p:spPr>
          <a:xfrm>
            <a:off x="4676117" y="1417637"/>
            <a:ext cx="4177598" cy="493312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en-US" dirty="0"/>
              <a:t>return </a:t>
            </a:r>
            <a:r>
              <a:rPr lang="ja-JP" altLang="en-US" dirty="0"/>
              <a:t>の直前</a:t>
            </a:r>
            <a:endParaRPr lang="en-US" altLang="ja-JP" dirty="0"/>
          </a:p>
        </p:txBody>
      </p:sp>
      <p:sp>
        <p:nvSpPr>
          <p:cNvPr id="4" name="正方形/長方形 3"/>
          <p:cNvSpPr/>
          <p:nvPr/>
        </p:nvSpPr>
        <p:spPr>
          <a:xfrm>
            <a:off x="1183822" y="1784803"/>
            <a:ext cx="2451554" cy="4390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183821" y="339997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直線コネクタ 5"/>
          <p:cNvCxnSpPr/>
          <p:nvPr/>
        </p:nvCxnSpPr>
        <p:spPr>
          <a:xfrm>
            <a:off x="1183821" y="301262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正方形/長方形 7"/>
          <p:cNvSpPr/>
          <p:nvPr/>
        </p:nvSpPr>
        <p:spPr>
          <a:xfrm>
            <a:off x="1619880" y="3052349"/>
            <a:ext cx="1467210" cy="369332"/>
          </a:xfrm>
          <a:prstGeom prst="rect">
            <a:avLst/>
          </a:prstGeom>
        </p:spPr>
        <p:txBody>
          <a:bodyPr wrap="square">
            <a:spAutoFit/>
          </a:bodyPr>
          <a:lstStyle/>
          <a:p>
            <a:pPr algn="ctr"/>
            <a:r>
              <a:rPr lang="en-US" altLang="ja-JP" b="1" dirty="0"/>
              <a:t>1</a:t>
            </a:r>
            <a:r>
              <a:rPr lang="en-US" altLang="en-US" b="1" dirty="0"/>
              <a:t>つ目の引数</a:t>
            </a:r>
            <a:endParaRPr lang="ja-JP" altLang="en-US" b="1" dirty="0"/>
          </a:p>
        </p:txBody>
      </p:sp>
      <p:sp>
        <p:nvSpPr>
          <p:cNvPr id="9" name="正方形/長方形 8"/>
          <p:cNvSpPr/>
          <p:nvPr/>
        </p:nvSpPr>
        <p:spPr>
          <a:xfrm>
            <a:off x="1619880" y="2633391"/>
            <a:ext cx="1467210" cy="369332"/>
          </a:xfrm>
          <a:prstGeom prst="rect">
            <a:avLst/>
          </a:prstGeom>
        </p:spPr>
        <p:txBody>
          <a:bodyPr wrap="square">
            <a:spAutoFit/>
          </a:bodyPr>
          <a:lstStyle/>
          <a:p>
            <a:pPr algn="ctr"/>
            <a:r>
              <a:rPr lang="en-US" altLang="en-US" b="1" dirty="0"/>
              <a:t>2つ目の引数</a:t>
            </a:r>
            <a:endParaRPr lang="ja-JP" altLang="en-US" b="1" dirty="0"/>
          </a:p>
        </p:txBody>
      </p:sp>
      <p:cxnSp>
        <p:nvCxnSpPr>
          <p:cNvPr id="10" name="直線コネクタ 9"/>
          <p:cNvCxnSpPr/>
          <p:nvPr/>
        </p:nvCxnSpPr>
        <p:spPr>
          <a:xfrm>
            <a:off x="1183821" y="2633391"/>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rot="5400000">
            <a:off x="2143738" y="2305077"/>
            <a:ext cx="395016" cy="261610"/>
          </a:xfrm>
          <a:prstGeom prst="rect">
            <a:avLst/>
          </a:prstGeom>
        </p:spPr>
        <p:txBody>
          <a:bodyPr wrap="square">
            <a:spAutoFit/>
          </a:bodyPr>
          <a:lstStyle/>
          <a:p>
            <a:r>
              <a:rPr lang="ja-JP" altLang="en-US" sz="1100" b="1" dirty="0"/>
              <a:t>・・・</a:t>
            </a:r>
          </a:p>
        </p:txBody>
      </p:sp>
      <p:sp>
        <p:nvSpPr>
          <p:cNvPr id="18" name="正方形/長方形 17"/>
          <p:cNvSpPr/>
          <p:nvPr/>
        </p:nvSpPr>
        <p:spPr>
          <a:xfrm>
            <a:off x="-183902" y="1255595"/>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大きい方</a:t>
            </a:r>
          </a:p>
        </p:txBody>
      </p:sp>
      <p:sp>
        <p:nvSpPr>
          <p:cNvPr id="19" name="正方形/長方形 18"/>
          <p:cNvSpPr/>
          <p:nvPr/>
        </p:nvSpPr>
        <p:spPr>
          <a:xfrm>
            <a:off x="-123561" y="5775428"/>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小さい方</a:t>
            </a:r>
          </a:p>
        </p:txBody>
      </p:sp>
      <p:sp>
        <p:nvSpPr>
          <p:cNvPr id="20" name="コンテンツ プレースホルダー 2"/>
          <p:cNvSpPr txBox="1">
            <a:spLocks/>
          </p:cNvSpPr>
          <p:nvPr/>
        </p:nvSpPr>
        <p:spPr>
          <a:xfrm>
            <a:off x="3827359" y="5850050"/>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r>
              <a:rPr lang="en-US" altLang="ja-JP" dirty="0" err="1"/>
              <a:t>sp</a:t>
            </a:r>
            <a:endParaRPr lang="en-US" altLang="ja-JP" dirty="0"/>
          </a:p>
        </p:txBody>
      </p:sp>
      <p:cxnSp>
        <p:nvCxnSpPr>
          <p:cNvPr id="21" name="カギ線コネクタ 20"/>
          <p:cNvCxnSpPr/>
          <p:nvPr/>
        </p:nvCxnSpPr>
        <p:spPr>
          <a:xfrm rot="10800000">
            <a:off x="3575834" y="6141462"/>
            <a:ext cx="394401"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コンテンツ プレースホルダー 2"/>
          <p:cNvSpPr txBox="1">
            <a:spLocks/>
          </p:cNvSpPr>
          <p:nvPr/>
        </p:nvSpPr>
        <p:spPr>
          <a:xfrm>
            <a:off x="3790743" y="2401700"/>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solidFill>
                  <a:srgbClr val="FF0000"/>
                </a:solidFill>
              </a:rPr>
              <a:t>$</a:t>
            </a:r>
            <a:r>
              <a:rPr lang="en-US" altLang="ja-JP" dirty="0" err="1">
                <a:solidFill>
                  <a:srgbClr val="FF0000"/>
                </a:solidFill>
              </a:rPr>
              <a:t>fp</a:t>
            </a:r>
            <a:endParaRPr lang="en-US" altLang="ja-JP" dirty="0">
              <a:solidFill>
                <a:srgbClr val="FF0000"/>
              </a:solidFill>
            </a:endParaRPr>
          </a:p>
        </p:txBody>
      </p:sp>
      <p:cxnSp>
        <p:nvCxnSpPr>
          <p:cNvPr id="23" name="直線矢印コネクタ 22"/>
          <p:cNvCxnSpPr/>
          <p:nvPr/>
        </p:nvCxnSpPr>
        <p:spPr>
          <a:xfrm flipH="1">
            <a:off x="3620437" y="3007826"/>
            <a:ext cx="564914" cy="39724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4" name="直線コネクタ 23"/>
          <p:cNvCxnSpPr/>
          <p:nvPr/>
        </p:nvCxnSpPr>
        <p:spPr>
          <a:xfrm>
            <a:off x="1183821" y="226941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正方形/長方形 24"/>
          <p:cNvSpPr/>
          <p:nvPr/>
        </p:nvSpPr>
        <p:spPr>
          <a:xfrm>
            <a:off x="1498496" y="1869042"/>
            <a:ext cx="1783862" cy="369332"/>
          </a:xfrm>
          <a:prstGeom prst="rect">
            <a:avLst/>
          </a:prstGeom>
        </p:spPr>
        <p:txBody>
          <a:bodyPr wrap="square">
            <a:spAutoFit/>
          </a:bodyPr>
          <a:lstStyle/>
          <a:p>
            <a:pPr algn="ctr"/>
            <a:r>
              <a:rPr lang="en-US" altLang="en-US" b="1" dirty="0"/>
              <a:t>n </a:t>
            </a:r>
            <a:r>
              <a:rPr lang="ja-JP" altLang="en-US" b="1" dirty="0"/>
              <a:t>個</a:t>
            </a:r>
            <a:r>
              <a:rPr lang="en-US" altLang="en-US" b="1" dirty="0"/>
              <a:t>目の引数</a:t>
            </a:r>
            <a:endParaRPr lang="ja-JP" altLang="en-US" b="1" dirty="0"/>
          </a:p>
        </p:txBody>
      </p:sp>
      <p:sp>
        <p:nvSpPr>
          <p:cNvPr id="26" name="正方形/長方形 25"/>
          <p:cNvSpPr/>
          <p:nvPr/>
        </p:nvSpPr>
        <p:spPr>
          <a:xfrm rot="5400000">
            <a:off x="2132345" y="1354217"/>
            <a:ext cx="395016" cy="261610"/>
          </a:xfrm>
          <a:prstGeom prst="rect">
            <a:avLst/>
          </a:prstGeom>
        </p:spPr>
        <p:txBody>
          <a:bodyPr wrap="square">
            <a:spAutoFit/>
          </a:bodyPr>
          <a:lstStyle/>
          <a:p>
            <a:r>
              <a:rPr lang="ja-JP" altLang="en-US" sz="1100" b="1" dirty="0"/>
              <a:t>・・・</a:t>
            </a:r>
          </a:p>
        </p:txBody>
      </p:sp>
      <p:cxnSp>
        <p:nvCxnSpPr>
          <p:cNvPr id="27" name="直線コネクタ 26"/>
          <p:cNvCxnSpPr/>
          <p:nvPr/>
        </p:nvCxnSpPr>
        <p:spPr>
          <a:xfrm>
            <a:off x="1183821" y="577542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直線コネクタ 27"/>
          <p:cNvCxnSpPr/>
          <p:nvPr/>
        </p:nvCxnSpPr>
        <p:spPr>
          <a:xfrm>
            <a:off x="1183821" y="5406096"/>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9" name="正方形/長方形 28"/>
          <p:cNvSpPr/>
          <p:nvPr/>
        </p:nvSpPr>
        <p:spPr>
          <a:xfrm>
            <a:off x="1619880" y="5406096"/>
            <a:ext cx="1467210" cy="369332"/>
          </a:xfrm>
          <a:prstGeom prst="rect">
            <a:avLst/>
          </a:prstGeom>
        </p:spPr>
        <p:txBody>
          <a:bodyPr wrap="square">
            <a:spAutoFit/>
          </a:bodyPr>
          <a:lstStyle/>
          <a:p>
            <a:pPr algn="ctr"/>
            <a:r>
              <a:rPr lang="en-US" altLang="ja-JP" b="1" dirty="0"/>
              <a:t>$</a:t>
            </a:r>
            <a:r>
              <a:rPr lang="en-US" altLang="ja-JP" b="1" dirty="0" err="1"/>
              <a:t>ra</a:t>
            </a:r>
            <a:r>
              <a:rPr lang="en-US" altLang="ja-JP" b="1" dirty="0"/>
              <a:t> </a:t>
            </a:r>
            <a:r>
              <a:rPr lang="ja-JP" altLang="en-US" b="1" dirty="0"/>
              <a:t>の退避先</a:t>
            </a:r>
          </a:p>
        </p:txBody>
      </p:sp>
      <p:sp>
        <p:nvSpPr>
          <p:cNvPr id="30" name="正方形/長方形 29"/>
          <p:cNvSpPr/>
          <p:nvPr/>
        </p:nvSpPr>
        <p:spPr>
          <a:xfrm>
            <a:off x="1619880" y="5787499"/>
            <a:ext cx="1467210" cy="369332"/>
          </a:xfrm>
          <a:prstGeom prst="rect">
            <a:avLst/>
          </a:prstGeom>
        </p:spPr>
        <p:txBody>
          <a:bodyPr wrap="square">
            <a:spAutoFit/>
          </a:bodyPr>
          <a:lstStyle/>
          <a:p>
            <a:pPr algn="ctr"/>
            <a:r>
              <a:rPr lang="en-US" altLang="ja-JP" b="1" dirty="0"/>
              <a:t>$</a:t>
            </a:r>
            <a:r>
              <a:rPr lang="en-US" altLang="ja-JP" b="1" dirty="0" err="1"/>
              <a:t>fp</a:t>
            </a:r>
            <a:r>
              <a:rPr lang="en-US" altLang="ja-JP" b="1" dirty="0"/>
              <a:t> </a:t>
            </a:r>
            <a:r>
              <a:rPr lang="ja-JP" altLang="en-US" b="1" dirty="0"/>
              <a:t>の退避先</a:t>
            </a:r>
          </a:p>
        </p:txBody>
      </p:sp>
    </p:spTree>
    <p:extLst>
      <p:ext uri="{BB962C8B-B14F-4D97-AF65-F5344CB8AC3E}">
        <p14:creationId xmlns:p14="http://schemas.microsoft.com/office/powerpoint/2010/main" val="13626227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アセンブリ生成の拡張</a:t>
            </a:r>
          </a:p>
        </p:txBody>
      </p:sp>
      <p:sp>
        <p:nvSpPr>
          <p:cNvPr id="7" name="コンテンツ プレースホルダー 2"/>
          <p:cNvSpPr txBox="1">
            <a:spLocks/>
          </p:cNvSpPr>
          <p:nvPr/>
        </p:nvSpPr>
        <p:spPr>
          <a:xfrm>
            <a:off x="4676117" y="1417637"/>
            <a:ext cx="4177598" cy="493312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en-US" dirty="0"/>
              <a:t>return </a:t>
            </a:r>
            <a:r>
              <a:rPr lang="ja-JP" altLang="en-US" dirty="0"/>
              <a:t>の直前</a:t>
            </a:r>
            <a:endParaRPr lang="en-US" altLang="ja-JP" dirty="0"/>
          </a:p>
          <a:p>
            <a:pPr lvl="1"/>
            <a:r>
              <a:rPr lang="ja-JP" altLang="en-US" dirty="0"/>
              <a:t>退避しておいた</a:t>
            </a:r>
            <a:r>
              <a:rPr lang="en-US" altLang="ja-JP" dirty="0"/>
              <a:t> $</a:t>
            </a:r>
            <a:r>
              <a:rPr lang="en-US" altLang="ja-JP" dirty="0" err="1"/>
              <a:t>fp</a:t>
            </a:r>
            <a:r>
              <a:rPr lang="en-US" altLang="ja-JP" dirty="0"/>
              <a:t> </a:t>
            </a:r>
            <a:r>
              <a:rPr lang="ja-JP" altLang="en-US" dirty="0"/>
              <a:t>と</a:t>
            </a:r>
            <a:r>
              <a:rPr lang="en-US" altLang="ja-JP" dirty="0"/>
              <a:t> $</a:t>
            </a:r>
            <a:r>
              <a:rPr lang="en-US" altLang="ja-JP" dirty="0" err="1"/>
              <a:t>ra</a:t>
            </a:r>
            <a:r>
              <a:rPr lang="en-US" altLang="ja-JP" dirty="0"/>
              <a:t> </a:t>
            </a:r>
            <a:r>
              <a:rPr lang="ja-JP" altLang="en-US" dirty="0"/>
              <a:t>を復帰</a:t>
            </a:r>
            <a:endParaRPr lang="en-US" altLang="ja-JP" dirty="0"/>
          </a:p>
          <a:p>
            <a:pPr lvl="1"/>
            <a:r>
              <a:rPr lang="en-US" altLang="ja-JP" dirty="0"/>
              <a:t>$</a:t>
            </a:r>
            <a:r>
              <a:rPr lang="en-US" altLang="ja-JP" dirty="0" err="1"/>
              <a:t>sp</a:t>
            </a:r>
            <a:r>
              <a:rPr lang="en-US" altLang="ja-JP" dirty="0"/>
              <a:t> </a:t>
            </a:r>
            <a:r>
              <a:rPr lang="ja-JP" altLang="en-US" dirty="0"/>
              <a:t>の値を元に戻す</a:t>
            </a:r>
            <a:endParaRPr lang="en-US" altLang="ja-JP" dirty="0"/>
          </a:p>
        </p:txBody>
      </p:sp>
      <p:sp>
        <p:nvSpPr>
          <p:cNvPr id="4" name="正方形/長方形 3"/>
          <p:cNvSpPr/>
          <p:nvPr/>
        </p:nvSpPr>
        <p:spPr>
          <a:xfrm>
            <a:off x="1183822" y="1784803"/>
            <a:ext cx="2451554" cy="4390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183821" y="339997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直線コネクタ 5"/>
          <p:cNvCxnSpPr/>
          <p:nvPr/>
        </p:nvCxnSpPr>
        <p:spPr>
          <a:xfrm>
            <a:off x="1183821" y="301262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正方形/長方形 7"/>
          <p:cNvSpPr/>
          <p:nvPr/>
        </p:nvSpPr>
        <p:spPr>
          <a:xfrm>
            <a:off x="1619880" y="3052349"/>
            <a:ext cx="1467210" cy="369332"/>
          </a:xfrm>
          <a:prstGeom prst="rect">
            <a:avLst/>
          </a:prstGeom>
        </p:spPr>
        <p:txBody>
          <a:bodyPr wrap="square">
            <a:spAutoFit/>
          </a:bodyPr>
          <a:lstStyle/>
          <a:p>
            <a:pPr algn="ctr"/>
            <a:r>
              <a:rPr lang="en-US" altLang="ja-JP" b="1" dirty="0"/>
              <a:t>1</a:t>
            </a:r>
            <a:r>
              <a:rPr lang="en-US" altLang="en-US" b="1" dirty="0"/>
              <a:t>つ目の引数</a:t>
            </a:r>
            <a:endParaRPr lang="ja-JP" altLang="en-US" b="1" dirty="0"/>
          </a:p>
        </p:txBody>
      </p:sp>
      <p:sp>
        <p:nvSpPr>
          <p:cNvPr id="9" name="正方形/長方形 8"/>
          <p:cNvSpPr/>
          <p:nvPr/>
        </p:nvSpPr>
        <p:spPr>
          <a:xfrm>
            <a:off x="1619880" y="2633391"/>
            <a:ext cx="1467210" cy="369332"/>
          </a:xfrm>
          <a:prstGeom prst="rect">
            <a:avLst/>
          </a:prstGeom>
        </p:spPr>
        <p:txBody>
          <a:bodyPr wrap="square">
            <a:spAutoFit/>
          </a:bodyPr>
          <a:lstStyle/>
          <a:p>
            <a:pPr algn="ctr"/>
            <a:r>
              <a:rPr lang="en-US" altLang="en-US" b="1" dirty="0"/>
              <a:t>2つ目の引数</a:t>
            </a:r>
            <a:endParaRPr lang="ja-JP" altLang="en-US" b="1" dirty="0"/>
          </a:p>
        </p:txBody>
      </p:sp>
      <p:cxnSp>
        <p:nvCxnSpPr>
          <p:cNvPr id="10" name="直線コネクタ 9"/>
          <p:cNvCxnSpPr/>
          <p:nvPr/>
        </p:nvCxnSpPr>
        <p:spPr>
          <a:xfrm>
            <a:off x="1183821" y="2633391"/>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rot="5400000">
            <a:off x="2143738" y="2305077"/>
            <a:ext cx="395016" cy="261610"/>
          </a:xfrm>
          <a:prstGeom prst="rect">
            <a:avLst/>
          </a:prstGeom>
        </p:spPr>
        <p:txBody>
          <a:bodyPr wrap="square">
            <a:spAutoFit/>
          </a:bodyPr>
          <a:lstStyle/>
          <a:p>
            <a:r>
              <a:rPr lang="ja-JP" altLang="en-US" sz="1100" b="1" dirty="0"/>
              <a:t>・・・</a:t>
            </a:r>
          </a:p>
        </p:txBody>
      </p:sp>
      <p:sp>
        <p:nvSpPr>
          <p:cNvPr id="18" name="正方形/長方形 17"/>
          <p:cNvSpPr/>
          <p:nvPr/>
        </p:nvSpPr>
        <p:spPr>
          <a:xfrm>
            <a:off x="-183902" y="1255595"/>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大きい方</a:t>
            </a:r>
          </a:p>
        </p:txBody>
      </p:sp>
      <p:sp>
        <p:nvSpPr>
          <p:cNvPr id="19" name="正方形/長方形 18"/>
          <p:cNvSpPr/>
          <p:nvPr/>
        </p:nvSpPr>
        <p:spPr>
          <a:xfrm>
            <a:off x="-123561" y="5775428"/>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小さい方</a:t>
            </a:r>
          </a:p>
        </p:txBody>
      </p:sp>
      <p:sp>
        <p:nvSpPr>
          <p:cNvPr id="20" name="コンテンツ プレースホルダー 2"/>
          <p:cNvSpPr txBox="1">
            <a:spLocks/>
          </p:cNvSpPr>
          <p:nvPr/>
        </p:nvSpPr>
        <p:spPr>
          <a:xfrm>
            <a:off x="3886902" y="1505932"/>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r>
              <a:rPr lang="en-US" altLang="ja-JP" dirty="0" err="1"/>
              <a:t>sp</a:t>
            </a:r>
            <a:endParaRPr lang="en-US" altLang="ja-JP" dirty="0"/>
          </a:p>
        </p:txBody>
      </p:sp>
      <p:cxnSp>
        <p:nvCxnSpPr>
          <p:cNvPr id="21" name="カギ線コネクタ 20"/>
          <p:cNvCxnSpPr/>
          <p:nvPr/>
        </p:nvCxnSpPr>
        <p:spPr>
          <a:xfrm rot="10800000">
            <a:off x="3635377" y="1797344"/>
            <a:ext cx="394401"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4" name="直線コネクタ 23"/>
          <p:cNvCxnSpPr/>
          <p:nvPr/>
        </p:nvCxnSpPr>
        <p:spPr>
          <a:xfrm>
            <a:off x="1183821" y="226941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正方形/長方形 24"/>
          <p:cNvSpPr/>
          <p:nvPr/>
        </p:nvSpPr>
        <p:spPr>
          <a:xfrm>
            <a:off x="1498496" y="1869042"/>
            <a:ext cx="1783862" cy="369332"/>
          </a:xfrm>
          <a:prstGeom prst="rect">
            <a:avLst/>
          </a:prstGeom>
        </p:spPr>
        <p:txBody>
          <a:bodyPr wrap="square">
            <a:spAutoFit/>
          </a:bodyPr>
          <a:lstStyle/>
          <a:p>
            <a:pPr algn="ctr"/>
            <a:r>
              <a:rPr lang="en-US" altLang="en-US" b="1" dirty="0"/>
              <a:t>n </a:t>
            </a:r>
            <a:r>
              <a:rPr lang="ja-JP" altLang="en-US" b="1" dirty="0"/>
              <a:t>個</a:t>
            </a:r>
            <a:r>
              <a:rPr lang="en-US" altLang="en-US" b="1" dirty="0"/>
              <a:t>目の引数</a:t>
            </a:r>
            <a:endParaRPr lang="ja-JP" altLang="en-US" b="1" dirty="0"/>
          </a:p>
        </p:txBody>
      </p:sp>
      <p:sp>
        <p:nvSpPr>
          <p:cNvPr id="26" name="正方形/長方形 25"/>
          <p:cNvSpPr/>
          <p:nvPr/>
        </p:nvSpPr>
        <p:spPr>
          <a:xfrm rot="5400000">
            <a:off x="2132345" y="1354217"/>
            <a:ext cx="395016" cy="261610"/>
          </a:xfrm>
          <a:prstGeom prst="rect">
            <a:avLst/>
          </a:prstGeom>
        </p:spPr>
        <p:txBody>
          <a:bodyPr wrap="square">
            <a:spAutoFit/>
          </a:bodyPr>
          <a:lstStyle/>
          <a:p>
            <a:r>
              <a:rPr lang="ja-JP" altLang="en-US" sz="1100" b="1" dirty="0"/>
              <a:t>・・・</a:t>
            </a:r>
          </a:p>
        </p:txBody>
      </p:sp>
      <p:cxnSp>
        <p:nvCxnSpPr>
          <p:cNvPr id="27" name="直線コネクタ 26"/>
          <p:cNvCxnSpPr/>
          <p:nvPr/>
        </p:nvCxnSpPr>
        <p:spPr>
          <a:xfrm>
            <a:off x="1183821" y="577542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直線コネクタ 27"/>
          <p:cNvCxnSpPr/>
          <p:nvPr/>
        </p:nvCxnSpPr>
        <p:spPr>
          <a:xfrm>
            <a:off x="1183821" y="5406096"/>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9" name="正方形/長方形 28"/>
          <p:cNvSpPr/>
          <p:nvPr/>
        </p:nvSpPr>
        <p:spPr>
          <a:xfrm>
            <a:off x="1619880" y="5406096"/>
            <a:ext cx="1467210" cy="369332"/>
          </a:xfrm>
          <a:prstGeom prst="rect">
            <a:avLst/>
          </a:prstGeom>
        </p:spPr>
        <p:txBody>
          <a:bodyPr wrap="square">
            <a:spAutoFit/>
          </a:bodyPr>
          <a:lstStyle/>
          <a:p>
            <a:pPr algn="ctr"/>
            <a:r>
              <a:rPr lang="en-US" altLang="ja-JP" b="1" dirty="0"/>
              <a:t>$</a:t>
            </a:r>
            <a:r>
              <a:rPr lang="en-US" altLang="ja-JP" b="1" dirty="0" err="1"/>
              <a:t>ra</a:t>
            </a:r>
            <a:r>
              <a:rPr lang="en-US" altLang="ja-JP" b="1" dirty="0"/>
              <a:t> </a:t>
            </a:r>
            <a:r>
              <a:rPr lang="ja-JP" altLang="en-US" b="1" dirty="0"/>
              <a:t>の退避先</a:t>
            </a:r>
          </a:p>
        </p:txBody>
      </p:sp>
      <p:sp>
        <p:nvSpPr>
          <p:cNvPr id="30" name="正方形/長方形 29"/>
          <p:cNvSpPr/>
          <p:nvPr/>
        </p:nvSpPr>
        <p:spPr>
          <a:xfrm>
            <a:off x="1619880" y="5787499"/>
            <a:ext cx="1467210" cy="369332"/>
          </a:xfrm>
          <a:prstGeom prst="rect">
            <a:avLst/>
          </a:prstGeom>
        </p:spPr>
        <p:txBody>
          <a:bodyPr wrap="square">
            <a:spAutoFit/>
          </a:bodyPr>
          <a:lstStyle/>
          <a:p>
            <a:pPr algn="ctr"/>
            <a:r>
              <a:rPr lang="en-US" altLang="ja-JP" b="1" dirty="0"/>
              <a:t>$</a:t>
            </a:r>
            <a:r>
              <a:rPr lang="en-US" altLang="ja-JP" b="1" dirty="0" err="1"/>
              <a:t>fp</a:t>
            </a:r>
            <a:r>
              <a:rPr lang="en-US" altLang="ja-JP" b="1" dirty="0"/>
              <a:t> </a:t>
            </a:r>
            <a:r>
              <a:rPr lang="ja-JP" altLang="en-US" b="1" dirty="0"/>
              <a:t>の退避先</a:t>
            </a:r>
          </a:p>
        </p:txBody>
      </p:sp>
      <p:sp>
        <p:nvSpPr>
          <p:cNvPr id="31" name="コンテンツ プレースホルダー 2"/>
          <p:cNvSpPr txBox="1">
            <a:spLocks/>
          </p:cNvSpPr>
          <p:nvPr/>
        </p:nvSpPr>
        <p:spPr>
          <a:xfrm>
            <a:off x="3805684" y="120219"/>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solidFill>
                  <a:srgbClr val="FF0000"/>
                </a:solidFill>
              </a:rPr>
              <a:t>$</a:t>
            </a:r>
            <a:r>
              <a:rPr lang="en-US" altLang="ja-JP" dirty="0" err="1">
                <a:solidFill>
                  <a:srgbClr val="FF0000"/>
                </a:solidFill>
              </a:rPr>
              <a:t>fp</a:t>
            </a:r>
            <a:endParaRPr lang="en-US" altLang="ja-JP" dirty="0">
              <a:solidFill>
                <a:srgbClr val="FF0000"/>
              </a:solidFill>
            </a:endParaRPr>
          </a:p>
        </p:txBody>
      </p:sp>
      <p:cxnSp>
        <p:nvCxnSpPr>
          <p:cNvPr id="32" name="直線矢印コネクタ 31"/>
          <p:cNvCxnSpPr/>
          <p:nvPr/>
        </p:nvCxnSpPr>
        <p:spPr>
          <a:xfrm flipH="1">
            <a:off x="3635378" y="726345"/>
            <a:ext cx="564914" cy="39724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8997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a:t>アセンブリ生成の拡張</a:t>
            </a:r>
          </a:p>
        </p:txBody>
      </p:sp>
      <p:sp>
        <p:nvSpPr>
          <p:cNvPr id="7" name="コンテンツ プレースホルダー 2"/>
          <p:cNvSpPr txBox="1">
            <a:spLocks/>
          </p:cNvSpPr>
          <p:nvPr/>
        </p:nvSpPr>
        <p:spPr>
          <a:xfrm>
            <a:off x="4676117" y="1417637"/>
            <a:ext cx="4177598" cy="493312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en-US" dirty="0"/>
              <a:t>return </a:t>
            </a:r>
            <a:r>
              <a:rPr lang="ja-JP" altLang="en-US" dirty="0"/>
              <a:t>の直前</a:t>
            </a:r>
            <a:endParaRPr lang="en-US" altLang="ja-JP" dirty="0"/>
          </a:p>
          <a:p>
            <a:pPr lvl="1"/>
            <a:r>
              <a:rPr lang="ja-JP" altLang="en-US" dirty="0"/>
              <a:t>退避しておいた</a:t>
            </a:r>
            <a:r>
              <a:rPr lang="en-US" altLang="ja-JP" dirty="0"/>
              <a:t> $</a:t>
            </a:r>
            <a:r>
              <a:rPr lang="en-US" altLang="ja-JP" dirty="0" err="1"/>
              <a:t>fp</a:t>
            </a:r>
            <a:r>
              <a:rPr lang="en-US" altLang="ja-JP" dirty="0"/>
              <a:t> </a:t>
            </a:r>
            <a:r>
              <a:rPr lang="ja-JP" altLang="en-US" dirty="0"/>
              <a:t>と</a:t>
            </a:r>
            <a:r>
              <a:rPr lang="en-US" altLang="ja-JP" dirty="0"/>
              <a:t> $</a:t>
            </a:r>
            <a:r>
              <a:rPr lang="en-US" altLang="ja-JP" dirty="0" err="1"/>
              <a:t>ra</a:t>
            </a:r>
            <a:r>
              <a:rPr lang="en-US" altLang="ja-JP" dirty="0"/>
              <a:t> </a:t>
            </a:r>
            <a:r>
              <a:rPr lang="ja-JP" altLang="en-US" dirty="0"/>
              <a:t>を復帰</a:t>
            </a:r>
            <a:endParaRPr lang="en-US" altLang="ja-JP" dirty="0"/>
          </a:p>
          <a:p>
            <a:pPr lvl="1"/>
            <a:r>
              <a:rPr lang="en-US" altLang="ja-JP" dirty="0"/>
              <a:t>$</a:t>
            </a:r>
            <a:r>
              <a:rPr lang="en-US" altLang="ja-JP" dirty="0" err="1"/>
              <a:t>sp</a:t>
            </a:r>
            <a:r>
              <a:rPr lang="en-US" altLang="ja-JP" dirty="0"/>
              <a:t> </a:t>
            </a:r>
            <a:r>
              <a:rPr lang="ja-JP" altLang="en-US" dirty="0"/>
              <a:t>の値を元に戻す</a:t>
            </a:r>
            <a:endParaRPr lang="en-US" altLang="ja-JP" dirty="0"/>
          </a:p>
          <a:p>
            <a:pPr lvl="1"/>
            <a:r>
              <a:rPr lang="ja-JP" altLang="en-US" dirty="0"/>
              <a:t>返り値を</a:t>
            </a:r>
            <a:r>
              <a:rPr lang="en-US" altLang="ja-JP" dirty="0"/>
              <a:t> $v0 </a:t>
            </a:r>
            <a:r>
              <a:rPr lang="ja-JP" altLang="en-US" dirty="0"/>
              <a:t>にセット</a:t>
            </a:r>
            <a:endParaRPr lang="en-US" altLang="ja-JP" dirty="0"/>
          </a:p>
          <a:p>
            <a:pPr lvl="1"/>
            <a:r>
              <a:rPr lang="en-US" altLang="ja-JP" dirty="0" err="1"/>
              <a:t>jr</a:t>
            </a:r>
            <a:r>
              <a:rPr lang="en-US" altLang="ja-JP" dirty="0"/>
              <a:t> </a:t>
            </a:r>
            <a:r>
              <a:rPr lang="ja-JP" altLang="en-US" dirty="0"/>
              <a:t>命令で</a:t>
            </a:r>
            <a:r>
              <a:rPr lang="en-US" altLang="ja-JP" dirty="0"/>
              <a:t> $</a:t>
            </a:r>
            <a:r>
              <a:rPr lang="en-US" altLang="ja-JP" dirty="0" err="1"/>
              <a:t>ra</a:t>
            </a:r>
            <a:r>
              <a:rPr lang="en-US" altLang="ja-JP" dirty="0"/>
              <a:t> </a:t>
            </a:r>
            <a:r>
              <a:rPr lang="ja-JP" altLang="en-US" dirty="0"/>
              <a:t>に設定されている場所に戻る</a:t>
            </a:r>
            <a:endParaRPr lang="en-US" altLang="ja-JP" dirty="0"/>
          </a:p>
          <a:p>
            <a:pPr lvl="2"/>
            <a:r>
              <a:rPr lang="ja-JP" altLang="en-US" dirty="0"/>
              <a:t>フレームの内容をクリアする必要はない</a:t>
            </a:r>
            <a:endParaRPr lang="en-US" altLang="ja-JP" dirty="0"/>
          </a:p>
        </p:txBody>
      </p:sp>
      <p:sp>
        <p:nvSpPr>
          <p:cNvPr id="4" name="正方形/長方形 3"/>
          <p:cNvSpPr/>
          <p:nvPr/>
        </p:nvSpPr>
        <p:spPr>
          <a:xfrm>
            <a:off x="1183822" y="1784803"/>
            <a:ext cx="2451554" cy="4390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183821" y="339997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直線コネクタ 5"/>
          <p:cNvCxnSpPr/>
          <p:nvPr/>
        </p:nvCxnSpPr>
        <p:spPr>
          <a:xfrm>
            <a:off x="1183821" y="301262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正方形/長方形 7"/>
          <p:cNvSpPr/>
          <p:nvPr/>
        </p:nvSpPr>
        <p:spPr>
          <a:xfrm>
            <a:off x="1619880" y="3052349"/>
            <a:ext cx="1467210" cy="369332"/>
          </a:xfrm>
          <a:prstGeom prst="rect">
            <a:avLst/>
          </a:prstGeom>
        </p:spPr>
        <p:txBody>
          <a:bodyPr wrap="square">
            <a:spAutoFit/>
          </a:bodyPr>
          <a:lstStyle/>
          <a:p>
            <a:pPr algn="ctr"/>
            <a:r>
              <a:rPr lang="en-US" altLang="ja-JP" b="1" dirty="0"/>
              <a:t>1</a:t>
            </a:r>
            <a:r>
              <a:rPr lang="en-US" altLang="en-US" b="1" dirty="0"/>
              <a:t>つ目の引数</a:t>
            </a:r>
            <a:endParaRPr lang="ja-JP" altLang="en-US" b="1" dirty="0"/>
          </a:p>
        </p:txBody>
      </p:sp>
      <p:sp>
        <p:nvSpPr>
          <p:cNvPr id="9" name="正方形/長方形 8"/>
          <p:cNvSpPr/>
          <p:nvPr/>
        </p:nvSpPr>
        <p:spPr>
          <a:xfrm>
            <a:off x="1619880" y="2633391"/>
            <a:ext cx="1467210" cy="369332"/>
          </a:xfrm>
          <a:prstGeom prst="rect">
            <a:avLst/>
          </a:prstGeom>
        </p:spPr>
        <p:txBody>
          <a:bodyPr wrap="square">
            <a:spAutoFit/>
          </a:bodyPr>
          <a:lstStyle/>
          <a:p>
            <a:pPr algn="ctr"/>
            <a:r>
              <a:rPr lang="en-US" altLang="en-US" b="1" dirty="0"/>
              <a:t>2つ目の引数</a:t>
            </a:r>
            <a:endParaRPr lang="ja-JP" altLang="en-US" b="1" dirty="0"/>
          </a:p>
        </p:txBody>
      </p:sp>
      <p:cxnSp>
        <p:nvCxnSpPr>
          <p:cNvPr id="10" name="直線コネクタ 9"/>
          <p:cNvCxnSpPr/>
          <p:nvPr/>
        </p:nvCxnSpPr>
        <p:spPr>
          <a:xfrm>
            <a:off x="1183821" y="2633391"/>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rot="5400000">
            <a:off x="2143738" y="2305077"/>
            <a:ext cx="395016" cy="261610"/>
          </a:xfrm>
          <a:prstGeom prst="rect">
            <a:avLst/>
          </a:prstGeom>
        </p:spPr>
        <p:txBody>
          <a:bodyPr wrap="square">
            <a:spAutoFit/>
          </a:bodyPr>
          <a:lstStyle/>
          <a:p>
            <a:r>
              <a:rPr lang="ja-JP" altLang="en-US" sz="1100" b="1" dirty="0"/>
              <a:t>・・・</a:t>
            </a:r>
          </a:p>
        </p:txBody>
      </p:sp>
      <p:sp>
        <p:nvSpPr>
          <p:cNvPr id="18" name="正方形/長方形 17"/>
          <p:cNvSpPr/>
          <p:nvPr/>
        </p:nvSpPr>
        <p:spPr>
          <a:xfrm>
            <a:off x="-183902" y="1255595"/>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大きい方</a:t>
            </a:r>
          </a:p>
        </p:txBody>
      </p:sp>
      <p:sp>
        <p:nvSpPr>
          <p:cNvPr id="19" name="正方形/長方形 18"/>
          <p:cNvSpPr/>
          <p:nvPr/>
        </p:nvSpPr>
        <p:spPr>
          <a:xfrm>
            <a:off x="-123561" y="5775428"/>
            <a:ext cx="1418507" cy="923330"/>
          </a:xfrm>
          <a:prstGeom prst="rect">
            <a:avLst/>
          </a:prstGeom>
        </p:spPr>
        <p:txBody>
          <a:bodyPr wrap="square">
            <a:spAutoFit/>
          </a:bodyPr>
          <a:lstStyle/>
          <a:p>
            <a:pPr algn="ctr"/>
            <a:r>
              <a:rPr lang="ja-JP" altLang="en-US" b="1" dirty="0"/>
              <a:t>メモリ</a:t>
            </a:r>
            <a:br>
              <a:rPr lang="en-US" altLang="ja-JP" b="1" dirty="0"/>
            </a:br>
            <a:r>
              <a:rPr lang="ja-JP" altLang="en-US" b="1" dirty="0"/>
              <a:t>アドレスの</a:t>
            </a:r>
            <a:br>
              <a:rPr lang="en-US" altLang="ja-JP" b="1" dirty="0"/>
            </a:br>
            <a:r>
              <a:rPr lang="ja-JP" altLang="en-US" b="1" dirty="0"/>
              <a:t>小さい方</a:t>
            </a:r>
          </a:p>
        </p:txBody>
      </p:sp>
      <p:sp>
        <p:nvSpPr>
          <p:cNvPr id="20" name="コンテンツ プレースホルダー 2"/>
          <p:cNvSpPr txBox="1">
            <a:spLocks/>
          </p:cNvSpPr>
          <p:nvPr/>
        </p:nvSpPr>
        <p:spPr>
          <a:xfrm>
            <a:off x="3886902" y="1505932"/>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a:t>
            </a:r>
            <a:r>
              <a:rPr lang="en-US" altLang="ja-JP" dirty="0" err="1"/>
              <a:t>sp</a:t>
            </a:r>
            <a:endParaRPr lang="en-US" altLang="ja-JP" dirty="0"/>
          </a:p>
        </p:txBody>
      </p:sp>
      <p:cxnSp>
        <p:nvCxnSpPr>
          <p:cNvPr id="21" name="カギ線コネクタ 20"/>
          <p:cNvCxnSpPr/>
          <p:nvPr/>
        </p:nvCxnSpPr>
        <p:spPr>
          <a:xfrm rot="10800000">
            <a:off x="3635377" y="1797344"/>
            <a:ext cx="394401"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4" name="直線コネクタ 23"/>
          <p:cNvCxnSpPr/>
          <p:nvPr/>
        </p:nvCxnSpPr>
        <p:spPr>
          <a:xfrm>
            <a:off x="1183821" y="226941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正方形/長方形 24"/>
          <p:cNvSpPr/>
          <p:nvPr/>
        </p:nvSpPr>
        <p:spPr>
          <a:xfrm>
            <a:off x="1498496" y="1869042"/>
            <a:ext cx="1783862" cy="369332"/>
          </a:xfrm>
          <a:prstGeom prst="rect">
            <a:avLst/>
          </a:prstGeom>
        </p:spPr>
        <p:txBody>
          <a:bodyPr wrap="square">
            <a:spAutoFit/>
          </a:bodyPr>
          <a:lstStyle/>
          <a:p>
            <a:pPr algn="ctr"/>
            <a:r>
              <a:rPr lang="en-US" altLang="en-US" b="1" dirty="0"/>
              <a:t>n </a:t>
            </a:r>
            <a:r>
              <a:rPr lang="ja-JP" altLang="en-US" b="1" dirty="0"/>
              <a:t>個</a:t>
            </a:r>
            <a:r>
              <a:rPr lang="en-US" altLang="en-US" b="1" dirty="0"/>
              <a:t>目の引数</a:t>
            </a:r>
            <a:endParaRPr lang="ja-JP" altLang="en-US" b="1" dirty="0"/>
          </a:p>
        </p:txBody>
      </p:sp>
      <p:sp>
        <p:nvSpPr>
          <p:cNvPr id="26" name="正方形/長方形 25"/>
          <p:cNvSpPr/>
          <p:nvPr/>
        </p:nvSpPr>
        <p:spPr>
          <a:xfrm rot="5400000">
            <a:off x="2132345" y="1354217"/>
            <a:ext cx="395016" cy="261610"/>
          </a:xfrm>
          <a:prstGeom prst="rect">
            <a:avLst/>
          </a:prstGeom>
        </p:spPr>
        <p:txBody>
          <a:bodyPr wrap="square">
            <a:spAutoFit/>
          </a:bodyPr>
          <a:lstStyle/>
          <a:p>
            <a:r>
              <a:rPr lang="ja-JP" altLang="en-US" sz="1100" b="1" dirty="0"/>
              <a:t>・・・</a:t>
            </a:r>
          </a:p>
        </p:txBody>
      </p:sp>
      <p:cxnSp>
        <p:nvCxnSpPr>
          <p:cNvPr id="27" name="直線コネクタ 26"/>
          <p:cNvCxnSpPr/>
          <p:nvPr/>
        </p:nvCxnSpPr>
        <p:spPr>
          <a:xfrm>
            <a:off x="1183821" y="577542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直線コネクタ 27"/>
          <p:cNvCxnSpPr/>
          <p:nvPr/>
        </p:nvCxnSpPr>
        <p:spPr>
          <a:xfrm>
            <a:off x="1183821" y="5406096"/>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9" name="正方形/長方形 28"/>
          <p:cNvSpPr/>
          <p:nvPr/>
        </p:nvSpPr>
        <p:spPr>
          <a:xfrm>
            <a:off x="1619880" y="5406096"/>
            <a:ext cx="1467210" cy="369332"/>
          </a:xfrm>
          <a:prstGeom prst="rect">
            <a:avLst/>
          </a:prstGeom>
        </p:spPr>
        <p:txBody>
          <a:bodyPr wrap="square">
            <a:spAutoFit/>
          </a:bodyPr>
          <a:lstStyle/>
          <a:p>
            <a:pPr algn="ctr"/>
            <a:r>
              <a:rPr lang="en-US" altLang="ja-JP" b="1" dirty="0"/>
              <a:t>$</a:t>
            </a:r>
            <a:r>
              <a:rPr lang="en-US" altLang="ja-JP" b="1" dirty="0" err="1"/>
              <a:t>ra</a:t>
            </a:r>
            <a:r>
              <a:rPr lang="en-US" altLang="ja-JP" b="1" dirty="0"/>
              <a:t> </a:t>
            </a:r>
            <a:r>
              <a:rPr lang="ja-JP" altLang="en-US" b="1" dirty="0"/>
              <a:t>の退避先</a:t>
            </a:r>
          </a:p>
        </p:txBody>
      </p:sp>
      <p:sp>
        <p:nvSpPr>
          <p:cNvPr id="30" name="正方形/長方形 29"/>
          <p:cNvSpPr/>
          <p:nvPr/>
        </p:nvSpPr>
        <p:spPr>
          <a:xfrm>
            <a:off x="1619880" y="5787499"/>
            <a:ext cx="1467210" cy="369332"/>
          </a:xfrm>
          <a:prstGeom prst="rect">
            <a:avLst/>
          </a:prstGeom>
        </p:spPr>
        <p:txBody>
          <a:bodyPr wrap="square">
            <a:spAutoFit/>
          </a:bodyPr>
          <a:lstStyle/>
          <a:p>
            <a:pPr algn="ctr"/>
            <a:r>
              <a:rPr lang="en-US" altLang="ja-JP" b="1" dirty="0"/>
              <a:t>$</a:t>
            </a:r>
            <a:r>
              <a:rPr lang="en-US" altLang="ja-JP" b="1" dirty="0" err="1"/>
              <a:t>fp</a:t>
            </a:r>
            <a:r>
              <a:rPr lang="en-US" altLang="ja-JP" b="1" dirty="0"/>
              <a:t> </a:t>
            </a:r>
            <a:r>
              <a:rPr lang="ja-JP" altLang="en-US" b="1" dirty="0"/>
              <a:t>の退避先</a:t>
            </a:r>
          </a:p>
        </p:txBody>
      </p:sp>
      <p:sp>
        <p:nvSpPr>
          <p:cNvPr id="31" name="コンテンツ プレースホルダー 2"/>
          <p:cNvSpPr txBox="1">
            <a:spLocks/>
          </p:cNvSpPr>
          <p:nvPr/>
        </p:nvSpPr>
        <p:spPr>
          <a:xfrm>
            <a:off x="3805684" y="120219"/>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solidFill>
                  <a:srgbClr val="FF0000"/>
                </a:solidFill>
              </a:rPr>
              <a:t>$</a:t>
            </a:r>
            <a:r>
              <a:rPr lang="en-US" altLang="ja-JP" dirty="0" err="1">
                <a:solidFill>
                  <a:srgbClr val="FF0000"/>
                </a:solidFill>
              </a:rPr>
              <a:t>fp</a:t>
            </a:r>
            <a:endParaRPr lang="en-US" altLang="ja-JP" dirty="0">
              <a:solidFill>
                <a:srgbClr val="FF0000"/>
              </a:solidFill>
            </a:endParaRPr>
          </a:p>
        </p:txBody>
      </p:sp>
      <p:cxnSp>
        <p:nvCxnSpPr>
          <p:cNvPr id="32" name="直線矢印コネクタ 31"/>
          <p:cNvCxnSpPr/>
          <p:nvPr/>
        </p:nvCxnSpPr>
        <p:spPr>
          <a:xfrm flipH="1">
            <a:off x="3635378" y="726345"/>
            <a:ext cx="564914" cy="39724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340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92260" y="274638"/>
            <a:ext cx="8686799" cy="1143000"/>
          </a:xfrm>
        </p:spPr>
        <p:txBody>
          <a:bodyPr>
            <a:normAutofit fontScale="90000"/>
          </a:bodyPr>
          <a:lstStyle/>
          <a:p>
            <a:r>
              <a:rPr lang="ja-JP" altLang="en-US" dirty="0"/>
              <a:t>今まで説明したことに加えて</a:t>
            </a:r>
            <a:br>
              <a:rPr lang="en-US" altLang="ja-JP" dirty="0"/>
            </a:br>
            <a:r>
              <a:rPr lang="ja-JP" altLang="en-US" dirty="0"/>
              <a:t>普通のコンパイラで必要なこと</a:t>
            </a:r>
            <a:endParaRPr kumimoji="1" lang="ja-JP" altLang="en-US" dirty="0"/>
          </a:p>
        </p:txBody>
      </p:sp>
      <p:sp>
        <p:nvSpPr>
          <p:cNvPr id="7" name="コンテンツ プレースホルダー 2"/>
          <p:cNvSpPr txBox="1">
            <a:spLocks/>
          </p:cNvSpPr>
          <p:nvPr/>
        </p:nvSpPr>
        <p:spPr>
          <a:xfrm>
            <a:off x="290285" y="1417637"/>
            <a:ext cx="8563430"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関数呼び出し前後</a:t>
            </a:r>
            <a:endParaRPr lang="en-US" altLang="ja-JP" dirty="0"/>
          </a:p>
          <a:p>
            <a:pPr lvl="1"/>
            <a:r>
              <a:rPr lang="ja-JP" altLang="en-US" dirty="0"/>
              <a:t>呼び出し側で退避しなければならないレジスタ</a:t>
            </a:r>
            <a:r>
              <a:rPr lang="en-US" altLang="ja-JP" dirty="0"/>
              <a:t> (</a:t>
            </a:r>
            <a:r>
              <a:rPr lang="en-US" altLang="ja-JP" dirty="0">
                <a:solidFill>
                  <a:srgbClr val="FF0000"/>
                </a:solidFill>
              </a:rPr>
              <a:t>caller-save registers</a:t>
            </a:r>
            <a:r>
              <a:rPr lang="en-US" altLang="ja-JP" dirty="0"/>
              <a:t>) </a:t>
            </a:r>
            <a:r>
              <a:rPr lang="ja-JP" altLang="en-US" dirty="0"/>
              <a:t>の退避と復帰</a:t>
            </a:r>
            <a:endParaRPr lang="en-US" altLang="ja-JP" dirty="0"/>
          </a:p>
          <a:p>
            <a:r>
              <a:rPr lang="ja-JP" altLang="en-US" dirty="0"/>
              <a:t>関数定義の先頭と</a:t>
            </a:r>
            <a:r>
              <a:rPr lang="en-US" altLang="ja-JP" dirty="0"/>
              <a:t> return </a:t>
            </a:r>
            <a:r>
              <a:rPr lang="ja-JP" altLang="en-US" dirty="0"/>
              <a:t>直前</a:t>
            </a:r>
            <a:endParaRPr lang="en-US" altLang="ja-JP" dirty="0"/>
          </a:p>
          <a:p>
            <a:pPr lvl="1"/>
            <a:r>
              <a:rPr lang="ja-JP" altLang="en-US" dirty="0"/>
              <a:t>呼び出され側で退避しなければならないレジスタ</a:t>
            </a:r>
            <a:r>
              <a:rPr lang="en-US" altLang="ja-JP" dirty="0"/>
              <a:t> (</a:t>
            </a:r>
            <a:r>
              <a:rPr lang="en-US" altLang="ja-JP" dirty="0" err="1">
                <a:solidFill>
                  <a:srgbClr val="FF0000"/>
                </a:solidFill>
              </a:rPr>
              <a:t>callee</a:t>
            </a:r>
            <a:r>
              <a:rPr lang="en-US" altLang="ja-JP" dirty="0">
                <a:solidFill>
                  <a:srgbClr val="FF0000"/>
                </a:solidFill>
              </a:rPr>
              <a:t>-save registers</a:t>
            </a:r>
            <a:r>
              <a:rPr lang="en-US" altLang="ja-JP" dirty="0"/>
              <a:t>) </a:t>
            </a:r>
            <a:r>
              <a:rPr lang="ja-JP" altLang="en-US" dirty="0"/>
              <a:t>の退避と復帰</a:t>
            </a:r>
            <a:endParaRPr lang="en-US" altLang="ja-JP" dirty="0"/>
          </a:p>
          <a:p>
            <a:pPr lvl="1"/>
            <a:endParaRPr lang="en-US" altLang="ja-JP" dirty="0"/>
          </a:p>
          <a:p>
            <a:r>
              <a:rPr lang="ja-JP" altLang="en-US" dirty="0"/>
              <a:t>どのレジスタが</a:t>
            </a:r>
            <a:r>
              <a:rPr lang="en-US" altLang="ja-JP" dirty="0"/>
              <a:t> caller-save </a:t>
            </a:r>
            <a:r>
              <a:rPr lang="ja-JP" altLang="en-US" dirty="0"/>
              <a:t>でどのレジスタが</a:t>
            </a:r>
            <a:r>
              <a:rPr lang="en-US" altLang="ja-JP" dirty="0"/>
              <a:t> </a:t>
            </a:r>
            <a:r>
              <a:rPr lang="en-US" altLang="ja-JP" dirty="0" err="1"/>
              <a:t>callee</a:t>
            </a:r>
            <a:r>
              <a:rPr lang="en-US" altLang="ja-JP" dirty="0"/>
              <a:t>-save </a:t>
            </a:r>
            <a:r>
              <a:rPr lang="ja-JP" altLang="en-US" dirty="0"/>
              <a:t>かは呼び出し規約で決まっている</a:t>
            </a:r>
            <a:endParaRPr lang="en-US" altLang="ja-JP" dirty="0"/>
          </a:p>
        </p:txBody>
      </p:sp>
    </p:spTree>
    <p:extLst>
      <p:ext uri="{BB962C8B-B14F-4D97-AF65-F5344CB8AC3E}">
        <p14:creationId xmlns:p14="http://schemas.microsoft.com/office/powerpoint/2010/main" val="428004392"/>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2298</TotalTime>
  <Words>2463</Words>
  <Application>Microsoft Macintosh PowerPoint</Application>
  <PresentationFormat>画面に合わせる (4:3)</PresentationFormat>
  <Paragraphs>1401</Paragraphs>
  <Slides>94</Slides>
  <Notes>16</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94</vt:i4>
      </vt:variant>
    </vt:vector>
  </HeadingPairs>
  <TitlesOfParts>
    <vt:vector size="99" baseType="lpstr">
      <vt:lpstr>ＭＳ Ｐゴシック</vt:lpstr>
      <vt:lpstr>Arial</vt:lpstr>
      <vt:lpstr>Calibri</vt:lpstr>
      <vt:lpstr>Wingdings</vt:lpstr>
      <vt:lpstr>ホワイト</vt:lpstr>
      <vt:lpstr>MIPS アセンブリプログラミング 入門</vt:lpstr>
      <vt:lpstr>MIPS とは</vt:lpstr>
      <vt:lpstr>ここからやること</vt:lpstr>
      <vt:lpstr>単語集</vt:lpstr>
      <vt:lpstr>MIPS アセンブリを動かすために</vt:lpstr>
      <vt:lpstr>最初の例: 計算と出力</vt:lpstr>
      <vt:lpstr>解説</vt:lpstr>
      <vt:lpstr>解説</vt:lpstr>
      <vt:lpstr>解説</vt:lpstr>
      <vt:lpstr>解説</vt:lpstr>
      <vt:lpstr>解説</vt:lpstr>
      <vt:lpstr>解説</vt:lpstr>
      <vt:lpstr>システムコール</vt:lpstr>
      <vt:lpstr>解説</vt:lpstr>
      <vt:lpstr>命令リファレンス (英語版) の構成</vt:lpstr>
      <vt:lpstr>リファレンスを読むときに注意すること</vt:lpstr>
      <vt:lpstr>2つ目の例: メモリアクセス</vt:lpstr>
      <vt:lpstr>解説</vt:lpstr>
      <vt:lpstr>解説</vt:lpstr>
      <vt:lpstr>解説</vt:lpstr>
      <vt:lpstr>メモリ</vt:lpstr>
      <vt:lpstr>今から $sp の説明をします</vt:lpstr>
      <vt:lpstr>ローカル領域</vt:lpstr>
      <vt:lpstr>ローカル領域</vt:lpstr>
      <vt:lpstr>ローカル領域</vt:lpstr>
      <vt:lpstr>ローカル領域</vt:lpstr>
      <vt:lpstr>ローカル領域</vt:lpstr>
      <vt:lpstr>ローカル領域</vt:lpstr>
      <vt:lpstr>ローカル領域</vt:lpstr>
      <vt:lpstr>したがってそれぞれの命令の意味は</vt:lpstr>
      <vt:lpstr>したがってそれぞれの命令の意味は</vt:lpstr>
      <vt:lpstr>3つ目の例: 関数呼び出し</vt:lpstr>
      <vt:lpstr>解説</vt:lpstr>
      <vt:lpstr>jal 命令</vt:lpstr>
      <vt:lpstr>解説</vt:lpstr>
      <vt:lpstr>解説</vt:lpstr>
      <vt:lpstr>解説</vt:lpstr>
      <vt:lpstr>解説</vt:lpstr>
      <vt:lpstr>引数・返り値の受け渡し方法</vt:lpstr>
      <vt:lpstr>解説</vt:lpstr>
      <vt:lpstr>解説</vt:lpstr>
      <vt:lpstr>解説</vt:lpstr>
      <vt:lpstr>呼び出し規約</vt:lpstr>
      <vt:lpstr>なぜ呼び出し規約が必要なのか</vt:lpstr>
      <vt:lpstr>4つ目の例: 再帰関数呼び出し</vt:lpstr>
      <vt:lpstr>PowerPoint プレゼンテーション</vt:lpstr>
      <vt:lpstr>PowerPoint プレゼンテーション</vt:lpstr>
      <vt:lpstr>f の C 言語での実装</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jal 命令 (再掲)</vt:lpstr>
      <vt:lpstr>5つ目の例: $ra を退避しなかったら?</vt:lpstr>
      <vt:lpstr>PowerPoint プレゼンテーション</vt:lpstr>
      <vt:lpstr>PowerPoint プレゼンテーション</vt:lpstr>
      <vt:lpstr>$ra とネストした関数呼び出し</vt:lpstr>
      <vt:lpstr>再帰関数呼び出しでのローカル領域</vt:lpstr>
      <vt:lpstr>再帰関数呼び出しでのローカル領域</vt:lpstr>
      <vt:lpstr>再帰関数呼び出しでのローカル領域</vt:lpstr>
      <vt:lpstr>再帰関数呼び出しでのローカル領域</vt:lpstr>
      <vt:lpstr>再帰関数呼び出しでのローカル領域</vt:lpstr>
      <vt:lpstr>再帰関数呼び出しでのローカル領域</vt:lpstr>
      <vt:lpstr>ローカル領域以外のメモリ領域</vt:lpstr>
      <vt:lpstr>コード生成</vt:lpstr>
      <vt:lpstr>決めなくてはならないこと</vt:lpstr>
      <vt:lpstr>フレームに入れなくてはならない 情報は何か</vt:lpstr>
      <vt:lpstr>(この講義での) 関数フレームの構造</vt:lpstr>
      <vt:lpstr>フレームポインタ $fp</vt:lpstr>
      <vt:lpstr>関数定義・関数呼び出しの サポート</vt:lpstr>
      <vt:lpstr>ローカル領域 (復習)</vt:lpstr>
      <vt:lpstr>再帰関数呼び出しでのローカル領域 (復習)</vt:lpstr>
      <vt:lpstr>(関数定義・呼び出しを含む)  プログラムの中間命令への変換</vt:lpstr>
      <vt:lpstr>引数は関数本体ではどこに 配置されているように見える?</vt:lpstr>
      <vt:lpstr>アセンブリ生成の拡張</vt:lpstr>
      <vt:lpstr>アセンブリ生成の拡張</vt:lpstr>
      <vt:lpstr>アセンブリ生成の拡張</vt:lpstr>
      <vt:lpstr>アセンブリ生成の拡張</vt:lpstr>
      <vt:lpstr>アセンブリ生成の拡張</vt:lpstr>
      <vt:lpstr>アセンブリ生成の拡張</vt:lpstr>
      <vt:lpstr>アセンブリ生成の拡張</vt:lpstr>
      <vt:lpstr>アセンブリ生成の拡張</vt:lpstr>
      <vt:lpstr>アセンブリ生成の拡張</vt:lpstr>
      <vt:lpstr>アセンブリ生成の拡張</vt:lpstr>
      <vt:lpstr>今まで説明したことに加えて 普通のコンパイラで必要なこと</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末永 幸平</dc:creator>
  <cp:lastModifiedBy>Microsoft Office ユーザー</cp:lastModifiedBy>
  <cp:revision>407</cp:revision>
  <dcterms:created xsi:type="dcterms:W3CDTF">2015-09-08T01:56:13Z</dcterms:created>
  <dcterms:modified xsi:type="dcterms:W3CDTF">2018-06-04T01:47:28Z</dcterms:modified>
</cp:coreProperties>
</file>