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E2C6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0E2C6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E2C6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0E2C6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E2C6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E2C6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0525" y="352425"/>
            <a:ext cx="333375" cy="3333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481326" y="357250"/>
            <a:ext cx="5229225" cy="440055"/>
          </a:xfrm>
          <a:custGeom>
            <a:avLst/>
            <a:gdLst/>
            <a:ahLst/>
            <a:cxnLst/>
            <a:rect l="l" t="t" r="r" b="b"/>
            <a:pathLst>
              <a:path w="5229225" h="440055">
                <a:moveTo>
                  <a:pt x="0" y="0"/>
                </a:moveTo>
                <a:lnTo>
                  <a:pt x="0" y="439674"/>
                </a:lnTo>
              </a:path>
              <a:path w="5229225" h="440055">
                <a:moveTo>
                  <a:pt x="2095500" y="0"/>
                </a:moveTo>
                <a:lnTo>
                  <a:pt x="2095500" y="439674"/>
                </a:lnTo>
              </a:path>
              <a:path w="5229225" h="440055">
                <a:moveTo>
                  <a:pt x="5229225" y="0"/>
                </a:moveTo>
                <a:lnTo>
                  <a:pt x="5229225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7807" y="771627"/>
            <a:ext cx="8668384" cy="5924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E2C68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86176" y="1471612"/>
            <a:ext cx="5579109" cy="2004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0E2C68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Relationship Id="rId4" Type="http://schemas.openxmlformats.org/officeDocument/2006/relationships/image" Target="../media/image25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3" Type="http://schemas.openxmlformats.org/officeDocument/2006/relationships/image" Target="../media/image33.png"/><Relationship Id="rId4" Type="http://schemas.openxmlformats.org/officeDocument/2006/relationships/image" Target="../media/image32.jpg"/><Relationship Id="rId5" Type="http://schemas.openxmlformats.org/officeDocument/2006/relationships/image" Target="../media/image34.jpg"/><Relationship Id="rId6" Type="http://schemas.openxmlformats.org/officeDocument/2006/relationships/image" Target="../media/image35.jpg"/><Relationship Id="rId7" Type="http://schemas.openxmlformats.org/officeDocument/2006/relationships/image" Target="../media/image36.jpg"/><Relationship Id="rId8" Type="http://schemas.openxmlformats.org/officeDocument/2006/relationships/image" Target="../media/image37.jpg"/><Relationship Id="rId9" Type="http://schemas.openxmlformats.org/officeDocument/2006/relationships/image" Target="../media/image38.jpg"/><Relationship Id="rId10" Type="http://schemas.openxmlformats.org/officeDocument/2006/relationships/image" Target="../media/image39.png"/><Relationship Id="rId11" Type="http://schemas.openxmlformats.org/officeDocument/2006/relationships/image" Target="../media/image4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Relationship Id="rId3" Type="http://schemas.openxmlformats.org/officeDocument/2006/relationships/image" Target="../media/image42.jpg"/><Relationship Id="rId4" Type="http://schemas.openxmlformats.org/officeDocument/2006/relationships/image" Target="../media/image4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Relationship Id="rId4" Type="http://schemas.openxmlformats.org/officeDocument/2006/relationships/image" Target="../media/image47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49.jpg"/><Relationship Id="rId4" Type="http://schemas.openxmlformats.org/officeDocument/2006/relationships/image" Target="../media/image50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jpg"/><Relationship Id="rId3" Type="http://schemas.openxmlformats.org/officeDocument/2006/relationships/image" Target="../media/image52.jpg"/><Relationship Id="rId4" Type="http://schemas.openxmlformats.org/officeDocument/2006/relationships/image" Target="../media/image53.jpg"/><Relationship Id="rId5" Type="http://schemas.openxmlformats.org/officeDocument/2006/relationships/image" Target="../media/image54.jpg"/><Relationship Id="rId6" Type="http://schemas.openxmlformats.org/officeDocument/2006/relationships/image" Target="../media/image55.jpg"/><Relationship Id="rId7" Type="http://schemas.openxmlformats.org/officeDocument/2006/relationships/image" Target="../media/image56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jpg"/><Relationship Id="rId3" Type="http://schemas.openxmlformats.org/officeDocument/2006/relationships/image" Target="../media/image58.jpg"/><Relationship Id="rId4" Type="http://schemas.openxmlformats.org/officeDocument/2006/relationships/image" Target="../media/image59.jpg"/><Relationship Id="rId5" Type="http://schemas.openxmlformats.org/officeDocument/2006/relationships/image" Target="../media/image60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hyperlink" Target="https://www.stats.gov.cn/english/PressRelease/202501/t20250124_1958443.html" TargetMode="Externa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1.jpg"/><Relationship Id="rId3" Type="http://schemas.openxmlformats.org/officeDocument/2006/relationships/image" Target="../media/image62.jpg"/><Relationship Id="rId4" Type="http://schemas.openxmlformats.org/officeDocument/2006/relationships/image" Target="../media/image63.jpg"/><Relationship Id="rId5" Type="http://schemas.openxmlformats.org/officeDocument/2006/relationships/image" Target="../media/image64.jpg"/><Relationship Id="rId6" Type="http://schemas.openxmlformats.org/officeDocument/2006/relationships/image" Target="../media/image65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jpg"/><Relationship Id="rId3" Type="http://schemas.openxmlformats.org/officeDocument/2006/relationships/image" Target="../media/image68.jpg"/><Relationship Id="rId4" Type="http://schemas.openxmlformats.org/officeDocument/2006/relationships/image" Target="../media/image69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jpg"/><Relationship Id="rId3" Type="http://schemas.openxmlformats.org/officeDocument/2006/relationships/image" Target="../media/image71.jp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s://www.stats.gov.cn/english/PressRelease/202501/t20250124_1958443.html" TargetMode="Externa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723900"/>
              <a:ext cx="666750" cy="66675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6826" y="747776"/>
              <a:ext cx="3810000" cy="629920"/>
            </a:xfrm>
            <a:custGeom>
              <a:avLst/>
              <a:gdLst/>
              <a:ahLst/>
              <a:cxnLst/>
              <a:rect l="l" t="t" r="r" b="b"/>
              <a:pathLst>
                <a:path w="3810000" h="629919">
                  <a:moveTo>
                    <a:pt x="0" y="0"/>
                  </a:moveTo>
                  <a:lnTo>
                    <a:pt x="0" y="629920"/>
                  </a:lnTo>
                </a:path>
                <a:path w="3810000" h="629919">
                  <a:moveTo>
                    <a:pt x="1914525" y="0"/>
                  </a:moveTo>
                  <a:lnTo>
                    <a:pt x="1914525" y="629920"/>
                  </a:lnTo>
                </a:path>
                <a:path w="3810000" h="629919">
                  <a:moveTo>
                    <a:pt x="3810000" y="0"/>
                  </a:moveTo>
                  <a:lnTo>
                    <a:pt x="3810000" y="629920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1682" y="2001773"/>
            <a:ext cx="2468880" cy="5410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50" b="0">
                <a:solidFill>
                  <a:srgbClr val="0D2C69"/>
                </a:solidFill>
                <a:latin typeface="Arial MT"/>
                <a:cs typeface="Arial MT"/>
              </a:rPr>
              <a:t>Splat</a:t>
            </a:r>
            <a:r>
              <a:rPr dirty="0" sz="3350" spc="40" b="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3350" spc="-10" b="0">
                <a:solidFill>
                  <a:srgbClr val="0D2C69"/>
                </a:solidFill>
                <a:latin typeface="Arial MT"/>
                <a:cs typeface="Arial MT"/>
              </a:rPr>
              <a:t>Project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12165" y="3037522"/>
            <a:ext cx="1420495" cy="8820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128905">
              <a:lnSpc>
                <a:spcPct val="100600"/>
              </a:lnSpc>
              <a:spcBef>
                <a:spcPts val="114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Global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Trends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Oral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care</a:t>
            </a:r>
            <a:r>
              <a:rPr dirty="0" sz="1400" spc="1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trends E-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com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ts val="1650"/>
              </a:lnSpc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Brand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Positioning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1975" y="1295400"/>
            <a:ext cx="333375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10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343650" y="357250"/>
            <a:ext cx="2402205" cy="2614930"/>
            <a:chOff x="6343650" y="357250"/>
            <a:chExt cx="2402205" cy="261493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3650" y="1266825"/>
              <a:ext cx="2286000" cy="1704975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767715" y="3244786"/>
            <a:ext cx="346075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25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Key</a:t>
            </a:r>
            <a:r>
              <a:rPr dirty="0" u="sng" sz="1250" spc="204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5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Drivers</a:t>
            </a:r>
            <a:r>
              <a:rPr dirty="0" u="sng" sz="1250" spc="11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5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of</a:t>
            </a:r>
            <a:r>
              <a:rPr dirty="0" u="sng" sz="1250" spc="185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5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Luxury</a:t>
            </a:r>
            <a:r>
              <a:rPr dirty="0" u="sng" sz="1250" spc="11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5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Toothpaste</a:t>
            </a:r>
            <a:r>
              <a:rPr dirty="0" u="sng" sz="1250" spc="105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50" spc="-1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Adoption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4082" y="3668140"/>
            <a:ext cx="3605529" cy="9417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23850" indent="-311150">
              <a:lnSpc>
                <a:spcPct val="100000"/>
              </a:lnSpc>
              <a:spcBef>
                <a:spcPts val="400"/>
              </a:spcBef>
              <a:buChar char="●"/>
              <a:tabLst>
                <a:tab pos="323850" algn="l"/>
              </a:tabLst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Health</a:t>
            </a:r>
            <a:r>
              <a:rPr dirty="0" sz="1250" spc="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50" spc="1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Wellness</a:t>
            </a:r>
            <a:endParaRPr sz="1250">
              <a:latin typeface="Arial MT"/>
              <a:cs typeface="Arial MT"/>
            </a:endParaRPr>
          </a:p>
          <a:p>
            <a:pPr marL="323850" indent="-311150">
              <a:lnSpc>
                <a:spcPct val="100000"/>
              </a:lnSpc>
              <a:spcBef>
                <a:spcPts val="305"/>
              </a:spcBef>
              <a:buChar char="●"/>
              <a:tabLst>
                <a:tab pos="323850" algn="l"/>
              </a:tabLst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Status</a:t>
            </a:r>
            <a:r>
              <a:rPr dirty="0" sz="1250" spc="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50" spc="1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Exclusivity</a:t>
            </a:r>
            <a:endParaRPr sz="1250">
              <a:latin typeface="Arial MT"/>
              <a:cs typeface="Arial MT"/>
            </a:endParaRPr>
          </a:p>
          <a:p>
            <a:pPr marL="323850" indent="-311150">
              <a:lnSpc>
                <a:spcPct val="100000"/>
              </a:lnSpc>
              <a:spcBef>
                <a:spcPts val="300"/>
              </a:spcBef>
              <a:buChar char="●"/>
              <a:tabLst>
                <a:tab pos="323850" algn="l"/>
              </a:tabLst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250" spc="1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50" spc="114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Aesthetics</a:t>
            </a:r>
            <a:endParaRPr sz="1250">
              <a:latin typeface="Arial MT"/>
              <a:cs typeface="Arial MT"/>
            </a:endParaRPr>
          </a:p>
          <a:p>
            <a:pPr marL="323850" indent="-311150">
              <a:lnSpc>
                <a:spcPct val="100000"/>
              </a:lnSpc>
              <a:spcBef>
                <a:spcPts val="305"/>
              </a:spcBef>
              <a:buChar char="●"/>
              <a:tabLst>
                <a:tab pos="323850" algn="l"/>
              </a:tabLst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Celebrity</a:t>
            </a:r>
            <a:r>
              <a:rPr dirty="0" sz="1250" spc="1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Endorsements</a:t>
            </a:r>
            <a:r>
              <a:rPr dirty="0" sz="1250" spc="1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50" spc="1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KOL</a:t>
            </a:r>
            <a:r>
              <a:rPr dirty="0" sz="1250" spc="1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Influences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4999" rIns="0" bIns="0" rtlCol="0" vert="horz">
            <a:spAutoFit/>
          </a:bodyPr>
          <a:lstStyle/>
          <a:p>
            <a:pPr marL="2472055">
              <a:lnSpc>
                <a:spcPct val="100000"/>
              </a:lnSpc>
              <a:spcBef>
                <a:spcPts val="125"/>
              </a:spcBef>
            </a:pPr>
            <a:r>
              <a:rPr dirty="0" sz="1550"/>
              <a:t>LUXURY</a:t>
            </a:r>
            <a:r>
              <a:rPr dirty="0" sz="1550" spc="130"/>
              <a:t> </a:t>
            </a:r>
            <a:r>
              <a:rPr dirty="0" sz="1550"/>
              <a:t>IN</a:t>
            </a:r>
            <a:r>
              <a:rPr dirty="0" sz="1550" spc="204"/>
              <a:t> </a:t>
            </a:r>
            <a:r>
              <a:rPr dirty="0" sz="1550"/>
              <a:t>TOOTHPASTE</a:t>
            </a:r>
            <a:r>
              <a:rPr dirty="0" sz="1550" spc="130"/>
              <a:t> </a:t>
            </a:r>
            <a:r>
              <a:rPr dirty="0" sz="1550" spc="-10"/>
              <a:t>PRODUCTS</a:t>
            </a:r>
            <a:endParaRPr sz="1550"/>
          </a:p>
        </p:txBody>
      </p:sp>
      <p:sp>
        <p:nvSpPr>
          <p:cNvPr id="9" name="object 9" descr=""/>
          <p:cNvSpPr txBox="1"/>
          <p:nvPr/>
        </p:nvSpPr>
        <p:spPr>
          <a:xfrm>
            <a:off x="4968875" y="3244786"/>
            <a:ext cx="163512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u="sng" sz="125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Barriers</a:t>
            </a:r>
            <a:r>
              <a:rPr dirty="0" u="sng" sz="1250" spc="95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5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to</a:t>
            </a:r>
            <a:r>
              <a:rPr dirty="0" u="sng" sz="1250" spc="105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250" spc="-10" b="1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"/>
                <a:cs typeface="Arial"/>
              </a:rPr>
              <a:t>Adoption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115178" y="3668140"/>
            <a:ext cx="2275205" cy="71310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23850" indent="-311150">
              <a:lnSpc>
                <a:spcPct val="100000"/>
              </a:lnSpc>
              <a:spcBef>
                <a:spcPts val="400"/>
              </a:spcBef>
              <a:buChar char="●"/>
              <a:tabLst>
                <a:tab pos="323850" algn="l"/>
              </a:tabLst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Price</a:t>
            </a:r>
            <a:r>
              <a:rPr dirty="0" sz="1250" spc="10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Sensitivity</a:t>
            </a:r>
            <a:endParaRPr sz="1250">
              <a:latin typeface="Arial MT"/>
              <a:cs typeface="Arial MT"/>
            </a:endParaRPr>
          </a:p>
          <a:p>
            <a:pPr marL="323850" indent="-311150">
              <a:lnSpc>
                <a:spcPct val="100000"/>
              </a:lnSpc>
              <a:spcBef>
                <a:spcPts val="305"/>
              </a:spcBef>
              <a:buChar char="●"/>
              <a:tabLst>
                <a:tab pos="323850" algn="l"/>
              </a:tabLst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Efficacy</a:t>
            </a:r>
            <a:r>
              <a:rPr dirty="0" sz="1250" spc="1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Skepticism</a:t>
            </a:r>
            <a:endParaRPr sz="1250">
              <a:latin typeface="Arial MT"/>
              <a:cs typeface="Arial MT"/>
            </a:endParaRPr>
          </a:p>
          <a:p>
            <a:pPr marL="323850" indent="-311150">
              <a:lnSpc>
                <a:spcPct val="100000"/>
              </a:lnSpc>
              <a:spcBef>
                <a:spcPts val="300"/>
              </a:spcBef>
              <a:buChar char="●"/>
              <a:tabLst>
                <a:tab pos="323850" algn="l"/>
              </a:tabLst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Limited</a:t>
            </a:r>
            <a:r>
              <a:rPr dirty="0" sz="1250" spc="1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Brand</a:t>
            </a:r>
            <a:r>
              <a:rPr dirty="0" sz="1250" spc="10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Recognition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14082" y="1543367"/>
            <a:ext cx="4224020" cy="14211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23850" indent="-311150">
              <a:lnSpc>
                <a:spcPct val="100000"/>
              </a:lnSpc>
              <a:spcBef>
                <a:spcPts val="125"/>
              </a:spcBef>
              <a:buFont typeface="Arial MT"/>
              <a:buChar char="●"/>
              <a:tabLst>
                <a:tab pos="323850" algn="l"/>
              </a:tabLst>
            </a:pP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advanced</a:t>
            </a:r>
            <a:r>
              <a:rPr dirty="0" sz="1250" spc="204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technology</a:t>
            </a:r>
            <a:endParaRPr sz="1250">
              <a:latin typeface="Arial"/>
              <a:cs typeface="Arial"/>
            </a:endParaRPr>
          </a:p>
          <a:p>
            <a:pPr marL="323850" indent="-311150">
              <a:lnSpc>
                <a:spcPct val="100000"/>
              </a:lnSpc>
              <a:spcBef>
                <a:spcPts val="80"/>
              </a:spcBef>
              <a:buFont typeface="Arial MT"/>
              <a:buChar char="●"/>
              <a:tabLst>
                <a:tab pos="323850" algn="l"/>
              </a:tabLst>
            </a:pP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exclusive</a:t>
            </a:r>
            <a:r>
              <a:rPr dirty="0" sz="1250" spc="1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formulations</a:t>
            </a:r>
            <a:endParaRPr sz="1250">
              <a:latin typeface="Arial"/>
              <a:cs typeface="Arial"/>
            </a:endParaRPr>
          </a:p>
          <a:p>
            <a:pPr marL="323850" indent="-311150">
              <a:lnSpc>
                <a:spcPct val="100000"/>
              </a:lnSpc>
              <a:buFont typeface="Arial MT"/>
              <a:buChar char="●"/>
              <a:tabLst>
                <a:tab pos="323850" algn="l"/>
              </a:tabLst>
            </a:pP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superior</a:t>
            </a:r>
            <a:r>
              <a:rPr dirty="0" sz="1250" spc="1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packaging</a:t>
            </a:r>
            <a:endParaRPr sz="1250">
              <a:latin typeface="Arial"/>
              <a:cs typeface="Arial"/>
            </a:endParaRPr>
          </a:p>
          <a:p>
            <a:pPr marL="323850" indent="-311150">
              <a:lnSpc>
                <a:spcPct val="100000"/>
              </a:lnSpc>
              <a:spcBef>
                <a:spcPts val="80"/>
              </a:spcBef>
              <a:buFont typeface="Arial MT"/>
              <a:buChar char="●"/>
              <a:tabLst>
                <a:tab pos="323850" algn="l"/>
              </a:tabLst>
            </a:pP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brand</a:t>
            </a:r>
            <a:r>
              <a:rPr dirty="0" sz="1250" spc="1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heritage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50">
              <a:latin typeface="Arial"/>
              <a:cs typeface="Arial"/>
            </a:endParaRPr>
          </a:p>
          <a:p>
            <a:pPr marL="23495">
              <a:lnSpc>
                <a:spcPts val="1435"/>
              </a:lnSpc>
            </a:pPr>
            <a:r>
              <a:rPr dirty="0" sz="1200" i="1">
                <a:solidFill>
                  <a:srgbClr val="0E2C68"/>
                </a:solidFill>
                <a:latin typeface="Arial"/>
                <a:cs typeface="Arial"/>
              </a:rPr>
              <a:t>younger</a:t>
            </a:r>
            <a:r>
              <a:rPr dirty="0" sz="1200" spc="-3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E2C68"/>
                </a:solidFill>
                <a:latin typeface="Arial"/>
                <a:cs typeface="Arial"/>
              </a:rPr>
              <a:t>consumers</a:t>
            </a:r>
            <a:r>
              <a:rPr dirty="0" sz="1200" spc="-1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E2C68"/>
                </a:solidFill>
                <a:latin typeface="Arial"/>
                <a:cs typeface="Arial"/>
              </a:rPr>
              <a:t>-</a:t>
            </a:r>
            <a:r>
              <a:rPr dirty="0" sz="1200" spc="-3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broader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self-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care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or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lifestyle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statement</a:t>
            </a:r>
            <a:endParaRPr sz="1200">
              <a:latin typeface="Arial MT"/>
              <a:cs typeface="Arial MT"/>
            </a:endParaRPr>
          </a:p>
          <a:p>
            <a:pPr marL="23495">
              <a:lnSpc>
                <a:spcPts val="1435"/>
              </a:lnSpc>
            </a:pPr>
            <a:r>
              <a:rPr dirty="0" sz="1200" i="1">
                <a:solidFill>
                  <a:srgbClr val="0E2C68"/>
                </a:solidFill>
                <a:latin typeface="Arial"/>
                <a:cs typeface="Arial"/>
              </a:rPr>
              <a:t>older</a:t>
            </a:r>
            <a:r>
              <a:rPr dirty="0" sz="1200" spc="-1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i="1">
                <a:solidFill>
                  <a:srgbClr val="0E2C68"/>
                </a:solidFill>
                <a:latin typeface="Arial"/>
                <a:cs typeface="Arial"/>
              </a:rPr>
              <a:t>consumers</a:t>
            </a:r>
            <a:r>
              <a:rPr dirty="0" sz="1200" spc="-1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-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health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benefits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(Mintel,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2023)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94379" y="2078735"/>
            <a:ext cx="2562860" cy="4267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/>
              <a:t>Oral</a:t>
            </a:r>
            <a:r>
              <a:rPr dirty="0" sz="2600" spc="-65"/>
              <a:t> </a:t>
            </a:r>
            <a:r>
              <a:rPr dirty="0" sz="2600"/>
              <a:t>care</a:t>
            </a:r>
            <a:r>
              <a:rPr dirty="0" sz="2600" spc="-45"/>
              <a:t> </a:t>
            </a:r>
            <a:r>
              <a:rPr dirty="0" sz="2600" spc="-10"/>
              <a:t>trends</a:t>
            </a:r>
            <a:endParaRPr sz="2600"/>
          </a:p>
        </p:txBody>
      </p:sp>
      <p:sp>
        <p:nvSpPr>
          <p:cNvPr id="5" name="object 5" descr=""/>
          <p:cNvSpPr txBox="1"/>
          <p:nvPr/>
        </p:nvSpPr>
        <p:spPr>
          <a:xfrm>
            <a:off x="2860294" y="2610487"/>
            <a:ext cx="3433445" cy="84709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Children; Those</a:t>
            </a:r>
            <a:r>
              <a:rPr dirty="0" sz="18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who</a:t>
            </a:r>
            <a:r>
              <a:rPr dirty="0" sz="18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wear</a:t>
            </a:r>
            <a:r>
              <a:rPr dirty="0" sz="18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E2C68"/>
                </a:solidFill>
                <a:latin typeface="Arial MT"/>
                <a:cs typeface="Arial MT"/>
              </a:rPr>
              <a:t>braces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(orthodontic);</a:t>
            </a:r>
            <a:r>
              <a:rPr dirty="0" sz="18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8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E2C68"/>
                </a:solidFill>
                <a:latin typeface="Arial MT"/>
                <a:cs typeface="Arial MT"/>
              </a:rPr>
              <a:t>Elderly.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12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019488" y="357250"/>
            <a:ext cx="5972175" cy="4005579"/>
            <a:chOff x="3019488" y="357250"/>
            <a:chExt cx="5972175" cy="4005579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0" y="1724025"/>
              <a:ext cx="2743200" cy="26384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024251" y="3138550"/>
              <a:ext cx="400050" cy="590550"/>
            </a:xfrm>
            <a:custGeom>
              <a:avLst/>
              <a:gdLst/>
              <a:ahLst/>
              <a:cxnLst/>
              <a:rect l="l" t="t" r="r" b="b"/>
              <a:pathLst>
                <a:path w="400050" h="590550">
                  <a:moveTo>
                    <a:pt x="299974" y="0"/>
                  </a:moveTo>
                  <a:lnTo>
                    <a:pt x="99949" y="0"/>
                  </a:lnTo>
                  <a:lnTo>
                    <a:pt x="99949" y="390525"/>
                  </a:lnTo>
                  <a:lnTo>
                    <a:pt x="0" y="390525"/>
                  </a:lnTo>
                  <a:lnTo>
                    <a:pt x="200025" y="590550"/>
                  </a:lnTo>
                  <a:lnTo>
                    <a:pt x="400050" y="390525"/>
                  </a:lnTo>
                  <a:lnTo>
                    <a:pt x="299974" y="390525"/>
                  </a:lnTo>
                  <a:lnTo>
                    <a:pt x="299974" y="0"/>
                  </a:lnTo>
                  <a:close/>
                </a:path>
              </a:pathLst>
            </a:custGeom>
            <a:solidFill>
              <a:srgbClr val="A3C2F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024251" y="3138550"/>
              <a:ext cx="400050" cy="590550"/>
            </a:xfrm>
            <a:custGeom>
              <a:avLst/>
              <a:gdLst/>
              <a:ahLst/>
              <a:cxnLst/>
              <a:rect l="l" t="t" r="r" b="b"/>
              <a:pathLst>
                <a:path w="400050" h="590550">
                  <a:moveTo>
                    <a:pt x="0" y="390525"/>
                  </a:moveTo>
                  <a:lnTo>
                    <a:pt x="99949" y="390525"/>
                  </a:lnTo>
                  <a:lnTo>
                    <a:pt x="99949" y="0"/>
                  </a:lnTo>
                  <a:lnTo>
                    <a:pt x="299974" y="0"/>
                  </a:lnTo>
                  <a:lnTo>
                    <a:pt x="299974" y="390525"/>
                  </a:lnTo>
                  <a:lnTo>
                    <a:pt x="400050" y="390525"/>
                  </a:lnTo>
                  <a:lnTo>
                    <a:pt x="200025" y="590550"/>
                  </a:lnTo>
                  <a:lnTo>
                    <a:pt x="0" y="390525"/>
                  </a:lnTo>
                  <a:close/>
                </a:path>
              </a:pathLst>
            </a:custGeom>
            <a:ln w="9525">
              <a:solidFill>
                <a:srgbClr val="A3C2F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7037" y="1141094"/>
            <a:ext cx="956944" cy="3009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D2C69"/>
                </a:solidFill>
              </a:rPr>
              <a:t>Children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14947" y="1577022"/>
            <a:ext cx="5888355" cy="14357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11150" marR="118110" indent="-299085">
              <a:lnSpc>
                <a:spcPct val="100699"/>
              </a:lnSpc>
              <a:spcBef>
                <a:spcPts val="114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Advertising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children's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carried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out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through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video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clips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recommendations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from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doctors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parents,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which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increases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the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level</a:t>
            </a:r>
            <a:r>
              <a:rPr dirty="0" sz="1400" spc="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confidence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certain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products;</a:t>
            </a:r>
            <a:endParaRPr sz="1400">
              <a:latin typeface="Arial MT"/>
              <a:cs typeface="Arial MT"/>
            </a:endParaRPr>
          </a:p>
          <a:p>
            <a:pPr marL="311150" marR="5080" indent="-299085">
              <a:lnSpc>
                <a:spcPts val="1650"/>
              </a:lnSpc>
              <a:spcBef>
                <a:spcPts val="1105"/>
              </a:spcBef>
              <a:buSzPct val="78571"/>
              <a:buFont typeface="Arial MT"/>
              <a:buChar char="●"/>
              <a:tabLst>
                <a:tab pos="31115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“Only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those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who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have</a:t>
            </a:r>
            <a:r>
              <a:rPr dirty="0" sz="14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used it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can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talk</a:t>
            </a:r>
            <a:r>
              <a:rPr dirty="0" sz="14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about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it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”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-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creation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online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forums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parents and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professionals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sharing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their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real-life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stories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opinions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about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choosing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toothpastes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their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children.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00684" y="3800475"/>
            <a:ext cx="517398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significant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portion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internet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query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‘toothpaste for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kids’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037" y="1141094"/>
            <a:ext cx="956944" cy="3009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D2C69"/>
                </a:solidFill>
              </a:rPr>
              <a:t>Children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99707" y="1382077"/>
            <a:ext cx="8699500" cy="351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When</a:t>
            </a:r>
            <a:r>
              <a:rPr dirty="0" sz="12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choosing</a:t>
            </a:r>
            <a:r>
              <a:rPr dirty="0" sz="12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2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children's</a:t>
            </a:r>
            <a:r>
              <a:rPr dirty="0" sz="12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toothpaste,</a:t>
            </a:r>
            <a:r>
              <a:rPr dirty="0" sz="12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consumers</a:t>
            </a:r>
            <a:r>
              <a:rPr dirty="0" sz="12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consider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2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following</a:t>
            </a:r>
            <a:r>
              <a:rPr dirty="0" sz="12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aspects:</a:t>
            </a:r>
            <a:endParaRPr sz="1200">
              <a:latin typeface="Arial"/>
              <a:cs typeface="Arial"/>
            </a:endParaRPr>
          </a:p>
          <a:p>
            <a:pPr marL="114935" indent="-102235">
              <a:lnSpc>
                <a:spcPct val="100000"/>
              </a:lnSpc>
              <a:spcBef>
                <a:spcPts val="1025"/>
              </a:spcBef>
              <a:buClr>
                <a:srgbClr val="000000"/>
              </a:buClr>
              <a:buFont typeface="Arial MT"/>
              <a:buChar char="*"/>
              <a:tabLst>
                <a:tab pos="114935" algn="l"/>
              </a:tabLst>
            </a:pP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Age-appropriateness</a:t>
            </a:r>
            <a:endParaRPr sz="1200">
              <a:latin typeface="Arial"/>
              <a:cs typeface="Arial"/>
            </a:endParaRPr>
          </a:p>
          <a:p>
            <a:pPr marL="12700" marR="462915" indent="102235">
              <a:lnSpc>
                <a:spcPts val="2410"/>
              </a:lnSpc>
              <a:spcBef>
                <a:spcPts val="160"/>
              </a:spcBef>
              <a:buFont typeface="Arial MT"/>
              <a:buChar char="*"/>
              <a:tabLst>
                <a:tab pos="114935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Safeness</a:t>
            </a:r>
            <a:r>
              <a:rPr dirty="0" sz="12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2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Ingredients</a:t>
            </a:r>
            <a:r>
              <a:rPr dirty="0" sz="12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(it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 worth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choosing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containing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fluoride,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effective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ingredient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preventing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tooth decay)</a:t>
            </a:r>
            <a:endParaRPr sz="1200">
              <a:latin typeface="Arial MT"/>
              <a:cs typeface="Arial MT"/>
            </a:endParaRPr>
          </a:p>
          <a:p>
            <a:pPr marL="114935" indent="-102235">
              <a:lnSpc>
                <a:spcPct val="100000"/>
              </a:lnSpc>
              <a:spcBef>
                <a:spcPts val="640"/>
              </a:spcBef>
              <a:buFont typeface="Arial MT"/>
              <a:buChar char="*"/>
              <a:tabLst>
                <a:tab pos="114935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Ingredients</a:t>
            </a:r>
            <a:r>
              <a:rPr dirty="0" sz="12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2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avoid:</a:t>
            </a:r>
            <a:endParaRPr sz="1200">
              <a:latin typeface="Arial"/>
              <a:cs typeface="Arial"/>
            </a:endParaRPr>
          </a:p>
          <a:p>
            <a:pPr lvl="1" marL="277495" indent="-93345">
              <a:lnSpc>
                <a:spcPct val="100000"/>
              </a:lnSpc>
              <a:spcBef>
                <a:spcPts val="965"/>
              </a:spcBef>
              <a:buChar char="-"/>
              <a:tabLst>
                <a:tab pos="277495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Calcium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carbonate</a:t>
            </a:r>
            <a:endParaRPr sz="1200">
              <a:latin typeface="Arial MT"/>
              <a:cs typeface="Arial MT"/>
            </a:endParaRPr>
          </a:p>
          <a:p>
            <a:pPr lvl="1" marL="277495" indent="-93345">
              <a:lnSpc>
                <a:spcPct val="100000"/>
              </a:lnSpc>
              <a:spcBef>
                <a:spcPts val="890"/>
              </a:spcBef>
              <a:buChar char="-"/>
              <a:tabLst>
                <a:tab pos="277495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Sodium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laureth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sulphate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(SLS),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sodium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laureth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sulphate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(SLES):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foaming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agents,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it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cause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irritation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mucosa</a:t>
            </a:r>
            <a:endParaRPr sz="1200">
              <a:latin typeface="Arial MT"/>
              <a:cs typeface="Arial MT"/>
            </a:endParaRPr>
          </a:p>
          <a:p>
            <a:pPr lvl="1" marL="277495" indent="-93345">
              <a:lnSpc>
                <a:spcPct val="100000"/>
              </a:lnSpc>
              <a:spcBef>
                <a:spcPts val="965"/>
              </a:spcBef>
              <a:buChar char="-"/>
              <a:tabLst>
                <a:tab pos="277495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Propylene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glycol: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moisturiser,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some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children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may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sensitive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it</a:t>
            </a:r>
            <a:endParaRPr sz="1200">
              <a:latin typeface="Arial MT"/>
              <a:cs typeface="Arial MT"/>
            </a:endParaRPr>
          </a:p>
          <a:p>
            <a:pPr lvl="1" marL="12700" marR="28575" indent="264795">
              <a:lnSpc>
                <a:spcPts val="2400"/>
              </a:lnSpc>
              <a:spcBef>
                <a:spcPts val="170"/>
              </a:spcBef>
              <a:buChar char="-"/>
              <a:tabLst>
                <a:tab pos="277495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Sodium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saccharin,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sucrose,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fructose,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galactose,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etc.: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sweeteners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they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may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affect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gastrointestinal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digestion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or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cause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tooth decay</a:t>
            </a:r>
            <a:endParaRPr sz="1200">
              <a:latin typeface="Arial MT"/>
              <a:cs typeface="Arial MT"/>
            </a:endParaRPr>
          </a:p>
          <a:p>
            <a:pPr marL="114935" indent="-102235">
              <a:lnSpc>
                <a:spcPct val="100000"/>
              </a:lnSpc>
              <a:spcBef>
                <a:spcPts val="650"/>
              </a:spcBef>
              <a:buFont typeface="Arial MT"/>
              <a:buChar char="*"/>
              <a:tabLst>
                <a:tab pos="114935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2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effect</a:t>
            </a:r>
            <a:r>
              <a:rPr dirty="0" sz="12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that</a:t>
            </a:r>
            <a:r>
              <a:rPr dirty="0" sz="12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2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paste provides</a:t>
            </a:r>
            <a:r>
              <a:rPr dirty="0" sz="12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(cleansing,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fresh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breath,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strong gums,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prevention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tooth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decay)</a:t>
            </a:r>
            <a:endParaRPr sz="1200">
              <a:latin typeface="Arial MT"/>
              <a:cs typeface="Arial MT"/>
            </a:endParaRPr>
          </a:p>
          <a:p>
            <a:pPr marL="114935" indent="-102235">
              <a:lnSpc>
                <a:spcPct val="100000"/>
              </a:lnSpc>
              <a:spcBef>
                <a:spcPts val="890"/>
              </a:spcBef>
              <a:buFont typeface="Arial MT"/>
              <a:buChar char="*"/>
              <a:tabLst>
                <a:tab pos="114935" algn="l"/>
              </a:tabLst>
            </a:pP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Price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14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037" y="1141094"/>
            <a:ext cx="1014094" cy="3009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>
                <a:solidFill>
                  <a:srgbClr val="0D2C69"/>
                </a:solidFill>
              </a:rPr>
              <a:t>Children.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365759" y="1391983"/>
            <a:ext cx="5393055" cy="142938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73660">
              <a:lnSpc>
                <a:spcPct val="100000"/>
              </a:lnSpc>
              <a:spcBef>
                <a:spcPts val="1010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Taste</a:t>
            </a:r>
            <a:r>
              <a:rPr dirty="0" sz="1400" spc="-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preferences</a:t>
            </a:r>
            <a:endParaRPr sz="1400">
              <a:latin typeface="Arial"/>
              <a:cs typeface="Arial"/>
            </a:endParaRPr>
          </a:p>
          <a:p>
            <a:pPr marL="311150" indent="-298450">
              <a:lnSpc>
                <a:spcPct val="100000"/>
              </a:lnSpc>
              <a:spcBef>
                <a:spcPts val="915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most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popular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flavour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children's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was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strawberry</a:t>
            </a:r>
            <a:endParaRPr sz="1400">
              <a:latin typeface="Arial MT"/>
              <a:cs typeface="Arial MT"/>
            </a:endParaRPr>
          </a:p>
          <a:p>
            <a:pPr marL="311150" indent="-298450">
              <a:lnSpc>
                <a:spcPct val="100000"/>
              </a:lnSpc>
              <a:spcBef>
                <a:spcPts val="275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Watermelon</a:t>
            </a:r>
            <a:endParaRPr sz="1400">
              <a:latin typeface="Arial MT"/>
              <a:cs typeface="Arial MT"/>
            </a:endParaRPr>
          </a:p>
          <a:p>
            <a:pPr marL="311150" indent="-298450">
              <a:lnSpc>
                <a:spcPct val="100000"/>
              </a:lnSpc>
              <a:spcBef>
                <a:spcPts val="270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Grape</a:t>
            </a:r>
            <a:endParaRPr sz="1400">
              <a:latin typeface="Arial MT"/>
              <a:cs typeface="Arial MT"/>
            </a:endParaRPr>
          </a:p>
          <a:p>
            <a:pPr marL="311150" indent="-298450">
              <a:lnSpc>
                <a:spcPct val="100000"/>
              </a:lnSpc>
              <a:spcBef>
                <a:spcPts val="275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Pear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pear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flavour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quite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rare)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15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162675" y="357250"/>
            <a:ext cx="2819400" cy="4453255"/>
            <a:chOff x="6162675" y="357250"/>
            <a:chExt cx="2819400" cy="445325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62675" y="1057274"/>
              <a:ext cx="2819400" cy="37528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3054" y="915098"/>
            <a:ext cx="1014094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D2C69"/>
                </a:solidFill>
              </a:rPr>
              <a:t>Children.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06070" y="1153930"/>
            <a:ext cx="5758180" cy="360299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 indent="6985">
              <a:lnSpc>
                <a:spcPct val="100000"/>
              </a:lnSpc>
              <a:spcBef>
                <a:spcPts val="1100"/>
              </a:spcBef>
            </a:pP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Competitors: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Colgate</a:t>
            </a:r>
            <a:r>
              <a:rPr dirty="0" sz="1400" spc="40" b="1">
                <a:solidFill>
                  <a:srgbClr val="0E2C68"/>
                </a:solidFill>
                <a:latin typeface="Arial"/>
                <a:cs typeface="Arial"/>
              </a:rPr>
              <a:t> (</a:t>
            </a:r>
            <a:r>
              <a:rPr dirty="0" sz="1400" spc="-25">
                <a:solidFill>
                  <a:srgbClr val="0E2C68"/>
                </a:solidFill>
                <a:latin typeface="MS Gothic"/>
                <a:cs typeface="MS Gothic"/>
              </a:rPr>
              <a:t>高露</a:t>
            </a:r>
            <a:r>
              <a:rPr dirty="0" sz="1400" spc="-50" b="1">
                <a:solidFill>
                  <a:srgbClr val="0E2C68"/>
                </a:solidFill>
                <a:latin typeface="Microsoft JhengHei"/>
                <a:cs typeface="Microsoft JhengHei"/>
              </a:rPr>
              <a:t>洁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Flavours: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peach,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orange,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strawberry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(Apple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blueberry</a:t>
            </a:r>
            <a:r>
              <a:rPr dirty="0" sz="12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found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only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one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line)</a:t>
            </a:r>
            <a:endParaRPr sz="12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Emphasis</a:t>
            </a:r>
            <a:r>
              <a:rPr dirty="0" sz="12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on</a:t>
            </a:r>
            <a:r>
              <a:rPr dirty="0" sz="12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2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content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natural</a:t>
            </a:r>
            <a:r>
              <a:rPr dirty="0" sz="12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fruit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essence</a:t>
            </a:r>
            <a:r>
              <a:rPr dirty="0" sz="12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in</a:t>
            </a:r>
            <a:r>
              <a:rPr dirty="0" sz="12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2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composition.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"/>
              </a:spcBef>
              <a:buClr>
                <a:srgbClr val="0E2C68"/>
              </a:buClr>
              <a:buFont typeface="Arial MT"/>
              <a:buChar char="●"/>
            </a:pPr>
            <a:endParaRPr sz="1200">
              <a:latin typeface="Arial"/>
              <a:cs typeface="Arial"/>
            </a:endParaRPr>
          </a:p>
          <a:p>
            <a:pPr marL="12700" marR="255904">
              <a:lnSpc>
                <a:spcPct val="114700"/>
              </a:lnSpc>
            </a:pP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Advertising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slogan: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‘Sweet</a:t>
            </a:r>
            <a:r>
              <a:rPr dirty="0" sz="12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2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fruity</a:t>
            </a:r>
            <a:r>
              <a:rPr dirty="0" sz="12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flavour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will</a:t>
            </a:r>
            <a:r>
              <a:rPr dirty="0" sz="12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make</a:t>
            </a:r>
            <a:r>
              <a:rPr dirty="0" sz="12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2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child</a:t>
            </a:r>
            <a:r>
              <a:rPr dirty="0" sz="12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fall</a:t>
            </a:r>
            <a:r>
              <a:rPr dirty="0" sz="12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in</a:t>
            </a:r>
            <a:r>
              <a:rPr dirty="0" sz="12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love</a:t>
            </a:r>
            <a:r>
              <a:rPr dirty="0" sz="12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0E2C68"/>
                </a:solidFill>
                <a:latin typeface="Arial"/>
                <a:cs typeface="Arial"/>
              </a:rPr>
              <a:t>with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tooth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 brushing’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2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New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paste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design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cartoon</a:t>
            </a:r>
            <a:r>
              <a:rPr dirty="0" sz="12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characters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469900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advert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form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2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short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cartoon</a:t>
            </a:r>
            <a:r>
              <a:rPr dirty="0" sz="1200" spc="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with</a:t>
            </a:r>
            <a:r>
              <a:rPr dirty="0" sz="12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2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characters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  <a:p>
            <a:pPr marL="469900" marR="5080" indent="-305435">
              <a:lnSpc>
                <a:spcPct val="114700"/>
              </a:lnSpc>
              <a:buChar char="●"/>
              <a:tabLst>
                <a:tab pos="469900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New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range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toothpastes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non-standard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hermetic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packaging,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which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allows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control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dosage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toothpaste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per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brushing.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+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Special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collaboration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with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Pokemon</a:t>
            </a:r>
            <a:r>
              <a:rPr dirty="0" sz="1200" spc="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Price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: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pack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without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dispenser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-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average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13</a:t>
            </a:r>
            <a:r>
              <a:rPr dirty="0" sz="1200" spc="-50">
                <a:solidFill>
                  <a:srgbClr val="0E2C68"/>
                </a:solidFill>
                <a:latin typeface="MS Gothic"/>
                <a:cs typeface="MS Gothic"/>
              </a:rPr>
              <a:t>元</a:t>
            </a:r>
            <a:endParaRPr sz="1200">
              <a:latin typeface="MS Gothic"/>
              <a:cs typeface="MS Gothic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Pack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dispenser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-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average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20</a:t>
            </a:r>
            <a:r>
              <a:rPr dirty="0" sz="12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200" spc="-20" b="1">
                <a:solidFill>
                  <a:srgbClr val="0E2C68"/>
                </a:solidFill>
                <a:latin typeface="Arial"/>
                <a:cs typeface="Arial"/>
              </a:rPr>
              <a:t> 30</a:t>
            </a:r>
            <a:r>
              <a:rPr dirty="0" sz="1200" spc="-135">
                <a:solidFill>
                  <a:srgbClr val="0E2C68"/>
                </a:solidFill>
                <a:latin typeface="MS Gothic"/>
                <a:cs typeface="MS Gothic"/>
              </a:rPr>
              <a:t>元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taobao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16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962775" y="350900"/>
            <a:ext cx="1783080" cy="2592705"/>
            <a:chOff x="6962775" y="350900"/>
            <a:chExt cx="1783080" cy="259270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2775" y="914399"/>
              <a:ext cx="1552575" cy="20288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254" y="915098"/>
            <a:ext cx="95758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D2C69"/>
                </a:solidFill>
              </a:rPr>
              <a:t>Children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58127" y="1268031"/>
            <a:ext cx="5060315" cy="3764279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Competitors</a:t>
            </a:r>
            <a:r>
              <a:rPr dirty="0" sz="1400" spc="-20" b="1">
                <a:solidFill>
                  <a:srgbClr val="0D2C69"/>
                </a:solidFill>
                <a:latin typeface="Arial"/>
                <a:cs typeface="Arial"/>
              </a:rPr>
              <a:t>: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Crest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 (</a:t>
            </a:r>
            <a:r>
              <a:rPr dirty="0" sz="1400" spc="-20">
                <a:solidFill>
                  <a:srgbClr val="0E2C68"/>
                </a:solidFill>
                <a:latin typeface="MS Gothic"/>
                <a:cs typeface="MS Gothic"/>
              </a:rPr>
              <a:t>佳</a:t>
            </a:r>
            <a:r>
              <a:rPr dirty="0" sz="1400" spc="-50" b="1">
                <a:solidFill>
                  <a:srgbClr val="0E2C68"/>
                </a:solidFill>
                <a:latin typeface="Microsoft JhengHei"/>
                <a:cs typeface="Microsoft JhengHei"/>
              </a:rPr>
              <a:t>洁士</a:t>
            </a:r>
            <a:r>
              <a:rPr dirty="0" sz="900" spc="-50" b="1">
                <a:solidFill>
                  <a:srgbClr val="0E2C68"/>
                </a:solidFill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181610" marR="417195">
              <a:lnSpc>
                <a:spcPts val="1500"/>
              </a:lnSpc>
              <a:spcBef>
                <a:spcPts val="135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Flavours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peach,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strawberry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(strawberry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predominates)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design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-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collaboration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Disney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Marvel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(separate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division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into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pastes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boys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girls).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14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Price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: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average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10</a:t>
            </a:r>
            <a:r>
              <a:rPr dirty="0" sz="1400" spc="-170">
                <a:solidFill>
                  <a:srgbClr val="0E2C68"/>
                </a:solidFill>
                <a:latin typeface="MS Gothic"/>
                <a:cs typeface="MS Gothic"/>
              </a:rPr>
              <a:t>元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taobao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endParaRPr sz="1400">
              <a:latin typeface="Arial MT"/>
              <a:cs typeface="Arial MT"/>
            </a:endParaRPr>
          </a:p>
          <a:p>
            <a:pPr marL="235585">
              <a:lnSpc>
                <a:spcPct val="100000"/>
              </a:lnSpc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Competitors</a:t>
            </a:r>
            <a:r>
              <a:rPr dirty="0" sz="1400" spc="-20" b="1">
                <a:solidFill>
                  <a:srgbClr val="0D2C69"/>
                </a:solidFill>
                <a:latin typeface="Arial"/>
                <a:cs typeface="Arial"/>
              </a:rPr>
              <a:t>: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Lion</a:t>
            </a:r>
            <a:r>
              <a:rPr dirty="0" sz="1400" spc="-30" b="1">
                <a:solidFill>
                  <a:srgbClr val="0E2C68"/>
                </a:solidFill>
                <a:latin typeface="Arial"/>
                <a:cs typeface="Arial"/>
              </a:rPr>
              <a:t> (</a:t>
            </a:r>
            <a:r>
              <a:rPr dirty="0" sz="1400" spc="-50" b="1">
                <a:solidFill>
                  <a:srgbClr val="0E2C68"/>
                </a:solidFill>
                <a:latin typeface="Microsoft JhengHei"/>
                <a:cs typeface="Microsoft JhengHei"/>
              </a:rPr>
              <a:t>狮王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204470">
              <a:lnSpc>
                <a:spcPct val="116199"/>
              </a:lnSpc>
              <a:spcBef>
                <a:spcPts val="1225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Flavours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apple,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strawberry,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melon,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grape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(Mostly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strawberry flavour)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Collaborations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cartoons.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11800"/>
              </a:lnSpc>
              <a:spcBef>
                <a:spcPts val="7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adverts,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company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emphasises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on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safety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4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toothpaste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as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it</a:t>
            </a:r>
            <a:r>
              <a:rPr dirty="0" sz="14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is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safe</a:t>
            </a:r>
            <a:r>
              <a:rPr dirty="0" sz="14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swallow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Price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: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average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20</a:t>
            </a:r>
            <a:r>
              <a:rPr dirty="0" sz="1400" spc="-170">
                <a:solidFill>
                  <a:srgbClr val="0E2C68"/>
                </a:solidFill>
                <a:latin typeface="MS Gothic"/>
                <a:cs typeface="MS Gothic"/>
              </a:rPr>
              <a:t>元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taobao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343525" y="914400"/>
            <a:ext cx="3000375" cy="4105275"/>
            <a:chOff x="5343525" y="914400"/>
            <a:chExt cx="3000375" cy="4105275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3525" y="914400"/>
              <a:ext cx="1476375" cy="28098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67550" y="3038475"/>
              <a:ext cx="1276350" cy="1981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17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457700" y="357250"/>
            <a:ext cx="4419600" cy="4624705"/>
            <a:chOff x="4457700" y="357250"/>
            <a:chExt cx="4419600" cy="462470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1325" y="952499"/>
              <a:ext cx="2085975" cy="30194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7300" y="2428874"/>
              <a:ext cx="1771650" cy="25527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7700" y="714375"/>
              <a:ext cx="1657350" cy="19145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89254" y="915098"/>
            <a:ext cx="10153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D2C69"/>
                </a:solidFill>
              </a:rPr>
              <a:t>Children.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48602" y="1268031"/>
            <a:ext cx="4113529" cy="37204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53035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Competitors</a:t>
            </a:r>
            <a:r>
              <a:rPr dirty="0" sz="1400" spc="-15" b="1">
                <a:solidFill>
                  <a:srgbClr val="0D2C69"/>
                </a:solidFill>
                <a:latin typeface="Arial"/>
                <a:cs typeface="Arial"/>
              </a:rPr>
              <a:t>: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Darlie</a:t>
            </a:r>
            <a:r>
              <a:rPr dirty="0" sz="1400" spc="-25" b="1">
                <a:solidFill>
                  <a:srgbClr val="0E2C68"/>
                </a:solidFill>
                <a:latin typeface="Arial"/>
                <a:cs typeface="Arial"/>
              </a:rPr>
              <a:t> (</a:t>
            </a:r>
            <a:r>
              <a:rPr dirty="0" sz="1400" spc="-25">
                <a:solidFill>
                  <a:srgbClr val="0E2C68"/>
                </a:solidFill>
                <a:latin typeface="MS Gothic"/>
                <a:cs typeface="MS Gothic"/>
              </a:rPr>
              <a:t>好来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20200"/>
              </a:lnSpc>
              <a:spcBef>
                <a:spcPts val="1005"/>
              </a:spcBef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Company</a:t>
            </a:r>
            <a:r>
              <a:rPr dirty="0" sz="1250" spc="1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slogan:</a:t>
            </a:r>
            <a:r>
              <a:rPr dirty="0" sz="1250" spc="2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Children</a:t>
            </a:r>
            <a:r>
              <a:rPr dirty="0" sz="1250" spc="1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should</a:t>
            </a:r>
            <a:r>
              <a:rPr dirty="0" sz="1250" spc="1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develop</a:t>
            </a:r>
            <a:r>
              <a:rPr dirty="0" sz="1250" spc="1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20" b="1">
                <a:solidFill>
                  <a:srgbClr val="0E2C68"/>
                </a:solidFill>
                <a:latin typeface="Arial"/>
                <a:cs typeface="Arial"/>
              </a:rPr>
              <a:t>oral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hygiene</a:t>
            </a:r>
            <a:r>
              <a:rPr dirty="0" sz="1250" spc="1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habits</a:t>
            </a:r>
            <a:r>
              <a:rPr dirty="0" sz="1250" spc="1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from</a:t>
            </a:r>
            <a:r>
              <a:rPr dirty="0" sz="1250" spc="9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250" spc="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time</a:t>
            </a:r>
            <a:r>
              <a:rPr dirty="0" sz="1250" spc="1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their</a:t>
            </a:r>
            <a:r>
              <a:rPr dirty="0" sz="1250" spc="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first</a:t>
            </a:r>
            <a:r>
              <a:rPr dirty="0" sz="1250" spc="1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teeth</a:t>
            </a:r>
            <a:r>
              <a:rPr dirty="0" sz="1250" spc="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appear.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Healthy</a:t>
            </a:r>
            <a:r>
              <a:rPr dirty="0" sz="1250" spc="1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teeth</a:t>
            </a:r>
            <a:r>
              <a:rPr dirty="0" sz="1250" spc="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250" spc="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250" spc="1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bright</a:t>
            </a:r>
            <a:r>
              <a:rPr dirty="0" sz="1250" spc="1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smile</a:t>
            </a:r>
            <a:r>
              <a:rPr dirty="0" sz="1250" spc="1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for</a:t>
            </a:r>
            <a:r>
              <a:rPr dirty="0" sz="1250" spc="1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your</a:t>
            </a:r>
            <a:r>
              <a:rPr dirty="0" sz="1250" spc="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children.</a:t>
            </a: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Unique</a:t>
            </a:r>
            <a:r>
              <a:rPr dirty="0" sz="1250" spc="1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black</a:t>
            </a:r>
            <a:r>
              <a:rPr dirty="0" sz="1250" spc="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250" spc="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50" spc="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children.</a:t>
            </a:r>
            <a:endParaRPr sz="1250">
              <a:latin typeface="Arial MT"/>
              <a:cs typeface="Arial MT"/>
            </a:endParaRPr>
          </a:p>
          <a:p>
            <a:pPr marL="12700" marR="93980">
              <a:lnSpc>
                <a:spcPct val="115199"/>
              </a:lnSpc>
              <a:spcBef>
                <a:spcPts val="1275"/>
              </a:spcBef>
            </a:pP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Flavours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50" spc="1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strawberry,</a:t>
            </a:r>
            <a:r>
              <a:rPr dirty="0" sz="1250" spc="1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apple,</a:t>
            </a:r>
            <a:r>
              <a:rPr dirty="0" sz="1250" spc="1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orange,</a:t>
            </a:r>
            <a:r>
              <a:rPr dirty="0" sz="1250" spc="1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cola,</a:t>
            </a:r>
            <a:r>
              <a:rPr dirty="0" sz="1250" spc="1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vanilla</a:t>
            </a:r>
            <a:r>
              <a:rPr dirty="0" sz="1250" spc="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milk,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berry</a:t>
            </a:r>
            <a:r>
              <a:rPr dirty="0" sz="1250" spc="1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flavour,</a:t>
            </a:r>
            <a:r>
              <a:rPr dirty="0" sz="125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0E2C68"/>
                </a:solidFill>
                <a:latin typeface="Arial MT"/>
                <a:cs typeface="Arial MT"/>
              </a:rPr>
              <a:t>peach</a:t>
            </a:r>
            <a:endParaRPr sz="1250">
              <a:latin typeface="Arial MT"/>
              <a:cs typeface="Arial MT"/>
            </a:endParaRPr>
          </a:p>
          <a:p>
            <a:pPr marL="12700" marR="57150">
              <a:lnSpc>
                <a:spcPct val="120200"/>
              </a:lnSpc>
              <a:spcBef>
                <a:spcPts val="1205"/>
              </a:spcBef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50" spc="1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250" spc="1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design</a:t>
            </a:r>
            <a:r>
              <a:rPr dirty="0" sz="1250" spc="1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50" spc="114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more</a:t>
            </a:r>
            <a:r>
              <a:rPr dirty="0" sz="1250" spc="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minimalistic</a:t>
            </a:r>
            <a:r>
              <a:rPr dirty="0" sz="1250" spc="114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than</a:t>
            </a:r>
            <a:r>
              <a:rPr dirty="0" sz="1250" spc="1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other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brands,</a:t>
            </a:r>
            <a:r>
              <a:rPr dirty="0" sz="1250" spc="1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but</a:t>
            </a:r>
            <a:r>
              <a:rPr dirty="0" sz="1250" spc="1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50" spc="1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design</a:t>
            </a:r>
            <a:r>
              <a:rPr dirty="0" sz="1250" spc="9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is</a:t>
            </a:r>
            <a:r>
              <a:rPr dirty="0" sz="1250" spc="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recognisable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.</a:t>
            </a:r>
            <a:r>
              <a:rPr dirty="0" sz="1250" spc="1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There</a:t>
            </a:r>
            <a:r>
              <a:rPr dirty="0" sz="1250" spc="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50" spc="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0E2C68"/>
                </a:solidFill>
                <a:latin typeface="Arial MT"/>
                <a:cs typeface="Arial MT"/>
              </a:rPr>
              <a:t>a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collaboration</a:t>
            </a:r>
            <a:r>
              <a:rPr dirty="0" sz="1250" spc="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with</a:t>
            </a:r>
            <a:r>
              <a:rPr dirty="0" sz="1250" spc="1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250" spc="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cartoon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250" spc="1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250" spc="1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well</a:t>
            </a:r>
            <a:r>
              <a:rPr dirty="0" sz="1250" spc="1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250" spc="1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unique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characters</a:t>
            </a:r>
            <a:r>
              <a:rPr dirty="0" sz="1250" spc="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250" spc="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50" spc="10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brand.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Price</a:t>
            </a:r>
            <a:r>
              <a:rPr dirty="0" sz="1250" spc="75">
                <a:solidFill>
                  <a:srgbClr val="0E2C68"/>
                </a:solidFill>
                <a:latin typeface="Arial MT"/>
                <a:cs typeface="Arial MT"/>
              </a:rPr>
              <a:t>: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average</a:t>
            </a:r>
            <a:r>
              <a:rPr dirty="0" sz="1250" spc="1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24</a:t>
            </a:r>
            <a:r>
              <a:rPr dirty="0" sz="1250" spc="-50">
                <a:solidFill>
                  <a:srgbClr val="0E2C68"/>
                </a:solidFill>
                <a:latin typeface="MS Gothic"/>
                <a:cs typeface="MS Gothic"/>
              </a:rPr>
              <a:t>元</a:t>
            </a:r>
            <a:endParaRPr sz="125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18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762500" y="357250"/>
            <a:ext cx="3990975" cy="4577080"/>
            <a:chOff x="4762500" y="357250"/>
            <a:chExt cx="3990975" cy="457708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91275" y="714375"/>
              <a:ext cx="2362200" cy="23145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00" y="2619374"/>
              <a:ext cx="2390775" cy="23145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9254" y="915098"/>
            <a:ext cx="101536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D2C69"/>
                </a:solidFill>
              </a:rPr>
              <a:t>Children.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80682" y="1268031"/>
            <a:ext cx="4267835" cy="28251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25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Competitors</a:t>
            </a:r>
            <a:r>
              <a:rPr dirty="0" sz="1400" spc="-40" b="1">
                <a:solidFill>
                  <a:srgbClr val="0D2C69"/>
                </a:solidFill>
                <a:latin typeface="Arial"/>
                <a:cs typeface="Arial"/>
              </a:rPr>
              <a:t>: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Sakykids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(</a:t>
            </a:r>
            <a:r>
              <a:rPr dirty="0" sz="1400" spc="-25">
                <a:solidFill>
                  <a:srgbClr val="0E2C68"/>
                </a:solidFill>
                <a:latin typeface="MS Gothic"/>
                <a:cs typeface="MS Gothic"/>
              </a:rPr>
              <a:t>舒客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)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Flavours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strawberry,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orange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45"/>
              </a:spcBef>
            </a:pPr>
            <a:endParaRPr sz="1400">
              <a:latin typeface="Arial MT"/>
              <a:cs typeface="Arial MT"/>
            </a:endParaRPr>
          </a:p>
          <a:p>
            <a:pPr marL="12700" marR="377190">
              <a:lnSpc>
                <a:spcPct val="116399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Unique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animal-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shaped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packaging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(owl,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cat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panda).</a:t>
            </a:r>
            <a:endParaRPr sz="1400">
              <a:latin typeface="Arial MT"/>
              <a:cs typeface="Arial MT"/>
            </a:endParaRPr>
          </a:p>
          <a:p>
            <a:pPr marL="12700" marR="1617345">
              <a:lnSpc>
                <a:spcPts val="1950"/>
              </a:lnSpc>
              <a:spcBef>
                <a:spcPts val="35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Calm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colour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palette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packaging.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Price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: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average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12</a:t>
            </a:r>
            <a:r>
              <a:rPr dirty="0" sz="1400" spc="-50">
                <a:solidFill>
                  <a:srgbClr val="0E2C68"/>
                </a:solidFill>
                <a:latin typeface="MS Gothic"/>
                <a:cs typeface="MS Gothic"/>
              </a:rPr>
              <a:t>元</a:t>
            </a:r>
            <a:endParaRPr sz="1400">
              <a:latin typeface="MS Gothic"/>
              <a:cs typeface="MS Gothic"/>
            </a:endParaRPr>
          </a:p>
          <a:p>
            <a:pPr marL="12700" marR="5080">
              <a:lnSpc>
                <a:spcPct val="116199"/>
              </a:lnSpc>
              <a:spcBef>
                <a:spcPts val="110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Observation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-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lack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variety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flavours,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small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number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paste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ranges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children.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19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372038" y="357250"/>
            <a:ext cx="4373880" cy="2576830"/>
            <a:chOff x="4372038" y="357250"/>
            <a:chExt cx="4373880" cy="257683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376801" y="2376550"/>
              <a:ext cx="400050" cy="552450"/>
            </a:xfrm>
            <a:custGeom>
              <a:avLst/>
              <a:gdLst/>
              <a:ahLst/>
              <a:cxnLst/>
              <a:rect l="l" t="t" r="r" b="b"/>
              <a:pathLst>
                <a:path w="400050" h="552450">
                  <a:moveTo>
                    <a:pt x="299974" y="0"/>
                  </a:moveTo>
                  <a:lnTo>
                    <a:pt x="99949" y="0"/>
                  </a:lnTo>
                  <a:lnTo>
                    <a:pt x="99949" y="352425"/>
                  </a:lnTo>
                  <a:lnTo>
                    <a:pt x="0" y="352425"/>
                  </a:lnTo>
                  <a:lnTo>
                    <a:pt x="200025" y="552450"/>
                  </a:lnTo>
                  <a:lnTo>
                    <a:pt x="400050" y="352425"/>
                  </a:lnTo>
                  <a:lnTo>
                    <a:pt x="299974" y="352425"/>
                  </a:lnTo>
                  <a:lnTo>
                    <a:pt x="299974" y="0"/>
                  </a:lnTo>
                  <a:close/>
                </a:path>
              </a:pathLst>
            </a:custGeom>
            <a:solidFill>
              <a:srgbClr val="7C9FD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376801" y="2376550"/>
              <a:ext cx="400050" cy="552450"/>
            </a:xfrm>
            <a:custGeom>
              <a:avLst/>
              <a:gdLst/>
              <a:ahLst/>
              <a:cxnLst/>
              <a:rect l="l" t="t" r="r" b="b"/>
              <a:pathLst>
                <a:path w="400050" h="552450">
                  <a:moveTo>
                    <a:pt x="0" y="352425"/>
                  </a:moveTo>
                  <a:lnTo>
                    <a:pt x="99949" y="352425"/>
                  </a:lnTo>
                  <a:lnTo>
                    <a:pt x="99949" y="0"/>
                  </a:lnTo>
                  <a:lnTo>
                    <a:pt x="299974" y="0"/>
                  </a:lnTo>
                  <a:lnTo>
                    <a:pt x="299974" y="352425"/>
                  </a:lnTo>
                  <a:lnTo>
                    <a:pt x="400050" y="352425"/>
                  </a:lnTo>
                  <a:lnTo>
                    <a:pt x="200025" y="552450"/>
                  </a:lnTo>
                  <a:lnTo>
                    <a:pt x="0" y="352425"/>
                  </a:lnTo>
                  <a:close/>
                </a:path>
              </a:pathLst>
            </a:custGeom>
            <a:ln w="9525">
              <a:solidFill>
                <a:srgbClr val="7C9FD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7037" y="999489"/>
            <a:ext cx="2969895" cy="4679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975"/>
              </a:lnSpc>
              <a:spcBef>
                <a:spcPts val="105"/>
              </a:spcBef>
            </a:pPr>
            <a:r>
              <a:rPr dirty="0" spc="-10">
                <a:solidFill>
                  <a:srgbClr val="0D2C69"/>
                </a:solidFill>
              </a:rPr>
              <a:t>Elderly</a:t>
            </a:r>
          </a:p>
          <a:p>
            <a:pPr marL="38100">
              <a:lnSpc>
                <a:spcPts val="1495"/>
              </a:lnSpc>
            </a:pPr>
            <a:r>
              <a:rPr dirty="0" sz="1400"/>
              <a:t>Health</a:t>
            </a:r>
            <a:r>
              <a:rPr dirty="0" sz="1400" spc="-75"/>
              <a:t> </a:t>
            </a:r>
            <a:r>
              <a:rPr dirty="0" sz="1400"/>
              <a:t>Issues</a:t>
            </a:r>
            <a:r>
              <a:rPr dirty="0" sz="1400" spc="-70"/>
              <a:t> </a:t>
            </a:r>
            <a:r>
              <a:rPr dirty="0" sz="1400"/>
              <a:t>Faced</a:t>
            </a:r>
            <a:r>
              <a:rPr dirty="0" sz="1400" spc="-5"/>
              <a:t> </a:t>
            </a:r>
            <a:r>
              <a:rPr dirty="0" sz="1400"/>
              <a:t>by</a:t>
            </a:r>
            <a:r>
              <a:rPr dirty="0" sz="1400" spc="5"/>
              <a:t> </a:t>
            </a:r>
            <a:r>
              <a:rPr dirty="0" sz="1400"/>
              <a:t>the</a:t>
            </a:r>
            <a:r>
              <a:rPr dirty="0" sz="1400" spc="5"/>
              <a:t> </a:t>
            </a:r>
            <a:r>
              <a:rPr dirty="0" sz="1400" spc="-10"/>
              <a:t>Elderly</a:t>
            </a:r>
            <a:endParaRPr sz="1400"/>
          </a:p>
        </p:txBody>
      </p:sp>
      <p:sp>
        <p:nvSpPr>
          <p:cNvPr id="8" name="object 8" descr=""/>
          <p:cNvSpPr txBox="1"/>
          <p:nvPr/>
        </p:nvSpPr>
        <p:spPr>
          <a:xfrm>
            <a:off x="226059" y="1745805"/>
            <a:ext cx="8642985" cy="3308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3515" marR="388620">
              <a:lnSpc>
                <a:spcPct val="125200"/>
              </a:lnSpc>
              <a:spcBef>
                <a:spcPts val="95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Among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individuals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65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years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old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above,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most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frequent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encountered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dental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pathologies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include: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periodontal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disease,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edentulism,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dental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caries,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oral</a:t>
            </a:r>
            <a:r>
              <a:rPr dirty="0" sz="1400" spc="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mucosal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lesions,</a:t>
            </a:r>
            <a:r>
              <a:rPr dirty="0" sz="1400" spc="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oral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infections </a:t>
            </a:r>
            <a:r>
              <a:rPr dirty="0" sz="1400" spc="-25" b="1">
                <a:solidFill>
                  <a:srgbClr val="0E2C68"/>
                </a:solidFill>
                <a:latin typeface="Arial"/>
                <a:cs typeface="Arial"/>
              </a:rPr>
              <a:t>and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temporomandibular</a:t>
            </a:r>
            <a:r>
              <a:rPr dirty="0" sz="1400" spc="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pathology.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70"/>
              </a:spcBef>
            </a:pPr>
            <a:endParaRPr sz="1400">
              <a:latin typeface="Arial"/>
              <a:cs typeface="Arial"/>
            </a:endParaRPr>
          </a:p>
          <a:p>
            <a:pPr marL="311150" marR="5080" indent="-299085">
              <a:lnSpc>
                <a:spcPct val="125299"/>
              </a:lnSpc>
              <a:buClr>
                <a:srgbClr val="000000"/>
              </a:buClr>
              <a:buSzPct val="78571"/>
              <a:buFont typeface="Arial MT"/>
              <a:buChar char="●"/>
              <a:tabLst>
                <a:tab pos="31115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Herbal</a:t>
            </a:r>
            <a:r>
              <a:rPr dirty="0" sz="14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Toothpaste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help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strengthen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gums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prevent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diseases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may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become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more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common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age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(Yunnan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baiyao)</a:t>
            </a:r>
            <a:endParaRPr sz="1400">
              <a:latin typeface="Arial MT"/>
              <a:cs typeface="Arial MT"/>
            </a:endParaRPr>
          </a:p>
          <a:p>
            <a:pPr marL="311150" indent="-29845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SzPct val="78571"/>
              <a:buFont typeface="Arial MT"/>
              <a:buChar char="●"/>
              <a:tabLst>
                <a:tab pos="311150" algn="l"/>
              </a:tabLst>
            </a:pP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Low-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abrasive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toothpastes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gently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clean their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teeth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without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damaging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enamel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(Sensodyne)</a:t>
            </a:r>
            <a:endParaRPr sz="1400">
              <a:latin typeface="Arial MT"/>
              <a:cs typeface="Arial MT"/>
            </a:endParaRPr>
          </a:p>
          <a:p>
            <a:pPr marL="311150" indent="-298450">
              <a:lnSpc>
                <a:spcPct val="100000"/>
              </a:lnSpc>
              <a:spcBef>
                <a:spcPts val="350"/>
              </a:spcBef>
              <a:buClr>
                <a:srgbClr val="000000"/>
              </a:buClr>
              <a:buSzPct val="78571"/>
              <a:buFont typeface="Arial MT"/>
              <a:buChar char="●"/>
              <a:tabLst>
                <a:tab pos="31115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Products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 combat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dry</a:t>
            </a:r>
            <a:r>
              <a:rPr dirty="0" sz="14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mouth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age,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likelihood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developing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xerostomia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(dry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mouth)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increases</a:t>
            </a:r>
            <a:endParaRPr sz="140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42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(Biotene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Dry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Mouth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Rinse)</a:t>
            </a:r>
            <a:endParaRPr sz="1400">
              <a:latin typeface="Arial MT"/>
              <a:cs typeface="Arial MT"/>
            </a:endParaRPr>
          </a:p>
          <a:p>
            <a:pPr marL="311150" indent="-298450">
              <a:lnSpc>
                <a:spcPct val="100000"/>
              </a:lnSpc>
              <a:spcBef>
                <a:spcPts val="425"/>
              </a:spcBef>
              <a:buClr>
                <a:srgbClr val="000000"/>
              </a:buClr>
              <a:buSzPct val="78571"/>
              <a:buFont typeface="Arial MT"/>
              <a:buChar char="●"/>
              <a:tabLst>
                <a:tab pos="31115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Gum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Strengthening</a:t>
            </a:r>
            <a:r>
              <a:rPr dirty="0" sz="1400" spc="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(Listerine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Gum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Therapy)</a:t>
            </a:r>
            <a:endParaRPr sz="1400">
              <a:latin typeface="Arial MT"/>
              <a:cs typeface="Arial MT"/>
            </a:endParaRPr>
          </a:p>
          <a:p>
            <a:pPr marL="311150" marR="73025" indent="-299085">
              <a:lnSpc>
                <a:spcPct val="125099"/>
              </a:lnSpc>
              <a:spcBef>
                <a:spcPts val="5"/>
              </a:spcBef>
              <a:buClr>
                <a:srgbClr val="000000"/>
              </a:buClr>
              <a:buSzPct val="78571"/>
              <a:buFont typeface="Arial MT"/>
              <a:buChar char="●"/>
              <a:tabLst>
                <a:tab pos="31115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Denture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Care</a:t>
            </a:r>
            <a:r>
              <a:rPr dirty="0" sz="14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Products: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Denture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cleaning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tablets and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solutions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important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element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care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for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elderly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who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use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removable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denture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132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F2C69"/>
                </a:solidFill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51478" y="2397760"/>
            <a:ext cx="2252345" cy="4267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/>
              <a:t>Global</a:t>
            </a:r>
            <a:r>
              <a:rPr dirty="0" sz="2600" spc="-5"/>
              <a:t> </a:t>
            </a:r>
            <a:r>
              <a:rPr dirty="0" sz="2600" spc="-10"/>
              <a:t>Trends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7069" rIns="0" bIns="0" rtlCol="0" vert="horz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dirty="0"/>
              <a:t>Barriers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/>
              <a:t>methods</a:t>
            </a:r>
            <a:r>
              <a:rPr dirty="0" spc="-10"/>
              <a:t> </a:t>
            </a:r>
            <a:r>
              <a:rPr dirty="0"/>
              <a:t>to</a:t>
            </a:r>
            <a:r>
              <a:rPr dirty="0" spc="-35"/>
              <a:t> </a:t>
            </a:r>
            <a:r>
              <a:rPr dirty="0"/>
              <a:t>overcome</a:t>
            </a:r>
            <a:r>
              <a:rPr dirty="0" spc="-10"/>
              <a:t> </a:t>
            </a:r>
            <a:r>
              <a:rPr dirty="0"/>
              <a:t>them</a:t>
            </a:r>
            <a:r>
              <a:rPr dirty="0" spc="-1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dental</a:t>
            </a:r>
            <a:r>
              <a:rPr dirty="0" spc="-35"/>
              <a:t> </a:t>
            </a:r>
            <a:r>
              <a:rPr dirty="0"/>
              <a:t>care</a:t>
            </a:r>
            <a:r>
              <a:rPr dirty="0" spc="-10"/>
              <a:t> </a:t>
            </a:r>
            <a:r>
              <a:rPr dirty="0"/>
              <a:t>access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55"/>
              <a:t> </a:t>
            </a:r>
            <a:r>
              <a:rPr dirty="0" spc="-10"/>
              <a:t>elderly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6650608" y="1959292"/>
            <a:ext cx="2153285" cy="100076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03699"/>
              </a:lnSpc>
              <a:spcBef>
                <a:spcPts val="55"/>
              </a:spcBef>
            </a:pP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!</a:t>
            </a:r>
            <a:r>
              <a:rPr dirty="0" sz="1550" spc="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550" spc="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dental</a:t>
            </a:r>
            <a:r>
              <a:rPr dirty="0" sz="1550" spc="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E2C68"/>
                </a:solidFill>
                <a:latin typeface="Arial MT"/>
                <a:cs typeface="Arial MT"/>
              </a:rPr>
              <a:t>pathology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55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lead</a:t>
            </a:r>
            <a:r>
              <a:rPr dirty="0" sz="1550" spc="10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55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E2C68"/>
                </a:solidFill>
                <a:latin typeface="Arial MT"/>
                <a:cs typeface="Arial MT"/>
              </a:rPr>
              <a:t>chewing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problems</a:t>
            </a:r>
            <a:r>
              <a:rPr dirty="0" sz="1550" spc="1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or</a:t>
            </a:r>
            <a:r>
              <a:rPr dirty="0" sz="1550" spc="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550" spc="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E2C68"/>
                </a:solidFill>
                <a:latin typeface="Arial MT"/>
                <a:cs typeface="Arial MT"/>
              </a:rPr>
              <a:t>reduction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55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>
                <a:solidFill>
                  <a:srgbClr val="0E2C68"/>
                </a:solidFill>
                <a:latin typeface="Arial MT"/>
                <a:cs typeface="Arial MT"/>
              </a:rPr>
              <a:t>social</a:t>
            </a:r>
            <a:r>
              <a:rPr dirty="0" sz="1550" spc="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50" spc="-10">
                <a:solidFill>
                  <a:srgbClr val="0E2C68"/>
                </a:solidFill>
                <a:latin typeface="Arial MT"/>
                <a:cs typeface="Arial MT"/>
              </a:rPr>
              <a:t>interaction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04800" y="1343025"/>
            <a:ext cx="6505575" cy="3524250"/>
            <a:chOff x="304800" y="1343025"/>
            <a:chExt cx="6505575" cy="352425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343025"/>
              <a:ext cx="6210300" cy="352425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696952" y="2888980"/>
              <a:ext cx="2094230" cy="1480185"/>
            </a:xfrm>
            <a:custGeom>
              <a:avLst/>
              <a:gdLst/>
              <a:ahLst/>
              <a:cxnLst/>
              <a:rect l="l" t="t" r="r" b="b"/>
              <a:pathLst>
                <a:path w="2094229" h="1480185">
                  <a:moveTo>
                    <a:pt x="1062878" y="7254"/>
                  </a:moveTo>
                  <a:lnTo>
                    <a:pt x="1012381" y="6972"/>
                  </a:lnTo>
                  <a:lnTo>
                    <a:pt x="961620" y="6223"/>
                  </a:lnTo>
                  <a:lnTo>
                    <a:pt x="910646" y="5151"/>
                  </a:lnTo>
                  <a:lnTo>
                    <a:pt x="859507" y="3901"/>
                  </a:lnTo>
                  <a:lnTo>
                    <a:pt x="808253" y="2616"/>
                  </a:lnTo>
                  <a:lnTo>
                    <a:pt x="756932" y="1442"/>
                  </a:lnTo>
                  <a:lnTo>
                    <a:pt x="705595" y="521"/>
                  </a:lnTo>
                  <a:lnTo>
                    <a:pt x="654289" y="0"/>
                  </a:lnTo>
                  <a:lnTo>
                    <a:pt x="603066" y="21"/>
                  </a:lnTo>
                  <a:lnTo>
                    <a:pt x="551973" y="729"/>
                  </a:lnTo>
                  <a:lnTo>
                    <a:pt x="501060" y="2269"/>
                  </a:lnTo>
                  <a:lnTo>
                    <a:pt x="450376" y="4785"/>
                  </a:lnTo>
                  <a:lnTo>
                    <a:pt x="399971" y="8421"/>
                  </a:lnTo>
                  <a:lnTo>
                    <a:pt x="349894" y="13321"/>
                  </a:lnTo>
                  <a:lnTo>
                    <a:pt x="300193" y="19630"/>
                  </a:lnTo>
                  <a:lnTo>
                    <a:pt x="250919" y="27492"/>
                  </a:lnTo>
                  <a:lnTo>
                    <a:pt x="202120" y="37052"/>
                  </a:lnTo>
                  <a:lnTo>
                    <a:pt x="153846" y="48453"/>
                  </a:lnTo>
                  <a:lnTo>
                    <a:pt x="106146" y="61840"/>
                  </a:lnTo>
                  <a:lnTo>
                    <a:pt x="59070" y="77358"/>
                  </a:lnTo>
                  <a:lnTo>
                    <a:pt x="22849" y="103906"/>
                  </a:lnTo>
                  <a:lnTo>
                    <a:pt x="4338" y="145999"/>
                  </a:lnTo>
                  <a:lnTo>
                    <a:pt x="0" y="196687"/>
                  </a:lnTo>
                  <a:lnTo>
                    <a:pt x="6299" y="249021"/>
                  </a:lnTo>
                  <a:lnTo>
                    <a:pt x="19700" y="296052"/>
                  </a:lnTo>
                  <a:lnTo>
                    <a:pt x="56306" y="360145"/>
                  </a:lnTo>
                  <a:lnTo>
                    <a:pt x="110527" y="410128"/>
                  </a:lnTo>
                  <a:lnTo>
                    <a:pt x="143378" y="430278"/>
                  </a:lnTo>
                  <a:lnTo>
                    <a:pt x="179597" y="447439"/>
                  </a:lnTo>
                  <a:lnTo>
                    <a:pt x="218837" y="461791"/>
                  </a:lnTo>
                  <a:lnTo>
                    <a:pt x="260752" y="473515"/>
                  </a:lnTo>
                  <a:lnTo>
                    <a:pt x="304997" y="482790"/>
                  </a:lnTo>
                  <a:lnTo>
                    <a:pt x="351227" y="489795"/>
                  </a:lnTo>
                  <a:lnTo>
                    <a:pt x="399096" y="494711"/>
                  </a:lnTo>
                  <a:lnTo>
                    <a:pt x="448259" y="497718"/>
                  </a:lnTo>
                  <a:lnTo>
                    <a:pt x="498369" y="498994"/>
                  </a:lnTo>
                  <a:lnTo>
                    <a:pt x="549081" y="498720"/>
                  </a:lnTo>
                  <a:lnTo>
                    <a:pt x="600050" y="497076"/>
                  </a:lnTo>
                  <a:lnTo>
                    <a:pt x="650930" y="494241"/>
                  </a:lnTo>
                  <a:lnTo>
                    <a:pt x="701375" y="490395"/>
                  </a:lnTo>
                  <a:lnTo>
                    <a:pt x="751040" y="485718"/>
                  </a:lnTo>
                  <a:lnTo>
                    <a:pt x="799580" y="480390"/>
                  </a:lnTo>
                  <a:lnTo>
                    <a:pt x="846648" y="474590"/>
                  </a:lnTo>
                  <a:lnTo>
                    <a:pt x="891900" y="468499"/>
                  </a:lnTo>
                  <a:lnTo>
                    <a:pt x="934989" y="462295"/>
                  </a:lnTo>
                  <a:lnTo>
                    <a:pt x="984192" y="455158"/>
                  </a:lnTo>
                  <a:lnTo>
                    <a:pt x="1033450" y="448284"/>
                  </a:lnTo>
                  <a:lnTo>
                    <a:pt x="1082750" y="441618"/>
                  </a:lnTo>
                  <a:lnTo>
                    <a:pt x="1132081" y="435103"/>
                  </a:lnTo>
                  <a:lnTo>
                    <a:pt x="1181431" y="428684"/>
                  </a:lnTo>
                  <a:lnTo>
                    <a:pt x="1230789" y="422305"/>
                  </a:lnTo>
                  <a:lnTo>
                    <a:pt x="1280143" y="415912"/>
                  </a:lnTo>
                  <a:lnTo>
                    <a:pt x="1329482" y="409447"/>
                  </a:lnTo>
                  <a:lnTo>
                    <a:pt x="1378795" y="402856"/>
                  </a:lnTo>
                  <a:lnTo>
                    <a:pt x="1428069" y="396082"/>
                  </a:lnTo>
                  <a:lnTo>
                    <a:pt x="1477293" y="389071"/>
                  </a:lnTo>
                  <a:lnTo>
                    <a:pt x="1526456" y="381767"/>
                  </a:lnTo>
                  <a:lnTo>
                    <a:pt x="1575545" y="374113"/>
                  </a:lnTo>
                  <a:lnTo>
                    <a:pt x="1624551" y="366055"/>
                  </a:lnTo>
                  <a:lnTo>
                    <a:pt x="1673460" y="357537"/>
                  </a:lnTo>
                  <a:lnTo>
                    <a:pt x="1722262" y="348503"/>
                  </a:lnTo>
                  <a:lnTo>
                    <a:pt x="1773476" y="341852"/>
                  </a:lnTo>
                  <a:lnTo>
                    <a:pt x="1826834" y="338390"/>
                  </a:lnTo>
                  <a:lnTo>
                    <a:pt x="1880123" y="334660"/>
                  </a:lnTo>
                  <a:lnTo>
                    <a:pt x="1931125" y="327204"/>
                  </a:lnTo>
                  <a:lnTo>
                    <a:pt x="1977626" y="312566"/>
                  </a:lnTo>
                  <a:lnTo>
                    <a:pt x="2017410" y="287289"/>
                  </a:lnTo>
                  <a:lnTo>
                    <a:pt x="2027379" y="265943"/>
                  </a:lnTo>
                  <a:lnTo>
                    <a:pt x="2021632" y="239965"/>
                  </a:lnTo>
                  <a:lnTo>
                    <a:pt x="1987946" y="191023"/>
                  </a:lnTo>
                  <a:lnTo>
                    <a:pt x="1956149" y="160438"/>
                  </a:lnTo>
                  <a:lnTo>
                    <a:pt x="1921599" y="133319"/>
                  </a:lnTo>
                  <a:lnTo>
                    <a:pt x="1884501" y="109464"/>
                  </a:lnTo>
                  <a:lnTo>
                    <a:pt x="1845059" y="88669"/>
                  </a:lnTo>
                  <a:lnTo>
                    <a:pt x="1803477" y="70733"/>
                  </a:lnTo>
                  <a:lnTo>
                    <a:pt x="1759958" y="55453"/>
                  </a:lnTo>
                  <a:lnTo>
                    <a:pt x="1714708" y="42626"/>
                  </a:lnTo>
                  <a:lnTo>
                    <a:pt x="1667929" y="32049"/>
                  </a:lnTo>
                  <a:lnTo>
                    <a:pt x="1619826" y="23522"/>
                  </a:lnTo>
                  <a:lnTo>
                    <a:pt x="1570604" y="16840"/>
                  </a:lnTo>
                  <a:lnTo>
                    <a:pt x="1520466" y="11801"/>
                  </a:lnTo>
                  <a:lnTo>
                    <a:pt x="1469615" y="8203"/>
                  </a:lnTo>
                  <a:lnTo>
                    <a:pt x="1418258" y="5844"/>
                  </a:lnTo>
                  <a:lnTo>
                    <a:pt x="1366596" y="4521"/>
                  </a:lnTo>
                  <a:lnTo>
                    <a:pt x="1314835" y="4031"/>
                  </a:lnTo>
                  <a:lnTo>
                    <a:pt x="1263178" y="4172"/>
                  </a:lnTo>
                  <a:lnTo>
                    <a:pt x="1211829" y="4741"/>
                  </a:lnTo>
                  <a:lnTo>
                    <a:pt x="1160994" y="5537"/>
                  </a:lnTo>
                  <a:lnTo>
                    <a:pt x="1110874" y="6356"/>
                  </a:lnTo>
                  <a:lnTo>
                    <a:pt x="1061676" y="6995"/>
                  </a:lnTo>
                  <a:lnTo>
                    <a:pt x="1013602" y="7254"/>
                  </a:lnTo>
                </a:path>
                <a:path w="2094229" h="1480185">
                  <a:moveTo>
                    <a:pt x="1129553" y="988380"/>
                  </a:moveTo>
                  <a:lnTo>
                    <a:pt x="1079056" y="988097"/>
                  </a:lnTo>
                  <a:lnTo>
                    <a:pt x="1028295" y="987347"/>
                  </a:lnTo>
                  <a:lnTo>
                    <a:pt x="977321" y="986274"/>
                  </a:lnTo>
                  <a:lnTo>
                    <a:pt x="926182" y="985021"/>
                  </a:lnTo>
                  <a:lnTo>
                    <a:pt x="874928" y="983734"/>
                  </a:lnTo>
                  <a:lnTo>
                    <a:pt x="823607" y="982555"/>
                  </a:lnTo>
                  <a:lnTo>
                    <a:pt x="772270" y="981631"/>
                  </a:lnTo>
                  <a:lnTo>
                    <a:pt x="720964" y="981105"/>
                  </a:lnTo>
                  <a:lnTo>
                    <a:pt x="669741" y="981121"/>
                  </a:lnTo>
                  <a:lnTo>
                    <a:pt x="618648" y="981825"/>
                  </a:lnTo>
                  <a:lnTo>
                    <a:pt x="567735" y="983359"/>
                  </a:lnTo>
                  <a:lnTo>
                    <a:pt x="517051" y="985870"/>
                  </a:lnTo>
                  <a:lnTo>
                    <a:pt x="466646" y="989500"/>
                  </a:lnTo>
                  <a:lnTo>
                    <a:pt x="416569" y="994394"/>
                  </a:lnTo>
                  <a:lnTo>
                    <a:pt x="366868" y="1000697"/>
                  </a:lnTo>
                  <a:lnTo>
                    <a:pt x="317594" y="1008553"/>
                  </a:lnTo>
                  <a:lnTo>
                    <a:pt x="268795" y="1018107"/>
                  </a:lnTo>
                  <a:lnTo>
                    <a:pt x="220521" y="1029502"/>
                  </a:lnTo>
                  <a:lnTo>
                    <a:pt x="172821" y="1042883"/>
                  </a:lnTo>
                  <a:lnTo>
                    <a:pt x="125745" y="1058395"/>
                  </a:lnTo>
                  <a:lnTo>
                    <a:pt x="89524" y="1084956"/>
                  </a:lnTo>
                  <a:lnTo>
                    <a:pt x="71013" y="1127069"/>
                  </a:lnTo>
                  <a:lnTo>
                    <a:pt x="66675" y="1177774"/>
                  </a:lnTo>
                  <a:lnTo>
                    <a:pt x="72974" y="1230113"/>
                  </a:lnTo>
                  <a:lnTo>
                    <a:pt x="86375" y="1277127"/>
                  </a:lnTo>
                  <a:lnTo>
                    <a:pt x="122981" y="1341215"/>
                  </a:lnTo>
                  <a:lnTo>
                    <a:pt x="177202" y="1391197"/>
                  </a:lnTo>
                  <a:lnTo>
                    <a:pt x="210053" y="1411347"/>
                  </a:lnTo>
                  <a:lnTo>
                    <a:pt x="246272" y="1428509"/>
                  </a:lnTo>
                  <a:lnTo>
                    <a:pt x="285512" y="1442863"/>
                  </a:lnTo>
                  <a:lnTo>
                    <a:pt x="327427" y="1454589"/>
                  </a:lnTo>
                  <a:lnTo>
                    <a:pt x="371672" y="1463866"/>
                  </a:lnTo>
                  <a:lnTo>
                    <a:pt x="417902" y="1470874"/>
                  </a:lnTo>
                  <a:lnTo>
                    <a:pt x="465771" y="1475793"/>
                  </a:lnTo>
                  <a:lnTo>
                    <a:pt x="514934" y="1478802"/>
                  </a:lnTo>
                  <a:lnTo>
                    <a:pt x="565044" y="1480081"/>
                  </a:lnTo>
                  <a:lnTo>
                    <a:pt x="615756" y="1479809"/>
                  </a:lnTo>
                  <a:lnTo>
                    <a:pt x="666725" y="1478167"/>
                  </a:lnTo>
                  <a:lnTo>
                    <a:pt x="717605" y="1475333"/>
                  </a:lnTo>
                  <a:lnTo>
                    <a:pt x="768050" y="1471489"/>
                  </a:lnTo>
                  <a:lnTo>
                    <a:pt x="817715" y="1466812"/>
                  </a:lnTo>
                  <a:lnTo>
                    <a:pt x="866255" y="1461484"/>
                  </a:lnTo>
                  <a:lnTo>
                    <a:pt x="913323" y="1455683"/>
                  </a:lnTo>
                  <a:lnTo>
                    <a:pt x="958575" y="1449589"/>
                  </a:lnTo>
                  <a:lnTo>
                    <a:pt x="1001664" y="1443382"/>
                  </a:lnTo>
                  <a:lnTo>
                    <a:pt x="1050867" y="1436247"/>
                  </a:lnTo>
                  <a:lnTo>
                    <a:pt x="1100125" y="1429373"/>
                  </a:lnTo>
                  <a:lnTo>
                    <a:pt x="1149425" y="1422704"/>
                  </a:lnTo>
                  <a:lnTo>
                    <a:pt x="1198756" y="1416186"/>
                  </a:lnTo>
                  <a:lnTo>
                    <a:pt x="1248106" y="1409763"/>
                  </a:lnTo>
                  <a:lnTo>
                    <a:pt x="1297464" y="1403381"/>
                  </a:lnTo>
                  <a:lnTo>
                    <a:pt x="1346818" y="1396983"/>
                  </a:lnTo>
                  <a:lnTo>
                    <a:pt x="1396157" y="1390516"/>
                  </a:lnTo>
                  <a:lnTo>
                    <a:pt x="1445470" y="1383923"/>
                  </a:lnTo>
                  <a:lnTo>
                    <a:pt x="1494744" y="1377149"/>
                  </a:lnTo>
                  <a:lnTo>
                    <a:pt x="1543968" y="1370140"/>
                  </a:lnTo>
                  <a:lnTo>
                    <a:pt x="1593131" y="1362840"/>
                  </a:lnTo>
                  <a:lnTo>
                    <a:pt x="1642220" y="1355194"/>
                  </a:lnTo>
                  <a:lnTo>
                    <a:pt x="1691226" y="1347147"/>
                  </a:lnTo>
                  <a:lnTo>
                    <a:pt x="1740135" y="1338644"/>
                  </a:lnTo>
                  <a:lnTo>
                    <a:pt x="1788937" y="1329629"/>
                  </a:lnTo>
                  <a:lnTo>
                    <a:pt x="1840151" y="1322961"/>
                  </a:lnTo>
                  <a:lnTo>
                    <a:pt x="1893509" y="1319489"/>
                  </a:lnTo>
                  <a:lnTo>
                    <a:pt x="1946798" y="1315752"/>
                  </a:lnTo>
                  <a:lnTo>
                    <a:pt x="1997800" y="1308293"/>
                  </a:lnTo>
                  <a:lnTo>
                    <a:pt x="2044301" y="1293654"/>
                  </a:lnTo>
                  <a:lnTo>
                    <a:pt x="2084085" y="1268376"/>
                  </a:lnTo>
                  <a:lnTo>
                    <a:pt x="2094054" y="1247015"/>
                  </a:lnTo>
                  <a:lnTo>
                    <a:pt x="2088307" y="1221024"/>
                  </a:lnTo>
                  <a:lnTo>
                    <a:pt x="2054621" y="1172149"/>
                  </a:lnTo>
                  <a:lnTo>
                    <a:pt x="2022824" y="1141557"/>
                  </a:lnTo>
                  <a:lnTo>
                    <a:pt x="1988274" y="1114433"/>
                  </a:lnTo>
                  <a:lnTo>
                    <a:pt x="1951176" y="1090574"/>
                  </a:lnTo>
                  <a:lnTo>
                    <a:pt x="1911734" y="1069776"/>
                  </a:lnTo>
                  <a:lnTo>
                    <a:pt x="1870152" y="1051838"/>
                  </a:lnTo>
                  <a:lnTo>
                    <a:pt x="1826633" y="1036556"/>
                  </a:lnTo>
                  <a:lnTo>
                    <a:pt x="1781383" y="1023729"/>
                  </a:lnTo>
                  <a:lnTo>
                    <a:pt x="1734604" y="1013153"/>
                  </a:lnTo>
                  <a:lnTo>
                    <a:pt x="1686501" y="1004626"/>
                  </a:lnTo>
                  <a:lnTo>
                    <a:pt x="1637279" y="997946"/>
                  </a:lnTo>
                  <a:lnTo>
                    <a:pt x="1587141" y="992909"/>
                  </a:lnTo>
                  <a:lnTo>
                    <a:pt x="1536290" y="989313"/>
                  </a:lnTo>
                  <a:lnTo>
                    <a:pt x="1484933" y="986956"/>
                  </a:lnTo>
                  <a:lnTo>
                    <a:pt x="1433271" y="985635"/>
                  </a:lnTo>
                  <a:lnTo>
                    <a:pt x="1381510" y="985148"/>
                  </a:lnTo>
                  <a:lnTo>
                    <a:pt x="1329853" y="985291"/>
                  </a:lnTo>
                  <a:lnTo>
                    <a:pt x="1278504" y="985863"/>
                  </a:lnTo>
                  <a:lnTo>
                    <a:pt x="1227669" y="986660"/>
                  </a:lnTo>
                  <a:lnTo>
                    <a:pt x="1177549" y="987480"/>
                  </a:lnTo>
                  <a:lnTo>
                    <a:pt x="1128351" y="988121"/>
                  </a:lnTo>
                  <a:lnTo>
                    <a:pt x="1080277" y="988380"/>
                  </a:lnTo>
                </a:path>
              </a:pathLst>
            </a:custGeom>
            <a:ln w="38100">
              <a:solidFill>
                <a:srgbClr val="0E2C6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343400" y="357250"/>
            <a:ext cx="4676775" cy="4691380"/>
            <a:chOff x="4343400" y="357250"/>
            <a:chExt cx="4676775" cy="469138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81825" y="904874"/>
              <a:ext cx="2038350" cy="414337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7225" y="1085849"/>
              <a:ext cx="2371725" cy="172402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43400" y="3114674"/>
              <a:ext cx="2495550" cy="14763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6284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Elderly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204787" y="1502981"/>
            <a:ext cx="4064635" cy="2447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 spc="-25">
                <a:solidFill>
                  <a:srgbClr val="0E2C68"/>
                </a:solidFill>
                <a:latin typeface="MS Gothic"/>
                <a:cs typeface="MS Gothic"/>
              </a:rPr>
              <a:t>不止</a:t>
            </a:r>
            <a:r>
              <a:rPr dirty="0" sz="1400" spc="-45" b="1">
                <a:solidFill>
                  <a:srgbClr val="0E2C68"/>
                </a:solidFill>
                <a:latin typeface="Microsoft JhengHei"/>
                <a:cs typeface="Microsoft JhengHei"/>
              </a:rPr>
              <a:t>买药，更关心您的点点滴滴 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-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660"/>
              </a:lnSpc>
              <a:spcBef>
                <a:spcPts val="12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Not</a:t>
            </a:r>
            <a:r>
              <a:rPr dirty="0" sz="14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only</a:t>
            </a:r>
            <a:r>
              <a:rPr dirty="0" sz="14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4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buy</a:t>
            </a:r>
            <a:r>
              <a:rPr dirty="0" sz="14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medicine,</a:t>
            </a:r>
            <a:r>
              <a:rPr dirty="0" sz="14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but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also</a:t>
            </a:r>
            <a:r>
              <a:rPr dirty="0" sz="14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4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care</a:t>
            </a:r>
            <a:r>
              <a:rPr dirty="0" sz="1400" spc="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about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your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every</a:t>
            </a:r>
            <a:r>
              <a:rPr dirty="0" sz="14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detail</a:t>
            </a:r>
            <a:endParaRPr sz="1400">
              <a:latin typeface="Arial"/>
              <a:cs typeface="Arial"/>
            </a:endParaRPr>
          </a:p>
          <a:p>
            <a:pPr marL="469900" marR="125730" indent="-299085">
              <a:lnSpc>
                <a:spcPct val="147500"/>
              </a:lnSpc>
              <a:spcBef>
                <a:spcPts val="1375"/>
              </a:spcBef>
              <a:buClr>
                <a:srgbClr val="000000"/>
              </a:buClr>
              <a:buSzPct val="78571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inform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elderly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about the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specific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benefits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care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health</a:t>
            </a:r>
            <a:endParaRPr sz="1400">
              <a:latin typeface="Arial MT"/>
              <a:cs typeface="Arial MT"/>
            </a:endParaRPr>
          </a:p>
          <a:p>
            <a:pPr marL="469900" marR="154305" indent="-299085">
              <a:lnSpc>
                <a:spcPct val="152100"/>
              </a:lnSpc>
              <a:buClr>
                <a:srgbClr val="000000"/>
              </a:buClr>
              <a:buSzPct val="78571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emphasizing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importance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elderly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care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health</a:t>
            </a:r>
            <a:endParaRPr sz="1400">
              <a:latin typeface="Arial MT"/>
              <a:cs typeface="Arial MT"/>
            </a:endParaRPr>
          </a:p>
          <a:p>
            <a:pPr marL="469900" indent="-29845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SzPct val="78571"/>
              <a:buChar char="●"/>
              <a:tabLst>
                <a:tab pos="469900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family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0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pc="-10"/>
              <a:t>Orthodontic</a:t>
            </a: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1250"/>
              <a:t>Blogger</a:t>
            </a:r>
            <a:r>
              <a:rPr dirty="0" sz="1250" spc="195"/>
              <a:t> </a:t>
            </a:r>
            <a:r>
              <a:rPr dirty="0" sz="1250"/>
              <a:t>suggest</a:t>
            </a:r>
            <a:r>
              <a:rPr dirty="0" sz="1250" spc="95"/>
              <a:t> </a:t>
            </a:r>
            <a:r>
              <a:rPr dirty="0" sz="1250"/>
              <a:t>these</a:t>
            </a:r>
            <a:r>
              <a:rPr dirty="0" sz="1250" spc="220"/>
              <a:t> </a:t>
            </a:r>
            <a:r>
              <a:rPr dirty="0" sz="1250" spc="-10"/>
              <a:t>products</a:t>
            </a:r>
            <a:endParaRPr sz="1250"/>
          </a:p>
        </p:txBody>
      </p:sp>
      <p:sp>
        <p:nvSpPr>
          <p:cNvPr id="5" name="object 5" descr=""/>
          <p:cNvSpPr txBox="1"/>
          <p:nvPr/>
        </p:nvSpPr>
        <p:spPr>
          <a:xfrm>
            <a:off x="261937" y="1573847"/>
            <a:ext cx="8580755" cy="34899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Fluoride</a:t>
            </a:r>
            <a:r>
              <a:rPr dirty="0" sz="12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toothpaste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Protect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gums and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prevent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tooth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demineralization.</a:t>
            </a:r>
            <a:endParaRPr sz="1200">
              <a:latin typeface="Arial MT"/>
              <a:cs typeface="Arial MT"/>
            </a:endParaRPr>
          </a:p>
          <a:p>
            <a:pPr marL="12700" marR="60960">
              <a:lnSpc>
                <a:spcPct val="114799"/>
              </a:lnSpc>
            </a:pP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Orthodontic</a:t>
            </a:r>
            <a:r>
              <a:rPr dirty="0" sz="12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toothbrushes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small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head</a:t>
            </a:r>
            <a:r>
              <a:rPr dirty="0" sz="12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goes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deep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into</a:t>
            </a:r>
            <a:r>
              <a:rPr dirty="0" sz="12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molar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area,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steel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teeth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also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brush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gaps.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Electric</a:t>
            </a:r>
            <a:r>
              <a:rPr dirty="0" sz="12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toothbrush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high-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frequency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vibration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electric teeth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quickly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clean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teeth,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water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generated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by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vibration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2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also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clean</a:t>
            </a:r>
            <a:r>
              <a:rPr dirty="0" sz="12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gaps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between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teeth,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which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not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compared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ordinary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toothbrushes.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Water</a:t>
            </a:r>
            <a:r>
              <a:rPr dirty="0" sz="12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flosser</a:t>
            </a:r>
            <a:r>
              <a:rPr dirty="0" sz="12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flush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areas</a:t>
            </a:r>
            <a:r>
              <a:rPr dirty="0" sz="12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toothbrush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cannot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brush</a:t>
            </a:r>
            <a:endParaRPr sz="1200">
              <a:latin typeface="Arial MT"/>
              <a:cs typeface="Arial MT"/>
            </a:endParaRPr>
          </a:p>
          <a:p>
            <a:pPr marL="12700" marR="2624455">
              <a:lnSpc>
                <a:spcPct val="114799"/>
              </a:lnSpc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Mouthwash</a:t>
            </a:r>
            <a:r>
              <a:rPr dirty="0" sz="12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Mouthwash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containing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fluoride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recommended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prevent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saprodontia.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Dental</a:t>
            </a:r>
            <a:r>
              <a:rPr dirty="0" sz="12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floss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Removes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food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debris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from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between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your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teeth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keep</a:t>
            </a:r>
            <a:r>
              <a:rPr dirty="0" sz="12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your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teeth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healthy.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Tooth</a:t>
            </a:r>
            <a:r>
              <a:rPr dirty="0" sz="12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mousse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prevent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tooth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demineralization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saprodontia,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swallowed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no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harm.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Effervescent</a:t>
            </a:r>
            <a:r>
              <a:rPr dirty="0" sz="12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tablet</a:t>
            </a:r>
            <a:r>
              <a:rPr dirty="0" sz="12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Used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cleaning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invisible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braces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remarkable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effect.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It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works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better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sonic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cleaner,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but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not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necessary.</a:t>
            </a:r>
            <a:endParaRPr sz="1200">
              <a:latin typeface="Arial MT"/>
              <a:cs typeface="Arial MT"/>
            </a:endParaRPr>
          </a:p>
          <a:p>
            <a:pPr marL="12700" marR="529590">
              <a:lnSpc>
                <a:spcPct val="114799"/>
              </a:lnSpc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Cleaning</a:t>
            </a:r>
            <a:r>
              <a:rPr dirty="0" sz="12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foam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Especially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suitable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lazy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people,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suitable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use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when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going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out.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Directly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squeeze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foam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onto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the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invisible</a:t>
            </a:r>
            <a:r>
              <a:rPr dirty="0" sz="12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braces,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wait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few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minutes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 rinse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water.</a:t>
            </a: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114799"/>
              </a:lnSpc>
              <a:spcBef>
                <a:spcPts val="1275"/>
              </a:spcBef>
            </a:pP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Retainer</a:t>
            </a:r>
            <a:r>
              <a:rPr dirty="0" sz="12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cleaner</a:t>
            </a:r>
            <a:r>
              <a:rPr dirty="0" sz="12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water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When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traveling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work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or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eating,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it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very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convenient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use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retainer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cleaner</a:t>
            </a:r>
            <a:r>
              <a:rPr dirty="0" sz="12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water.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single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package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clean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hygienic,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sterilization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rate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high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99%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60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seconds,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without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any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delay.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Whether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it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00" spc="1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bite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retractor,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invisible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braces or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retainers</a:t>
            </a:r>
            <a:r>
              <a:rPr dirty="0" sz="12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put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in,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freeing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your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hands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giving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you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peace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mind.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23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476750" y="357250"/>
            <a:ext cx="4429125" cy="4405630"/>
            <a:chOff x="4476750" y="357250"/>
            <a:chExt cx="4429125" cy="440563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1700" y="952499"/>
              <a:ext cx="2924175" cy="30575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6750" y="2143124"/>
              <a:ext cx="1504950" cy="26193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7037" y="1236916"/>
            <a:ext cx="461454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Orthodontic</a:t>
            </a:r>
            <a:r>
              <a:rPr dirty="0" spc="-45"/>
              <a:t> </a:t>
            </a:r>
            <a:r>
              <a:rPr dirty="0"/>
              <a:t>care</a:t>
            </a:r>
            <a:r>
              <a:rPr dirty="0" spc="-30"/>
              <a:t> </a:t>
            </a:r>
            <a:r>
              <a:rPr dirty="0"/>
              <a:t>products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brands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64490" y="1426146"/>
            <a:ext cx="3806825" cy="2837815"/>
          </a:xfrm>
          <a:prstGeom prst="rect">
            <a:avLst/>
          </a:prstGeom>
        </p:spPr>
        <p:txBody>
          <a:bodyPr wrap="square" lIns="0" tIns="92710" rIns="0" bIns="0" rtlCol="0" vert="horz">
            <a:spAutoFit/>
          </a:bodyPr>
          <a:lstStyle/>
          <a:p>
            <a:pPr algn="r" marR="2741930">
              <a:lnSpc>
                <a:spcPct val="100000"/>
              </a:lnSpc>
              <a:spcBef>
                <a:spcPts val="730"/>
              </a:spcBef>
            </a:pP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Angelalign</a:t>
            </a:r>
            <a:endParaRPr sz="1400">
              <a:latin typeface="Arial"/>
              <a:cs typeface="Arial"/>
            </a:endParaRPr>
          </a:p>
          <a:p>
            <a:pPr marL="12700" marR="30480">
              <a:lnSpc>
                <a:spcPts val="1650"/>
              </a:lnSpc>
              <a:spcBef>
                <a:spcPts val="720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Highlight</a:t>
            </a:r>
            <a:r>
              <a:rPr dirty="0" sz="1400" spc="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professionalism</a:t>
            </a:r>
            <a:r>
              <a:rPr dirty="0" sz="1400" spc="-8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with</a:t>
            </a:r>
            <a:r>
              <a:rPr dirty="0" sz="1400" spc="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brand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history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science</a:t>
            </a:r>
            <a:r>
              <a:rPr dirty="0" sz="1400" spc="-8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popularization.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  <a:spcBef>
                <a:spcPts val="740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Content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:</a:t>
            </a:r>
            <a:r>
              <a:rPr dirty="0" sz="1400" spc="-6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advertising,</a:t>
            </a:r>
            <a:r>
              <a:rPr dirty="0" sz="1400" spc="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brand</a:t>
            </a:r>
            <a:r>
              <a:rPr dirty="0" sz="1400" spc="-8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industry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development</a:t>
            </a:r>
            <a:r>
              <a:rPr dirty="0" sz="1400" spc="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documentary</a:t>
            </a:r>
            <a:r>
              <a:rPr dirty="0" sz="1400" spc="-6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film,</a:t>
            </a:r>
            <a:r>
              <a:rPr dirty="0" sz="1400" spc="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popularization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of</a:t>
            </a:r>
            <a:r>
              <a:rPr dirty="0" sz="1400" spc="3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science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,</a:t>
            </a:r>
            <a:r>
              <a:rPr dirty="0" sz="1400" spc="-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holiday</a:t>
            </a:r>
            <a:r>
              <a:rPr dirty="0" sz="1400" spc="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greetings,</a:t>
            </a:r>
            <a:r>
              <a:rPr dirty="0" sz="1400" spc="-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honor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and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award,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brand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spokesman</a:t>
            </a:r>
            <a:r>
              <a:rPr dirty="0" sz="1400" spc="-9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(national</a:t>
            </a:r>
            <a:r>
              <a:rPr dirty="0" sz="1400" spc="-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athlete),</a:t>
            </a:r>
            <a:r>
              <a:rPr dirty="0" sz="1400" spc="-6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peripheral products(toys),</a:t>
            </a:r>
            <a:r>
              <a:rPr dirty="0" sz="1400" spc="-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brand</a:t>
            </a:r>
            <a:r>
              <a:rPr dirty="0" sz="1400" spc="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activity.</a:t>
            </a:r>
            <a:endParaRPr sz="1400">
              <a:latin typeface="Arial MT"/>
              <a:cs typeface="Arial MT"/>
            </a:endParaRPr>
          </a:p>
          <a:p>
            <a:pPr algn="r" marR="2779395">
              <a:lnSpc>
                <a:spcPct val="100000"/>
              </a:lnSpc>
              <a:spcBef>
                <a:spcPts val="800"/>
              </a:spcBef>
            </a:pPr>
            <a:r>
              <a:rPr dirty="0" sz="1400" spc="-25">
                <a:solidFill>
                  <a:srgbClr val="0D2C69"/>
                </a:solidFill>
                <a:latin typeface="MS Gothic"/>
                <a:cs typeface="MS Gothic"/>
              </a:rPr>
              <a:t>抖音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Douyin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  <a:p>
            <a:pPr marL="12700" marR="401955">
              <a:lnSpc>
                <a:spcPts val="1650"/>
              </a:lnSpc>
              <a:spcBef>
                <a:spcPts val="880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Let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star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athletes</a:t>
            </a:r>
            <a:r>
              <a:rPr dirty="0" sz="1400" spc="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to</a:t>
            </a:r>
            <a:r>
              <a:rPr dirty="0" sz="1400" spc="-6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endorse</a:t>
            </a:r>
            <a:r>
              <a:rPr dirty="0" sz="1400" spc="1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and</a:t>
            </a:r>
            <a:r>
              <a:rPr dirty="0" sz="1400" spc="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establish</a:t>
            </a:r>
            <a:r>
              <a:rPr dirty="0" sz="1400" spc="-6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a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trustworthy</a:t>
            </a:r>
            <a:r>
              <a:rPr dirty="0" sz="1400" spc="1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image.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24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819775" y="357250"/>
            <a:ext cx="2926080" cy="4481830"/>
            <a:chOff x="5819775" y="357250"/>
            <a:chExt cx="2926080" cy="448183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9775" y="904874"/>
              <a:ext cx="1828800" cy="39338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037" y="1236916"/>
            <a:ext cx="461454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Orthodontic</a:t>
            </a:r>
            <a:r>
              <a:rPr dirty="0" spc="-45"/>
              <a:t> </a:t>
            </a:r>
            <a:r>
              <a:rPr dirty="0"/>
              <a:t>care</a:t>
            </a:r>
            <a:r>
              <a:rPr dirty="0" spc="-30"/>
              <a:t> </a:t>
            </a:r>
            <a:r>
              <a:rPr dirty="0"/>
              <a:t>products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brands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54012" y="1467040"/>
            <a:ext cx="4379595" cy="300672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53670">
              <a:lnSpc>
                <a:spcPct val="100000"/>
              </a:lnSpc>
              <a:spcBef>
                <a:spcPts val="869"/>
              </a:spcBef>
            </a:pPr>
            <a:r>
              <a:rPr dirty="0" sz="1400" spc="-114">
                <a:solidFill>
                  <a:srgbClr val="0E2C68"/>
                </a:solidFill>
                <a:latin typeface="MS Gothic"/>
                <a:cs typeface="MS Gothic"/>
              </a:rPr>
              <a:t>舒克 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Saky</a:t>
            </a:r>
            <a:endParaRPr sz="1400">
              <a:latin typeface="Arial"/>
              <a:cs typeface="Arial"/>
            </a:endParaRPr>
          </a:p>
          <a:p>
            <a:pPr marL="12700" marR="374015">
              <a:lnSpc>
                <a:spcPct val="99900"/>
              </a:lnSpc>
              <a:spcBef>
                <a:spcPts val="78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line covers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full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range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care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such</a:t>
            </a:r>
            <a:r>
              <a:rPr dirty="0" sz="1400" spc="-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toothbrushes,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toothpastes,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mouthwashes,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floss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sticks,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sonic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toothbrushes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smart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dental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flushers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Target</a:t>
            </a:r>
            <a:r>
              <a:rPr dirty="0" sz="14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customers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young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people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Xiao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Zhan: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young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actor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popular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young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people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global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spokespeople</a:t>
            </a:r>
            <a:endParaRPr sz="1400">
              <a:latin typeface="Arial MT"/>
              <a:cs typeface="Arial MT"/>
            </a:endParaRPr>
          </a:p>
          <a:p>
            <a:pPr marL="12700" marR="346075">
              <a:lnSpc>
                <a:spcPct val="116300"/>
              </a:lnSpc>
              <a:spcBef>
                <a:spcPts val="975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Content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advertising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video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spokesman,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usage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introduction,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test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video,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co-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branding,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advertising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video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plot,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live</a:t>
            </a:r>
            <a:r>
              <a:rPr dirty="0" sz="1400" spc="-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streaming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25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695950" y="357250"/>
            <a:ext cx="3049905" cy="3538854"/>
            <a:chOff x="5695950" y="357250"/>
            <a:chExt cx="3049905" cy="3538854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5950" y="1485900"/>
              <a:ext cx="2952750" cy="24098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037" y="1236916"/>
            <a:ext cx="461454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Orthodontic</a:t>
            </a:r>
            <a:r>
              <a:rPr dirty="0" spc="-45"/>
              <a:t> </a:t>
            </a:r>
            <a:r>
              <a:rPr dirty="0"/>
              <a:t>care</a:t>
            </a:r>
            <a:r>
              <a:rPr dirty="0" spc="-30"/>
              <a:t> </a:t>
            </a:r>
            <a:r>
              <a:rPr dirty="0"/>
              <a:t>products</a:t>
            </a:r>
            <a:r>
              <a:rPr dirty="0" spc="-30"/>
              <a:t> </a:t>
            </a:r>
            <a:r>
              <a:rPr dirty="0"/>
              <a:t>and</a:t>
            </a:r>
            <a:r>
              <a:rPr dirty="0" spc="20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-10"/>
              <a:t>brands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44500" y="1470172"/>
            <a:ext cx="4726940" cy="312610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550" spc="40">
                <a:solidFill>
                  <a:srgbClr val="0E2C68"/>
                </a:solidFill>
                <a:latin typeface="MS Gothic"/>
                <a:cs typeface="MS Gothic"/>
              </a:rPr>
              <a:t>雅克菱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Y-</a:t>
            </a:r>
            <a:r>
              <a:rPr dirty="0" sz="1550" spc="-10" b="1">
                <a:solidFill>
                  <a:srgbClr val="0E2C68"/>
                </a:solidFill>
                <a:latin typeface="Arial"/>
                <a:cs typeface="Arial"/>
              </a:rPr>
              <a:t>Kelin</a:t>
            </a:r>
            <a:endParaRPr sz="155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49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Orthodontic</a:t>
            </a:r>
            <a:r>
              <a:rPr dirty="0" sz="14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care</a:t>
            </a:r>
            <a:r>
              <a:rPr dirty="0" sz="14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products</a:t>
            </a:r>
            <a:endParaRPr sz="1400">
              <a:latin typeface="Arial"/>
              <a:cs typeface="Arial"/>
            </a:endParaRPr>
          </a:p>
          <a:p>
            <a:pPr marL="63500" marR="5080">
              <a:lnSpc>
                <a:spcPct val="115100"/>
              </a:lnSpc>
              <a:spcBef>
                <a:spcPts val="1225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 the industry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certification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standardized plant,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the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successful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establishment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professional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testing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center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technology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research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development center, products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are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exported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Germany,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France,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Netherlands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other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more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than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30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countries</a:t>
            </a:r>
            <a:endParaRPr sz="1400">
              <a:latin typeface="Arial MT"/>
              <a:cs typeface="Arial MT"/>
            </a:endParaRPr>
          </a:p>
          <a:p>
            <a:pPr marL="63500" marR="198120">
              <a:lnSpc>
                <a:spcPct val="114799"/>
              </a:lnSpc>
              <a:spcBef>
                <a:spcPts val="123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Content: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Through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melodrama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narrow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distance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audience,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audience</a:t>
            </a:r>
            <a:r>
              <a:rPr dirty="0" sz="140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into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use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situation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Content: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advertising/product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introduction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video/article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plot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26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3934" y="2078735"/>
            <a:ext cx="2066289" cy="4267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600" spc="-20">
                <a:solidFill>
                  <a:srgbClr val="0D2C69"/>
                </a:solidFill>
              </a:rPr>
              <a:t>E-</a:t>
            </a:r>
            <a:r>
              <a:rPr dirty="0" sz="2600" spc="-10">
                <a:solidFill>
                  <a:srgbClr val="0D2C69"/>
                </a:solidFill>
              </a:rPr>
              <a:t>Commerce</a:t>
            </a:r>
            <a:endParaRPr sz="2600"/>
          </a:p>
        </p:txBody>
      </p:sp>
      <p:sp>
        <p:nvSpPr>
          <p:cNvPr id="5" name="object 5" descr=""/>
          <p:cNvSpPr txBox="1"/>
          <p:nvPr/>
        </p:nvSpPr>
        <p:spPr>
          <a:xfrm>
            <a:off x="2841370" y="2610487"/>
            <a:ext cx="3468370" cy="847090"/>
          </a:xfrm>
          <a:prstGeom prst="rect">
            <a:avLst/>
          </a:prstGeom>
        </p:spPr>
        <p:txBody>
          <a:bodyPr wrap="square" lIns="0" tIns="1492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Trends</a:t>
            </a:r>
            <a:r>
              <a:rPr dirty="0" sz="18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8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promoting</a:t>
            </a:r>
            <a:r>
              <a:rPr dirty="0" sz="18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8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0E2C68"/>
                </a:solidFill>
                <a:latin typeface="Arial MT"/>
                <a:cs typeface="Arial MT"/>
              </a:rPr>
              <a:t>care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8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online</a:t>
            </a:r>
            <a:r>
              <a:rPr dirty="0" sz="18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8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main</a:t>
            </a:r>
            <a:r>
              <a:rPr dirty="0" sz="18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E2C68"/>
                </a:solidFill>
                <a:latin typeface="Arial MT"/>
                <a:cs typeface="Arial MT"/>
              </a:rPr>
              <a:t>features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27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1839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25"/>
              </a:spcBef>
            </a:pPr>
            <a:r>
              <a:rPr dirty="0" sz="1700" spc="-10">
                <a:solidFill>
                  <a:srgbClr val="0D2C69"/>
                </a:solidFill>
              </a:rPr>
              <a:t>E-</a:t>
            </a:r>
            <a:r>
              <a:rPr dirty="0" sz="1700">
                <a:solidFill>
                  <a:srgbClr val="0D2C69"/>
                </a:solidFill>
              </a:rPr>
              <a:t>Commerce:</a:t>
            </a:r>
            <a:r>
              <a:rPr dirty="0" sz="1700" spc="-10">
                <a:solidFill>
                  <a:srgbClr val="0D2C69"/>
                </a:solidFill>
              </a:rPr>
              <a:t> </a:t>
            </a:r>
            <a:r>
              <a:rPr dirty="0" sz="1700" b="0">
                <a:latin typeface="Arial MT"/>
                <a:cs typeface="Arial MT"/>
              </a:rPr>
              <a:t>Trends</a:t>
            </a:r>
            <a:r>
              <a:rPr dirty="0" sz="1700" spc="-5" b="0">
                <a:latin typeface="Arial MT"/>
                <a:cs typeface="Arial MT"/>
              </a:rPr>
              <a:t> </a:t>
            </a:r>
            <a:r>
              <a:rPr dirty="0" sz="1700" b="0">
                <a:latin typeface="Arial MT"/>
                <a:cs typeface="Arial MT"/>
              </a:rPr>
              <a:t>in</a:t>
            </a:r>
            <a:r>
              <a:rPr dirty="0" sz="1700" spc="-20" b="0">
                <a:latin typeface="Arial MT"/>
                <a:cs typeface="Arial MT"/>
              </a:rPr>
              <a:t> </a:t>
            </a:r>
            <a:r>
              <a:rPr dirty="0" sz="1700" b="0">
                <a:latin typeface="Arial MT"/>
                <a:cs typeface="Arial MT"/>
              </a:rPr>
              <a:t>promoting</a:t>
            </a:r>
            <a:r>
              <a:rPr dirty="0" sz="1700" spc="-20" b="0">
                <a:latin typeface="Arial MT"/>
                <a:cs typeface="Arial MT"/>
              </a:rPr>
              <a:t> </a:t>
            </a:r>
            <a:r>
              <a:rPr dirty="0" sz="1700" b="0">
                <a:latin typeface="Arial MT"/>
                <a:cs typeface="Arial MT"/>
              </a:rPr>
              <a:t>oral</a:t>
            </a:r>
            <a:r>
              <a:rPr dirty="0" sz="1700" spc="25" b="0">
                <a:latin typeface="Arial MT"/>
                <a:cs typeface="Arial MT"/>
              </a:rPr>
              <a:t> </a:t>
            </a:r>
            <a:r>
              <a:rPr dirty="0" sz="1700" b="0">
                <a:latin typeface="Arial MT"/>
                <a:cs typeface="Arial MT"/>
              </a:rPr>
              <a:t>care</a:t>
            </a:r>
            <a:r>
              <a:rPr dirty="0" sz="1700" spc="-20" b="0">
                <a:latin typeface="Arial MT"/>
                <a:cs typeface="Arial MT"/>
              </a:rPr>
              <a:t> </a:t>
            </a:r>
            <a:r>
              <a:rPr dirty="0" sz="1700" b="0">
                <a:latin typeface="Arial MT"/>
                <a:cs typeface="Arial MT"/>
              </a:rPr>
              <a:t>products</a:t>
            </a:r>
            <a:r>
              <a:rPr dirty="0" sz="1700" spc="-5" b="0">
                <a:latin typeface="Arial MT"/>
                <a:cs typeface="Arial MT"/>
              </a:rPr>
              <a:t> </a:t>
            </a:r>
            <a:r>
              <a:rPr dirty="0" sz="1700" b="0">
                <a:latin typeface="Arial MT"/>
                <a:cs typeface="Arial MT"/>
              </a:rPr>
              <a:t>online</a:t>
            </a:r>
            <a:r>
              <a:rPr dirty="0" sz="1700" spc="-25" b="0">
                <a:latin typeface="Arial MT"/>
                <a:cs typeface="Arial MT"/>
              </a:rPr>
              <a:t> </a:t>
            </a:r>
            <a:r>
              <a:rPr dirty="0" sz="1700" b="0">
                <a:latin typeface="Arial MT"/>
                <a:cs typeface="Arial MT"/>
              </a:rPr>
              <a:t>and</a:t>
            </a:r>
            <a:r>
              <a:rPr dirty="0" sz="1700" spc="-25" b="0">
                <a:latin typeface="Arial MT"/>
                <a:cs typeface="Arial MT"/>
              </a:rPr>
              <a:t> </a:t>
            </a:r>
            <a:r>
              <a:rPr dirty="0" sz="1700" b="0">
                <a:latin typeface="Arial MT"/>
                <a:cs typeface="Arial MT"/>
              </a:rPr>
              <a:t>main</a:t>
            </a:r>
            <a:r>
              <a:rPr dirty="0" sz="1700" spc="-20" b="0">
                <a:latin typeface="Arial MT"/>
                <a:cs typeface="Arial MT"/>
              </a:rPr>
              <a:t> </a:t>
            </a:r>
            <a:r>
              <a:rPr dirty="0" sz="1700" spc="-10" b="0">
                <a:latin typeface="Arial MT"/>
                <a:cs typeface="Arial MT"/>
              </a:rPr>
              <a:t>features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05547" y="1655762"/>
            <a:ext cx="123126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Xiaohongshu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371475" y="1304925"/>
            <a:ext cx="6905625" cy="971550"/>
            <a:chOff x="371475" y="1304925"/>
            <a:chExt cx="6905625" cy="97155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475" y="1466850"/>
              <a:ext cx="647700" cy="6477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38925" y="1466850"/>
              <a:ext cx="638175" cy="6477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2825" y="1304925"/>
              <a:ext cx="971550" cy="97155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4692269" y="1674812"/>
            <a:ext cx="357949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55595" algn="l"/>
              </a:tabLst>
            </a:pP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Douyin</a:t>
            </a: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	</a:t>
            </a: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WeChat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0512" y="2281237"/>
            <a:ext cx="2486025" cy="2524125"/>
          </a:xfrm>
          <a:prstGeom prst="rect">
            <a:avLst/>
          </a:prstGeom>
          <a:ln w="9525">
            <a:solidFill>
              <a:srgbClr val="FF2842"/>
            </a:solidFill>
          </a:ln>
        </p:spPr>
        <p:txBody>
          <a:bodyPr wrap="square" lIns="0" tIns="160655" rIns="0" bIns="0" rtlCol="0" vert="horz">
            <a:spAutoFit/>
          </a:bodyPr>
          <a:lstStyle/>
          <a:p>
            <a:pPr algn="just" marL="140970" marR="212090">
              <a:lnSpc>
                <a:spcPct val="116199"/>
              </a:lnSpc>
              <a:spcBef>
                <a:spcPts val="1265"/>
              </a:spcBef>
            </a:pPr>
            <a:r>
              <a:rPr dirty="0" sz="1400">
                <a:latin typeface="Arial MT"/>
                <a:cs typeface="Arial MT"/>
              </a:rPr>
              <a:t>Recommend</a:t>
            </a:r>
            <a:r>
              <a:rPr dirty="0" sz="1400" spc="4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oral</a:t>
            </a:r>
            <a:r>
              <a:rPr dirty="0" sz="1400" spc="4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product </a:t>
            </a:r>
            <a:r>
              <a:rPr dirty="0" sz="1400">
                <a:latin typeface="Arial MT"/>
                <a:cs typeface="Arial MT"/>
              </a:rPr>
              <a:t>care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through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bloggers.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400">
              <a:latin typeface="Arial MT"/>
              <a:cs typeface="Arial MT"/>
            </a:endParaRPr>
          </a:p>
          <a:p>
            <a:pPr algn="just" marL="140970" marR="211454">
              <a:lnSpc>
                <a:spcPct val="114100"/>
              </a:lnSpc>
            </a:pPr>
            <a:r>
              <a:rPr dirty="0" sz="1400">
                <a:latin typeface="Arial MT"/>
                <a:cs typeface="Arial MT"/>
              </a:rPr>
              <a:t>Recommend</a:t>
            </a:r>
            <a:r>
              <a:rPr dirty="0" sz="1400" spc="4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oral</a:t>
            </a:r>
            <a:r>
              <a:rPr dirty="0" sz="1400" spc="47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product </a:t>
            </a:r>
            <a:r>
              <a:rPr dirty="0" sz="1400">
                <a:latin typeface="Arial MT"/>
                <a:cs typeface="Arial MT"/>
              </a:rPr>
              <a:t>care</a:t>
            </a:r>
            <a:r>
              <a:rPr dirty="0" sz="1400" spc="3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3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partnering</a:t>
            </a:r>
            <a:r>
              <a:rPr dirty="0" sz="1400" spc="3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310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live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stream.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400">
              <a:latin typeface="Arial MT"/>
              <a:cs typeface="Arial MT"/>
            </a:endParaRPr>
          </a:p>
          <a:p>
            <a:pPr algn="just" marL="140970" marR="214629">
              <a:lnSpc>
                <a:spcPct val="111800"/>
              </a:lnSpc>
            </a:pPr>
            <a:r>
              <a:rPr dirty="0" sz="1400">
                <a:latin typeface="Arial MT"/>
                <a:cs typeface="Arial MT"/>
              </a:rPr>
              <a:t>Create</a:t>
            </a:r>
            <a:r>
              <a:rPr dirty="0" sz="1400" spc="1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your</a:t>
            </a:r>
            <a:r>
              <a:rPr dirty="0" sz="1400" spc="1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own</a:t>
            </a:r>
            <a:r>
              <a:rPr dirty="0" sz="1400" spc="1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business account.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338951" y="2281237"/>
            <a:ext cx="2571750" cy="2524125"/>
          </a:xfrm>
          <a:prstGeom prst="rect">
            <a:avLst/>
          </a:prstGeom>
          <a:ln w="9525">
            <a:solidFill>
              <a:srgbClr val="2CC100"/>
            </a:solidFill>
          </a:ln>
        </p:spPr>
        <p:txBody>
          <a:bodyPr wrap="square" lIns="0" tIns="7620" rIns="0" bIns="0" rtlCol="0" vert="horz">
            <a:spAutoFit/>
          </a:bodyPr>
          <a:lstStyle/>
          <a:p>
            <a:pPr marL="219075" marR="216535">
              <a:lnSpc>
                <a:spcPct val="187800"/>
              </a:lnSpc>
              <a:spcBef>
                <a:spcPts val="60"/>
              </a:spcBef>
            </a:pPr>
            <a:r>
              <a:rPr dirty="0" sz="1400" spc="-10">
                <a:latin typeface="Arial MT"/>
                <a:cs typeface="Arial MT"/>
              </a:rPr>
              <a:t>Short-</a:t>
            </a:r>
            <a:r>
              <a:rPr dirty="0" sz="1400">
                <a:latin typeface="Arial MT"/>
                <a:cs typeface="Arial MT"/>
              </a:rPr>
              <a:t>form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video</a:t>
            </a:r>
            <a:r>
              <a:rPr dirty="0" sz="1400" spc="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content </a:t>
            </a:r>
            <a:r>
              <a:rPr dirty="0" sz="1400">
                <a:latin typeface="Arial MT"/>
                <a:cs typeface="Arial MT"/>
              </a:rPr>
              <a:t>Interactive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mini-programs </a:t>
            </a:r>
            <a:r>
              <a:rPr dirty="0" sz="1400">
                <a:latin typeface="Arial MT"/>
                <a:cs typeface="Arial MT"/>
              </a:rPr>
              <a:t>Influencer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(KOL)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marketing </a:t>
            </a:r>
            <a:r>
              <a:rPr dirty="0" sz="1400">
                <a:latin typeface="Arial MT"/>
                <a:cs typeface="Arial MT"/>
              </a:rPr>
              <a:t>Gamified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promotions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56585" y="2735389"/>
            <a:ext cx="2837180" cy="125603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R="5080">
              <a:lnSpc>
                <a:spcPct val="116300"/>
              </a:lnSpc>
              <a:spcBef>
                <a:spcPts val="90"/>
              </a:spcBef>
            </a:pPr>
            <a:r>
              <a:rPr dirty="0" sz="1400" b="1">
                <a:latin typeface="Arial"/>
                <a:cs typeface="Arial"/>
              </a:rPr>
              <a:t>Types</a:t>
            </a:r>
            <a:r>
              <a:rPr dirty="0" sz="1400" spc="70" b="1">
                <a:latin typeface="Arial"/>
                <a:cs typeface="Arial"/>
              </a:rPr>
              <a:t>  </a:t>
            </a:r>
            <a:r>
              <a:rPr dirty="0" sz="1400" b="1">
                <a:latin typeface="Arial"/>
                <a:cs typeface="Arial"/>
              </a:rPr>
              <a:t>of</a:t>
            </a:r>
            <a:r>
              <a:rPr dirty="0" sz="1400" spc="70" b="1">
                <a:latin typeface="Arial"/>
                <a:cs typeface="Arial"/>
              </a:rPr>
              <a:t>  </a:t>
            </a:r>
            <a:r>
              <a:rPr dirty="0" sz="1400" b="1">
                <a:latin typeface="Arial"/>
                <a:cs typeface="Arial"/>
              </a:rPr>
              <a:t>content:</a:t>
            </a:r>
            <a:r>
              <a:rPr dirty="0" sz="1400" spc="55" b="1">
                <a:latin typeface="Arial"/>
                <a:cs typeface="Arial"/>
              </a:rPr>
              <a:t>  </a:t>
            </a:r>
            <a:r>
              <a:rPr dirty="0" sz="1400">
                <a:latin typeface="Arial MT"/>
                <a:cs typeface="Arial MT"/>
              </a:rPr>
              <a:t>mini</a:t>
            </a:r>
            <a:r>
              <a:rPr dirty="0" sz="1400" spc="65">
                <a:latin typeface="Arial MT"/>
                <a:cs typeface="Arial MT"/>
              </a:rPr>
              <a:t>  </a:t>
            </a:r>
            <a:r>
              <a:rPr dirty="0" sz="1400" spc="-10">
                <a:latin typeface="Arial MT"/>
                <a:cs typeface="Arial MT"/>
              </a:rPr>
              <a:t>dramas, </a:t>
            </a:r>
            <a:r>
              <a:rPr dirty="0" sz="1400">
                <a:latin typeface="Arial MT"/>
                <a:cs typeface="Arial MT"/>
              </a:rPr>
              <a:t>expert</a:t>
            </a:r>
            <a:r>
              <a:rPr dirty="0" sz="1400" spc="4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advice,</a:t>
            </a:r>
            <a:r>
              <a:rPr dirty="0" sz="1400" spc="4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call</a:t>
            </a:r>
            <a:r>
              <a:rPr dirty="0" sz="1400" spc="4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4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action,</a:t>
            </a:r>
            <a:r>
              <a:rPr dirty="0" sz="1400" spc="45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live </a:t>
            </a:r>
            <a:r>
              <a:rPr dirty="0" sz="1400">
                <a:latin typeface="Arial MT"/>
                <a:cs typeface="Arial MT"/>
              </a:rPr>
              <a:t>streams,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product</a:t>
            </a:r>
            <a:r>
              <a:rPr dirty="0" sz="1400" spc="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overview,</a:t>
            </a:r>
            <a:r>
              <a:rPr dirty="0" sz="1400" spc="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concise </a:t>
            </a:r>
            <a:r>
              <a:rPr dirty="0" sz="1400">
                <a:latin typeface="Arial MT"/>
                <a:cs typeface="Arial MT"/>
              </a:rPr>
              <a:t>themed</a:t>
            </a:r>
            <a:r>
              <a:rPr dirty="0" sz="1400" spc="4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cartoons</a:t>
            </a:r>
            <a:r>
              <a:rPr dirty="0" sz="1400" spc="4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(about</a:t>
            </a:r>
            <a:r>
              <a:rPr dirty="0" sz="1400" spc="48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15</a:t>
            </a:r>
            <a:endParaRPr sz="140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latin typeface="Arial MT"/>
                <a:cs typeface="Arial MT"/>
              </a:rPr>
              <a:t>mini</a:t>
            </a:r>
            <a:r>
              <a:rPr dirty="0" sz="1400" spc="204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games,</a:t>
            </a:r>
            <a:r>
              <a:rPr dirty="0" sz="1400" spc="204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videos</a:t>
            </a:r>
            <a:r>
              <a:rPr dirty="0" sz="1400" spc="18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220">
                <a:latin typeface="Arial MT"/>
                <a:cs typeface="Arial MT"/>
              </a:rPr>
              <a:t>  </a:t>
            </a:r>
            <a:r>
              <a:rPr dirty="0" sz="1400" spc="-5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156585" y="3996690"/>
            <a:ext cx="219202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1043940" algn="l"/>
                <a:tab pos="1398905" algn="l"/>
                <a:tab pos="1861820" algn="l"/>
              </a:tabLst>
            </a:pPr>
            <a:r>
              <a:rPr dirty="0" sz="1400" spc="-10">
                <a:latin typeface="Arial MT"/>
                <a:cs typeface="Arial MT"/>
              </a:rPr>
              <a:t>toothpaste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in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5">
                <a:latin typeface="Arial MT"/>
                <a:cs typeface="Arial MT"/>
              </a:rPr>
              <a:t>the</a:t>
            </a:r>
            <a:r>
              <a:rPr dirty="0" sz="1400">
                <a:latin typeface="Arial MT"/>
                <a:cs typeface="Arial MT"/>
              </a:rPr>
              <a:t>	</a:t>
            </a:r>
            <a:r>
              <a:rPr dirty="0" sz="1400" spc="-20">
                <a:latin typeface="Arial MT"/>
                <a:cs typeface="Arial MT"/>
              </a:rPr>
              <a:t>city,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551551" y="3489071"/>
            <a:ext cx="436880" cy="7505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R="5080" indent="39370">
              <a:lnSpc>
                <a:spcPct val="114100"/>
              </a:lnSpc>
              <a:spcBef>
                <a:spcPts val="55"/>
              </a:spcBef>
            </a:pPr>
            <a:r>
              <a:rPr dirty="0" sz="1400" spc="-10">
                <a:latin typeface="Arial MT"/>
                <a:cs typeface="Arial MT"/>
              </a:rPr>
              <a:t>sec), giant posts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156585" y="4244657"/>
            <a:ext cx="1355090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latin typeface="Arial MT"/>
                <a:cs typeface="Arial MT"/>
              </a:rPr>
              <a:t>showing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themed.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2986151" y="2281237"/>
            <a:ext cx="3133725" cy="2524125"/>
          </a:xfrm>
          <a:custGeom>
            <a:avLst/>
            <a:gdLst/>
            <a:ahLst/>
            <a:cxnLst/>
            <a:rect l="l" t="t" r="r" b="b"/>
            <a:pathLst>
              <a:path w="3133725" h="2524125">
                <a:moveTo>
                  <a:pt x="0" y="2524125"/>
                </a:moveTo>
                <a:lnTo>
                  <a:pt x="3133725" y="2524125"/>
                </a:lnTo>
                <a:lnTo>
                  <a:pt x="3133725" y="0"/>
                </a:lnTo>
                <a:lnTo>
                  <a:pt x="0" y="0"/>
                </a:lnTo>
                <a:lnTo>
                  <a:pt x="0" y="2524125"/>
                </a:lnTo>
                <a:close/>
              </a:path>
            </a:pathLst>
          </a:custGeom>
          <a:ln w="9525">
            <a:solidFill>
              <a:srgbClr val="0F0F0F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28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08279" y="1036002"/>
            <a:ext cx="3503295" cy="2889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700" b="1">
                <a:solidFill>
                  <a:srgbClr val="0D2C69"/>
                </a:solidFill>
                <a:latin typeface="Arial"/>
                <a:cs typeface="Arial"/>
              </a:rPr>
              <a:t>Examples</a:t>
            </a:r>
            <a:r>
              <a:rPr dirty="0" sz="1700" spc="-3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2C69"/>
                </a:solidFill>
                <a:latin typeface="Arial"/>
                <a:cs typeface="Arial"/>
              </a:rPr>
              <a:t>of</a:t>
            </a:r>
            <a:r>
              <a:rPr dirty="0" sz="1700" spc="-2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D2C69"/>
                </a:solidFill>
                <a:latin typeface="Arial"/>
                <a:cs typeface="Arial"/>
              </a:rPr>
              <a:t>competitor’s</a:t>
            </a:r>
            <a:r>
              <a:rPr dirty="0" sz="1700" spc="-3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D2C69"/>
                </a:solidFill>
                <a:latin typeface="Arial"/>
                <a:cs typeface="Arial"/>
              </a:rPr>
              <a:t>content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53147" y="1655762"/>
            <a:ext cx="122809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Xiaohongshu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737100" y="1320482"/>
            <a:ext cx="67691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Douyin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19075" y="952500"/>
            <a:ext cx="8772525" cy="4000500"/>
            <a:chOff x="219075" y="952500"/>
            <a:chExt cx="8772525" cy="400050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075" y="1466850"/>
              <a:ext cx="647700" cy="6477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700" y="1057275"/>
              <a:ext cx="647700" cy="63817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6175" y="952500"/>
              <a:ext cx="971550" cy="97155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75" y="2276475"/>
              <a:ext cx="1428750" cy="260032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1175" y="2276475"/>
              <a:ext cx="1495425" cy="2600325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38525" y="1724025"/>
              <a:ext cx="1352550" cy="234315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19625" y="3181350"/>
              <a:ext cx="1428750" cy="177165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8225" y="1762125"/>
              <a:ext cx="1419225" cy="171450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81775" y="1838325"/>
              <a:ext cx="1504950" cy="30480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858125" y="2981325"/>
              <a:ext cx="1133475" cy="1905000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7530465" y="1260157"/>
            <a:ext cx="73660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WeChat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29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200400" y="357250"/>
            <a:ext cx="5705475" cy="4491355"/>
            <a:chOff x="3200400" y="357250"/>
            <a:chExt cx="5705475" cy="449135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76750" y="952499"/>
              <a:ext cx="2152650" cy="38957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24650" y="952499"/>
              <a:ext cx="2181225" cy="389572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00" y="2362199"/>
              <a:ext cx="1371600" cy="24860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3384" y="828992"/>
            <a:ext cx="1122680" cy="3117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0"/>
              <a:t>Kuaishou</a:t>
            </a:r>
            <a:endParaRPr sz="1850"/>
          </a:p>
        </p:txBody>
      </p:sp>
      <p:sp>
        <p:nvSpPr>
          <p:cNvPr id="9" name="object 9" descr=""/>
          <p:cNvSpPr txBox="1"/>
          <p:nvPr/>
        </p:nvSpPr>
        <p:spPr>
          <a:xfrm>
            <a:off x="359092" y="1279461"/>
            <a:ext cx="4005579" cy="348424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78130" indent="-196215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278130" algn="l"/>
              </a:tabLst>
            </a:pPr>
            <a:r>
              <a:rPr dirty="0" sz="1400">
                <a:latin typeface="Arial MT"/>
                <a:cs typeface="Arial MT"/>
              </a:rPr>
              <a:t>Short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Video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Content</a:t>
            </a:r>
            <a:endParaRPr sz="1400">
              <a:latin typeface="Arial MT"/>
              <a:cs typeface="Arial MT"/>
            </a:endParaRPr>
          </a:p>
          <a:p>
            <a:pPr marL="278130" indent="-19621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278130" algn="l"/>
              </a:tabLst>
            </a:pPr>
            <a:r>
              <a:rPr dirty="0" sz="1400">
                <a:latin typeface="Arial MT"/>
                <a:cs typeface="Arial MT"/>
              </a:rPr>
              <a:t>Live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Streaming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Influencer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Marketing</a:t>
            </a:r>
            <a:r>
              <a:rPr dirty="0" sz="1400" spc="-10">
                <a:latin typeface="Arial MT"/>
                <a:cs typeface="Arial MT"/>
              </a:rPr>
              <a:t> (KOL)</a:t>
            </a:r>
            <a:endParaRPr sz="1400">
              <a:latin typeface="Arial MT"/>
              <a:cs typeface="Arial MT"/>
            </a:endParaRPr>
          </a:p>
          <a:p>
            <a:pPr marL="278130" indent="-196215">
              <a:lnSpc>
                <a:spcPct val="100000"/>
              </a:lnSpc>
              <a:spcBef>
                <a:spcPts val="270"/>
              </a:spcBef>
              <a:buAutoNum type="arabicPeriod"/>
              <a:tabLst>
                <a:tab pos="278130" algn="l"/>
              </a:tabLst>
            </a:pPr>
            <a:r>
              <a:rPr dirty="0" sz="1400">
                <a:latin typeface="Arial MT"/>
                <a:cs typeface="Arial MT"/>
              </a:rPr>
              <a:t>Sponsored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Ads</a:t>
            </a:r>
            <a:endParaRPr sz="1400">
              <a:latin typeface="Arial MT"/>
              <a:cs typeface="Arial MT"/>
            </a:endParaRPr>
          </a:p>
          <a:p>
            <a:pPr marL="278130" indent="-196215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278130" algn="l"/>
              </a:tabLst>
            </a:pPr>
            <a:r>
              <a:rPr dirty="0" sz="1400">
                <a:latin typeface="Arial MT"/>
                <a:cs typeface="Arial MT"/>
              </a:rPr>
              <a:t>Emphasis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educational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marketing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400">
              <a:latin typeface="Arial MT"/>
              <a:cs typeface="Arial MT"/>
            </a:endParaRPr>
          </a:p>
          <a:p>
            <a:pPr algn="just" marL="319405" indent="-306705">
              <a:lnSpc>
                <a:spcPct val="100000"/>
              </a:lnSpc>
              <a:buChar char="●"/>
              <a:tabLst>
                <a:tab pos="319405" algn="l"/>
              </a:tabLst>
            </a:pPr>
            <a:r>
              <a:rPr dirty="0" sz="1200">
                <a:latin typeface="Arial MT"/>
                <a:cs typeface="Arial MT"/>
              </a:rPr>
              <a:t>Minimal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Media-Driven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Design.</a:t>
            </a:r>
            <a:endParaRPr sz="1200">
              <a:latin typeface="Arial MT"/>
              <a:cs typeface="Arial MT"/>
            </a:endParaRPr>
          </a:p>
          <a:p>
            <a:pPr algn="just" marL="317500" marR="1400810" indent="-305435">
              <a:lnSpc>
                <a:spcPct val="114799"/>
              </a:lnSpc>
              <a:buChar char="●"/>
              <a:tabLst>
                <a:tab pos="317500" algn="l"/>
                <a:tab pos="318770" algn="l"/>
              </a:tabLst>
            </a:pPr>
            <a:r>
              <a:rPr dirty="0" sz="1200">
                <a:latin typeface="Arial MT"/>
                <a:cs typeface="Arial MT"/>
              </a:rPr>
              <a:t>	Augmented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reality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tools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that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show </a:t>
            </a:r>
            <a:r>
              <a:rPr dirty="0" sz="1200">
                <a:latin typeface="Arial MT"/>
                <a:cs typeface="Arial MT"/>
              </a:rPr>
              <a:t>how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product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works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or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how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fits </a:t>
            </a:r>
            <a:r>
              <a:rPr dirty="0" sz="1200">
                <a:latin typeface="Arial MT"/>
                <a:cs typeface="Arial MT"/>
              </a:rPr>
              <a:t>into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</a:t>
            </a:r>
            <a:r>
              <a:rPr dirty="0" sz="1200" spc="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daily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routine.</a:t>
            </a:r>
            <a:endParaRPr sz="1200">
              <a:latin typeface="Arial MT"/>
              <a:cs typeface="Arial MT"/>
            </a:endParaRPr>
          </a:p>
          <a:p>
            <a:pPr marL="317500" marR="1356995" indent="-305435">
              <a:lnSpc>
                <a:spcPct val="114799"/>
              </a:lnSpc>
              <a:buChar char="●"/>
              <a:tabLst>
                <a:tab pos="317500" algn="l"/>
              </a:tabLst>
            </a:pPr>
            <a:r>
              <a:rPr dirty="0" sz="1200">
                <a:latin typeface="Arial MT"/>
                <a:cs typeface="Arial MT"/>
              </a:rPr>
              <a:t>Social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Proof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Connections. </a:t>
            </a:r>
            <a:r>
              <a:rPr dirty="0" sz="1200">
                <a:latin typeface="Arial MT"/>
                <a:cs typeface="Arial MT"/>
              </a:rPr>
              <a:t>Customer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reviews,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user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generated </a:t>
            </a:r>
            <a:r>
              <a:rPr dirty="0" sz="1200">
                <a:latin typeface="Arial MT"/>
                <a:cs typeface="Arial MT"/>
              </a:rPr>
              <a:t>videos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testimonials.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215"/>
              </a:spcBef>
              <a:buChar char="●"/>
              <a:tabLst>
                <a:tab pos="317500" algn="l"/>
              </a:tabLst>
            </a:pPr>
            <a:r>
              <a:rPr dirty="0" sz="1200">
                <a:latin typeface="Arial MT"/>
                <a:cs typeface="Arial MT"/>
              </a:rPr>
              <a:t>Payment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experience.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210"/>
              </a:spcBef>
              <a:buChar char="●"/>
              <a:tabLst>
                <a:tab pos="317500" algn="l"/>
              </a:tabLst>
            </a:pPr>
            <a:r>
              <a:rPr dirty="0" sz="1200" spc="-10">
                <a:latin typeface="Arial MT"/>
                <a:cs typeface="Arial MT"/>
              </a:rPr>
              <a:t>Cross-</a:t>
            </a:r>
            <a:r>
              <a:rPr dirty="0" sz="1200">
                <a:latin typeface="Arial MT"/>
                <a:cs typeface="Arial MT"/>
              </a:rPr>
              <a:t>marketing </a:t>
            </a:r>
            <a:r>
              <a:rPr dirty="0" sz="1200" spc="-25">
                <a:latin typeface="Arial MT"/>
                <a:cs typeface="Arial MT"/>
              </a:rPr>
              <a:t>and</a:t>
            </a:r>
            <a:endParaRPr sz="12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215"/>
              </a:spcBef>
            </a:pPr>
            <a:r>
              <a:rPr dirty="0" sz="1200" spc="-10">
                <a:latin typeface="Arial MT"/>
                <a:cs typeface="Arial MT"/>
              </a:rPr>
              <a:t>personalization.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132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F2C69"/>
                </a:solidFill>
                <a:latin typeface="Arial MT"/>
                <a:cs typeface="Arial MT"/>
              </a:rPr>
              <a:t>3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829050" y="357250"/>
            <a:ext cx="5057775" cy="4091304"/>
            <a:chOff x="3829050" y="357250"/>
            <a:chExt cx="5057775" cy="4091304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9050" y="1666875"/>
              <a:ext cx="5057775" cy="27813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6919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Socio-</a:t>
            </a:r>
            <a:r>
              <a:rPr dirty="0"/>
              <a:t>demographic</a:t>
            </a:r>
            <a:r>
              <a:rPr dirty="0" spc="-35"/>
              <a:t> </a:t>
            </a:r>
            <a:r>
              <a:rPr dirty="0" spc="-10"/>
              <a:t>situation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27037" y="1688782"/>
            <a:ext cx="3265804" cy="278193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365760">
              <a:lnSpc>
                <a:spcPts val="1650"/>
              </a:lnSpc>
              <a:spcBef>
                <a:spcPts val="204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Population</a:t>
            </a:r>
            <a:r>
              <a:rPr dirty="0" sz="1400" spc="-5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decline</a:t>
            </a:r>
            <a:r>
              <a:rPr dirty="0" sz="1400" spc="-5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</a:t>
            </a:r>
            <a:r>
              <a:rPr dirty="0" sz="1400" spc="-5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million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from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2023</a:t>
            </a:r>
            <a:r>
              <a:rPr dirty="0" sz="1400" spc="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to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2024</a:t>
            </a:r>
            <a:endParaRPr sz="1400">
              <a:latin typeface="Arial MT"/>
              <a:cs typeface="Arial MT"/>
            </a:endParaRPr>
          </a:p>
          <a:p>
            <a:pPr marL="12700" marR="67310">
              <a:lnSpc>
                <a:spcPct val="99900"/>
              </a:lnSpc>
              <a:spcBef>
                <a:spcPts val="755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As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5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2023,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about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20%</a:t>
            </a:r>
            <a:r>
              <a:rPr dirty="0" sz="1400" spc="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population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is</a:t>
            </a:r>
            <a:r>
              <a:rPr dirty="0" sz="1400" spc="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aged</a:t>
            </a:r>
            <a:r>
              <a:rPr dirty="0" sz="1400" spc="-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60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and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older,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projected</a:t>
            </a:r>
            <a:r>
              <a:rPr dirty="0" sz="1400" spc="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to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rise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to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30%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by</a:t>
            </a:r>
            <a:r>
              <a:rPr dirty="0" sz="1400" spc="-6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2035</a:t>
            </a:r>
            <a:r>
              <a:rPr dirty="0" sz="1400" spc="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→</a:t>
            </a:r>
            <a:r>
              <a:rPr dirty="0" sz="1400" spc="-7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aging</a:t>
            </a:r>
            <a:r>
              <a:rPr dirty="0" sz="1400" spc="-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population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→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shrinking</a:t>
            </a:r>
            <a:r>
              <a:rPr dirty="0" sz="1400" spc="-2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workforce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-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median</a:t>
            </a:r>
            <a:r>
              <a:rPr dirty="0" sz="1400" spc="-5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age</a:t>
            </a:r>
            <a:r>
              <a:rPr dirty="0" sz="1400" spc="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-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39.6</a:t>
            </a:r>
            <a:r>
              <a:rPr dirty="0" sz="1400" spc="-2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years.</a:t>
            </a:r>
            <a:endParaRPr sz="1400">
              <a:latin typeface="Arial MT"/>
              <a:cs typeface="Arial MT"/>
            </a:endParaRPr>
          </a:p>
          <a:p>
            <a:pPr marL="12700" marR="255270">
              <a:lnSpc>
                <a:spcPts val="1650"/>
              </a:lnSpc>
              <a:spcBef>
                <a:spcPts val="880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proportion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5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children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(aged</a:t>
            </a:r>
            <a:r>
              <a:rPr dirty="0" sz="1400" spc="3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0-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14)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has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decreased</a:t>
            </a:r>
            <a:r>
              <a:rPr dirty="0" sz="1400" spc="-5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→</a:t>
            </a:r>
            <a:r>
              <a:rPr dirty="0" sz="1400" spc="-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lower</a:t>
            </a:r>
            <a:r>
              <a:rPr dirty="0" sz="1400" spc="2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birth</a:t>
            </a:r>
            <a:r>
              <a:rPr dirty="0" sz="1400" spc="-6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rates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.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  <a:spcBef>
                <a:spcPts val="835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Gender</a:t>
            </a:r>
            <a:r>
              <a:rPr dirty="0" sz="1400" spc="-3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imbalance</a:t>
            </a:r>
            <a:r>
              <a:rPr dirty="0" sz="1400" spc="-2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→</a:t>
            </a:r>
            <a:r>
              <a:rPr dirty="0" sz="1400" spc="-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51%</a:t>
            </a:r>
            <a:r>
              <a:rPr dirty="0" sz="1400" spc="-8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males</a:t>
            </a:r>
            <a:r>
              <a:rPr dirty="0" sz="1400" spc="3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48.9%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females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48284" y="1190997"/>
            <a:ext cx="7978140" cy="3562985"/>
          </a:xfrm>
          <a:prstGeom prst="rect">
            <a:avLst/>
          </a:prstGeom>
        </p:spPr>
        <p:txBody>
          <a:bodyPr wrap="square" lIns="0" tIns="62230" rIns="0" bIns="0" rtlCol="0" vert="horz">
            <a:spAutoFit/>
          </a:bodyPr>
          <a:lstStyle/>
          <a:p>
            <a:pPr marL="191135">
              <a:lnSpc>
                <a:spcPct val="100000"/>
              </a:lnSpc>
              <a:spcBef>
                <a:spcPts val="490"/>
              </a:spcBef>
            </a:pP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Difference</a:t>
            </a:r>
            <a:r>
              <a:rPr dirty="0" sz="1550" spc="9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between</a:t>
            </a:r>
            <a:r>
              <a:rPr dirty="0" sz="1550" spc="1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Kuaishou</a:t>
            </a:r>
            <a:r>
              <a:rPr dirty="0" sz="1550" spc="1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550" spc="1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Douyin.</a:t>
            </a:r>
            <a:r>
              <a:rPr dirty="0" sz="1550" spc="1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550" spc="19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main</a:t>
            </a:r>
            <a:r>
              <a:rPr dirty="0" sz="1550" spc="1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individual</a:t>
            </a:r>
            <a:r>
              <a:rPr dirty="0" sz="1550" spc="1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b="1">
                <a:solidFill>
                  <a:srgbClr val="0E2C68"/>
                </a:solidFill>
                <a:latin typeface="Arial"/>
                <a:cs typeface="Arial"/>
              </a:rPr>
              <a:t>characteristics</a:t>
            </a:r>
            <a:r>
              <a:rPr dirty="0" sz="1550" spc="19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50" spc="-25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endParaRPr sz="1550">
              <a:latin typeface="Arial"/>
              <a:cs typeface="Arial"/>
            </a:endParaRPr>
          </a:p>
          <a:p>
            <a:pPr marL="191135">
              <a:lnSpc>
                <a:spcPct val="100000"/>
              </a:lnSpc>
              <a:spcBef>
                <a:spcPts val="395"/>
              </a:spcBef>
            </a:pPr>
            <a:r>
              <a:rPr dirty="0" sz="1550" spc="-10" b="1">
                <a:solidFill>
                  <a:srgbClr val="0E2C68"/>
                </a:solidFill>
                <a:latin typeface="Arial"/>
                <a:cs typeface="Arial"/>
              </a:rPr>
              <a:t>Kuaishou.</a:t>
            </a:r>
            <a:endParaRPr sz="15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275"/>
              </a:spcBef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Kuaishou</a:t>
            </a:r>
            <a:r>
              <a:rPr dirty="0" sz="1250" spc="9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50" spc="11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Douyin</a:t>
            </a:r>
            <a:r>
              <a:rPr dirty="0" sz="1250" spc="12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dominate</a:t>
            </a:r>
            <a:r>
              <a:rPr dirty="0" sz="1250" spc="10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China’s</a:t>
            </a:r>
            <a:r>
              <a:rPr dirty="0" sz="1250" spc="10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short-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video</a:t>
            </a:r>
            <a:endParaRPr sz="1250">
              <a:latin typeface="Arial MT"/>
              <a:cs typeface="Arial MT"/>
            </a:endParaRPr>
          </a:p>
          <a:p>
            <a:pPr algn="just" marL="12700" marR="3940175">
              <a:lnSpc>
                <a:spcPct val="119400"/>
              </a:lnSpc>
              <a:spcBef>
                <a:spcPts val="15"/>
              </a:spcBef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scene.</a:t>
            </a:r>
            <a:r>
              <a:rPr dirty="0" sz="1250" spc="11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Kuaishou</a:t>
            </a:r>
            <a:r>
              <a:rPr dirty="0" sz="1250" spc="11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thrives</a:t>
            </a:r>
            <a:r>
              <a:rPr dirty="0" sz="1250" spc="9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250" spc="10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authentic,</a:t>
            </a:r>
            <a:r>
              <a:rPr dirty="0" sz="1250" spc="100" b="1">
                <a:solidFill>
                  <a:srgbClr val="0E2C68"/>
                </a:solidFill>
                <a:latin typeface="Arial"/>
                <a:cs typeface="Arial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trust-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based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livestream</a:t>
            </a:r>
            <a:r>
              <a:rPr dirty="0" sz="1250" spc="445" b="1">
                <a:solidFill>
                  <a:srgbClr val="0E2C68"/>
                </a:solidFill>
                <a:latin typeface="Arial"/>
                <a:cs typeface="Arial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sales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250" spc="45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featuring</a:t>
            </a:r>
            <a:r>
              <a:rPr dirty="0" sz="1250" spc="46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farm</a:t>
            </a:r>
            <a:r>
              <a:rPr dirty="0" sz="1250" spc="475" b="1">
                <a:solidFill>
                  <a:srgbClr val="0E2C68"/>
                </a:solidFill>
                <a:latin typeface="Arial"/>
                <a:cs typeface="Arial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goods</a:t>
            </a:r>
            <a:r>
              <a:rPr dirty="0" sz="1250" spc="450" b="1">
                <a:solidFill>
                  <a:srgbClr val="0E2C68"/>
                </a:solidFill>
                <a:latin typeface="Arial"/>
                <a:cs typeface="Arial"/>
              </a:rPr>
              <a:t>  </a:t>
            </a:r>
            <a:r>
              <a:rPr dirty="0" sz="1250" spc="-25" b="1">
                <a:solidFill>
                  <a:srgbClr val="0E2C68"/>
                </a:solidFill>
                <a:latin typeface="Arial"/>
                <a:cs typeface="Arial"/>
              </a:rPr>
              <a:t>and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handmade</a:t>
            </a:r>
            <a:r>
              <a:rPr dirty="0" sz="1250" spc="95" b="1">
                <a:solidFill>
                  <a:srgbClr val="0E2C68"/>
                </a:solidFill>
                <a:latin typeface="Arial"/>
                <a:cs typeface="Arial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items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.</a:t>
            </a:r>
            <a:r>
              <a:rPr dirty="0" sz="1250" spc="4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Its</a:t>
            </a:r>
            <a:r>
              <a:rPr dirty="0" sz="1250" spc="4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strength</a:t>
            </a:r>
            <a:r>
              <a:rPr dirty="0" sz="1250" spc="8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lies</a:t>
            </a:r>
            <a:r>
              <a:rPr dirty="0" sz="1250" spc="9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250" spc="4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250" spc="4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ability</a:t>
            </a:r>
            <a:r>
              <a:rPr dirty="0" sz="1250" spc="4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0E2C68"/>
                </a:solidFill>
                <a:latin typeface="Arial MT"/>
                <a:cs typeface="Arial MT"/>
              </a:rPr>
              <a:t>to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connect</a:t>
            </a:r>
            <a:r>
              <a:rPr dirty="0" sz="1250" spc="275" b="1">
                <a:solidFill>
                  <a:srgbClr val="0E2C68"/>
                </a:solidFill>
                <a:latin typeface="Arial"/>
                <a:cs typeface="Arial"/>
              </a:rPr>
              <a:t> 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people</a:t>
            </a:r>
            <a:r>
              <a:rPr dirty="0" sz="1250" spc="260" b="1">
                <a:solidFill>
                  <a:srgbClr val="0E2C68"/>
                </a:solidFill>
                <a:latin typeface="Arial"/>
                <a:cs typeface="Arial"/>
              </a:rPr>
              <a:t> 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through</a:t>
            </a:r>
            <a:r>
              <a:rPr dirty="0" sz="1250" spc="285" b="1">
                <a:solidFill>
                  <a:srgbClr val="0E2C68"/>
                </a:solidFill>
                <a:latin typeface="Arial"/>
                <a:cs typeface="Arial"/>
              </a:rPr>
              <a:t> 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genuine,</a:t>
            </a:r>
            <a:r>
              <a:rPr dirty="0" sz="1250" spc="265" b="1">
                <a:solidFill>
                  <a:srgbClr val="0E2C68"/>
                </a:solidFill>
                <a:latin typeface="Arial"/>
                <a:cs typeface="Arial"/>
              </a:rPr>
              <a:t>   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relatable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conten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t.</a:t>
            </a:r>
            <a:r>
              <a:rPr dirty="0" sz="1250" spc="2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It’s</a:t>
            </a:r>
            <a:r>
              <a:rPr dirty="0" sz="1250" spc="1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not</a:t>
            </a:r>
            <a:r>
              <a:rPr dirty="0" sz="1250" spc="2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just</a:t>
            </a:r>
            <a:r>
              <a:rPr dirty="0" sz="1250" spc="2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50" spc="2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platform</a:t>
            </a:r>
            <a:r>
              <a:rPr dirty="0" sz="1250" spc="2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50" spc="1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entertainment—</a:t>
            </a:r>
            <a:r>
              <a:rPr dirty="0" sz="1250" spc="-20">
                <a:solidFill>
                  <a:srgbClr val="0E2C68"/>
                </a:solidFill>
                <a:latin typeface="Arial MT"/>
                <a:cs typeface="Arial MT"/>
              </a:rPr>
              <a:t>it’s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50" spc="2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space</a:t>
            </a:r>
            <a:r>
              <a:rPr dirty="0" sz="1250" spc="204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where</a:t>
            </a:r>
            <a:r>
              <a:rPr dirty="0" sz="1250" spc="204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ordinary</a:t>
            </a:r>
            <a:r>
              <a:rPr dirty="0" sz="1250" spc="2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people</a:t>
            </a:r>
            <a:r>
              <a:rPr dirty="0" sz="1250" spc="1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share</a:t>
            </a:r>
            <a:r>
              <a:rPr dirty="0" sz="1250" spc="2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their</a:t>
            </a:r>
            <a:r>
              <a:rPr dirty="0" sz="1250" spc="2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lives,</a:t>
            </a:r>
            <a:r>
              <a:rPr dirty="0" sz="1250" spc="1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build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communities,</a:t>
            </a:r>
            <a:r>
              <a:rPr dirty="0" sz="1250" spc="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50" spc="1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even</a:t>
            </a:r>
            <a:r>
              <a:rPr dirty="0" sz="1250" spc="114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make</a:t>
            </a:r>
            <a:r>
              <a:rPr dirty="0" sz="1250" spc="1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250" spc="1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living.</a:t>
            </a:r>
            <a:endParaRPr sz="1250">
              <a:latin typeface="Arial MT"/>
              <a:cs typeface="Arial MT"/>
            </a:endParaRPr>
          </a:p>
          <a:p>
            <a:pPr algn="just" marL="12700" marR="3944620">
              <a:lnSpc>
                <a:spcPct val="120200"/>
              </a:lnSpc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Douyin,</a:t>
            </a:r>
            <a:r>
              <a:rPr dirty="0" sz="1250" spc="204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meanwhile,</a:t>
            </a:r>
            <a:r>
              <a:rPr dirty="0" sz="1250" spc="21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focuses</a:t>
            </a:r>
            <a:r>
              <a:rPr dirty="0" sz="1250" spc="22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250" spc="19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trendy,</a:t>
            </a:r>
            <a:r>
              <a:rPr dirty="0" sz="1250" spc="210" b="1">
                <a:solidFill>
                  <a:srgbClr val="0E2C68"/>
                </a:solidFill>
                <a:latin typeface="Arial"/>
                <a:cs typeface="Arial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high-</a:t>
            </a:r>
            <a:r>
              <a:rPr dirty="0" sz="1250" spc="-25" b="1">
                <a:solidFill>
                  <a:srgbClr val="0E2C68"/>
                </a:solidFill>
                <a:latin typeface="Arial"/>
                <a:cs typeface="Arial"/>
              </a:rPr>
              <a:t>end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products</a:t>
            </a:r>
            <a:r>
              <a:rPr dirty="0" sz="1250" spc="285" b="1">
                <a:solidFill>
                  <a:srgbClr val="0E2C68"/>
                </a:solidFill>
                <a:latin typeface="Arial"/>
                <a:cs typeface="Arial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50" spc="30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brand</a:t>
            </a:r>
            <a:r>
              <a:rPr dirty="0" sz="1250" spc="280" b="1">
                <a:solidFill>
                  <a:srgbClr val="0E2C68"/>
                </a:solidFill>
                <a:latin typeface="Arial"/>
                <a:cs typeface="Arial"/>
              </a:rPr>
              <a:t> 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collaborations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250" spc="28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creating</a:t>
            </a:r>
            <a:r>
              <a:rPr dirty="0" sz="1250" spc="29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250" spc="-50">
                <a:solidFill>
                  <a:srgbClr val="0E2C68"/>
                </a:solidFill>
                <a:latin typeface="Arial MT"/>
                <a:cs typeface="Arial MT"/>
              </a:rPr>
              <a:t>a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virtual</a:t>
            </a:r>
            <a:r>
              <a:rPr dirty="0" sz="1250" spc="1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shopping</a:t>
            </a:r>
            <a:r>
              <a:rPr dirty="0" sz="1250" spc="1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mall</a:t>
            </a:r>
            <a:r>
              <a:rPr dirty="0" sz="1250" spc="114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experience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.</a:t>
            </a:r>
            <a:endParaRPr sz="1250">
              <a:latin typeface="Arial MT"/>
              <a:cs typeface="Arial MT"/>
            </a:endParaRPr>
          </a:p>
          <a:p>
            <a:pPr algn="just" marL="12700" marR="3940175">
              <a:lnSpc>
                <a:spcPct val="120200"/>
              </a:lnSpc>
            </a:pP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Both</a:t>
            </a:r>
            <a:r>
              <a:rPr dirty="0" sz="1250" spc="2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platforms</a:t>
            </a:r>
            <a:r>
              <a:rPr dirty="0" sz="1250" spc="2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cater</a:t>
            </a:r>
            <a:r>
              <a:rPr dirty="0" sz="1250" spc="229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250" spc="2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distinct</a:t>
            </a:r>
            <a:r>
              <a:rPr dirty="0" sz="1250" spc="2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audiences</a:t>
            </a:r>
            <a:r>
              <a:rPr dirty="0" sz="1250" spc="204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50" spc="254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unique styles.</a:t>
            </a:r>
            <a:endParaRPr sz="12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3875" y="1790700"/>
            <a:ext cx="46672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772025" y="357250"/>
            <a:ext cx="4114800" cy="4567555"/>
            <a:chOff x="4772025" y="357250"/>
            <a:chExt cx="4114800" cy="456755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72025" y="990599"/>
              <a:ext cx="4114800" cy="16764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6950" y="2762249"/>
              <a:ext cx="2781300" cy="145732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2025" y="2438399"/>
              <a:ext cx="1152525" cy="24860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0559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25"/>
              </a:spcBef>
            </a:pPr>
            <a:r>
              <a:rPr dirty="0" sz="1850" spc="-10"/>
              <a:t>JD.com</a:t>
            </a:r>
            <a:endParaRPr sz="1850"/>
          </a:p>
        </p:txBody>
      </p:sp>
      <p:sp>
        <p:nvSpPr>
          <p:cNvPr id="9" name="object 9" descr=""/>
          <p:cNvSpPr txBox="1"/>
          <p:nvPr/>
        </p:nvSpPr>
        <p:spPr>
          <a:xfrm>
            <a:off x="347979" y="1436687"/>
            <a:ext cx="4201795" cy="3223260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Description:</a:t>
            </a:r>
            <a:endParaRPr sz="1250">
              <a:latin typeface="Arial"/>
              <a:cs typeface="Arial"/>
            </a:endParaRPr>
          </a:p>
          <a:p>
            <a:pPr algn="just" marL="12700" marR="5080">
              <a:lnSpc>
                <a:spcPct val="119500"/>
              </a:lnSpc>
              <a:spcBef>
                <a:spcPts val="10"/>
              </a:spcBef>
            </a:pPr>
            <a:r>
              <a:rPr dirty="0" sz="1250">
                <a:latin typeface="Arial MT"/>
                <a:cs typeface="Arial MT"/>
              </a:rPr>
              <a:t>Many</a:t>
            </a:r>
            <a:r>
              <a:rPr dirty="0" sz="1250" spc="33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brands</a:t>
            </a:r>
            <a:r>
              <a:rPr dirty="0" sz="1250" spc="30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have</a:t>
            </a:r>
            <a:r>
              <a:rPr dirty="0" sz="1250" spc="3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</a:t>
            </a:r>
            <a:r>
              <a:rPr dirty="0" sz="1250" spc="3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personal</a:t>
            </a:r>
            <a:r>
              <a:rPr dirty="0" sz="1250" spc="3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page</a:t>
            </a:r>
            <a:r>
              <a:rPr dirty="0" sz="1250" spc="3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that</a:t>
            </a:r>
            <a:r>
              <a:rPr dirty="0" sz="1250" spc="36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is</a:t>
            </a:r>
            <a:r>
              <a:rPr dirty="0" sz="1250" spc="335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completely </a:t>
            </a:r>
            <a:r>
              <a:rPr dirty="0" sz="1250">
                <a:latin typeface="Arial MT"/>
                <a:cs typeface="Arial MT"/>
              </a:rPr>
              <a:t>customized.</a:t>
            </a:r>
            <a:r>
              <a:rPr dirty="0" sz="1250" spc="48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It</a:t>
            </a:r>
            <a:r>
              <a:rPr dirty="0" sz="1250" spc="48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provides</a:t>
            </a:r>
            <a:r>
              <a:rPr dirty="0" sz="1250" spc="7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information</a:t>
            </a:r>
            <a:r>
              <a:rPr dirty="0" sz="1250" spc="9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on</a:t>
            </a:r>
            <a:r>
              <a:rPr dirty="0" sz="1250" spc="48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sales</a:t>
            </a:r>
            <a:r>
              <a:rPr dirty="0" sz="1250" spc="48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hits,</a:t>
            </a:r>
            <a:r>
              <a:rPr dirty="0" sz="1250" spc="484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the </a:t>
            </a:r>
            <a:r>
              <a:rPr dirty="0" sz="1250">
                <a:latin typeface="Arial MT"/>
                <a:cs typeface="Arial MT"/>
              </a:rPr>
              <a:t>effectiveness</a:t>
            </a:r>
            <a:r>
              <a:rPr dirty="0" sz="1250" spc="26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254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25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brand's</a:t>
            </a:r>
            <a:r>
              <a:rPr dirty="0" sz="1250" spc="27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products</a:t>
            </a:r>
            <a:r>
              <a:rPr dirty="0" sz="1250" spc="275">
                <a:latin typeface="Arial MT"/>
                <a:cs typeface="Arial MT"/>
              </a:rPr>
              <a:t>  </a:t>
            </a:r>
            <a:r>
              <a:rPr dirty="0" sz="1250" spc="-10">
                <a:latin typeface="Arial MT"/>
                <a:cs typeface="Arial MT"/>
              </a:rPr>
              <a:t>(toothpastes, </a:t>
            </a:r>
            <a:r>
              <a:rPr dirty="0" sz="1250">
                <a:latin typeface="Arial MT"/>
                <a:cs typeface="Arial MT"/>
              </a:rPr>
              <a:t>toothbrushes,</a:t>
            </a:r>
            <a:r>
              <a:rPr dirty="0" sz="1250" spc="2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mouthwashes),</a:t>
            </a:r>
            <a:r>
              <a:rPr dirty="0" sz="1250" spc="28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information</a:t>
            </a:r>
            <a:r>
              <a:rPr dirty="0" sz="1250" spc="3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on</a:t>
            </a:r>
            <a:r>
              <a:rPr dirty="0" sz="1250" spc="229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promotions </a:t>
            </a:r>
            <a:r>
              <a:rPr dirty="0" sz="1250">
                <a:latin typeface="Arial MT"/>
                <a:cs typeface="Arial MT"/>
              </a:rPr>
              <a:t>and</a:t>
            </a:r>
            <a:r>
              <a:rPr dirty="0" sz="1250" spc="16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adverts.</a:t>
            </a:r>
            <a:r>
              <a:rPr dirty="0" sz="1250" spc="14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17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16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card</a:t>
            </a:r>
            <a:r>
              <a:rPr dirty="0" sz="1250" spc="16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provides</a:t>
            </a:r>
            <a:r>
              <a:rPr dirty="0" sz="1250" spc="16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brief</a:t>
            </a:r>
            <a:r>
              <a:rPr dirty="0" sz="1250" spc="150">
                <a:latin typeface="Arial MT"/>
                <a:cs typeface="Arial MT"/>
              </a:rPr>
              <a:t>  </a:t>
            </a:r>
            <a:r>
              <a:rPr dirty="0" sz="1250" spc="-10">
                <a:latin typeface="Arial MT"/>
                <a:cs typeface="Arial MT"/>
              </a:rPr>
              <a:t>basic </a:t>
            </a:r>
            <a:r>
              <a:rPr dirty="0" sz="1250">
                <a:latin typeface="Arial MT"/>
                <a:cs typeface="Arial MT"/>
              </a:rPr>
              <a:t>information</a:t>
            </a:r>
            <a:r>
              <a:rPr dirty="0" sz="1250" spc="28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about</a:t>
            </a:r>
            <a:r>
              <a:rPr dirty="0" sz="1250" spc="19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1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2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and</a:t>
            </a:r>
            <a:r>
              <a:rPr dirty="0" sz="1250" spc="27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its</a:t>
            </a:r>
            <a:r>
              <a:rPr dirty="0" sz="1250" spc="20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specifics.</a:t>
            </a:r>
            <a:r>
              <a:rPr dirty="0" sz="1250" spc="2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There</a:t>
            </a:r>
            <a:r>
              <a:rPr dirty="0" sz="1250" spc="229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is </a:t>
            </a:r>
            <a:r>
              <a:rPr dirty="0" sz="1250">
                <a:latin typeface="Arial MT"/>
                <a:cs typeface="Arial MT"/>
              </a:rPr>
              <a:t>a</a:t>
            </a:r>
            <a:r>
              <a:rPr dirty="0" sz="1250" spc="31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slightly</a:t>
            </a:r>
            <a:r>
              <a:rPr dirty="0" sz="1250" spc="3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more</a:t>
            </a:r>
            <a:r>
              <a:rPr dirty="0" sz="1250" spc="3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detailed</a:t>
            </a:r>
            <a:r>
              <a:rPr dirty="0" sz="1250" spc="3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description</a:t>
            </a:r>
            <a:r>
              <a:rPr dirty="0" sz="1250" spc="37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with</a:t>
            </a:r>
            <a:r>
              <a:rPr dirty="0" sz="1250" spc="3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instructions</a:t>
            </a:r>
            <a:r>
              <a:rPr dirty="0" sz="1250" spc="330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on </a:t>
            </a:r>
            <a:r>
              <a:rPr dirty="0" sz="1250">
                <a:latin typeface="Arial MT"/>
                <a:cs typeface="Arial MT"/>
              </a:rPr>
              <a:t>how</a:t>
            </a:r>
            <a:r>
              <a:rPr dirty="0" sz="1250" spc="10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to</a:t>
            </a:r>
            <a:r>
              <a:rPr dirty="0" sz="1250" spc="7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use</a:t>
            </a:r>
            <a:r>
              <a:rPr dirty="0" sz="1250" spc="1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9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and</a:t>
            </a:r>
            <a:r>
              <a:rPr dirty="0" sz="1250" spc="1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10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certification.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Design:</a:t>
            </a:r>
            <a:endParaRPr sz="125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305"/>
              </a:spcBef>
            </a:pPr>
            <a:r>
              <a:rPr dirty="0" sz="1250">
                <a:latin typeface="Arial MT"/>
                <a:cs typeface="Arial MT"/>
              </a:rPr>
              <a:t>Original</a:t>
            </a:r>
            <a:r>
              <a:rPr dirty="0" sz="1250" spc="1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personalized</a:t>
            </a:r>
            <a:r>
              <a:rPr dirty="0" sz="1250" spc="204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design.</a:t>
            </a:r>
            <a:endParaRPr sz="1250">
              <a:latin typeface="Arial MT"/>
              <a:cs typeface="Arial MT"/>
            </a:endParaRPr>
          </a:p>
          <a:p>
            <a:pPr algn="just" marL="12700" marR="15240">
              <a:lnSpc>
                <a:spcPts val="1800"/>
              </a:lnSpc>
              <a:spcBef>
                <a:spcPts val="110"/>
              </a:spcBef>
            </a:pPr>
            <a:r>
              <a:rPr dirty="0" sz="1250">
                <a:latin typeface="Arial MT"/>
                <a:cs typeface="Arial MT"/>
              </a:rPr>
              <a:t>Many</a:t>
            </a:r>
            <a:r>
              <a:rPr dirty="0" sz="1250" spc="4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4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cards</a:t>
            </a:r>
            <a:r>
              <a:rPr dirty="0" sz="1250" spc="43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feature</a:t>
            </a:r>
            <a:r>
              <a:rPr dirty="0" sz="1250" spc="409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not</a:t>
            </a:r>
            <a:r>
              <a:rPr dirty="0" sz="1250" spc="46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only</a:t>
            </a:r>
            <a:r>
              <a:rPr dirty="0" sz="1250" spc="4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40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product,</a:t>
            </a:r>
            <a:r>
              <a:rPr dirty="0" sz="1250" spc="445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but </a:t>
            </a:r>
            <a:r>
              <a:rPr dirty="0" sz="1250">
                <a:latin typeface="Arial MT"/>
                <a:cs typeface="Arial MT"/>
              </a:rPr>
              <a:t>also</a:t>
            </a:r>
            <a:r>
              <a:rPr dirty="0" sz="1250" spc="1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</a:t>
            </a:r>
            <a:r>
              <a:rPr dirty="0" sz="1250" spc="10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visual</a:t>
            </a:r>
            <a:r>
              <a:rPr dirty="0" sz="1250" spc="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presentation</a:t>
            </a:r>
            <a:r>
              <a:rPr dirty="0" sz="1250" spc="1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7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what</a:t>
            </a:r>
            <a:r>
              <a:rPr dirty="0" sz="1250" spc="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effect</a:t>
            </a:r>
            <a:r>
              <a:rPr dirty="0" sz="1250" spc="7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it</a:t>
            </a:r>
            <a:r>
              <a:rPr dirty="0" sz="1250" spc="80">
                <a:latin typeface="Arial MT"/>
                <a:cs typeface="Arial MT"/>
              </a:rPr>
              <a:t> </a:t>
            </a:r>
            <a:r>
              <a:rPr dirty="0" sz="1250" spc="-20">
                <a:latin typeface="Arial MT"/>
                <a:cs typeface="Arial MT"/>
              </a:rPr>
              <a:t>has.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32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571875" y="357250"/>
            <a:ext cx="5362575" cy="4615180"/>
            <a:chOff x="3571875" y="357250"/>
            <a:chExt cx="5362575" cy="461518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71875" y="971549"/>
              <a:ext cx="5362575" cy="23812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0" y="1885950"/>
              <a:ext cx="1428750" cy="30861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5500" y="1885950"/>
              <a:ext cx="1428750" cy="30861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46075" y="1243266"/>
            <a:ext cx="653415" cy="3117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0"/>
              <a:t>Tmall</a:t>
            </a:r>
            <a:endParaRPr sz="1850"/>
          </a:p>
        </p:txBody>
      </p:sp>
      <p:sp>
        <p:nvSpPr>
          <p:cNvPr id="9" name="object 9" descr=""/>
          <p:cNvSpPr txBox="1"/>
          <p:nvPr/>
        </p:nvSpPr>
        <p:spPr>
          <a:xfrm>
            <a:off x="358140" y="1583626"/>
            <a:ext cx="3089275" cy="273558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Description: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275"/>
              </a:spcBef>
            </a:pPr>
            <a:r>
              <a:rPr dirty="0" sz="1400">
                <a:latin typeface="Arial MT"/>
                <a:cs typeface="Arial MT"/>
              </a:rPr>
              <a:t>Brief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description: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title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+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specialization.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Design:</a:t>
            </a:r>
            <a:endParaRPr sz="1400">
              <a:latin typeface="Arial"/>
              <a:cs typeface="Arial"/>
            </a:endParaRPr>
          </a:p>
          <a:p>
            <a:pPr algn="just" marL="12700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latin typeface="Arial MT"/>
                <a:cs typeface="Arial MT"/>
              </a:rPr>
              <a:t>Main</a:t>
            </a:r>
            <a:r>
              <a:rPr dirty="0" sz="1400" spc="4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product</a:t>
            </a:r>
            <a:r>
              <a:rPr dirty="0" sz="1400" spc="4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images:</a:t>
            </a:r>
            <a:r>
              <a:rPr dirty="0" sz="1400" spc="4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4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4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sale</a:t>
            </a:r>
            <a:r>
              <a:rPr dirty="0" sz="1400" spc="4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is</a:t>
            </a:r>
            <a:endParaRPr sz="1400">
              <a:latin typeface="Arial MT"/>
              <a:cs typeface="Arial MT"/>
            </a:endParaRPr>
          </a:p>
          <a:p>
            <a:pPr algn="just" marL="12700" marR="5080">
              <a:lnSpc>
                <a:spcPct val="115399"/>
              </a:lnSpc>
              <a:spcBef>
                <a:spcPts val="15"/>
              </a:spcBef>
            </a:pPr>
            <a:r>
              <a:rPr dirty="0" sz="1400">
                <a:latin typeface="Arial MT"/>
                <a:cs typeface="Arial MT"/>
              </a:rPr>
              <a:t>handled</a:t>
            </a:r>
            <a:r>
              <a:rPr dirty="0" sz="1400" spc="459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4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4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company</a:t>
            </a:r>
            <a:r>
              <a:rPr dirty="0" sz="1400" spc="4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itself,</a:t>
            </a:r>
            <a:r>
              <a:rPr dirty="0" sz="1400" spc="49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e.g. </a:t>
            </a:r>
            <a:r>
              <a:rPr dirty="0" sz="1400">
                <a:latin typeface="Arial MT"/>
                <a:cs typeface="Arial MT"/>
              </a:rPr>
              <a:t>Marvis,</a:t>
            </a:r>
            <a:r>
              <a:rPr dirty="0" sz="1400" spc="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design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company's </a:t>
            </a:r>
            <a:r>
              <a:rPr dirty="0" sz="1400">
                <a:latin typeface="Arial MT"/>
                <a:cs typeface="Arial MT"/>
              </a:rPr>
              <a:t>corporate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style,</a:t>
            </a:r>
            <a:r>
              <a:rPr dirty="0" sz="1400" spc="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8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everywhere.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another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channel</a:t>
            </a:r>
            <a:r>
              <a:rPr dirty="0" sz="1400" spc="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1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selling,</a:t>
            </a:r>
            <a:r>
              <a:rPr dirty="0" sz="1400" spc="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1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will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12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95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same</a:t>
            </a:r>
            <a:r>
              <a:rPr dirty="0" sz="1400" spc="114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design</a:t>
            </a:r>
            <a:r>
              <a:rPr dirty="0" sz="1400" spc="9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elements,</a:t>
            </a:r>
            <a:r>
              <a:rPr dirty="0" sz="1400" spc="95">
                <a:latin typeface="Arial MT"/>
                <a:cs typeface="Arial MT"/>
              </a:rPr>
              <a:t>  </a:t>
            </a:r>
            <a:r>
              <a:rPr dirty="0" sz="1400" spc="-25">
                <a:latin typeface="Arial MT"/>
                <a:cs typeface="Arial MT"/>
              </a:rPr>
              <a:t>but </a:t>
            </a:r>
            <a:r>
              <a:rPr dirty="0" sz="1400">
                <a:latin typeface="Arial MT"/>
                <a:cs typeface="Arial MT"/>
              </a:rPr>
              <a:t>different from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brand </a:t>
            </a:r>
            <a:r>
              <a:rPr dirty="0" sz="1400" spc="-10">
                <a:latin typeface="Arial MT"/>
                <a:cs typeface="Arial MT"/>
              </a:rPr>
              <a:t>design.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33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467225" y="228600"/>
            <a:ext cx="4476750" cy="4714875"/>
            <a:chOff x="4467225" y="228600"/>
            <a:chExt cx="4476750" cy="471487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1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3425" y="1724025"/>
              <a:ext cx="1476375" cy="1524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67225" y="3438525"/>
              <a:ext cx="2009775" cy="13620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5" y="2914650"/>
              <a:ext cx="2438400" cy="202882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29525" y="904875"/>
              <a:ext cx="1314450" cy="19621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5525" y="1609725"/>
              <a:ext cx="1428750" cy="11811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81700" y="228600"/>
              <a:ext cx="1552575" cy="12573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92734" y="940498"/>
            <a:ext cx="1247775" cy="3117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0"/>
              <a:t>Koala.com</a:t>
            </a:r>
            <a:endParaRPr sz="1850"/>
          </a:p>
        </p:txBody>
      </p:sp>
      <p:sp>
        <p:nvSpPr>
          <p:cNvPr id="12" name="object 12" descr=""/>
          <p:cNvSpPr txBox="1"/>
          <p:nvPr/>
        </p:nvSpPr>
        <p:spPr>
          <a:xfrm>
            <a:off x="337502" y="1360741"/>
            <a:ext cx="3919854" cy="345186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Description:</a:t>
            </a:r>
            <a:endParaRPr sz="1250">
              <a:latin typeface="Arial"/>
              <a:cs typeface="Arial"/>
            </a:endParaRPr>
          </a:p>
          <a:p>
            <a:pPr algn="just" marL="12700" marR="5080">
              <a:lnSpc>
                <a:spcPts val="1810"/>
              </a:lnSpc>
              <a:spcBef>
                <a:spcPts val="105"/>
              </a:spcBef>
            </a:pP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39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short</a:t>
            </a:r>
            <a:r>
              <a:rPr dirty="0" sz="1250" spc="3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name</a:t>
            </a:r>
            <a:r>
              <a:rPr dirty="0" sz="1250" spc="35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includes:</a:t>
            </a:r>
            <a:r>
              <a:rPr dirty="0" sz="1250" spc="35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country</a:t>
            </a:r>
            <a:r>
              <a:rPr dirty="0" sz="1250" spc="3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33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manufacturer, </a:t>
            </a:r>
            <a:r>
              <a:rPr dirty="0" sz="1250">
                <a:latin typeface="Arial MT"/>
                <a:cs typeface="Arial MT"/>
              </a:rPr>
              <a:t>Functionality</a:t>
            </a:r>
            <a:r>
              <a:rPr dirty="0" sz="1250" spc="1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10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10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paste,</a:t>
            </a:r>
            <a:r>
              <a:rPr dirty="0" sz="1250" spc="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flavour,</a:t>
            </a:r>
            <a:r>
              <a:rPr dirty="0" sz="1250" spc="155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effect.</a:t>
            </a:r>
            <a:endParaRPr sz="125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85"/>
              </a:spcBef>
            </a:pP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2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description</a:t>
            </a:r>
            <a:r>
              <a:rPr dirty="0" sz="1250" spc="26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below</a:t>
            </a:r>
            <a:r>
              <a:rPr dirty="0" sz="1250" spc="20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is</a:t>
            </a:r>
            <a:r>
              <a:rPr dirty="0" sz="1250" spc="1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very</a:t>
            </a:r>
            <a:r>
              <a:rPr dirty="0" sz="1250" spc="21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detailed.</a:t>
            </a:r>
            <a:r>
              <a:rPr dirty="0" sz="1250" spc="20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It</a:t>
            </a:r>
            <a:r>
              <a:rPr dirty="0" sz="1250" spc="1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lists</a:t>
            </a:r>
            <a:r>
              <a:rPr dirty="0" sz="1250" spc="22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all</a:t>
            </a:r>
            <a:r>
              <a:rPr dirty="0" sz="1250" spc="160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the</a:t>
            </a:r>
            <a:endParaRPr sz="1250">
              <a:latin typeface="Arial MT"/>
              <a:cs typeface="Arial MT"/>
            </a:endParaRPr>
          </a:p>
          <a:p>
            <a:pPr algn="just" marL="12700" marR="6350">
              <a:lnSpc>
                <a:spcPct val="118600"/>
              </a:lnSpc>
              <a:spcBef>
                <a:spcPts val="25"/>
              </a:spcBef>
            </a:pPr>
            <a:r>
              <a:rPr dirty="0" sz="1250">
                <a:latin typeface="Arial MT"/>
                <a:cs typeface="Arial MT"/>
              </a:rPr>
              <a:t>information</a:t>
            </a:r>
            <a:r>
              <a:rPr dirty="0" sz="1250" spc="4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about</a:t>
            </a:r>
            <a:r>
              <a:rPr dirty="0" sz="1250" spc="3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3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company,</a:t>
            </a:r>
            <a:r>
              <a:rPr dirty="0" sz="1250" spc="33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rules</a:t>
            </a:r>
            <a:r>
              <a:rPr dirty="0" sz="1250" spc="38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3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use,</a:t>
            </a:r>
            <a:r>
              <a:rPr dirty="0" sz="1250" spc="375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rules </a:t>
            </a:r>
            <a:r>
              <a:rPr dirty="0" sz="1250">
                <a:latin typeface="Arial MT"/>
                <a:cs typeface="Arial MT"/>
              </a:rPr>
              <a:t>for</a:t>
            </a:r>
            <a:r>
              <a:rPr dirty="0" sz="1250" spc="25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getting</a:t>
            </a:r>
            <a:r>
              <a:rPr dirty="0" sz="1250" spc="26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delivery.</a:t>
            </a:r>
            <a:r>
              <a:rPr dirty="0" sz="1250" spc="27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29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description</a:t>
            </a:r>
            <a:r>
              <a:rPr dirty="0" sz="1250" spc="285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254">
                <a:latin typeface="Arial MT"/>
                <a:cs typeface="Arial MT"/>
              </a:rPr>
              <a:t>  </a:t>
            </a:r>
            <a:r>
              <a:rPr dirty="0" sz="1250" spc="-10">
                <a:latin typeface="Arial MT"/>
                <a:cs typeface="Arial MT"/>
              </a:rPr>
              <a:t>unique </a:t>
            </a:r>
            <a:r>
              <a:rPr dirty="0" sz="1250">
                <a:latin typeface="Arial MT"/>
                <a:cs typeface="Arial MT"/>
              </a:rPr>
              <a:t>features</a:t>
            </a:r>
            <a:r>
              <a:rPr dirty="0" sz="1250" spc="21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18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different</a:t>
            </a:r>
            <a:r>
              <a:rPr dirty="0" sz="1250" spc="20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products</a:t>
            </a:r>
            <a:r>
              <a:rPr dirty="0" sz="1250" spc="204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18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180">
                <a:latin typeface="Arial MT"/>
                <a:cs typeface="Arial MT"/>
              </a:rPr>
              <a:t> 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204">
                <a:latin typeface="Arial MT"/>
                <a:cs typeface="Arial MT"/>
              </a:rPr>
              <a:t>  </a:t>
            </a:r>
            <a:r>
              <a:rPr dirty="0" sz="1250" spc="-25">
                <a:latin typeface="Arial MT"/>
                <a:cs typeface="Arial MT"/>
              </a:rPr>
              <a:t>is </a:t>
            </a:r>
            <a:r>
              <a:rPr dirty="0" sz="1250" spc="-10">
                <a:latin typeface="Arial MT"/>
                <a:cs typeface="Arial MT"/>
              </a:rPr>
              <a:t>presented.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Design:</a:t>
            </a:r>
            <a:endParaRPr sz="1250">
              <a:latin typeface="Arial"/>
              <a:cs typeface="Arial"/>
            </a:endParaRPr>
          </a:p>
          <a:p>
            <a:pPr marL="12700" marR="10160">
              <a:lnSpc>
                <a:spcPts val="1810"/>
              </a:lnSpc>
              <a:spcBef>
                <a:spcPts val="105"/>
              </a:spcBef>
            </a:pP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1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main</a:t>
            </a:r>
            <a:r>
              <a:rPr dirty="0" sz="1250" spc="1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1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image</a:t>
            </a:r>
            <a:r>
              <a:rPr dirty="0" sz="1250" spc="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is</a:t>
            </a:r>
            <a:r>
              <a:rPr dirty="0" sz="1250" spc="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most</a:t>
            </a:r>
            <a:r>
              <a:rPr dirty="0" sz="1250" spc="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often</a:t>
            </a:r>
            <a:r>
              <a:rPr dirty="0" sz="1250" spc="1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</a:t>
            </a:r>
            <a:r>
              <a:rPr dirty="0" sz="1250" spc="11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114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on</a:t>
            </a:r>
            <a:r>
              <a:rPr dirty="0" sz="1250" spc="85">
                <a:latin typeface="Arial MT"/>
                <a:cs typeface="Arial MT"/>
              </a:rPr>
              <a:t> </a:t>
            </a:r>
            <a:r>
              <a:rPr dirty="0" sz="1250" spc="-50">
                <a:latin typeface="Arial MT"/>
                <a:cs typeface="Arial MT"/>
              </a:rPr>
              <a:t>a </a:t>
            </a:r>
            <a:r>
              <a:rPr dirty="0" sz="1250">
                <a:latin typeface="Arial MT"/>
                <a:cs typeface="Arial MT"/>
              </a:rPr>
              <a:t>white</a:t>
            </a:r>
            <a:r>
              <a:rPr dirty="0" sz="1250" spc="1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background,</a:t>
            </a:r>
            <a:r>
              <a:rPr dirty="0" sz="1250" spc="16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without</a:t>
            </a:r>
            <a:r>
              <a:rPr dirty="0" sz="1250" spc="21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unnecessary</a:t>
            </a:r>
            <a:r>
              <a:rPr dirty="0" sz="1250" spc="165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elements.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250">
                <a:latin typeface="Arial MT"/>
                <a:cs typeface="Arial MT"/>
              </a:rPr>
              <a:t>In</a:t>
            </a:r>
            <a:r>
              <a:rPr dirty="0" sz="1250" spc="3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addition</a:t>
            </a:r>
            <a:r>
              <a:rPr dirty="0" sz="1250" spc="34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to</a:t>
            </a:r>
            <a:r>
              <a:rPr dirty="0" sz="1250" spc="3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2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main</a:t>
            </a:r>
            <a:r>
              <a:rPr dirty="0" sz="1250" spc="3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picture</a:t>
            </a:r>
            <a:r>
              <a:rPr dirty="0" sz="1250" spc="2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in</a:t>
            </a:r>
            <a:r>
              <a:rPr dirty="0" sz="1250" spc="3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2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product</a:t>
            </a:r>
            <a:r>
              <a:rPr dirty="0" sz="1250" spc="340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card,</a:t>
            </a:r>
            <a:endParaRPr sz="1250">
              <a:latin typeface="Arial MT"/>
              <a:cs typeface="Arial MT"/>
            </a:endParaRPr>
          </a:p>
          <a:p>
            <a:pPr marL="12700" marR="5080">
              <a:lnSpc>
                <a:spcPts val="1810"/>
              </a:lnSpc>
              <a:spcBef>
                <a:spcPts val="95"/>
              </a:spcBef>
            </a:pPr>
            <a:r>
              <a:rPr dirty="0" sz="1250">
                <a:latin typeface="Arial MT"/>
                <a:cs typeface="Arial MT"/>
              </a:rPr>
              <a:t>there</a:t>
            </a:r>
            <a:r>
              <a:rPr dirty="0" sz="1250" spc="30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is</a:t>
            </a:r>
            <a:r>
              <a:rPr dirty="0" sz="1250" spc="28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</a:t>
            </a:r>
            <a:r>
              <a:rPr dirty="0" sz="1250" spc="29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huge</a:t>
            </a:r>
            <a:r>
              <a:rPr dirty="0" sz="1250" spc="29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brochure</a:t>
            </a:r>
            <a:r>
              <a:rPr dirty="0" sz="1250" spc="3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with</a:t>
            </a:r>
            <a:r>
              <a:rPr dirty="0" sz="1250" spc="32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an</a:t>
            </a:r>
            <a:r>
              <a:rPr dirty="0" sz="1250" spc="27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original</a:t>
            </a:r>
            <a:r>
              <a:rPr dirty="0" sz="1250" spc="31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design.</a:t>
            </a:r>
            <a:r>
              <a:rPr dirty="0" sz="1250" spc="290">
                <a:latin typeface="Arial MT"/>
                <a:cs typeface="Arial MT"/>
              </a:rPr>
              <a:t> </a:t>
            </a:r>
            <a:r>
              <a:rPr dirty="0" sz="1250" spc="-25">
                <a:latin typeface="Arial MT"/>
                <a:cs typeface="Arial MT"/>
              </a:rPr>
              <a:t>It </a:t>
            </a:r>
            <a:r>
              <a:rPr dirty="0" sz="1250">
                <a:latin typeface="Arial MT"/>
                <a:cs typeface="Arial MT"/>
              </a:rPr>
              <a:t>clearly</a:t>
            </a:r>
            <a:r>
              <a:rPr dirty="0" sz="1250" spc="9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shows</a:t>
            </a:r>
            <a:r>
              <a:rPr dirty="0" sz="1250" spc="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8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features</a:t>
            </a:r>
            <a:r>
              <a:rPr dirty="0" sz="1250" spc="145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of</a:t>
            </a:r>
            <a:r>
              <a:rPr dirty="0" sz="1250" spc="90">
                <a:latin typeface="Arial MT"/>
                <a:cs typeface="Arial MT"/>
              </a:rPr>
              <a:t> </a:t>
            </a:r>
            <a:r>
              <a:rPr dirty="0" sz="1250">
                <a:latin typeface="Arial MT"/>
                <a:cs typeface="Arial MT"/>
              </a:rPr>
              <a:t>the</a:t>
            </a:r>
            <a:r>
              <a:rPr dirty="0" sz="1250" spc="95">
                <a:latin typeface="Arial MT"/>
                <a:cs typeface="Arial MT"/>
              </a:rPr>
              <a:t> </a:t>
            </a:r>
            <a:r>
              <a:rPr dirty="0" sz="1250" spc="-10">
                <a:latin typeface="Arial MT"/>
                <a:cs typeface="Arial MT"/>
              </a:rPr>
              <a:t>toothpaste.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34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666750" y="350900"/>
            <a:ext cx="8079105" cy="3878579"/>
            <a:chOff x="666750" y="350900"/>
            <a:chExt cx="8079105" cy="3878579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81037" y="2786125"/>
              <a:ext cx="3543935" cy="1428750"/>
            </a:xfrm>
            <a:custGeom>
              <a:avLst/>
              <a:gdLst/>
              <a:ahLst/>
              <a:cxnLst/>
              <a:rect l="l" t="t" r="r" b="b"/>
              <a:pathLst>
                <a:path w="3543935" h="1428750">
                  <a:moveTo>
                    <a:pt x="3305111" y="0"/>
                  </a:moveTo>
                  <a:lnTo>
                    <a:pt x="238125" y="0"/>
                  </a:lnTo>
                  <a:lnTo>
                    <a:pt x="190135" y="4835"/>
                  </a:lnTo>
                  <a:lnTo>
                    <a:pt x="145437" y="18704"/>
                  </a:lnTo>
                  <a:lnTo>
                    <a:pt x="104988" y="40652"/>
                  </a:lnTo>
                  <a:lnTo>
                    <a:pt x="69746" y="69723"/>
                  </a:lnTo>
                  <a:lnTo>
                    <a:pt x="40669" y="104961"/>
                  </a:lnTo>
                  <a:lnTo>
                    <a:pt x="18713" y="145411"/>
                  </a:lnTo>
                  <a:lnTo>
                    <a:pt x="4838" y="190117"/>
                  </a:lnTo>
                  <a:lnTo>
                    <a:pt x="0" y="238125"/>
                  </a:lnTo>
                  <a:lnTo>
                    <a:pt x="0" y="1190561"/>
                  </a:lnTo>
                  <a:lnTo>
                    <a:pt x="4838" y="1238550"/>
                  </a:lnTo>
                  <a:lnTo>
                    <a:pt x="18713" y="1283248"/>
                  </a:lnTo>
                  <a:lnTo>
                    <a:pt x="40669" y="1323697"/>
                  </a:lnTo>
                  <a:lnTo>
                    <a:pt x="69746" y="1358939"/>
                  </a:lnTo>
                  <a:lnTo>
                    <a:pt x="104988" y="1388017"/>
                  </a:lnTo>
                  <a:lnTo>
                    <a:pt x="145437" y="1409972"/>
                  </a:lnTo>
                  <a:lnTo>
                    <a:pt x="190135" y="1423848"/>
                  </a:lnTo>
                  <a:lnTo>
                    <a:pt x="238125" y="1428686"/>
                  </a:lnTo>
                  <a:lnTo>
                    <a:pt x="3305111" y="1428686"/>
                  </a:lnTo>
                  <a:lnTo>
                    <a:pt x="3353124" y="1423848"/>
                  </a:lnTo>
                  <a:lnTo>
                    <a:pt x="3397845" y="1409972"/>
                  </a:lnTo>
                  <a:lnTo>
                    <a:pt x="3438315" y="1388017"/>
                  </a:lnTo>
                  <a:lnTo>
                    <a:pt x="3473577" y="1358939"/>
                  </a:lnTo>
                  <a:lnTo>
                    <a:pt x="3502670" y="1323697"/>
                  </a:lnTo>
                  <a:lnTo>
                    <a:pt x="3524638" y="1283248"/>
                  </a:lnTo>
                  <a:lnTo>
                    <a:pt x="3538522" y="1238550"/>
                  </a:lnTo>
                  <a:lnTo>
                    <a:pt x="3543363" y="1190561"/>
                  </a:lnTo>
                  <a:lnTo>
                    <a:pt x="3543363" y="238125"/>
                  </a:lnTo>
                  <a:lnTo>
                    <a:pt x="3538522" y="190117"/>
                  </a:lnTo>
                  <a:lnTo>
                    <a:pt x="3524638" y="145411"/>
                  </a:lnTo>
                  <a:lnTo>
                    <a:pt x="3502670" y="104961"/>
                  </a:lnTo>
                  <a:lnTo>
                    <a:pt x="3473577" y="69723"/>
                  </a:lnTo>
                  <a:lnTo>
                    <a:pt x="3438315" y="40652"/>
                  </a:lnTo>
                  <a:lnTo>
                    <a:pt x="3397845" y="18704"/>
                  </a:lnTo>
                  <a:lnTo>
                    <a:pt x="3353124" y="4835"/>
                  </a:lnTo>
                  <a:lnTo>
                    <a:pt x="3305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81037" y="2786125"/>
              <a:ext cx="3543935" cy="1428750"/>
            </a:xfrm>
            <a:custGeom>
              <a:avLst/>
              <a:gdLst/>
              <a:ahLst/>
              <a:cxnLst/>
              <a:rect l="l" t="t" r="r" b="b"/>
              <a:pathLst>
                <a:path w="3543935" h="1428750">
                  <a:moveTo>
                    <a:pt x="0" y="238125"/>
                  </a:moveTo>
                  <a:lnTo>
                    <a:pt x="4838" y="190117"/>
                  </a:lnTo>
                  <a:lnTo>
                    <a:pt x="18713" y="145411"/>
                  </a:lnTo>
                  <a:lnTo>
                    <a:pt x="40669" y="104961"/>
                  </a:lnTo>
                  <a:lnTo>
                    <a:pt x="69746" y="69723"/>
                  </a:lnTo>
                  <a:lnTo>
                    <a:pt x="104988" y="40652"/>
                  </a:lnTo>
                  <a:lnTo>
                    <a:pt x="145437" y="18704"/>
                  </a:lnTo>
                  <a:lnTo>
                    <a:pt x="190135" y="4835"/>
                  </a:lnTo>
                  <a:lnTo>
                    <a:pt x="238125" y="0"/>
                  </a:lnTo>
                  <a:lnTo>
                    <a:pt x="3305111" y="0"/>
                  </a:lnTo>
                  <a:lnTo>
                    <a:pt x="3353124" y="4835"/>
                  </a:lnTo>
                  <a:lnTo>
                    <a:pt x="3397845" y="18704"/>
                  </a:lnTo>
                  <a:lnTo>
                    <a:pt x="3438315" y="40652"/>
                  </a:lnTo>
                  <a:lnTo>
                    <a:pt x="3473577" y="69723"/>
                  </a:lnTo>
                  <a:lnTo>
                    <a:pt x="3502670" y="104961"/>
                  </a:lnTo>
                  <a:lnTo>
                    <a:pt x="3524638" y="145411"/>
                  </a:lnTo>
                  <a:lnTo>
                    <a:pt x="3538522" y="190117"/>
                  </a:lnTo>
                  <a:lnTo>
                    <a:pt x="3543363" y="238125"/>
                  </a:lnTo>
                  <a:lnTo>
                    <a:pt x="3543363" y="1190561"/>
                  </a:lnTo>
                  <a:lnTo>
                    <a:pt x="3538522" y="1238550"/>
                  </a:lnTo>
                  <a:lnTo>
                    <a:pt x="3524638" y="1283248"/>
                  </a:lnTo>
                  <a:lnTo>
                    <a:pt x="3502670" y="1323697"/>
                  </a:lnTo>
                  <a:lnTo>
                    <a:pt x="3473577" y="1358939"/>
                  </a:lnTo>
                  <a:lnTo>
                    <a:pt x="3438315" y="1388017"/>
                  </a:lnTo>
                  <a:lnTo>
                    <a:pt x="3397845" y="1409972"/>
                  </a:lnTo>
                  <a:lnTo>
                    <a:pt x="3353124" y="1423848"/>
                  </a:lnTo>
                  <a:lnTo>
                    <a:pt x="3305111" y="1428686"/>
                  </a:lnTo>
                  <a:lnTo>
                    <a:pt x="238125" y="1428686"/>
                  </a:lnTo>
                  <a:lnTo>
                    <a:pt x="190135" y="1423848"/>
                  </a:lnTo>
                  <a:lnTo>
                    <a:pt x="145437" y="1409972"/>
                  </a:lnTo>
                  <a:lnTo>
                    <a:pt x="104988" y="1388017"/>
                  </a:lnTo>
                  <a:lnTo>
                    <a:pt x="69746" y="1358939"/>
                  </a:lnTo>
                  <a:lnTo>
                    <a:pt x="40669" y="1323697"/>
                  </a:lnTo>
                  <a:lnTo>
                    <a:pt x="18713" y="1283248"/>
                  </a:lnTo>
                  <a:lnTo>
                    <a:pt x="4838" y="1238550"/>
                  </a:lnTo>
                  <a:lnTo>
                    <a:pt x="0" y="1190561"/>
                  </a:lnTo>
                  <a:lnTo>
                    <a:pt x="0" y="238125"/>
                  </a:lnTo>
                  <a:close/>
                </a:path>
              </a:pathLst>
            </a:custGeom>
            <a:ln w="28575">
              <a:solidFill>
                <a:srgbClr val="0E2C6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6856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5"/>
              </a:spcBef>
            </a:pPr>
            <a:r>
              <a:rPr dirty="0" sz="1500"/>
              <a:t>Content</a:t>
            </a:r>
            <a:r>
              <a:rPr dirty="0" sz="1500" spc="-45"/>
              <a:t> </a:t>
            </a:r>
            <a:r>
              <a:rPr dirty="0" sz="1500"/>
              <a:t>duplication.</a:t>
            </a:r>
            <a:r>
              <a:rPr dirty="0" sz="1500" spc="-35"/>
              <a:t> </a:t>
            </a:r>
            <a:r>
              <a:rPr dirty="0" sz="1500"/>
              <a:t>How</a:t>
            </a:r>
            <a:r>
              <a:rPr dirty="0" sz="1500" spc="-40"/>
              <a:t> </a:t>
            </a:r>
            <a:r>
              <a:rPr dirty="0" sz="1500"/>
              <a:t>do</a:t>
            </a:r>
            <a:r>
              <a:rPr dirty="0" sz="1500" spc="-10"/>
              <a:t> </a:t>
            </a:r>
            <a:r>
              <a:rPr dirty="0" sz="1500"/>
              <a:t>brands</a:t>
            </a:r>
            <a:r>
              <a:rPr dirty="0" sz="1500" spc="-5"/>
              <a:t> </a:t>
            </a:r>
            <a:r>
              <a:rPr dirty="0" sz="1500"/>
              <a:t>adapt</a:t>
            </a:r>
            <a:r>
              <a:rPr dirty="0" sz="1500" spc="-45"/>
              <a:t> </a:t>
            </a:r>
            <a:r>
              <a:rPr dirty="0" sz="1500"/>
              <a:t>for</a:t>
            </a:r>
            <a:r>
              <a:rPr dirty="0" sz="1500" spc="-50"/>
              <a:t> </a:t>
            </a:r>
            <a:r>
              <a:rPr dirty="0" sz="1500"/>
              <a:t>each</a:t>
            </a:r>
            <a:r>
              <a:rPr dirty="0" sz="1500" spc="-85"/>
              <a:t> </a:t>
            </a:r>
            <a:r>
              <a:rPr dirty="0" sz="1500" spc="-10"/>
              <a:t>platform?</a:t>
            </a:r>
            <a:endParaRPr sz="1500"/>
          </a:p>
        </p:txBody>
      </p:sp>
      <p:sp>
        <p:nvSpPr>
          <p:cNvPr id="8" name="object 8" descr=""/>
          <p:cNvSpPr txBox="1"/>
          <p:nvPr/>
        </p:nvSpPr>
        <p:spPr>
          <a:xfrm>
            <a:off x="552767" y="1419034"/>
            <a:ext cx="7473315" cy="10179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365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Douyin:</a:t>
            </a:r>
            <a:r>
              <a:rPr dirty="0" sz="14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Uses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trend-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driven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short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videos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influencer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collaborations.</a:t>
            </a:r>
            <a:endParaRPr sz="14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Xiaohongshu:</a:t>
            </a:r>
            <a:r>
              <a:rPr dirty="0" sz="14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Emphasizes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long-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form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reviews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influencer-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driven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storytelling.</a:t>
            </a:r>
            <a:endParaRPr sz="14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275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WeChat:</a:t>
            </a:r>
            <a:r>
              <a:rPr dirty="0" sz="14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Focuses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interactive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mini-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programs,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expert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Q&amp;A,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community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engagement.</a:t>
            </a:r>
            <a:endParaRPr sz="14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275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Kuaishou: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Relies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gamification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short-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form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videos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5062" y="2806636"/>
            <a:ext cx="262953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duplication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lowers</a:t>
            </a:r>
            <a:r>
              <a:rPr dirty="0" sz="14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engagement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22007" y="3226625"/>
            <a:ext cx="3256915" cy="989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3799"/>
              </a:lnSpc>
              <a:spcBef>
                <a:spcPts val="95"/>
              </a:spcBef>
            </a:pP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Platforms</a:t>
            </a:r>
            <a:r>
              <a:rPr dirty="0" sz="1100" spc="3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100" spc="3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distinct</a:t>
            </a:r>
            <a:r>
              <a:rPr dirty="0" sz="1100" spc="3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content</a:t>
            </a:r>
            <a:r>
              <a:rPr dirty="0" sz="1100" spc="3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preferences</a:t>
            </a:r>
            <a:r>
              <a:rPr dirty="0" sz="1100" spc="3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E2C68"/>
                </a:solidFill>
                <a:latin typeface="Arial MT"/>
                <a:cs typeface="Arial MT"/>
              </a:rPr>
              <a:t>(e.g.,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Douyin,</a:t>
            </a:r>
            <a:r>
              <a:rPr dirty="0" sz="1100" spc="155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Xiaohongshu,</a:t>
            </a:r>
            <a:r>
              <a:rPr dirty="0" sz="1100" spc="16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WeChat)</a:t>
            </a:r>
            <a:r>
              <a:rPr dirty="0" sz="1100" spc="16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perform</a:t>
            </a:r>
            <a:r>
              <a:rPr dirty="0" sz="1100" spc="160">
                <a:solidFill>
                  <a:srgbClr val="0E2C68"/>
                </a:solidFill>
                <a:latin typeface="Arial MT"/>
                <a:cs typeface="Arial MT"/>
              </a:rPr>
              <a:t>  </a:t>
            </a:r>
            <a:r>
              <a:rPr dirty="0" sz="1100" spc="-20">
                <a:solidFill>
                  <a:srgbClr val="0E2C68"/>
                </a:solidFill>
                <a:latin typeface="Arial MT"/>
                <a:cs typeface="Arial MT"/>
              </a:rPr>
              <a:t>worse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when</a:t>
            </a:r>
            <a:r>
              <a:rPr dirty="0" sz="11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brands</a:t>
            </a:r>
            <a:r>
              <a:rPr dirty="0" sz="11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simply</a:t>
            </a:r>
            <a:r>
              <a:rPr dirty="0" sz="11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reuse</a:t>
            </a:r>
            <a:r>
              <a:rPr dirty="0" sz="11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E2C68"/>
                </a:solidFill>
                <a:latin typeface="Arial MT"/>
                <a:cs typeface="Arial MT"/>
              </a:rPr>
              <a:t>content.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254"/>
              </a:spcBef>
            </a:pP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Users</a:t>
            </a:r>
            <a:r>
              <a:rPr dirty="0" sz="1100" spc="2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expect</a:t>
            </a:r>
            <a:r>
              <a:rPr dirty="0" sz="1100" spc="30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E2C68"/>
                </a:solidFill>
                <a:latin typeface="Arial MT"/>
                <a:cs typeface="Arial MT"/>
              </a:rPr>
              <a:t>platform-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specific</a:t>
            </a:r>
            <a:r>
              <a:rPr dirty="0" sz="1100" spc="2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E2C68"/>
                </a:solidFill>
                <a:latin typeface="Arial MT"/>
                <a:cs typeface="Arial MT"/>
              </a:rPr>
              <a:t>content,customized</a:t>
            </a: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185"/>
              </a:spcBef>
            </a:pP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campaigns</a:t>
            </a:r>
            <a:r>
              <a:rPr dirty="0" sz="11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receive</a:t>
            </a:r>
            <a:r>
              <a:rPr dirty="0" sz="11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much</a:t>
            </a:r>
            <a:r>
              <a:rPr dirty="0" sz="11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more</a:t>
            </a:r>
            <a:r>
              <a:rPr dirty="0" sz="11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E2C68"/>
                </a:solidFill>
                <a:latin typeface="Arial MT"/>
                <a:cs typeface="Arial MT"/>
              </a:rPr>
              <a:t>engagement.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838763" y="2771838"/>
            <a:ext cx="3581400" cy="1457325"/>
            <a:chOff x="4838763" y="2771838"/>
            <a:chExt cx="3581400" cy="1457325"/>
          </a:xfrm>
        </p:grpSpPr>
        <p:sp>
          <p:nvSpPr>
            <p:cNvPr id="12" name="object 12" descr=""/>
            <p:cNvSpPr/>
            <p:nvPr/>
          </p:nvSpPr>
          <p:spPr>
            <a:xfrm>
              <a:off x="4853051" y="2786126"/>
              <a:ext cx="3552825" cy="1428750"/>
            </a:xfrm>
            <a:custGeom>
              <a:avLst/>
              <a:gdLst/>
              <a:ahLst/>
              <a:cxnLst/>
              <a:rect l="l" t="t" r="r" b="b"/>
              <a:pathLst>
                <a:path w="3552825" h="1428750">
                  <a:moveTo>
                    <a:pt x="3314573" y="0"/>
                  </a:moveTo>
                  <a:lnTo>
                    <a:pt x="238125" y="0"/>
                  </a:lnTo>
                  <a:lnTo>
                    <a:pt x="190117" y="4835"/>
                  </a:lnTo>
                  <a:lnTo>
                    <a:pt x="145411" y="18704"/>
                  </a:lnTo>
                  <a:lnTo>
                    <a:pt x="104961" y="40652"/>
                  </a:lnTo>
                  <a:lnTo>
                    <a:pt x="69723" y="69723"/>
                  </a:lnTo>
                  <a:lnTo>
                    <a:pt x="40652" y="104961"/>
                  </a:lnTo>
                  <a:lnTo>
                    <a:pt x="18704" y="145411"/>
                  </a:lnTo>
                  <a:lnTo>
                    <a:pt x="4835" y="190117"/>
                  </a:lnTo>
                  <a:lnTo>
                    <a:pt x="0" y="238125"/>
                  </a:lnTo>
                  <a:lnTo>
                    <a:pt x="0" y="1190561"/>
                  </a:lnTo>
                  <a:lnTo>
                    <a:pt x="4835" y="1238550"/>
                  </a:lnTo>
                  <a:lnTo>
                    <a:pt x="18704" y="1283248"/>
                  </a:lnTo>
                  <a:lnTo>
                    <a:pt x="40652" y="1323697"/>
                  </a:lnTo>
                  <a:lnTo>
                    <a:pt x="69723" y="1358939"/>
                  </a:lnTo>
                  <a:lnTo>
                    <a:pt x="104961" y="1388017"/>
                  </a:lnTo>
                  <a:lnTo>
                    <a:pt x="145411" y="1409972"/>
                  </a:lnTo>
                  <a:lnTo>
                    <a:pt x="190117" y="1423848"/>
                  </a:lnTo>
                  <a:lnTo>
                    <a:pt x="238125" y="1428686"/>
                  </a:lnTo>
                  <a:lnTo>
                    <a:pt x="3314573" y="1428686"/>
                  </a:lnTo>
                  <a:lnTo>
                    <a:pt x="3362585" y="1423848"/>
                  </a:lnTo>
                  <a:lnTo>
                    <a:pt x="3407306" y="1409972"/>
                  </a:lnTo>
                  <a:lnTo>
                    <a:pt x="3447777" y="1388017"/>
                  </a:lnTo>
                  <a:lnTo>
                    <a:pt x="3483038" y="1358939"/>
                  </a:lnTo>
                  <a:lnTo>
                    <a:pt x="3512132" y="1323697"/>
                  </a:lnTo>
                  <a:lnTo>
                    <a:pt x="3534100" y="1283248"/>
                  </a:lnTo>
                  <a:lnTo>
                    <a:pt x="3547984" y="1238550"/>
                  </a:lnTo>
                  <a:lnTo>
                    <a:pt x="3552825" y="1190561"/>
                  </a:lnTo>
                  <a:lnTo>
                    <a:pt x="3552825" y="238125"/>
                  </a:lnTo>
                  <a:lnTo>
                    <a:pt x="3547984" y="190117"/>
                  </a:lnTo>
                  <a:lnTo>
                    <a:pt x="3534100" y="145411"/>
                  </a:lnTo>
                  <a:lnTo>
                    <a:pt x="3512132" y="104961"/>
                  </a:lnTo>
                  <a:lnTo>
                    <a:pt x="3483038" y="69723"/>
                  </a:lnTo>
                  <a:lnTo>
                    <a:pt x="3447777" y="40652"/>
                  </a:lnTo>
                  <a:lnTo>
                    <a:pt x="3407306" y="18704"/>
                  </a:lnTo>
                  <a:lnTo>
                    <a:pt x="3362585" y="4835"/>
                  </a:lnTo>
                  <a:lnTo>
                    <a:pt x="3314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53051" y="2786126"/>
              <a:ext cx="3552825" cy="1428750"/>
            </a:xfrm>
            <a:custGeom>
              <a:avLst/>
              <a:gdLst/>
              <a:ahLst/>
              <a:cxnLst/>
              <a:rect l="l" t="t" r="r" b="b"/>
              <a:pathLst>
                <a:path w="3552825" h="1428750">
                  <a:moveTo>
                    <a:pt x="0" y="238125"/>
                  </a:moveTo>
                  <a:lnTo>
                    <a:pt x="4835" y="190117"/>
                  </a:lnTo>
                  <a:lnTo>
                    <a:pt x="18704" y="145411"/>
                  </a:lnTo>
                  <a:lnTo>
                    <a:pt x="40652" y="104961"/>
                  </a:lnTo>
                  <a:lnTo>
                    <a:pt x="69723" y="69723"/>
                  </a:lnTo>
                  <a:lnTo>
                    <a:pt x="104961" y="40652"/>
                  </a:lnTo>
                  <a:lnTo>
                    <a:pt x="145411" y="18704"/>
                  </a:lnTo>
                  <a:lnTo>
                    <a:pt x="190117" y="4835"/>
                  </a:lnTo>
                  <a:lnTo>
                    <a:pt x="238125" y="0"/>
                  </a:lnTo>
                  <a:lnTo>
                    <a:pt x="3314573" y="0"/>
                  </a:lnTo>
                  <a:lnTo>
                    <a:pt x="3362585" y="4835"/>
                  </a:lnTo>
                  <a:lnTo>
                    <a:pt x="3407306" y="18704"/>
                  </a:lnTo>
                  <a:lnTo>
                    <a:pt x="3447777" y="40652"/>
                  </a:lnTo>
                  <a:lnTo>
                    <a:pt x="3483038" y="69723"/>
                  </a:lnTo>
                  <a:lnTo>
                    <a:pt x="3512132" y="104961"/>
                  </a:lnTo>
                  <a:lnTo>
                    <a:pt x="3534100" y="145411"/>
                  </a:lnTo>
                  <a:lnTo>
                    <a:pt x="3547984" y="190117"/>
                  </a:lnTo>
                  <a:lnTo>
                    <a:pt x="3552825" y="238125"/>
                  </a:lnTo>
                  <a:lnTo>
                    <a:pt x="3552825" y="1190561"/>
                  </a:lnTo>
                  <a:lnTo>
                    <a:pt x="3547984" y="1238550"/>
                  </a:lnTo>
                  <a:lnTo>
                    <a:pt x="3534100" y="1283248"/>
                  </a:lnTo>
                  <a:lnTo>
                    <a:pt x="3512132" y="1323697"/>
                  </a:lnTo>
                  <a:lnTo>
                    <a:pt x="3483038" y="1358939"/>
                  </a:lnTo>
                  <a:lnTo>
                    <a:pt x="3447777" y="1388017"/>
                  </a:lnTo>
                  <a:lnTo>
                    <a:pt x="3407306" y="1409972"/>
                  </a:lnTo>
                  <a:lnTo>
                    <a:pt x="3362585" y="1423848"/>
                  </a:lnTo>
                  <a:lnTo>
                    <a:pt x="3314573" y="1428686"/>
                  </a:lnTo>
                  <a:lnTo>
                    <a:pt x="238125" y="1428686"/>
                  </a:lnTo>
                  <a:lnTo>
                    <a:pt x="190117" y="1423848"/>
                  </a:lnTo>
                  <a:lnTo>
                    <a:pt x="145411" y="1409972"/>
                  </a:lnTo>
                  <a:lnTo>
                    <a:pt x="104961" y="1388017"/>
                  </a:lnTo>
                  <a:lnTo>
                    <a:pt x="69723" y="1358939"/>
                  </a:lnTo>
                  <a:lnTo>
                    <a:pt x="40652" y="1323697"/>
                  </a:lnTo>
                  <a:lnTo>
                    <a:pt x="18704" y="1283248"/>
                  </a:lnTo>
                  <a:lnTo>
                    <a:pt x="4835" y="1238550"/>
                  </a:lnTo>
                  <a:lnTo>
                    <a:pt x="0" y="1190561"/>
                  </a:lnTo>
                  <a:lnTo>
                    <a:pt x="0" y="238125"/>
                  </a:lnTo>
                  <a:close/>
                </a:path>
              </a:pathLst>
            </a:custGeom>
            <a:ln w="28575">
              <a:solidFill>
                <a:srgbClr val="0E2C68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5214365" y="2787586"/>
            <a:ext cx="2830195" cy="2432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duplication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increases</a:t>
            </a:r>
            <a:r>
              <a:rPr dirty="0" sz="14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engagement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04434" y="3207575"/>
            <a:ext cx="3255645" cy="989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715">
              <a:lnSpc>
                <a:spcPct val="113799"/>
              </a:lnSpc>
              <a:spcBef>
                <a:spcPts val="95"/>
              </a:spcBef>
            </a:pP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Short</a:t>
            </a:r>
            <a:r>
              <a:rPr dirty="0" sz="11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videos,</a:t>
            </a:r>
            <a:r>
              <a:rPr dirty="0" sz="11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live streams,</a:t>
            </a:r>
            <a:r>
              <a:rPr dirty="0" sz="11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1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gamified</a:t>
            </a:r>
            <a:r>
              <a:rPr dirty="0" sz="11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E2C68"/>
                </a:solidFill>
                <a:latin typeface="Arial MT"/>
                <a:cs typeface="Arial MT"/>
              </a:rPr>
              <a:t>promotions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generate</a:t>
            </a:r>
            <a:r>
              <a:rPr dirty="0" sz="11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higher</a:t>
            </a:r>
            <a:r>
              <a:rPr dirty="0" sz="11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engagement</a:t>
            </a:r>
            <a:r>
              <a:rPr dirty="0" sz="11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than</a:t>
            </a:r>
            <a:r>
              <a:rPr dirty="0" sz="11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static</a:t>
            </a:r>
            <a:r>
              <a:rPr dirty="0" sz="11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20">
                <a:solidFill>
                  <a:srgbClr val="0E2C68"/>
                </a:solidFill>
                <a:latin typeface="Arial MT"/>
                <a:cs typeface="Arial MT"/>
              </a:rPr>
              <a:t>ads.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Example:</a:t>
            </a:r>
            <a:r>
              <a:rPr dirty="0" sz="1100" spc="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Colgate’s</a:t>
            </a:r>
            <a:r>
              <a:rPr dirty="0" sz="110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campaign</a:t>
            </a:r>
            <a:r>
              <a:rPr dirty="0" sz="11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featuring</a:t>
            </a:r>
            <a:r>
              <a:rPr dirty="0" sz="11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100" spc="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reality</a:t>
            </a:r>
            <a:r>
              <a:rPr dirty="0" sz="1100" spc="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0E2C68"/>
                </a:solidFill>
                <a:latin typeface="Arial MT"/>
                <a:cs typeface="Arial MT"/>
              </a:rPr>
              <a:t>TV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star</a:t>
            </a:r>
            <a:r>
              <a:rPr dirty="0" sz="1100" spc="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100" spc="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Douyin</a:t>
            </a:r>
            <a:r>
              <a:rPr dirty="0" sz="1100" spc="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attracted</a:t>
            </a:r>
            <a:r>
              <a:rPr dirty="0" sz="1100" spc="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more</a:t>
            </a:r>
            <a:r>
              <a:rPr dirty="0" sz="1100" spc="9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engagement</a:t>
            </a:r>
            <a:r>
              <a:rPr dirty="0" sz="1100" spc="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than</a:t>
            </a:r>
            <a:r>
              <a:rPr dirty="0" sz="1100" spc="10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25">
                <a:solidFill>
                  <a:srgbClr val="0E2C68"/>
                </a:solidFill>
                <a:latin typeface="Arial MT"/>
                <a:cs typeface="Arial MT"/>
              </a:rPr>
              <a:t>its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identical</a:t>
            </a:r>
            <a:r>
              <a:rPr dirty="0" sz="11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static</a:t>
            </a:r>
            <a:r>
              <a:rPr dirty="0" sz="11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ad on</a:t>
            </a:r>
            <a:r>
              <a:rPr dirty="0" sz="11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>
                <a:solidFill>
                  <a:srgbClr val="0E2C68"/>
                </a:solidFill>
                <a:latin typeface="Arial MT"/>
                <a:cs typeface="Arial MT"/>
              </a:rPr>
              <a:t>other</a:t>
            </a:r>
            <a:r>
              <a:rPr dirty="0" sz="11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100" spc="-10">
                <a:solidFill>
                  <a:srgbClr val="0E2C68"/>
                </a:solidFill>
                <a:latin typeface="Arial MT"/>
                <a:cs typeface="Arial MT"/>
              </a:rPr>
              <a:t>platforms.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14032" y="4377753"/>
            <a:ext cx="8001634" cy="4832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200"/>
              </a:lnSpc>
              <a:spcBef>
                <a:spcPts val="95"/>
              </a:spcBef>
            </a:pP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Oral</a:t>
            </a:r>
            <a:r>
              <a:rPr dirty="0" sz="1250" spc="14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care</a:t>
            </a:r>
            <a:r>
              <a:rPr dirty="0" sz="1250" spc="8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brands</a:t>
            </a:r>
            <a:r>
              <a:rPr dirty="0" sz="1250" spc="8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exhibit</a:t>
            </a:r>
            <a:r>
              <a:rPr dirty="0" sz="1250" spc="6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250" spc="21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 i="1">
                <a:solidFill>
                  <a:srgbClr val="0E2C68"/>
                </a:solidFill>
                <a:latin typeface="Arial"/>
                <a:cs typeface="Arial"/>
              </a:rPr>
              <a:t>mix</a:t>
            </a:r>
            <a:r>
              <a:rPr dirty="0" sz="1250" spc="180" b="1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 i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250" spc="165" b="1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 i="1">
                <a:solidFill>
                  <a:srgbClr val="0E2C68"/>
                </a:solidFill>
                <a:latin typeface="Arial"/>
                <a:cs typeface="Arial"/>
              </a:rPr>
              <a:t>content</a:t>
            </a:r>
            <a:r>
              <a:rPr dirty="0" sz="1250" spc="160" b="1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 i="1">
                <a:solidFill>
                  <a:srgbClr val="0E2C68"/>
                </a:solidFill>
                <a:latin typeface="Arial"/>
                <a:cs typeface="Arial"/>
              </a:rPr>
              <a:t>duplication</a:t>
            </a:r>
            <a:r>
              <a:rPr dirty="0" sz="1250" spc="185" b="1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 i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250" spc="190" b="1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 i="1">
                <a:solidFill>
                  <a:srgbClr val="0E2C68"/>
                </a:solidFill>
                <a:latin typeface="Arial"/>
                <a:cs typeface="Arial"/>
              </a:rPr>
              <a:t>platform-specific</a:t>
            </a:r>
            <a:r>
              <a:rPr dirty="0" sz="1250" spc="180" b="1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b="1" i="1">
                <a:solidFill>
                  <a:srgbClr val="0E2C68"/>
                </a:solidFill>
                <a:latin typeface="Arial"/>
                <a:cs typeface="Arial"/>
              </a:rPr>
              <a:t>adaptation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.</a:t>
            </a:r>
            <a:r>
              <a:rPr dirty="0" sz="1250" spc="15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While</a:t>
            </a:r>
            <a:r>
              <a:rPr dirty="0" sz="1250" spc="18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20" i="1">
                <a:solidFill>
                  <a:srgbClr val="0E2C68"/>
                </a:solidFill>
                <a:latin typeface="Arial"/>
                <a:cs typeface="Arial"/>
              </a:rPr>
              <a:t>some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content</a:t>
            </a:r>
            <a:r>
              <a:rPr dirty="0" sz="1250" spc="13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is</a:t>
            </a:r>
            <a:r>
              <a:rPr dirty="0" sz="1250" spc="6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repurposed,</a:t>
            </a:r>
            <a:r>
              <a:rPr dirty="0" sz="1250" spc="14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companies</a:t>
            </a:r>
            <a:r>
              <a:rPr dirty="0" sz="1250" spc="15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often</a:t>
            </a:r>
            <a:r>
              <a:rPr dirty="0" sz="1250" spc="7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tailor</a:t>
            </a:r>
            <a:r>
              <a:rPr dirty="0" sz="1250" spc="14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their</a:t>
            </a:r>
            <a:r>
              <a:rPr dirty="0" sz="1250" spc="5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approach</a:t>
            </a:r>
            <a:r>
              <a:rPr dirty="0" sz="1250" spc="16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based</a:t>
            </a:r>
            <a:r>
              <a:rPr dirty="0" sz="1250" spc="16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on</a:t>
            </a:r>
            <a:r>
              <a:rPr dirty="0" sz="1250" spc="7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each</a:t>
            </a:r>
            <a:r>
              <a:rPr dirty="0" sz="1250" spc="16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platform’s</a:t>
            </a:r>
            <a:r>
              <a:rPr dirty="0" sz="1250" spc="16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i="1">
                <a:solidFill>
                  <a:srgbClr val="0E2C68"/>
                </a:solidFill>
                <a:latin typeface="Arial"/>
                <a:cs typeface="Arial"/>
              </a:rPr>
              <a:t>audience</a:t>
            </a:r>
            <a:r>
              <a:rPr dirty="0" sz="1250" spc="7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50" spc="-10" i="1">
                <a:solidFill>
                  <a:srgbClr val="0E2C68"/>
                </a:solidFill>
                <a:latin typeface="Arial"/>
                <a:cs typeface="Arial"/>
              </a:rPr>
              <a:t>preferences.</a:t>
            </a:r>
            <a:endParaRPr sz="1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35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448050" y="357250"/>
            <a:ext cx="5438775" cy="4653280"/>
            <a:chOff x="3448050" y="357250"/>
            <a:chExt cx="5438775" cy="465328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8050" y="1447800"/>
              <a:ext cx="1914525" cy="20669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57850" y="1590675"/>
              <a:ext cx="1676400" cy="17907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9925" y="2847974"/>
              <a:ext cx="1866900" cy="2019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67175" y="3514724"/>
              <a:ext cx="2105025" cy="14954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6856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5"/>
              </a:spcBef>
            </a:pPr>
            <a:r>
              <a:rPr dirty="0" sz="1500"/>
              <a:t>Comments</a:t>
            </a:r>
            <a:r>
              <a:rPr dirty="0" sz="1500" spc="-40"/>
              <a:t> </a:t>
            </a:r>
            <a:r>
              <a:rPr dirty="0" sz="1500"/>
              <a:t>on</a:t>
            </a:r>
            <a:r>
              <a:rPr dirty="0" sz="1500" spc="-40"/>
              <a:t> </a:t>
            </a:r>
            <a:r>
              <a:rPr dirty="0" sz="1500"/>
              <a:t>marketplaces</a:t>
            </a:r>
            <a:r>
              <a:rPr dirty="0" sz="1500" spc="-30"/>
              <a:t> </a:t>
            </a:r>
            <a:r>
              <a:rPr dirty="0" sz="1500"/>
              <a:t>about</a:t>
            </a:r>
            <a:r>
              <a:rPr dirty="0" sz="1500" spc="-65"/>
              <a:t> </a:t>
            </a:r>
            <a:r>
              <a:rPr dirty="0" sz="1500"/>
              <a:t>the</a:t>
            </a:r>
            <a:r>
              <a:rPr dirty="0" sz="1500" spc="-30"/>
              <a:t> </a:t>
            </a:r>
            <a:r>
              <a:rPr dirty="0" sz="1500"/>
              <a:t>design</a:t>
            </a:r>
            <a:r>
              <a:rPr dirty="0" sz="1500" spc="-40"/>
              <a:t> </a:t>
            </a:r>
            <a:r>
              <a:rPr dirty="0" sz="1500"/>
              <a:t>and</a:t>
            </a:r>
            <a:r>
              <a:rPr dirty="0" sz="1500" spc="-40"/>
              <a:t> </a:t>
            </a:r>
            <a:r>
              <a:rPr dirty="0" sz="1500"/>
              <a:t>product </a:t>
            </a:r>
            <a:r>
              <a:rPr dirty="0" sz="1500" spc="-10"/>
              <a:t>packaging</a:t>
            </a:r>
            <a:endParaRPr sz="1500"/>
          </a:p>
        </p:txBody>
      </p:sp>
      <p:sp>
        <p:nvSpPr>
          <p:cNvPr id="10" name="object 10" descr=""/>
          <p:cNvSpPr txBox="1"/>
          <p:nvPr/>
        </p:nvSpPr>
        <p:spPr>
          <a:xfrm>
            <a:off x="552767" y="1820227"/>
            <a:ext cx="2782570" cy="3086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30200" marR="5080" indent="-318135">
              <a:lnSpc>
                <a:spcPct val="100200"/>
              </a:lnSpc>
              <a:spcBef>
                <a:spcPts val="125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Marvis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received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biggest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amount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comments.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The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customers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noted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stylish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packaging,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novel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design,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many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claimed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 this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is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perfect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gifts</a:t>
            </a:r>
            <a:endParaRPr sz="1400">
              <a:latin typeface="Arial MT"/>
              <a:cs typeface="Arial MT"/>
            </a:endParaRPr>
          </a:p>
          <a:p>
            <a:pPr marL="330200" marR="250190" indent="-318135">
              <a:lnSpc>
                <a:spcPct val="99900"/>
              </a:lnSpc>
              <a:spcBef>
                <a:spcPts val="45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Yunnan</a:t>
            </a:r>
            <a:r>
              <a:rPr dirty="0" sz="14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Baiyao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packaging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was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found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simple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yet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very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elegant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stylish,</a:t>
            </a:r>
            <a:r>
              <a:rPr dirty="0" sz="1400" spc="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giving high-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end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feeling</a:t>
            </a:r>
            <a:endParaRPr sz="14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50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Perioe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Push-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type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endParaRPr sz="1400">
              <a:latin typeface="Arial MT"/>
              <a:cs typeface="Arial MT"/>
            </a:endParaRPr>
          </a:p>
          <a:p>
            <a:pPr marL="330200">
              <a:lnSpc>
                <a:spcPct val="100000"/>
              </a:lnSpc>
              <a:spcBef>
                <a:spcPts val="27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praised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convenience</a:t>
            </a:r>
            <a:endParaRPr sz="1400">
              <a:latin typeface="Arial MT"/>
              <a:cs typeface="Arial MT"/>
            </a:endParaRPr>
          </a:p>
          <a:p>
            <a:pPr marL="330200" marR="215265" indent="-318135">
              <a:lnSpc>
                <a:spcPts val="1650"/>
              </a:lnSpc>
              <a:spcBef>
                <a:spcPts val="280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LION: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package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simple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yet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exquisite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36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6856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05"/>
              </a:spcBef>
            </a:pPr>
            <a:r>
              <a:rPr dirty="0" sz="1500"/>
              <a:t>Foreign</a:t>
            </a:r>
            <a:r>
              <a:rPr dirty="0" sz="1500" spc="-40"/>
              <a:t> </a:t>
            </a:r>
            <a:r>
              <a:rPr dirty="0" sz="1500"/>
              <a:t>brands</a:t>
            </a:r>
            <a:r>
              <a:rPr dirty="0" sz="1500" spc="-30"/>
              <a:t> </a:t>
            </a:r>
            <a:r>
              <a:rPr dirty="0" sz="1500"/>
              <a:t>packaging</a:t>
            </a:r>
            <a:r>
              <a:rPr dirty="0" sz="1500" spc="-105"/>
              <a:t> </a:t>
            </a:r>
            <a:r>
              <a:rPr dirty="0" sz="1500" spc="-10"/>
              <a:t>strategies</a:t>
            </a:r>
            <a:endParaRPr sz="1500"/>
          </a:p>
        </p:txBody>
      </p:sp>
      <p:sp>
        <p:nvSpPr>
          <p:cNvPr id="5" name="object 5" descr=""/>
          <p:cNvSpPr txBox="1"/>
          <p:nvPr/>
        </p:nvSpPr>
        <p:spPr>
          <a:xfrm>
            <a:off x="567055" y="1745170"/>
            <a:ext cx="8130540" cy="1504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0" marR="396240" indent="-318135">
              <a:lnSpc>
                <a:spcPct val="116199"/>
              </a:lnSpc>
              <a:spcBef>
                <a:spcPts val="95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Corporate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Identity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Major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competitors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integrate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their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brand’s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corporate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style into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to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convey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company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culture,product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features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difference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from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market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competitors.</a:t>
            </a:r>
            <a:endParaRPr sz="1400">
              <a:latin typeface="Arial MT"/>
              <a:cs typeface="Arial MT"/>
            </a:endParaRPr>
          </a:p>
          <a:p>
            <a:pPr marL="330200" marR="5080" indent="-318135">
              <a:lnSpc>
                <a:spcPct val="116199"/>
              </a:lnSpc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Natural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Ingredients &amp;</a:t>
            </a:r>
            <a:r>
              <a:rPr dirty="0" sz="1400" spc="-8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Trust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Many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brands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highlight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natural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ingredients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 end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result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using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appeal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trust.</a:t>
            </a:r>
            <a:endParaRPr sz="1400">
              <a:latin typeface="Arial MT"/>
              <a:cs typeface="Arial MT"/>
            </a:endParaRPr>
          </a:p>
          <a:p>
            <a:pPr marL="330200" marR="76835" indent="-318135">
              <a:lnSpc>
                <a:spcPts val="1950"/>
              </a:lnSpc>
              <a:spcBef>
                <a:spcPts val="40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Limited</a:t>
            </a:r>
            <a:r>
              <a:rPr dirty="0" sz="14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Edition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Designs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Some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brands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incorporate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Chinese cultural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elements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(e.g.,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unique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fonts,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patterns,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herbal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themes)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limited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edition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releases.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7712" y="3471862"/>
            <a:ext cx="7658100" cy="1123950"/>
          </a:xfrm>
          <a:prstGeom prst="rect">
            <a:avLst/>
          </a:prstGeom>
          <a:ln w="28575">
            <a:solidFill>
              <a:srgbClr val="0E2C68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algn="just" marL="89535" marR="71755">
              <a:lnSpc>
                <a:spcPct val="100699"/>
              </a:lnSpc>
              <a:spcBef>
                <a:spcPts val="103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When</a:t>
            </a:r>
            <a:r>
              <a:rPr dirty="0" sz="1400" spc="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designing</a:t>
            </a:r>
            <a:r>
              <a:rPr dirty="0" sz="1400" spc="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package,</a:t>
            </a:r>
            <a:r>
              <a:rPr dirty="0" sz="1400" spc="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it</a:t>
            </a:r>
            <a:r>
              <a:rPr dirty="0" sz="1400" spc="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40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important</a:t>
            </a:r>
            <a:r>
              <a:rPr dirty="0" sz="1400" spc="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maintain</a:t>
            </a:r>
            <a:r>
              <a:rPr dirty="0" sz="1400" spc="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400" spc="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unique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memorable</a:t>
            </a:r>
            <a:r>
              <a:rPr dirty="0" sz="1400" spc="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design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tied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brand</a:t>
            </a:r>
            <a:r>
              <a:rPr dirty="0" sz="1400" spc="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values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400" spc="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release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limited</a:t>
            </a:r>
            <a:r>
              <a:rPr dirty="0" sz="14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editions</a:t>
            </a:r>
            <a:r>
              <a:rPr dirty="0" sz="1400" spc="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major</a:t>
            </a:r>
            <a:r>
              <a:rPr dirty="0" sz="1400" spc="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holidays,</a:t>
            </a:r>
            <a:r>
              <a:rPr dirty="0" sz="1400" spc="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blending</a:t>
            </a:r>
            <a:r>
              <a:rPr dirty="0" sz="1400" spc="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brand</a:t>
            </a:r>
            <a:r>
              <a:rPr dirty="0" sz="1400" spc="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identity</a:t>
            </a:r>
            <a:r>
              <a:rPr dirty="0" sz="1400" spc="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with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Chinese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traditions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aim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balanced,</a:t>
            </a:r>
            <a:r>
              <a:rPr dirty="0" sz="14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classic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packaging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—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subtle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yet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culturally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respectful.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37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49600" y="2150173"/>
            <a:ext cx="2861310" cy="42608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600"/>
              <a:t>Brand</a:t>
            </a:r>
            <a:r>
              <a:rPr dirty="0" sz="2600" spc="-15"/>
              <a:t> </a:t>
            </a:r>
            <a:r>
              <a:rPr dirty="0" sz="2600" spc="-10"/>
              <a:t>positioning</a:t>
            </a:r>
            <a:endParaRPr sz="2600"/>
          </a:p>
        </p:txBody>
      </p:sp>
      <p:sp>
        <p:nvSpPr>
          <p:cNvPr id="5" name="object 5" descr=""/>
          <p:cNvSpPr txBox="1"/>
          <p:nvPr/>
        </p:nvSpPr>
        <p:spPr>
          <a:xfrm>
            <a:off x="1678939" y="2680228"/>
            <a:ext cx="5966460" cy="78867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40"/>
              </a:spcBef>
            </a:pP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Actual</a:t>
            </a:r>
            <a:r>
              <a:rPr dirty="0" sz="18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trends;</a:t>
            </a:r>
            <a:r>
              <a:rPr dirty="0" sz="18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Key</a:t>
            </a:r>
            <a:r>
              <a:rPr dirty="0" sz="18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factors</a:t>
            </a:r>
            <a:r>
              <a:rPr dirty="0" sz="18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8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purchase</a:t>
            </a:r>
            <a:r>
              <a:rPr dirty="0" sz="18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E2C68"/>
                </a:solidFill>
                <a:latin typeface="Arial MT"/>
                <a:cs typeface="Arial MT"/>
              </a:rPr>
              <a:t>decisions;</a:t>
            </a:r>
            <a:endParaRPr sz="18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Current</a:t>
            </a:r>
            <a:r>
              <a:rPr dirty="0" sz="18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representation</a:t>
            </a:r>
            <a:r>
              <a:rPr dirty="0" sz="18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8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8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E2C68"/>
                </a:solidFill>
                <a:latin typeface="Arial MT"/>
                <a:cs typeface="Arial MT"/>
              </a:rPr>
              <a:t>company;</a:t>
            </a:r>
            <a:r>
              <a:rPr dirty="0" sz="18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E2C68"/>
                </a:solidFill>
                <a:latin typeface="Arial MT"/>
                <a:cs typeface="Arial MT"/>
              </a:rPr>
              <a:t>Recommendations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38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7037" y="1141094"/>
            <a:ext cx="2018664" cy="2895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00" spc="-10">
                <a:solidFill>
                  <a:srgbClr val="0D2C69"/>
                </a:solidFill>
              </a:rPr>
              <a:t>Eco-</a:t>
            </a:r>
            <a:r>
              <a:rPr dirty="0" sz="1700">
                <a:solidFill>
                  <a:srgbClr val="0D2C69"/>
                </a:solidFill>
              </a:rPr>
              <a:t>Friendly</a:t>
            </a:r>
            <a:r>
              <a:rPr dirty="0" sz="1700" spc="-25">
                <a:solidFill>
                  <a:srgbClr val="0D2C69"/>
                </a:solidFill>
              </a:rPr>
              <a:t> </a:t>
            </a:r>
            <a:r>
              <a:rPr dirty="0" sz="1700" spc="-20">
                <a:solidFill>
                  <a:srgbClr val="0D2C69"/>
                </a:solidFill>
              </a:rPr>
              <a:t>Brand</a:t>
            </a:r>
            <a:endParaRPr sz="1700"/>
          </a:p>
        </p:txBody>
      </p:sp>
      <p:sp>
        <p:nvSpPr>
          <p:cNvPr id="5" name="object 5" descr=""/>
          <p:cNvSpPr txBox="1"/>
          <p:nvPr/>
        </p:nvSpPr>
        <p:spPr>
          <a:xfrm>
            <a:off x="387667" y="1655762"/>
            <a:ext cx="8124190" cy="302958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311150" marR="5080" indent="-299085">
              <a:lnSpc>
                <a:spcPts val="1650"/>
              </a:lnSpc>
              <a:spcBef>
                <a:spcPts val="204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prioritizing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sustainability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their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purchasing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decisions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(eco-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friendly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market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particularly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evident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urban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centers)</a:t>
            </a:r>
            <a:endParaRPr sz="1400">
              <a:latin typeface="Arial MT"/>
              <a:cs typeface="Arial MT"/>
            </a:endParaRPr>
          </a:p>
          <a:p>
            <a:pPr marL="311150" marR="370205" indent="-299085">
              <a:lnSpc>
                <a:spcPts val="1650"/>
              </a:lnSpc>
              <a:spcBef>
                <a:spcPts val="985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65%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Chinese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express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willingness</a:t>
            </a:r>
            <a:r>
              <a:rPr dirty="0" sz="14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pay</a:t>
            </a:r>
            <a:r>
              <a:rPr dirty="0" sz="14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4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premium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for</a:t>
            </a:r>
            <a:r>
              <a:rPr dirty="0" sz="1400" spc="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E2C68"/>
                </a:solidFill>
                <a:latin typeface="Arial"/>
                <a:cs typeface="Arial"/>
              </a:rPr>
              <a:t>eco-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friendly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products (Millennials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Gen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Z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leading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this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shift)</a:t>
            </a:r>
            <a:endParaRPr sz="1400">
              <a:latin typeface="Arial MT"/>
              <a:cs typeface="Arial MT"/>
            </a:endParaRPr>
          </a:p>
          <a:p>
            <a:pPr marL="311150" indent="-285750">
              <a:lnSpc>
                <a:spcPct val="100000"/>
              </a:lnSpc>
              <a:spcBef>
                <a:spcPts val="875"/>
              </a:spcBef>
              <a:buSzPct val="60000"/>
              <a:buChar char="●"/>
              <a:tabLst>
                <a:tab pos="311150" algn="l"/>
              </a:tabLst>
            </a:pP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5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Gen</a:t>
            </a:r>
            <a:r>
              <a:rPr dirty="0" sz="15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Z</a:t>
            </a:r>
            <a:r>
              <a:rPr dirty="0" sz="15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group</a:t>
            </a:r>
            <a:r>
              <a:rPr dirty="0" sz="15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aged</a:t>
            </a:r>
            <a:r>
              <a:rPr dirty="0" sz="15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16</a:t>
            </a:r>
            <a:r>
              <a:rPr dirty="0" sz="15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5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24</a:t>
            </a:r>
            <a:r>
              <a:rPr dirty="0" sz="15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years</a:t>
            </a:r>
            <a:r>
              <a:rPr dirty="0" sz="15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has</a:t>
            </a:r>
            <a:r>
              <a:rPr dirty="0" sz="15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5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strongest</a:t>
            </a:r>
            <a:r>
              <a:rPr dirty="0" sz="15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awareness</a:t>
            </a:r>
            <a:r>
              <a:rPr dirty="0" sz="15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500" spc="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preventive</a:t>
            </a:r>
            <a:r>
              <a:rPr dirty="0" sz="15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spc="-20" b="1">
                <a:solidFill>
                  <a:srgbClr val="0E2C68"/>
                </a:solidFill>
                <a:latin typeface="Arial"/>
                <a:cs typeface="Arial"/>
              </a:rPr>
              <a:t>oral</a:t>
            </a:r>
            <a:endParaRPr sz="1500">
              <a:latin typeface="Arial"/>
              <a:cs typeface="Arial"/>
            </a:endParaRPr>
          </a:p>
          <a:p>
            <a:pPr marL="311150">
              <a:lnSpc>
                <a:spcPct val="100000"/>
              </a:lnSpc>
              <a:spcBef>
                <a:spcPts val="5"/>
              </a:spcBef>
            </a:pP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care</a:t>
            </a:r>
            <a:r>
              <a:rPr dirty="0" sz="15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+</a:t>
            </a:r>
            <a:r>
              <a:rPr dirty="0" sz="15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purchase</a:t>
            </a:r>
            <a:r>
              <a:rPr dirty="0" sz="15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electronic</a:t>
            </a:r>
            <a:r>
              <a:rPr dirty="0" sz="15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toothbrushes</a:t>
            </a:r>
            <a:r>
              <a:rPr dirty="0" sz="15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5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other</a:t>
            </a:r>
            <a:r>
              <a:rPr dirty="0" sz="15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5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5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0E2C68"/>
                </a:solidFill>
                <a:latin typeface="Arial MT"/>
                <a:cs typeface="Arial MT"/>
              </a:rPr>
              <a:t>their </a:t>
            </a:r>
            <a:r>
              <a:rPr dirty="0" sz="1500" spc="-10">
                <a:solidFill>
                  <a:srgbClr val="0E2C68"/>
                </a:solidFill>
                <a:latin typeface="Arial MT"/>
                <a:cs typeface="Arial MT"/>
              </a:rPr>
              <a:t>parents</a:t>
            </a:r>
            <a:endParaRPr sz="1500">
              <a:latin typeface="Arial MT"/>
              <a:cs typeface="Arial MT"/>
            </a:endParaRPr>
          </a:p>
          <a:p>
            <a:pPr marL="311150" marR="262255" indent="-299085">
              <a:lnSpc>
                <a:spcPts val="1650"/>
              </a:lnSpc>
              <a:spcBef>
                <a:spcPts val="1085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Over 90%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young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Chinese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buyers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interested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sustainable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products,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they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view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them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as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environmentally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responsible</a:t>
            </a:r>
            <a:endParaRPr sz="1400">
              <a:latin typeface="Arial MT"/>
              <a:cs typeface="Arial MT"/>
            </a:endParaRPr>
          </a:p>
          <a:p>
            <a:pPr marL="311150" indent="-298450">
              <a:lnSpc>
                <a:spcPct val="100000"/>
              </a:lnSpc>
              <a:spcBef>
                <a:spcPts val="905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Biodegradable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low-carbon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manufacturing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processes</a:t>
            </a:r>
            <a:endParaRPr sz="1400">
              <a:latin typeface="Arial MT"/>
              <a:cs typeface="Arial MT"/>
            </a:endParaRPr>
          </a:p>
          <a:p>
            <a:pPr marL="311150" marR="567690" indent="-299085">
              <a:lnSpc>
                <a:spcPts val="1650"/>
              </a:lnSpc>
              <a:spcBef>
                <a:spcPts val="1255"/>
              </a:spcBef>
              <a:buSzPct val="78571"/>
              <a:buChar char="●"/>
              <a:tabLst>
                <a:tab pos="31115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75%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survey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-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third-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party</a:t>
            </a:r>
            <a:r>
              <a:rPr dirty="0" sz="140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certifications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transparent</a:t>
            </a:r>
            <a:r>
              <a:rPr dirty="0" sz="1400" spc="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sustainability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reports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influence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their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purchase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decisions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39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964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25"/>
              </a:spcBef>
            </a:pPr>
            <a:r>
              <a:rPr dirty="0" sz="1700" spc="-10">
                <a:solidFill>
                  <a:srgbClr val="0D2C69"/>
                </a:solidFill>
              </a:rPr>
              <a:t>Eco-</a:t>
            </a:r>
            <a:r>
              <a:rPr dirty="0" sz="1700">
                <a:solidFill>
                  <a:srgbClr val="0D2C69"/>
                </a:solidFill>
              </a:rPr>
              <a:t>Frien</a:t>
            </a:r>
            <a:r>
              <a:rPr dirty="0" sz="1700"/>
              <a:t>dly</a:t>
            </a:r>
            <a:r>
              <a:rPr dirty="0" sz="1700" spc="-25"/>
              <a:t> </a:t>
            </a:r>
            <a:r>
              <a:rPr dirty="0" sz="1700"/>
              <a:t>Brand.</a:t>
            </a:r>
            <a:r>
              <a:rPr dirty="0" sz="1700" spc="-60"/>
              <a:t> </a:t>
            </a:r>
            <a:r>
              <a:rPr dirty="0" sz="1700"/>
              <a:t>Other</a:t>
            </a:r>
            <a:r>
              <a:rPr dirty="0" sz="1700" spc="-25"/>
              <a:t> </a:t>
            </a:r>
            <a:r>
              <a:rPr dirty="0" sz="1700" spc="-10"/>
              <a:t>trends</a:t>
            </a:r>
            <a:endParaRPr sz="1700"/>
          </a:p>
        </p:txBody>
      </p:sp>
      <p:sp>
        <p:nvSpPr>
          <p:cNvPr id="5" name="object 5" descr=""/>
          <p:cNvSpPr txBox="1"/>
          <p:nvPr/>
        </p:nvSpPr>
        <p:spPr>
          <a:xfrm>
            <a:off x="250190" y="1418843"/>
            <a:ext cx="8406765" cy="336422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Gen</a:t>
            </a:r>
            <a:r>
              <a:rPr dirty="0" sz="15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Z</a:t>
            </a:r>
            <a:r>
              <a:rPr dirty="0" sz="15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5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Millennials</a:t>
            </a:r>
            <a:r>
              <a:rPr dirty="0" sz="1700" spc="-10" b="1">
                <a:solidFill>
                  <a:srgbClr val="0E2C68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469900" indent="-304800">
              <a:lnSpc>
                <a:spcPts val="1664"/>
              </a:lnSpc>
              <a:spcBef>
                <a:spcPts val="1190"/>
              </a:spcBef>
              <a:buSzPct val="85714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Trends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fashion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all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directions</a:t>
            </a:r>
            <a:endParaRPr sz="1400">
              <a:latin typeface="Arial MT"/>
              <a:cs typeface="Arial MT"/>
            </a:endParaRPr>
          </a:p>
          <a:p>
            <a:pPr marL="469900" indent="-304800">
              <a:lnSpc>
                <a:spcPts val="1650"/>
              </a:lnSpc>
              <a:buSzPct val="85714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Does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not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know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English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at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 high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level</a:t>
            </a:r>
            <a:endParaRPr sz="1400">
              <a:latin typeface="Arial MT"/>
              <a:cs typeface="Arial MT"/>
            </a:endParaRPr>
          </a:p>
          <a:p>
            <a:pPr marL="469900" indent="-304800">
              <a:lnSpc>
                <a:spcPts val="1655"/>
              </a:lnSpc>
              <a:buSzPct val="85714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have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high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loyalty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toothpaste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brands</a:t>
            </a:r>
            <a:endParaRPr sz="1400">
              <a:latin typeface="Arial"/>
              <a:cs typeface="Arial"/>
            </a:endParaRPr>
          </a:p>
          <a:p>
            <a:pPr marL="469900" indent="-304800">
              <a:lnSpc>
                <a:spcPts val="1655"/>
              </a:lnSpc>
              <a:buSzPct val="85714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Marketing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strategies,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such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gifts,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limited-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time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discounts,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 marL="469900" indent="-304800">
              <a:lnSpc>
                <a:spcPts val="1664"/>
              </a:lnSpc>
              <a:buSzPct val="85714"/>
              <a:buChar char="●"/>
              <a:tabLst>
                <a:tab pos="469900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Fluoride-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free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safe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children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Tastes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Mint,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fruit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tea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most</a:t>
            </a:r>
            <a:r>
              <a:rPr dirty="0" sz="1400" spc="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popular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flavors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Effects:</a:t>
            </a:r>
            <a:r>
              <a:rPr dirty="0" sz="14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Whitening,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anti-caries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fresh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breath,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anti-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sensitivity,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anti-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inflammatory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hemostatic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effects</a:t>
            </a:r>
            <a:endParaRPr sz="1400">
              <a:latin typeface="Arial MT"/>
              <a:cs typeface="Arial MT"/>
            </a:endParaRPr>
          </a:p>
          <a:p>
            <a:pPr marL="12700" marR="5080">
              <a:lnSpc>
                <a:spcPts val="1650"/>
              </a:lnSpc>
              <a:spcBef>
                <a:spcPts val="1255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Personalized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demand:</a:t>
            </a:r>
            <a:r>
              <a:rPr dirty="0" sz="1400" spc="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hope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able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choose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suits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their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problems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taste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preferences,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also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hope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have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personalized packaging and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design.</a:t>
            </a:r>
            <a:endParaRPr sz="1400">
              <a:latin typeface="Arial MT"/>
              <a:cs typeface="Arial MT"/>
            </a:endParaRPr>
          </a:p>
          <a:p>
            <a:pPr marL="12700" marR="283845">
              <a:lnSpc>
                <a:spcPts val="1650"/>
              </a:lnSpc>
              <a:spcBef>
                <a:spcPts val="1205"/>
              </a:spcBef>
            </a:pP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Prioritizing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willing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pay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higher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prices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high-end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better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efficacy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ingredients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132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F2C69"/>
                </a:solidFill>
                <a:latin typeface="Arial MT"/>
                <a:cs typeface="Arial MT"/>
              </a:rPr>
              <a:t>4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3886200" y="357250"/>
            <a:ext cx="5048250" cy="3872229"/>
            <a:chOff x="3886200" y="357250"/>
            <a:chExt cx="5048250" cy="3872229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00" y="1190625"/>
              <a:ext cx="5048250" cy="30384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7037" y="1172463"/>
            <a:ext cx="2994025" cy="3009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Households’</a:t>
            </a:r>
            <a:r>
              <a:rPr dirty="0" spc="-40"/>
              <a:t> </a:t>
            </a:r>
            <a:r>
              <a:rPr dirty="0"/>
              <a:t>income</a:t>
            </a:r>
            <a:r>
              <a:rPr dirty="0" spc="-70"/>
              <a:t> </a:t>
            </a:r>
            <a:r>
              <a:rPr dirty="0" spc="-10"/>
              <a:t>(2024)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427037" y="1866582"/>
            <a:ext cx="3164840" cy="140716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nationwide</a:t>
            </a:r>
            <a:r>
              <a:rPr dirty="0" sz="1400" spc="-4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per</a:t>
            </a:r>
            <a:r>
              <a:rPr dirty="0" sz="1400" spc="-3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capita</a:t>
            </a:r>
            <a:r>
              <a:rPr dirty="0" sz="1400" spc="-4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disposable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income</a:t>
            </a:r>
            <a:r>
              <a:rPr dirty="0" sz="1400" spc="-2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- 41,314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yuan:</a:t>
            </a:r>
            <a:endParaRPr sz="140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755"/>
              </a:spcBef>
              <a:buFont typeface="Arial MT"/>
              <a:buChar char="●"/>
              <a:tabLst>
                <a:tab pos="469900" algn="l"/>
              </a:tabLst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nominal</a:t>
            </a:r>
            <a:r>
              <a:rPr dirty="0" sz="1400" spc="5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increase</a:t>
            </a:r>
            <a:r>
              <a:rPr dirty="0" sz="1400" spc="-4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of</a:t>
            </a:r>
            <a:r>
              <a:rPr dirty="0" sz="1400" spc="-3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5.3%</a:t>
            </a:r>
            <a:r>
              <a:rPr dirty="0" sz="1400" spc="-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over</a:t>
            </a:r>
            <a:endParaRPr sz="1400">
              <a:latin typeface="Arial MT"/>
              <a:cs typeface="Arial MT"/>
            </a:endParaRPr>
          </a:p>
          <a:p>
            <a:pPr marL="470534">
              <a:lnSpc>
                <a:spcPts val="1664"/>
              </a:lnSpc>
              <a:spcBef>
                <a:spcPts val="45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-6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previous</a:t>
            </a:r>
            <a:r>
              <a:rPr dirty="0" sz="1400" spc="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year</a:t>
            </a:r>
            <a:endParaRPr sz="1400">
              <a:latin typeface="Arial MT"/>
              <a:cs typeface="Arial MT"/>
            </a:endParaRPr>
          </a:p>
          <a:p>
            <a:pPr marL="470534" marR="525780" indent="-318135">
              <a:lnSpc>
                <a:spcPts val="1650"/>
              </a:lnSpc>
              <a:spcBef>
                <a:spcPts val="70"/>
              </a:spcBef>
              <a:buFont typeface="Arial MT"/>
              <a:buChar char="●"/>
              <a:tabLst>
                <a:tab pos="470534" algn="l"/>
              </a:tabLst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real</a:t>
            </a:r>
            <a:r>
              <a:rPr dirty="0" sz="1400" spc="-3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increase</a:t>
            </a:r>
            <a:r>
              <a:rPr dirty="0" sz="1400" spc="-5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of</a:t>
            </a:r>
            <a:r>
              <a:rPr dirty="0" sz="1400" spc="4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5.1%</a:t>
            </a:r>
            <a:r>
              <a:rPr dirty="0" sz="1400" spc="-3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after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deducting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price</a:t>
            </a:r>
            <a:r>
              <a:rPr dirty="0" sz="1400" spc="-8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factor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27037" y="3355403"/>
            <a:ext cx="3216910" cy="119697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median</a:t>
            </a:r>
            <a:r>
              <a:rPr dirty="0" sz="1400" spc="-4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 nationwide per</a:t>
            </a:r>
            <a:r>
              <a:rPr dirty="0" sz="1400" spc="-5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capita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disposable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income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-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34,707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yuan</a:t>
            </a:r>
            <a:r>
              <a:rPr dirty="0" sz="1400" spc="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→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5.1%</a:t>
            </a:r>
            <a:r>
              <a:rPr dirty="0" sz="1400" spc="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increase</a:t>
            </a:r>
            <a:endParaRPr sz="1400">
              <a:latin typeface="Arial"/>
              <a:cs typeface="Arial"/>
            </a:endParaRPr>
          </a:p>
          <a:p>
            <a:pPr marL="12700" marR="78105">
              <a:lnSpc>
                <a:spcPct val="102800"/>
              </a:lnSpc>
              <a:spcBef>
                <a:spcPts val="710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Growing</a:t>
            </a:r>
            <a:r>
              <a:rPr dirty="0" sz="1400" spc="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upper-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middle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class - from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12%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(in</a:t>
            </a:r>
            <a:r>
              <a:rPr dirty="0" sz="1400" spc="1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2015)</a:t>
            </a:r>
            <a:r>
              <a:rPr dirty="0" sz="1400" spc="3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to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39%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(in</a:t>
            </a:r>
            <a:r>
              <a:rPr dirty="0" sz="1400" spc="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2021)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230115" y="4316729"/>
            <a:ext cx="4272280" cy="3276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65"/>
              </a:spcBef>
            </a:pPr>
            <a:r>
              <a:rPr dirty="0" sz="950">
                <a:latin typeface="Arial MT"/>
                <a:cs typeface="Arial MT"/>
              </a:rPr>
              <a:t>Per</a:t>
            </a:r>
            <a:r>
              <a:rPr dirty="0" sz="950" spc="105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Capita</a:t>
            </a:r>
            <a:r>
              <a:rPr dirty="0" sz="950" spc="125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Disposable</a:t>
            </a:r>
            <a:r>
              <a:rPr dirty="0" sz="950" spc="120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Income</a:t>
            </a:r>
            <a:r>
              <a:rPr dirty="0" sz="950" spc="125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of</a:t>
            </a:r>
            <a:r>
              <a:rPr dirty="0" sz="950" spc="185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Urban</a:t>
            </a:r>
            <a:r>
              <a:rPr dirty="0" sz="950" spc="125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and</a:t>
            </a:r>
            <a:r>
              <a:rPr dirty="0" sz="950" spc="120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Rural</a:t>
            </a:r>
            <a:r>
              <a:rPr dirty="0" sz="950" spc="160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Residents</a:t>
            </a:r>
            <a:r>
              <a:rPr dirty="0" sz="950" spc="95">
                <a:latin typeface="Arial MT"/>
                <a:cs typeface="Arial MT"/>
              </a:rPr>
              <a:t> </a:t>
            </a:r>
            <a:r>
              <a:rPr dirty="0" sz="950">
                <a:latin typeface="Arial MT"/>
                <a:cs typeface="Arial MT"/>
              </a:rPr>
              <a:t>Nationwide</a:t>
            </a:r>
            <a:r>
              <a:rPr dirty="0" sz="950" spc="120">
                <a:latin typeface="Arial MT"/>
                <a:cs typeface="Arial MT"/>
              </a:rPr>
              <a:t> </a:t>
            </a:r>
            <a:r>
              <a:rPr dirty="0" sz="950" spc="-25">
                <a:latin typeface="Arial MT"/>
                <a:cs typeface="Arial MT"/>
              </a:rPr>
              <a:t>for </a:t>
            </a:r>
            <a:r>
              <a:rPr dirty="0" sz="950">
                <a:latin typeface="Arial MT"/>
                <a:cs typeface="Arial MT"/>
              </a:rPr>
              <a:t>2024.</a:t>
            </a:r>
            <a:r>
              <a:rPr dirty="0" sz="950" spc="155">
                <a:latin typeface="Arial MT"/>
                <a:cs typeface="Arial MT"/>
              </a:rPr>
              <a:t> </a:t>
            </a:r>
            <a:r>
              <a:rPr dirty="0" sz="950" i="1">
                <a:latin typeface="Arial"/>
                <a:cs typeface="Arial"/>
              </a:rPr>
              <a:t>Source:</a:t>
            </a:r>
            <a:r>
              <a:rPr dirty="0" u="sng" sz="950" spc="195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5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National</a:t>
            </a:r>
            <a:r>
              <a:rPr dirty="0" u="sng" sz="950" spc="6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5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Bureau</a:t>
            </a:r>
            <a:r>
              <a:rPr dirty="0" u="sng" sz="950" spc="125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5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of</a:t>
            </a:r>
            <a:r>
              <a:rPr dirty="0" u="sng" sz="950" spc="85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5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Statistics</a:t>
            </a:r>
            <a:r>
              <a:rPr dirty="0" u="sng" sz="950" spc="105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5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of</a:t>
            </a:r>
            <a:r>
              <a:rPr dirty="0" u="sng" sz="950" spc="85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950" spc="-2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China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40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8984" rIns="0" bIns="0" rtlCol="0" vert="horz">
            <a:spAutoFit/>
          </a:bodyPr>
          <a:lstStyle/>
          <a:p>
            <a:pPr marL="201295">
              <a:lnSpc>
                <a:spcPct val="100000"/>
              </a:lnSpc>
              <a:spcBef>
                <a:spcPts val="125"/>
              </a:spcBef>
            </a:pPr>
            <a:r>
              <a:rPr dirty="0" sz="1700"/>
              <a:t>Key</a:t>
            </a:r>
            <a:r>
              <a:rPr dirty="0" sz="1700" spc="-30"/>
              <a:t> </a:t>
            </a:r>
            <a:r>
              <a:rPr dirty="0" sz="1700"/>
              <a:t>Factors</a:t>
            </a:r>
            <a:r>
              <a:rPr dirty="0" sz="1700" spc="-20"/>
              <a:t> </a:t>
            </a:r>
            <a:r>
              <a:rPr dirty="0" sz="1700"/>
              <a:t>of</a:t>
            </a:r>
            <a:r>
              <a:rPr dirty="0" sz="1700" spc="-20"/>
              <a:t> </a:t>
            </a:r>
            <a:r>
              <a:rPr dirty="0" sz="1700"/>
              <a:t>Purchase</a:t>
            </a:r>
            <a:r>
              <a:rPr dirty="0" sz="1700" spc="-20"/>
              <a:t> </a:t>
            </a:r>
            <a:r>
              <a:rPr dirty="0" sz="1700"/>
              <a:t>Decisions</a:t>
            </a:r>
            <a:r>
              <a:rPr dirty="0" sz="1700" spc="-20"/>
              <a:t> </a:t>
            </a:r>
            <a:r>
              <a:rPr dirty="0" sz="1700"/>
              <a:t>for</a:t>
            </a:r>
            <a:r>
              <a:rPr dirty="0" sz="1700" spc="-30"/>
              <a:t> </a:t>
            </a:r>
            <a:r>
              <a:rPr dirty="0" sz="1700"/>
              <a:t>Toothpaste</a:t>
            </a:r>
            <a:r>
              <a:rPr dirty="0" sz="1700" spc="-20"/>
              <a:t> </a:t>
            </a:r>
            <a:r>
              <a:rPr dirty="0" sz="1700"/>
              <a:t>and</a:t>
            </a:r>
            <a:r>
              <a:rPr dirty="0" sz="1700" spc="-40"/>
              <a:t> </a:t>
            </a:r>
            <a:r>
              <a:rPr dirty="0" sz="1700"/>
              <a:t>Oral</a:t>
            </a:r>
            <a:r>
              <a:rPr dirty="0" sz="1700" spc="10"/>
              <a:t> </a:t>
            </a:r>
            <a:r>
              <a:rPr dirty="0" sz="1700"/>
              <a:t>Care</a:t>
            </a:r>
            <a:r>
              <a:rPr dirty="0" sz="1700" spc="-15"/>
              <a:t> </a:t>
            </a:r>
            <a:r>
              <a:rPr dirty="0" sz="1700" spc="-10"/>
              <a:t>Products</a:t>
            </a:r>
            <a:endParaRPr sz="1700"/>
          </a:p>
        </p:txBody>
      </p:sp>
      <p:sp>
        <p:nvSpPr>
          <p:cNvPr id="5" name="object 5" descr=""/>
          <p:cNvSpPr txBox="1"/>
          <p:nvPr/>
        </p:nvSpPr>
        <p:spPr>
          <a:xfrm>
            <a:off x="347345" y="1707578"/>
            <a:ext cx="8235950" cy="274510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45"/>
              </a:spcBef>
              <a:buSzPct val="85714"/>
              <a:buChar char="●"/>
              <a:tabLst>
                <a:tab pos="3175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Featuring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innovative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ingredients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technologies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offer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enhanced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benefits</a:t>
            </a:r>
            <a:endParaRPr sz="14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950"/>
              </a:spcBef>
              <a:buSzPct val="85714"/>
              <a:buFont typeface="Arial MT"/>
              <a:buChar char="●"/>
              <a:tabLst>
                <a:tab pos="3175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Established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Brands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history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quality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safety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preferred</a:t>
            </a:r>
            <a:endParaRPr sz="14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950"/>
              </a:spcBef>
              <a:buSzPct val="85714"/>
              <a:buFont typeface="Arial MT"/>
              <a:buChar char="●"/>
              <a:tabLst>
                <a:tab pos="3175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Preference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for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Natural</a:t>
            </a:r>
            <a:r>
              <a:rPr dirty="0" sz="14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Products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025"/>
              </a:spcBef>
              <a:buSzPct val="85714"/>
              <a:buFont typeface="Arial MT"/>
              <a:buChar char="●"/>
              <a:tabLst>
                <a:tab pos="317500" algn="l"/>
              </a:tabLst>
            </a:pP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Cost-Effectiveness</a:t>
            </a:r>
            <a:endParaRPr sz="14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950"/>
              </a:spcBef>
              <a:buSzPct val="85714"/>
              <a:buChar char="●"/>
              <a:tabLst>
                <a:tab pos="3175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care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 title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marked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"fresh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breath"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have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highest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sales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volume</a:t>
            </a:r>
            <a:endParaRPr sz="14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950"/>
              </a:spcBef>
              <a:buSzPct val="85714"/>
              <a:buChar char="●"/>
              <a:tabLst>
                <a:tab pos="317500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"fluoride-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containing"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"anti-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caries"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mentioned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more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children's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oral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care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endParaRPr sz="14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950"/>
              </a:spcBef>
              <a:buSzPct val="85714"/>
              <a:buChar char="●"/>
              <a:tabLst>
                <a:tab pos="3175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sales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volume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marked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"portable"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"independent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packaging"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are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among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top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ten</a:t>
            </a:r>
            <a:endParaRPr sz="1400">
              <a:latin typeface="Arial MT"/>
              <a:cs typeface="Arial MT"/>
            </a:endParaRPr>
          </a:p>
          <a:p>
            <a:pPr marL="317500" indent="-304800">
              <a:lnSpc>
                <a:spcPct val="100000"/>
              </a:lnSpc>
              <a:spcBef>
                <a:spcPts val="1250"/>
              </a:spcBef>
              <a:buSzPct val="85714"/>
              <a:buFont typeface="Arial MT"/>
              <a:buChar char="●"/>
              <a:tabLst>
                <a:tab pos="317500" algn="l"/>
              </a:tabLst>
            </a:pPr>
            <a:r>
              <a:rPr dirty="0" sz="1400" spc="-75">
                <a:solidFill>
                  <a:srgbClr val="0E2C68"/>
                </a:solidFill>
                <a:latin typeface="SimSun"/>
                <a:cs typeface="SimSun"/>
              </a:rPr>
              <a:t>现在牙膏价格确实越来越离谱了，牙膏购买频率高，希望商家少一些花里胡哨，回归产品本质。</a:t>
            </a:r>
            <a:endParaRPr sz="14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41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86270" y="357250"/>
            <a:ext cx="8559800" cy="2538095"/>
            <a:chOff x="186270" y="357250"/>
            <a:chExt cx="8559800" cy="253809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1033" y="1399539"/>
              <a:ext cx="399415" cy="392430"/>
            </a:xfrm>
            <a:custGeom>
              <a:avLst/>
              <a:gdLst/>
              <a:ahLst/>
              <a:cxnLst/>
              <a:rect l="l" t="t" r="r" b="b"/>
              <a:pathLst>
                <a:path w="399415" h="392430">
                  <a:moveTo>
                    <a:pt x="398995" y="133350"/>
                  </a:moveTo>
                  <a:lnTo>
                    <a:pt x="262216" y="133350"/>
                  </a:lnTo>
                  <a:lnTo>
                    <a:pt x="262216" y="0"/>
                  </a:lnTo>
                  <a:lnTo>
                    <a:pt x="136766" y="0"/>
                  </a:lnTo>
                  <a:lnTo>
                    <a:pt x="136766" y="133350"/>
                  </a:lnTo>
                  <a:lnTo>
                    <a:pt x="0" y="133350"/>
                  </a:lnTo>
                  <a:lnTo>
                    <a:pt x="0" y="259080"/>
                  </a:lnTo>
                  <a:lnTo>
                    <a:pt x="136766" y="259080"/>
                  </a:lnTo>
                  <a:lnTo>
                    <a:pt x="136766" y="392430"/>
                  </a:lnTo>
                  <a:lnTo>
                    <a:pt x="262216" y="392430"/>
                  </a:lnTo>
                  <a:lnTo>
                    <a:pt x="262216" y="259080"/>
                  </a:lnTo>
                  <a:lnTo>
                    <a:pt x="398995" y="259080"/>
                  </a:lnTo>
                  <a:lnTo>
                    <a:pt x="398995" y="13335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1033" y="1399412"/>
              <a:ext cx="399415" cy="392430"/>
            </a:xfrm>
            <a:custGeom>
              <a:avLst/>
              <a:gdLst/>
              <a:ahLst/>
              <a:cxnLst/>
              <a:rect l="l" t="t" r="r" b="b"/>
              <a:pathLst>
                <a:path w="399415" h="392430">
                  <a:moveTo>
                    <a:pt x="0" y="133350"/>
                  </a:moveTo>
                  <a:lnTo>
                    <a:pt x="136766" y="133350"/>
                  </a:lnTo>
                  <a:lnTo>
                    <a:pt x="136766" y="0"/>
                  </a:lnTo>
                  <a:lnTo>
                    <a:pt x="262216" y="0"/>
                  </a:lnTo>
                  <a:lnTo>
                    <a:pt x="262216" y="133350"/>
                  </a:lnTo>
                  <a:lnTo>
                    <a:pt x="398995" y="133350"/>
                  </a:lnTo>
                  <a:lnTo>
                    <a:pt x="398995" y="258699"/>
                  </a:lnTo>
                  <a:lnTo>
                    <a:pt x="262216" y="258699"/>
                  </a:lnTo>
                  <a:lnTo>
                    <a:pt x="262216" y="392049"/>
                  </a:lnTo>
                  <a:lnTo>
                    <a:pt x="136766" y="392049"/>
                  </a:lnTo>
                  <a:lnTo>
                    <a:pt x="136766" y="258699"/>
                  </a:lnTo>
                  <a:lnTo>
                    <a:pt x="0" y="258699"/>
                  </a:lnTo>
                  <a:lnTo>
                    <a:pt x="0" y="133350"/>
                  </a:lnTo>
                  <a:close/>
                </a:path>
              </a:pathLst>
            </a:custGeom>
            <a:ln w="952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91033" y="2796174"/>
              <a:ext cx="399415" cy="94615"/>
            </a:xfrm>
            <a:custGeom>
              <a:avLst/>
              <a:gdLst/>
              <a:ahLst/>
              <a:cxnLst/>
              <a:rect l="l" t="t" r="r" b="b"/>
              <a:pathLst>
                <a:path w="399415" h="94614">
                  <a:moveTo>
                    <a:pt x="398995" y="0"/>
                  </a:moveTo>
                  <a:lnTo>
                    <a:pt x="0" y="0"/>
                  </a:lnTo>
                  <a:lnTo>
                    <a:pt x="0" y="94091"/>
                  </a:lnTo>
                  <a:lnTo>
                    <a:pt x="398995" y="94091"/>
                  </a:lnTo>
                  <a:lnTo>
                    <a:pt x="398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1033" y="2796174"/>
              <a:ext cx="399415" cy="94615"/>
            </a:xfrm>
            <a:custGeom>
              <a:avLst/>
              <a:gdLst/>
              <a:ahLst/>
              <a:cxnLst/>
              <a:rect l="l" t="t" r="r" b="b"/>
              <a:pathLst>
                <a:path w="399415" h="94614">
                  <a:moveTo>
                    <a:pt x="0" y="94091"/>
                  </a:moveTo>
                  <a:lnTo>
                    <a:pt x="398995" y="94091"/>
                  </a:lnTo>
                  <a:lnTo>
                    <a:pt x="398995" y="0"/>
                  </a:lnTo>
                  <a:lnTo>
                    <a:pt x="0" y="0"/>
                  </a:lnTo>
                  <a:lnTo>
                    <a:pt x="0" y="94091"/>
                  </a:lnTo>
                  <a:close/>
                </a:path>
              </a:pathLst>
            </a:custGeom>
            <a:ln w="9525">
              <a:solidFill>
                <a:srgbClr val="E61F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34950" y="906716"/>
            <a:ext cx="1165225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Packaging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687705" y="1333055"/>
            <a:ext cx="8100059" cy="2802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622925">
              <a:lnSpc>
                <a:spcPct val="1566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Eco-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Friendly</a:t>
            </a:r>
            <a:r>
              <a:rPr dirty="0" sz="1400" spc="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Packaging;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Natural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Ingredient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Emphasis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;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Usage</a:t>
            </a:r>
            <a:r>
              <a:rPr dirty="0" sz="14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400" spc="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advanced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technologies;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Lack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Localization:</a:t>
            </a:r>
            <a:endParaRPr sz="1400">
              <a:latin typeface="Arial"/>
              <a:cs typeface="Arial"/>
            </a:endParaRPr>
          </a:p>
          <a:p>
            <a:pPr marL="12700" marR="194310" indent="-4445">
              <a:lnSpc>
                <a:spcPts val="1650"/>
              </a:lnSpc>
              <a:spcBef>
                <a:spcPts val="1035"/>
              </a:spcBef>
              <a:buSzPct val="92857"/>
              <a:buChar char="•"/>
              <a:tabLst>
                <a:tab pos="78105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SPLAT’s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marketing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materials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primarily use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English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Russian,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limited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Chinese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adaptation</a:t>
            </a:r>
            <a:endParaRPr sz="1400">
              <a:latin typeface="Arial MT"/>
              <a:cs typeface="Arial MT"/>
            </a:endParaRPr>
          </a:p>
          <a:p>
            <a:pPr marL="12700" marR="5080" indent="-4445">
              <a:lnSpc>
                <a:spcPts val="1650"/>
              </a:lnSpc>
              <a:spcBef>
                <a:spcPts val="1055"/>
              </a:spcBef>
              <a:buSzPct val="92857"/>
              <a:buChar char="•"/>
              <a:tabLst>
                <a:tab pos="78105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Design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may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focus too much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international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style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ignore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cultural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characteristics and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consumer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preferences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Chinese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market.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788" rIns="0" bIns="0" rtlCol="0" vert="horz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Packaging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83907" y="1560893"/>
            <a:ext cx="7889875" cy="239268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Insufficient</a:t>
            </a:r>
            <a:r>
              <a:rPr dirty="0" sz="14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market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segmentation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16300"/>
              </a:lnSpc>
              <a:tabLst>
                <a:tab pos="4140835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400" spc="-10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design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may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lack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segmentation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strategies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different consumer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groups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Chinese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market.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example,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there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may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not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be obvious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differentiation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design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gift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market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general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market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No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specific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festival</a:t>
            </a:r>
            <a:r>
              <a:rPr dirty="0" sz="1400" spc="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packaging;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Design</a:t>
            </a:r>
            <a:r>
              <a:rPr dirty="0" sz="14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Complexity:</a:t>
            </a:r>
            <a:endParaRPr sz="1400">
              <a:latin typeface="Arial"/>
              <a:cs typeface="Arial"/>
            </a:endParaRPr>
          </a:p>
          <a:p>
            <a:pPr marL="12700" marR="353060" indent="-4445">
              <a:lnSpc>
                <a:spcPts val="1650"/>
              </a:lnSpc>
              <a:spcBef>
                <a:spcPts val="1030"/>
              </a:spcBef>
              <a:buSzPct val="92857"/>
              <a:buChar char="•"/>
              <a:tabLst>
                <a:tab pos="78105" algn="l"/>
                <a:tab pos="3709035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Competitor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brands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China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often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use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gold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accents,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soft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pastels,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traditional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motifs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create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a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sense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premium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quality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trust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Incorporate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localized</a:t>
            </a:r>
            <a:r>
              <a:rPr dirty="0" sz="14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color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psychology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!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No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mascot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for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children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product</a:t>
            </a:r>
            <a:r>
              <a:rPr dirty="0" sz="14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line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33895" y="1667461"/>
            <a:ext cx="4547870" cy="2199640"/>
            <a:chOff x="233895" y="1667461"/>
            <a:chExt cx="4547870" cy="2199640"/>
          </a:xfrm>
        </p:grpSpPr>
        <p:sp>
          <p:nvSpPr>
            <p:cNvPr id="7" name="object 7" descr=""/>
            <p:cNvSpPr/>
            <p:nvPr/>
          </p:nvSpPr>
          <p:spPr>
            <a:xfrm>
              <a:off x="238658" y="1672224"/>
              <a:ext cx="399415" cy="94615"/>
            </a:xfrm>
            <a:custGeom>
              <a:avLst/>
              <a:gdLst/>
              <a:ahLst/>
              <a:cxnLst/>
              <a:rect l="l" t="t" r="r" b="b"/>
              <a:pathLst>
                <a:path w="399415" h="94614">
                  <a:moveTo>
                    <a:pt x="398995" y="0"/>
                  </a:moveTo>
                  <a:lnTo>
                    <a:pt x="0" y="0"/>
                  </a:lnTo>
                  <a:lnTo>
                    <a:pt x="0" y="94091"/>
                  </a:lnTo>
                  <a:lnTo>
                    <a:pt x="398995" y="94091"/>
                  </a:lnTo>
                  <a:lnTo>
                    <a:pt x="398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38658" y="1672224"/>
              <a:ext cx="399415" cy="94615"/>
            </a:xfrm>
            <a:custGeom>
              <a:avLst/>
              <a:gdLst/>
              <a:ahLst/>
              <a:cxnLst/>
              <a:rect l="l" t="t" r="r" b="b"/>
              <a:pathLst>
                <a:path w="399415" h="94614">
                  <a:moveTo>
                    <a:pt x="0" y="94091"/>
                  </a:moveTo>
                  <a:lnTo>
                    <a:pt x="398995" y="94091"/>
                  </a:lnTo>
                  <a:lnTo>
                    <a:pt x="398995" y="0"/>
                  </a:lnTo>
                  <a:lnTo>
                    <a:pt x="0" y="0"/>
                  </a:lnTo>
                  <a:lnTo>
                    <a:pt x="0" y="94091"/>
                  </a:lnTo>
                  <a:close/>
                </a:path>
              </a:pathLst>
            </a:custGeom>
            <a:ln w="9524">
              <a:solidFill>
                <a:srgbClr val="E61F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624326" y="2376551"/>
              <a:ext cx="1152525" cy="180975"/>
            </a:xfrm>
            <a:custGeom>
              <a:avLst/>
              <a:gdLst/>
              <a:ahLst/>
              <a:cxnLst/>
              <a:rect l="l" t="t" r="r" b="b"/>
              <a:pathLst>
                <a:path w="1152525" h="180975">
                  <a:moveTo>
                    <a:pt x="1061974" y="0"/>
                  </a:moveTo>
                  <a:lnTo>
                    <a:pt x="1061974" y="45212"/>
                  </a:lnTo>
                  <a:lnTo>
                    <a:pt x="0" y="45212"/>
                  </a:lnTo>
                  <a:lnTo>
                    <a:pt x="0" y="135636"/>
                  </a:lnTo>
                  <a:lnTo>
                    <a:pt x="1061974" y="135636"/>
                  </a:lnTo>
                  <a:lnTo>
                    <a:pt x="1061974" y="180975"/>
                  </a:lnTo>
                  <a:lnTo>
                    <a:pt x="1152525" y="90424"/>
                  </a:lnTo>
                  <a:lnTo>
                    <a:pt x="106197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624326" y="2376551"/>
              <a:ext cx="1152525" cy="180975"/>
            </a:xfrm>
            <a:custGeom>
              <a:avLst/>
              <a:gdLst/>
              <a:ahLst/>
              <a:cxnLst/>
              <a:rect l="l" t="t" r="r" b="b"/>
              <a:pathLst>
                <a:path w="1152525" h="180975">
                  <a:moveTo>
                    <a:pt x="0" y="45212"/>
                  </a:moveTo>
                  <a:lnTo>
                    <a:pt x="1061974" y="45212"/>
                  </a:lnTo>
                  <a:lnTo>
                    <a:pt x="1061974" y="0"/>
                  </a:lnTo>
                  <a:lnTo>
                    <a:pt x="1152525" y="90424"/>
                  </a:lnTo>
                  <a:lnTo>
                    <a:pt x="1061974" y="180975"/>
                  </a:lnTo>
                  <a:lnTo>
                    <a:pt x="1061974" y="135636"/>
                  </a:lnTo>
                  <a:lnTo>
                    <a:pt x="0" y="135636"/>
                  </a:lnTo>
                  <a:lnTo>
                    <a:pt x="0" y="45212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38658" y="2786649"/>
              <a:ext cx="399415" cy="94615"/>
            </a:xfrm>
            <a:custGeom>
              <a:avLst/>
              <a:gdLst/>
              <a:ahLst/>
              <a:cxnLst/>
              <a:rect l="l" t="t" r="r" b="b"/>
              <a:pathLst>
                <a:path w="399415" h="94614">
                  <a:moveTo>
                    <a:pt x="398995" y="0"/>
                  </a:moveTo>
                  <a:lnTo>
                    <a:pt x="0" y="0"/>
                  </a:lnTo>
                  <a:lnTo>
                    <a:pt x="0" y="94091"/>
                  </a:lnTo>
                  <a:lnTo>
                    <a:pt x="398995" y="94091"/>
                  </a:lnTo>
                  <a:lnTo>
                    <a:pt x="398995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8658" y="2786649"/>
              <a:ext cx="399415" cy="94615"/>
            </a:xfrm>
            <a:custGeom>
              <a:avLst/>
              <a:gdLst/>
              <a:ahLst/>
              <a:cxnLst/>
              <a:rect l="l" t="t" r="r" b="b"/>
              <a:pathLst>
                <a:path w="399415" h="94614">
                  <a:moveTo>
                    <a:pt x="0" y="94091"/>
                  </a:moveTo>
                  <a:lnTo>
                    <a:pt x="398995" y="94091"/>
                  </a:lnTo>
                  <a:lnTo>
                    <a:pt x="398995" y="0"/>
                  </a:lnTo>
                  <a:lnTo>
                    <a:pt x="0" y="0"/>
                  </a:lnTo>
                  <a:lnTo>
                    <a:pt x="0" y="94091"/>
                  </a:lnTo>
                  <a:close/>
                </a:path>
              </a:pathLst>
            </a:custGeom>
            <a:ln w="9525">
              <a:solidFill>
                <a:srgbClr val="E61F3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557651" y="3262376"/>
              <a:ext cx="876300" cy="180975"/>
            </a:xfrm>
            <a:custGeom>
              <a:avLst/>
              <a:gdLst/>
              <a:ahLst/>
              <a:cxnLst/>
              <a:rect l="l" t="t" r="r" b="b"/>
              <a:pathLst>
                <a:path w="876300" h="180975">
                  <a:moveTo>
                    <a:pt x="785749" y="0"/>
                  </a:moveTo>
                  <a:lnTo>
                    <a:pt x="785749" y="45212"/>
                  </a:lnTo>
                  <a:lnTo>
                    <a:pt x="0" y="45212"/>
                  </a:lnTo>
                  <a:lnTo>
                    <a:pt x="0" y="135636"/>
                  </a:lnTo>
                  <a:lnTo>
                    <a:pt x="785749" y="135636"/>
                  </a:lnTo>
                  <a:lnTo>
                    <a:pt x="785749" y="180975"/>
                  </a:lnTo>
                  <a:lnTo>
                    <a:pt x="876300" y="90424"/>
                  </a:lnTo>
                  <a:lnTo>
                    <a:pt x="78574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57651" y="3262376"/>
              <a:ext cx="876300" cy="180975"/>
            </a:xfrm>
            <a:custGeom>
              <a:avLst/>
              <a:gdLst/>
              <a:ahLst/>
              <a:cxnLst/>
              <a:rect l="l" t="t" r="r" b="b"/>
              <a:pathLst>
                <a:path w="876300" h="180975">
                  <a:moveTo>
                    <a:pt x="0" y="45212"/>
                  </a:moveTo>
                  <a:lnTo>
                    <a:pt x="785749" y="45212"/>
                  </a:lnTo>
                  <a:lnTo>
                    <a:pt x="785749" y="0"/>
                  </a:lnTo>
                  <a:lnTo>
                    <a:pt x="876300" y="90424"/>
                  </a:lnTo>
                  <a:lnTo>
                    <a:pt x="785749" y="180975"/>
                  </a:lnTo>
                  <a:lnTo>
                    <a:pt x="785749" y="135636"/>
                  </a:lnTo>
                  <a:lnTo>
                    <a:pt x="0" y="135636"/>
                  </a:lnTo>
                  <a:lnTo>
                    <a:pt x="0" y="45212"/>
                  </a:lnTo>
                  <a:close/>
                </a:path>
              </a:pathLst>
            </a:custGeom>
            <a:ln w="952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78015" y="3767724"/>
              <a:ext cx="406400" cy="94615"/>
            </a:xfrm>
            <a:custGeom>
              <a:avLst/>
              <a:gdLst/>
              <a:ahLst/>
              <a:cxnLst/>
              <a:rect l="l" t="t" r="r" b="b"/>
              <a:pathLst>
                <a:path w="406400" h="94614">
                  <a:moveTo>
                    <a:pt x="405993" y="0"/>
                  </a:moveTo>
                  <a:lnTo>
                    <a:pt x="0" y="0"/>
                  </a:lnTo>
                  <a:lnTo>
                    <a:pt x="0" y="94091"/>
                  </a:lnTo>
                  <a:lnTo>
                    <a:pt x="405993" y="94091"/>
                  </a:lnTo>
                  <a:lnTo>
                    <a:pt x="40599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78015" y="3767724"/>
              <a:ext cx="406400" cy="94615"/>
            </a:xfrm>
            <a:custGeom>
              <a:avLst/>
              <a:gdLst/>
              <a:ahLst/>
              <a:cxnLst/>
              <a:rect l="l" t="t" r="r" b="b"/>
              <a:pathLst>
                <a:path w="406400" h="94614">
                  <a:moveTo>
                    <a:pt x="0" y="94091"/>
                  </a:moveTo>
                  <a:lnTo>
                    <a:pt x="405993" y="94091"/>
                  </a:lnTo>
                  <a:lnTo>
                    <a:pt x="405993" y="0"/>
                  </a:lnTo>
                  <a:lnTo>
                    <a:pt x="0" y="0"/>
                  </a:lnTo>
                  <a:lnTo>
                    <a:pt x="0" y="94091"/>
                  </a:lnTo>
                  <a:close/>
                </a:path>
              </a:pathLst>
            </a:custGeom>
            <a:ln w="9525">
              <a:solidFill>
                <a:srgbClr val="E61F3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86662" rIns="0" bIns="0" rtlCol="0" vert="horz">
            <a:spAutoFit/>
          </a:bodyPr>
          <a:lstStyle/>
          <a:p>
            <a:pPr marL="180340">
              <a:lnSpc>
                <a:spcPct val="100000"/>
              </a:lnSpc>
              <a:spcBef>
                <a:spcPts val="105"/>
              </a:spcBef>
            </a:pPr>
            <a:r>
              <a:rPr dirty="0"/>
              <a:t>Current</a:t>
            </a:r>
            <a:r>
              <a:rPr dirty="0" spc="-90"/>
              <a:t> </a:t>
            </a:r>
            <a:r>
              <a:rPr dirty="0"/>
              <a:t>representation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-5"/>
              <a:t> </a:t>
            </a:r>
            <a:r>
              <a:rPr dirty="0"/>
              <a:t>the</a:t>
            </a:r>
            <a:r>
              <a:rPr dirty="0" spc="-35"/>
              <a:t> </a:t>
            </a:r>
            <a:r>
              <a:rPr dirty="0" spc="-10"/>
              <a:t>company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295592" y="1462341"/>
            <a:ext cx="8681085" cy="326072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Issue:</a:t>
            </a:r>
            <a:endParaRPr sz="1400">
              <a:latin typeface="Arial"/>
              <a:cs typeface="Arial"/>
            </a:endParaRPr>
          </a:p>
          <a:p>
            <a:pPr marL="12700" marR="5080" indent="-3810">
              <a:lnSpc>
                <a:spcPts val="1650"/>
              </a:lnSpc>
              <a:spcBef>
                <a:spcPts val="1030"/>
              </a:spcBef>
              <a:buSzPct val="92857"/>
              <a:buChar char="•"/>
              <a:tabLst>
                <a:tab pos="7874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Low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engagement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localized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promotions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(lacks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high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engagement</a:t>
            </a:r>
            <a:r>
              <a:rPr dirty="0" sz="14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or</a:t>
            </a:r>
            <a:r>
              <a:rPr dirty="0" sz="1400" spc="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storytelling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resonates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local users);</a:t>
            </a:r>
            <a:endParaRPr sz="1400">
              <a:latin typeface="Arial MT"/>
              <a:cs typeface="Arial MT"/>
            </a:endParaRPr>
          </a:p>
          <a:p>
            <a:pPr marL="78740" indent="-69850">
              <a:lnSpc>
                <a:spcPct val="100000"/>
              </a:lnSpc>
              <a:spcBef>
                <a:spcPts val="980"/>
              </a:spcBef>
              <a:buSzPct val="92857"/>
              <a:buChar char="•"/>
              <a:tabLst>
                <a:tab pos="7874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Low level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tailored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content;</a:t>
            </a:r>
            <a:endParaRPr sz="1400">
              <a:latin typeface="Arial MT"/>
              <a:cs typeface="Arial MT"/>
            </a:endParaRPr>
          </a:p>
          <a:p>
            <a:pPr marL="78740" indent="-69850">
              <a:lnSpc>
                <a:spcPct val="100000"/>
              </a:lnSpc>
              <a:spcBef>
                <a:spcPts val="950"/>
              </a:spcBef>
              <a:buSzPct val="92857"/>
              <a:buChar char="•"/>
              <a:tabLst>
                <a:tab pos="7874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No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specific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festive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promotions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tied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major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Chinese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shopping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holidays;</a:t>
            </a:r>
            <a:endParaRPr sz="1400">
              <a:latin typeface="Arial MT"/>
              <a:cs typeface="Arial MT"/>
            </a:endParaRPr>
          </a:p>
          <a:p>
            <a:pPr marL="78740" indent="-69850">
              <a:lnSpc>
                <a:spcPct val="100000"/>
              </a:lnSpc>
              <a:spcBef>
                <a:spcPts val="950"/>
              </a:spcBef>
              <a:buSzPct val="92857"/>
              <a:buChar char="•"/>
              <a:tabLst>
                <a:tab pos="7874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Low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understanding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usage;</a:t>
            </a:r>
            <a:endParaRPr sz="1400">
              <a:latin typeface="Arial MT"/>
              <a:cs typeface="Arial MT"/>
            </a:endParaRPr>
          </a:p>
          <a:p>
            <a:pPr marL="78740" indent="-69850">
              <a:lnSpc>
                <a:spcPct val="100000"/>
              </a:lnSpc>
              <a:spcBef>
                <a:spcPts val="950"/>
              </a:spcBef>
              <a:buSzPct val="92857"/>
              <a:buChar char="•"/>
              <a:tabLst>
                <a:tab pos="7874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No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mascot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children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line;</a:t>
            </a:r>
            <a:endParaRPr sz="1400">
              <a:latin typeface="Arial MT"/>
              <a:cs typeface="Arial MT"/>
            </a:endParaRPr>
          </a:p>
          <a:p>
            <a:pPr marL="78740" indent="-69850">
              <a:lnSpc>
                <a:spcPct val="100000"/>
              </a:lnSpc>
              <a:spcBef>
                <a:spcPts val="1025"/>
              </a:spcBef>
              <a:buSzPct val="92857"/>
              <a:buChar char="•"/>
              <a:tabLst>
                <a:tab pos="7874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No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special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storytelling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about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children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line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health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care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advices;</a:t>
            </a:r>
            <a:endParaRPr sz="1400">
              <a:latin typeface="Arial MT"/>
              <a:cs typeface="Arial MT"/>
            </a:endParaRPr>
          </a:p>
          <a:p>
            <a:pPr marL="78740" indent="-69850">
              <a:lnSpc>
                <a:spcPct val="100000"/>
              </a:lnSpc>
              <a:spcBef>
                <a:spcPts val="950"/>
              </a:spcBef>
              <a:buSzPct val="92857"/>
              <a:buChar char="•"/>
              <a:tabLst>
                <a:tab pos="7874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official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page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Xiaohongshu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does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not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have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single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style;</a:t>
            </a:r>
            <a:endParaRPr sz="1400">
              <a:latin typeface="Arial MT"/>
              <a:cs typeface="Arial MT"/>
            </a:endParaRPr>
          </a:p>
          <a:p>
            <a:pPr marL="78740" indent="-69850">
              <a:lnSpc>
                <a:spcPct val="100000"/>
              </a:lnSpc>
              <a:spcBef>
                <a:spcPts val="950"/>
              </a:spcBef>
              <a:buSzPct val="92857"/>
              <a:buChar char="•"/>
              <a:tabLst>
                <a:tab pos="7874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Lack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aesthetic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photos;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44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84175" y="784969"/>
            <a:ext cx="4020820" cy="69024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dirty="0" sz="1700" b="1">
                <a:solidFill>
                  <a:srgbClr val="0E2C68"/>
                </a:solidFill>
                <a:latin typeface="Arial"/>
                <a:cs typeface="Arial"/>
              </a:rPr>
              <a:t>Current</a:t>
            </a:r>
            <a:r>
              <a:rPr dirty="0" sz="17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2C68"/>
                </a:solidFill>
                <a:latin typeface="Arial"/>
                <a:cs typeface="Arial"/>
              </a:rPr>
              <a:t>representation</a:t>
            </a:r>
            <a:r>
              <a:rPr dirty="0" sz="17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7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7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7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700" spc="-10" b="1">
                <a:solidFill>
                  <a:srgbClr val="0E2C68"/>
                </a:solidFill>
                <a:latin typeface="Arial"/>
                <a:cs typeface="Arial"/>
              </a:rPr>
              <a:t>company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Competitors</a:t>
            </a:r>
            <a:r>
              <a:rPr dirty="0" sz="15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500" spc="-10" b="1">
                <a:solidFill>
                  <a:srgbClr val="0E2C68"/>
                </a:solidFill>
                <a:latin typeface="Arial"/>
                <a:cs typeface="Arial"/>
              </a:rPr>
              <a:t>examples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14325" y="990600"/>
            <a:ext cx="8629650" cy="3914775"/>
            <a:chOff x="314325" y="990600"/>
            <a:chExt cx="8629650" cy="391477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400" y="1009650"/>
              <a:ext cx="1933575" cy="31242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050" y="1323975"/>
              <a:ext cx="1485900" cy="22479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0175" y="990600"/>
              <a:ext cx="1733550" cy="343852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9300" y="1562100"/>
              <a:ext cx="1743075" cy="317182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325" y="1638300"/>
              <a:ext cx="1600200" cy="3267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45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010400" y="357250"/>
            <a:ext cx="1819275" cy="4034154"/>
            <a:chOff x="7010400" y="357250"/>
            <a:chExt cx="1819275" cy="4034154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0400" y="1295400"/>
              <a:ext cx="1819275" cy="30956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2740" y="953198"/>
            <a:ext cx="215265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Recommendations: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297815" y="1350327"/>
            <a:ext cx="6567170" cy="233299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204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Post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more</a:t>
            </a:r>
            <a:r>
              <a:rPr dirty="0" sz="14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photos</a:t>
            </a:r>
            <a:r>
              <a:rPr dirty="0" sz="14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videos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400" spc="-6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products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outdoors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</a:t>
            </a:r>
            <a:r>
              <a:rPr dirty="0" sz="1400" spc="-8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nature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social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media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accounts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show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how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much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values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environmental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protection:</a:t>
            </a:r>
            <a:endParaRPr sz="1400">
              <a:latin typeface="Arial MT"/>
              <a:cs typeface="Arial MT"/>
            </a:endParaRPr>
          </a:p>
          <a:p>
            <a:pPr marL="78105" indent="-69850">
              <a:lnSpc>
                <a:spcPct val="100000"/>
              </a:lnSpc>
              <a:spcBef>
                <a:spcPts val="905"/>
              </a:spcBef>
              <a:buSzPct val="92857"/>
              <a:buChar char="•"/>
              <a:tabLst>
                <a:tab pos="78105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cooperate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influencers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from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all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over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Russia;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400">
              <a:latin typeface="Arial MT"/>
              <a:cs typeface="Arial MT"/>
            </a:endParaRPr>
          </a:p>
          <a:p>
            <a:pPr marL="12700" marR="144780">
              <a:lnSpc>
                <a:spcPct val="116300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Focus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on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4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few</a:t>
            </a:r>
            <a:r>
              <a:rPr dirty="0" sz="1400" spc="-9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products</a:t>
            </a:r>
            <a:r>
              <a:rPr dirty="0" sz="14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at</a:t>
            </a:r>
            <a:r>
              <a:rPr dirty="0" sz="14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first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introduce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functions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features</a:t>
            </a:r>
            <a:r>
              <a:rPr dirty="0" sz="14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the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detail,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introduce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more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different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styles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 after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consumers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have a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certain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understanding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brand;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Chinese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adaptation/translation</a:t>
            </a:r>
            <a:r>
              <a:rPr dirty="0" sz="14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labels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packaging;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46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2740" y="898033"/>
            <a:ext cx="5740400" cy="616585"/>
          </a:xfrm>
          <a:prstGeom prst="rect"/>
        </p:spPr>
        <p:txBody>
          <a:bodyPr wrap="square" lIns="0" tIns="679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dirty="0" spc="-10"/>
              <a:t>Recommendations:</a:t>
            </a:r>
          </a:p>
          <a:p>
            <a:pPr marL="50800">
              <a:lnSpc>
                <a:spcPct val="100000"/>
              </a:lnSpc>
              <a:spcBef>
                <a:spcPts val="370"/>
              </a:spcBef>
            </a:pPr>
            <a:r>
              <a:rPr dirty="0" sz="1400"/>
              <a:t>Chinese </a:t>
            </a:r>
            <a:r>
              <a:rPr dirty="0" sz="1400" spc="-10"/>
              <a:t>adaptation/translation</a:t>
            </a:r>
            <a:r>
              <a:rPr dirty="0" sz="1400" spc="5"/>
              <a:t> </a:t>
            </a:r>
            <a:r>
              <a:rPr dirty="0" sz="1400" b="0">
                <a:latin typeface="Arial MT"/>
                <a:cs typeface="Arial MT"/>
              </a:rPr>
              <a:t>of</a:t>
            </a:r>
            <a:r>
              <a:rPr dirty="0" sz="1400" spc="2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the</a:t>
            </a:r>
            <a:r>
              <a:rPr dirty="0" sz="1400" spc="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labels</a:t>
            </a:r>
            <a:r>
              <a:rPr dirty="0" sz="1400" spc="1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on</a:t>
            </a:r>
            <a:r>
              <a:rPr dirty="0" sz="1400" spc="-65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the</a:t>
            </a:r>
            <a:r>
              <a:rPr dirty="0" sz="1400" spc="-70" b="0">
                <a:latin typeface="Arial MT"/>
                <a:cs typeface="Arial MT"/>
              </a:rPr>
              <a:t> </a:t>
            </a:r>
            <a:r>
              <a:rPr dirty="0" sz="1400" b="0">
                <a:latin typeface="Arial MT"/>
                <a:cs typeface="Arial MT"/>
              </a:rPr>
              <a:t>product</a:t>
            </a:r>
            <a:r>
              <a:rPr dirty="0" sz="1400" spc="25" b="0">
                <a:latin typeface="Arial MT"/>
                <a:cs typeface="Arial MT"/>
              </a:rPr>
              <a:t> </a:t>
            </a:r>
            <a:r>
              <a:rPr dirty="0" sz="1400" spc="-10" b="0">
                <a:latin typeface="Arial MT"/>
                <a:cs typeface="Arial MT"/>
              </a:rPr>
              <a:t>packaging;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1157" y="1737296"/>
            <a:ext cx="8186420" cy="1504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Incorporate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Chinese</a:t>
            </a:r>
            <a:r>
              <a:rPr dirty="0" sz="14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cultural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elements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into</a:t>
            </a:r>
            <a:r>
              <a:rPr dirty="0" sz="14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packaging</a:t>
            </a:r>
            <a:r>
              <a:rPr dirty="0" sz="1400" spc="-8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design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combine traditional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Chinese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patterns,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colors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cultural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symbols,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enhance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cultural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affinity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products:</a:t>
            </a:r>
            <a:endParaRPr sz="14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195"/>
              </a:spcBef>
              <a:buSzPct val="85714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Auspicious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cloud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pattern</a:t>
            </a:r>
            <a:endParaRPr sz="14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275"/>
              </a:spcBef>
              <a:buSzPct val="85714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Traditional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flower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patterns: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such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peonies,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lotus,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etc.</a:t>
            </a:r>
            <a:endParaRPr sz="14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275"/>
              </a:spcBef>
              <a:buSzPct val="85714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Calligraphy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font</a:t>
            </a:r>
            <a:endParaRPr sz="1400">
              <a:latin typeface="Arial MT"/>
              <a:cs typeface="Arial MT"/>
            </a:endParaRPr>
          </a:p>
          <a:p>
            <a:pPr marL="469900" indent="-304800">
              <a:lnSpc>
                <a:spcPct val="100000"/>
              </a:lnSpc>
              <a:spcBef>
                <a:spcPts val="270"/>
              </a:spcBef>
              <a:buSzPct val="85714"/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Traditional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craftsmanship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materials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47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905375" y="357250"/>
            <a:ext cx="3840479" cy="4605655"/>
            <a:chOff x="4905375" y="357250"/>
            <a:chExt cx="3840479" cy="460565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4675" y="885824"/>
              <a:ext cx="1819275" cy="20478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8900" y="2990849"/>
              <a:ext cx="1819275" cy="197167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05375" y="1219200"/>
              <a:ext cx="1247775" cy="27051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2740" y="953198"/>
            <a:ext cx="215265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Recommendations: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71157" y="1326324"/>
            <a:ext cx="4226560" cy="17526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1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Increase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4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interactivity</a:t>
            </a:r>
            <a:r>
              <a:rPr dirty="0" sz="1400" spc="-6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packaging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design: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Design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interactive</a:t>
            </a:r>
            <a:r>
              <a:rPr dirty="0" sz="1400" spc="-8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packaging,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such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spliced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remodelable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boxes,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encourage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consumers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share</a:t>
            </a:r>
            <a:r>
              <a:rPr dirty="0" sz="14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their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modified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works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social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media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increase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</a:t>
            </a:r>
            <a:r>
              <a:rPr dirty="0" sz="1400" spc="-9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exposure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Create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special</a:t>
            </a:r>
            <a:r>
              <a:rPr dirty="0" sz="14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design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for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”gift”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lines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48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638800" y="357250"/>
            <a:ext cx="3162300" cy="4586605"/>
            <a:chOff x="5638800" y="357250"/>
            <a:chExt cx="3162300" cy="4586605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8800" y="476249"/>
              <a:ext cx="1905000" cy="246697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24700" y="2333624"/>
              <a:ext cx="1676400" cy="26098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2740" y="953198"/>
            <a:ext cx="2152650" cy="3003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Recommendations: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23850" y="1357672"/>
            <a:ext cx="5229225" cy="326834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Add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user-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generated</a:t>
            </a:r>
            <a:r>
              <a:rPr dirty="0" sz="14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content</a:t>
            </a:r>
            <a:r>
              <a:rPr dirty="0" sz="14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(UGC)</a:t>
            </a:r>
            <a:endParaRPr sz="1400">
              <a:latin typeface="Arial"/>
              <a:cs typeface="Arial"/>
            </a:endParaRPr>
          </a:p>
          <a:p>
            <a:pPr marL="12700" marR="101600">
              <a:lnSpc>
                <a:spcPts val="1880"/>
              </a:lnSpc>
              <a:spcBef>
                <a:spcPts val="2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Launch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social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media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challenges,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such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"Green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Life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Challenge",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inviting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share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lifestyles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related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Splat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 and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increase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user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participation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400">
              <a:latin typeface="Arial MT"/>
              <a:cs typeface="Arial MT"/>
            </a:endParaRPr>
          </a:p>
          <a:p>
            <a:pPr marL="12700" marR="596265">
              <a:lnSpc>
                <a:spcPct val="116199"/>
              </a:lnSpc>
              <a:spcBef>
                <a:spcPts val="5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Pay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attention</a:t>
            </a:r>
            <a:r>
              <a:rPr dirty="0" sz="1400" spc="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400" spc="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brand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joint</a:t>
            </a:r>
            <a:r>
              <a:rPr dirty="0" sz="1400" spc="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branding</a:t>
            </a:r>
            <a:r>
              <a:rPr dirty="0" sz="1400" spc="-5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400" spc="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30" b="1">
                <a:solidFill>
                  <a:srgbClr val="0E2C68"/>
                </a:solidFill>
                <a:latin typeface="Arial"/>
                <a:cs typeface="Arial"/>
              </a:rPr>
              <a:t>cross-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border cooperation</a:t>
            </a:r>
            <a:endParaRPr sz="1400">
              <a:latin typeface="Arial"/>
              <a:cs typeface="Arial"/>
            </a:endParaRPr>
          </a:p>
          <a:p>
            <a:pPr marL="12700" marR="204470">
              <a:lnSpc>
                <a:spcPct val="116300"/>
              </a:lnSpc>
            </a:pPr>
            <a:r>
              <a:rPr dirty="0" sz="1400">
                <a:solidFill>
                  <a:srgbClr val="0E2C68"/>
                </a:solidFill>
                <a:latin typeface="Cambria Math"/>
                <a:cs typeface="Cambria Math"/>
              </a:rPr>
              <a:t>①</a:t>
            </a:r>
            <a:r>
              <a:rPr dirty="0" sz="1400" spc="30">
                <a:solidFill>
                  <a:srgbClr val="0E2C68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Cooperate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other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focus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ecology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launch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limited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edition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40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attract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consumers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both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brands.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400">
                <a:solidFill>
                  <a:srgbClr val="0E2C68"/>
                </a:solidFill>
                <a:latin typeface="Cambria Math"/>
                <a:cs typeface="Cambria Math"/>
              </a:rPr>
              <a:t>②</a:t>
            </a:r>
            <a:r>
              <a:rPr dirty="0" sz="1400" spc="45">
                <a:solidFill>
                  <a:srgbClr val="0E2C68"/>
                </a:solidFill>
                <a:latin typeface="Cambria Math"/>
                <a:cs typeface="Cambria Math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Cooperate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environmental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protection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organizations</a:t>
            </a:r>
            <a:r>
              <a:rPr dirty="0" sz="14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carry</a:t>
            </a:r>
            <a:endParaRPr sz="1400">
              <a:latin typeface="Arial MT"/>
              <a:cs typeface="Arial MT"/>
            </a:endParaRPr>
          </a:p>
          <a:p>
            <a:pPr marL="12700" marR="52069">
              <a:lnSpc>
                <a:spcPct val="116300"/>
              </a:lnSpc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out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public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welfare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activities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enhance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brand's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social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image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share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lifestyles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related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Splat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increase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user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participation.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23558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>
                <a:solidFill>
                  <a:srgbClr val="0F2C69"/>
                </a:solidFill>
                <a:latin typeface="Arial MT"/>
                <a:cs typeface="Arial MT"/>
              </a:rPr>
              <a:t>49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8627" y="1473644"/>
            <a:ext cx="8468360" cy="2640330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Edit</a:t>
            </a:r>
            <a:r>
              <a:rPr dirty="0" sz="1400" spc="-8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storytelling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engagement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with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4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audience</a:t>
            </a:r>
            <a:endParaRPr sz="1400">
              <a:latin typeface="Arial"/>
              <a:cs typeface="Arial"/>
            </a:endParaRPr>
          </a:p>
          <a:p>
            <a:pPr marL="469900" marR="5080" indent="-318135">
              <a:lnSpc>
                <a:spcPts val="1960"/>
              </a:lnSpc>
              <a:spcBef>
                <a:spcPts val="105"/>
              </a:spcBef>
              <a:buClr>
                <a:srgbClr val="000000"/>
              </a:buClr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Healthcare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advices,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aesthetic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photos,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content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children,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content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about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ingredients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toothpaste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etc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0"/>
              </a:spcBef>
              <a:buFont typeface="Arial MT"/>
              <a:buChar char="●"/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Create</a:t>
            </a:r>
            <a:r>
              <a:rPr dirty="0" sz="1400" spc="-8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mascot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for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children</a:t>
            </a:r>
            <a:r>
              <a:rPr dirty="0" sz="1400" spc="-8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product</a:t>
            </a:r>
            <a:r>
              <a:rPr dirty="0" sz="1400" spc="-7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line:</a:t>
            </a:r>
            <a:endParaRPr sz="1400">
              <a:latin typeface="Arial"/>
              <a:cs typeface="Arial"/>
            </a:endParaRPr>
          </a:p>
          <a:p>
            <a:pPr marL="469900" marR="386715" indent="-318135">
              <a:lnSpc>
                <a:spcPts val="1650"/>
              </a:lnSpc>
              <a:spcBef>
                <a:spcPts val="1030"/>
              </a:spcBef>
              <a:buClr>
                <a:srgbClr val="000000"/>
              </a:buClr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mascot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should</a:t>
            </a:r>
            <a:r>
              <a:rPr dirty="0" sz="14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be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cute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unique.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It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can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be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depicted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other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animals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or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fruits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display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the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taste</a:t>
            </a:r>
            <a:r>
              <a:rPr dirty="0" sz="1400" spc="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toothpaste</a:t>
            </a:r>
            <a:endParaRPr sz="1400">
              <a:latin typeface="Arial MT"/>
              <a:cs typeface="Arial MT"/>
            </a:endParaRPr>
          </a:p>
          <a:p>
            <a:pPr marL="469900" marR="194310" indent="-318135">
              <a:lnSpc>
                <a:spcPts val="1650"/>
              </a:lnSpc>
              <a:spcBef>
                <a:spcPts val="985"/>
              </a:spcBef>
              <a:buClr>
                <a:srgbClr val="000000"/>
              </a:buClr>
              <a:buChar char="●"/>
              <a:tabLst>
                <a:tab pos="4699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packages</a:t>
            </a:r>
            <a:r>
              <a:rPr dirty="0" sz="14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characters-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friends</a:t>
            </a:r>
            <a:r>
              <a:rPr dirty="0" sz="14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mascot;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collectible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sticker</a:t>
            </a:r>
            <a:r>
              <a:rPr dirty="0" sz="14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package with</a:t>
            </a:r>
            <a:r>
              <a:rPr dirty="0" sz="1400" spc="-7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mascot.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In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this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case,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the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child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will</a:t>
            </a:r>
            <a:r>
              <a:rPr dirty="0" sz="1400" spc="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want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collect</a:t>
            </a:r>
            <a:r>
              <a:rPr dirty="0" sz="140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a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collection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of</a:t>
            </a:r>
            <a:r>
              <a:rPr dirty="0" sz="1400" spc="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stickers,</a:t>
            </a:r>
            <a:r>
              <a:rPr dirty="0" sz="14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which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will</a:t>
            </a:r>
            <a:r>
              <a:rPr dirty="0" sz="14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encourage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parents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to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buy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50">
                <a:solidFill>
                  <a:srgbClr val="0E2C68"/>
                </a:solidFill>
                <a:latin typeface="Arial MT"/>
                <a:cs typeface="Arial MT"/>
              </a:rPr>
              <a:t>a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children's</a:t>
            </a:r>
            <a:r>
              <a:rPr dirty="0" sz="14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line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4270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Recommendations: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132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F2C69"/>
                </a:solidFill>
                <a:latin typeface="Arial MT"/>
                <a:cs typeface="Arial MT"/>
              </a:rPr>
              <a:t>5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752725" y="357250"/>
            <a:ext cx="5993130" cy="4443730"/>
            <a:chOff x="2752725" y="357250"/>
            <a:chExt cx="5993130" cy="444373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2725" y="838199"/>
              <a:ext cx="5943600" cy="39624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184" y="1178242"/>
            <a:ext cx="2097405" cy="67246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114"/>
              </a:spcBef>
            </a:pPr>
            <a:r>
              <a:rPr dirty="0" sz="1400"/>
              <a:t>Per</a:t>
            </a:r>
            <a:r>
              <a:rPr dirty="0" sz="1400" spc="-35"/>
              <a:t> </a:t>
            </a:r>
            <a:r>
              <a:rPr dirty="0" sz="1400"/>
              <a:t>Capita</a:t>
            </a:r>
            <a:r>
              <a:rPr dirty="0" sz="1400" spc="-50"/>
              <a:t> </a:t>
            </a:r>
            <a:r>
              <a:rPr dirty="0" sz="1400" spc="-10"/>
              <a:t>Consumption </a:t>
            </a:r>
            <a:r>
              <a:rPr dirty="0" sz="1400"/>
              <a:t>Expenditure</a:t>
            </a:r>
            <a:r>
              <a:rPr dirty="0" sz="1400" spc="-55"/>
              <a:t> </a:t>
            </a:r>
            <a:r>
              <a:rPr dirty="0" sz="1400" spc="-25"/>
              <a:t>and </a:t>
            </a:r>
            <a:r>
              <a:rPr dirty="0" sz="1400"/>
              <a:t>Composition</a:t>
            </a:r>
            <a:r>
              <a:rPr dirty="0" sz="1400" spc="-60"/>
              <a:t> </a:t>
            </a:r>
            <a:r>
              <a:rPr dirty="0" sz="1400"/>
              <a:t>for</a:t>
            </a:r>
            <a:r>
              <a:rPr dirty="0" sz="1400" spc="-50"/>
              <a:t> </a:t>
            </a:r>
            <a:r>
              <a:rPr dirty="0" sz="1400" spc="-20"/>
              <a:t>2024</a:t>
            </a:r>
            <a:endParaRPr sz="1400"/>
          </a:p>
        </p:txBody>
      </p:sp>
      <p:sp>
        <p:nvSpPr>
          <p:cNvPr id="7" name="object 7" descr=""/>
          <p:cNvSpPr txBox="1"/>
          <p:nvPr/>
        </p:nvSpPr>
        <p:spPr>
          <a:xfrm>
            <a:off x="3092195" y="4695190"/>
            <a:ext cx="31121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Arial"/>
                <a:cs typeface="Arial"/>
              </a:rPr>
              <a:t>Source:</a:t>
            </a:r>
            <a:r>
              <a:rPr dirty="0" u="sng" sz="1200" spc="-5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20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National</a:t>
            </a:r>
            <a:r>
              <a:rPr dirty="0" u="sng" sz="1200" spc="-3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20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Bureau</a:t>
            </a:r>
            <a:r>
              <a:rPr dirty="0" u="sng" sz="1200" spc="15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20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of</a:t>
            </a:r>
            <a:r>
              <a:rPr dirty="0" u="sng" sz="1200" spc="-2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200" spc="-1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Statistics</a:t>
            </a:r>
            <a:r>
              <a:rPr dirty="0" u="sng" sz="1200" spc="-65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dirty="0" u="sng" sz="120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of</a:t>
            </a:r>
            <a:r>
              <a:rPr dirty="0" u="sng" sz="1200" spc="-20" i="1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"/>
                <a:cs typeface="Arial"/>
                <a:hlinkClick r:id="rId3"/>
              </a:rPr>
              <a:t> China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37184" y="2259266"/>
            <a:ext cx="2156460" cy="17411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20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-5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nationwide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per</a:t>
            </a:r>
            <a:r>
              <a:rPr dirty="0" sz="1400" spc="-3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capita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consumption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expenditure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on</a:t>
            </a:r>
            <a:r>
              <a:rPr dirty="0" sz="1400" spc="-1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health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care</a:t>
            </a:r>
            <a:r>
              <a:rPr dirty="0" sz="1400" spc="-7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D2C69"/>
                </a:solidFill>
                <a:latin typeface="Arial"/>
                <a:cs typeface="Arial"/>
              </a:rPr>
              <a:t>and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medical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services</a:t>
            </a:r>
            <a:r>
              <a:rPr dirty="0" sz="1400" spc="-6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was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2,547</a:t>
            </a:r>
            <a:r>
              <a:rPr dirty="0" sz="1400" spc="1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yuan,</a:t>
            </a:r>
            <a:r>
              <a:rPr dirty="0" sz="1400" spc="-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an</a:t>
            </a:r>
            <a:r>
              <a:rPr dirty="0" sz="1400" spc="-3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increase</a:t>
            </a:r>
            <a:r>
              <a:rPr dirty="0" sz="1400" spc="50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of 3.6%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,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accounting</a:t>
            </a:r>
            <a:r>
              <a:rPr dirty="0" sz="1400" spc="-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for</a:t>
            </a:r>
            <a:r>
              <a:rPr dirty="0" sz="1400" spc="-6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9.0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percent</a:t>
            </a:r>
            <a:r>
              <a:rPr dirty="0" sz="1400" spc="-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-3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</a:t>
            </a:r>
            <a:r>
              <a:rPr dirty="0" sz="1400" spc="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per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capita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consumption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expenditure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763" y="4762"/>
            <a:ext cx="9139555" cy="5139055"/>
          </a:xfrm>
          <a:custGeom>
            <a:avLst/>
            <a:gdLst/>
            <a:ahLst/>
            <a:cxnLst/>
            <a:rect l="l" t="t" r="r" b="b"/>
            <a:pathLst>
              <a:path w="9139555" h="5139055">
                <a:moveTo>
                  <a:pt x="9139236" y="0"/>
                </a:moveTo>
                <a:lnTo>
                  <a:pt x="0" y="0"/>
                </a:lnTo>
                <a:lnTo>
                  <a:pt x="0" y="5138737"/>
                </a:lnTo>
                <a:lnTo>
                  <a:pt x="9139236" y="5138737"/>
                </a:lnTo>
                <a:lnTo>
                  <a:pt x="9139236" y="0"/>
                </a:lnTo>
                <a:close/>
              </a:path>
            </a:pathLst>
          </a:custGeom>
          <a:solidFill>
            <a:srgbClr val="0E2C6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1586" y="-1587"/>
            <a:ext cx="9152255" cy="5151755"/>
            <a:chOff x="-1586" y="-1587"/>
            <a:chExt cx="9152255" cy="5151755"/>
          </a:xfrm>
        </p:grpSpPr>
        <p:sp>
          <p:nvSpPr>
            <p:cNvPr id="4" name="object 4" descr=""/>
            <p:cNvSpPr/>
            <p:nvPr/>
          </p:nvSpPr>
          <p:spPr>
            <a:xfrm>
              <a:off x="4763" y="4762"/>
              <a:ext cx="9139555" cy="5139055"/>
            </a:xfrm>
            <a:custGeom>
              <a:avLst/>
              <a:gdLst/>
              <a:ahLst/>
              <a:cxnLst/>
              <a:rect l="l" t="t" r="r" b="b"/>
              <a:pathLst>
                <a:path w="9139555" h="5139055">
                  <a:moveTo>
                    <a:pt x="9139236" y="0"/>
                  </a:moveTo>
                  <a:lnTo>
                    <a:pt x="0" y="0"/>
                  </a:lnTo>
                  <a:lnTo>
                    <a:pt x="0" y="5138737"/>
                  </a:lnTo>
                </a:path>
              </a:pathLst>
            </a:custGeom>
            <a:ln w="12700">
              <a:solidFill>
                <a:srgbClr val="091F4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1450" y="1981200"/>
              <a:ext cx="1181100" cy="11811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132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F2C69"/>
                </a:solidFill>
                <a:latin typeface="Arial MT"/>
                <a:cs typeface="Arial MT"/>
              </a:rPr>
              <a:t>6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43852" y="1384109"/>
            <a:ext cx="2463800" cy="5213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5005" marR="5080" indent="-662940">
              <a:lnSpc>
                <a:spcPct val="116199"/>
              </a:lnSpc>
              <a:spcBef>
                <a:spcPts val="95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RAPID</a:t>
            </a:r>
            <a:r>
              <a:rPr dirty="0" sz="1400" spc="-7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GROWTH</a:t>
            </a:r>
            <a:r>
              <a:rPr dirty="0" sz="1400" spc="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OF</a:t>
            </a:r>
            <a:r>
              <a:rPr dirty="0" sz="1400" spc="1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ONLINE PLATFORMS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7994" y="2138081"/>
            <a:ext cx="2290445" cy="198183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330200" marR="137795" indent="-318135">
              <a:lnSpc>
                <a:spcPct val="114799"/>
              </a:lnSpc>
              <a:spcBef>
                <a:spcPts val="40"/>
              </a:spcBef>
              <a:buChar char="●"/>
              <a:tabLst>
                <a:tab pos="330200" algn="l"/>
              </a:tabLst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Douyin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(TikTok's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Chinese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counterpart)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GMV</a:t>
            </a:r>
            <a:r>
              <a:rPr dirty="0" sz="1400" spc="-3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surged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80%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from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2020</a:t>
            </a:r>
            <a:r>
              <a:rPr dirty="0" sz="1400" spc="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to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2021,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reaching</a:t>
            </a:r>
            <a:endParaRPr sz="1400">
              <a:latin typeface="Arial MT"/>
              <a:cs typeface="Arial MT"/>
            </a:endParaRPr>
          </a:p>
          <a:p>
            <a:pPr marL="330200">
              <a:lnSpc>
                <a:spcPct val="100000"/>
              </a:lnSpc>
              <a:spcBef>
                <a:spcPts val="275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RMB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830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 billion</a:t>
            </a:r>
            <a:endParaRPr sz="14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195"/>
              </a:spcBef>
              <a:buChar char="●"/>
              <a:tabLst>
                <a:tab pos="330200" algn="l"/>
              </a:tabLst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Growth</a:t>
            </a:r>
            <a:r>
              <a:rPr dirty="0" sz="1400" spc="-8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in</a:t>
            </a:r>
            <a:r>
              <a:rPr dirty="0" sz="1400" spc="-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categories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like</a:t>
            </a:r>
            <a:endParaRPr sz="1400">
              <a:latin typeface="Arial MT"/>
              <a:cs typeface="Arial MT"/>
            </a:endParaRPr>
          </a:p>
          <a:p>
            <a:pPr marL="330200">
              <a:lnSpc>
                <a:spcPct val="100000"/>
              </a:lnSpc>
              <a:spcBef>
                <a:spcPts val="275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skincare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and</a:t>
            </a:r>
            <a:r>
              <a:rPr dirty="0" sz="1400" spc="-5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apparel</a:t>
            </a:r>
            <a:endParaRPr sz="14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275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exceeded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200%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356228" y="1384109"/>
            <a:ext cx="2303145" cy="52133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21030" marR="5080" indent="-608965">
              <a:lnSpc>
                <a:spcPct val="116199"/>
              </a:lnSpc>
              <a:spcBef>
                <a:spcPts val="95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CONSUMER</a:t>
            </a:r>
            <a:r>
              <a:rPr dirty="0" sz="1400" spc="-6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TRENDS</a:t>
            </a:r>
            <a:r>
              <a:rPr dirty="0" sz="1400" spc="-6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IN</a:t>
            </a:r>
            <a:r>
              <a:rPr dirty="0" sz="1400" spc="1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0D2C69"/>
                </a:solidFill>
                <a:latin typeface="Arial"/>
                <a:cs typeface="Arial"/>
              </a:rPr>
              <a:t>E-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COMMERCE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63595" y="2137727"/>
            <a:ext cx="2407285" cy="1981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0" marR="269240" indent="-318135">
              <a:lnSpc>
                <a:spcPct val="111800"/>
              </a:lnSpc>
              <a:spcBef>
                <a:spcPts val="95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High</a:t>
            </a:r>
            <a:r>
              <a:rPr dirty="0" sz="1400" spc="-4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engagement</a:t>
            </a:r>
            <a:r>
              <a:rPr dirty="0" sz="1400" spc="-5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(2h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per</a:t>
            </a:r>
            <a:r>
              <a:rPr dirty="0" sz="1400" spc="-3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day–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 average)</a:t>
            </a:r>
            <a:endParaRPr sz="1400">
              <a:latin typeface="Arial MT"/>
              <a:cs typeface="Arial MT"/>
            </a:endParaRPr>
          </a:p>
          <a:p>
            <a:pPr marL="330200" marR="5080" indent="-318135">
              <a:lnSpc>
                <a:spcPct val="114799"/>
              </a:lnSpc>
              <a:spcBef>
                <a:spcPts val="25"/>
              </a:spcBef>
              <a:buChar char="●"/>
              <a:tabLst>
                <a:tab pos="330200" algn="l"/>
              </a:tabLst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Preference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for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interactive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shopping</a:t>
            </a:r>
            <a:r>
              <a:rPr dirty="0" sz="1400" spc="-4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experiences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and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detailed</a:t>
            </a:r>
            <a:r>
              <a:rPr dirty="0" sz="1400" spc="-2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product information</a:t>
            </a:r>
            <a:endParaRPr sz="14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275"/>
              </a:spcBef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Livestream</a:t>
            </a:r>
            <a:r>
              <a:rPr dirty="0" sz="1400" spc="-3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shopping</a:t>
            </a:r>
            <a:endParaRPr sz="1400">
              <a:latin typeface="Arial"/>
              <a:cs typeface="Arial"/>
            </a:endParaRPr>
          </a:p>
          <a:p>
            <a:pPr marL="330200">
              <a:lnSpc>
                <a:spcPct val="100000"/>
              </a:lnSpc>
              <a:spcBef>
                <a:spcPts val="270"/>
              </a:spcBef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usually</a:t>
            </a:r>
            <a:r>
              <a:rPr dirty="0" sz="1400" spc="-7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offers</a:t>
            </a:r>
            <a:r>
              <a:rPr dirty="0" sz="1400" spc="-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discounts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538341" y="1375600"/>
            <a:ext cx="1746885" cy="522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7825" marR="5080" indent="-365760">
              <a:lnSpc>
                <a:spcPct val="116399"/>
              </a:lnSpc>
              <a:spcBef>
                <a:spcPts val="95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SHIFT</a:t>
            </a:r>
            <a:r>
              <a:rPr dirty="0" sz="1400" spc="-6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IN</a:t>
            </a:r>
            <a:r>
              <a:rPr dirty="0" sz="1400" spc="1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SPENDING CHANNELS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87745" y="2130234"/>
            <a:ext cx="2729865" cy="2468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30200" marR="88900" indent="-318135">
              <a:lnSpc>
                <a:spcPct val="111700"/>
              </a:lnSpc>
              <a:spcBef>
                <a:spcPts val="95"/>
              </a:spcBef>
              <a:buChar char="●"/>
              <a:tabLst>
                <a:tab pos="330200" algn="l"/>
              </a:tabLst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Strong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preference</a:t>
            </a:r>
            <a:r>
              <a:rPr dirty="0" sz="1400" spc="-4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for</a:t>
            </a:r>
            <a:r>
              <a:rPr dirty="0" sz="1400" spc="-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quality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over</a:t>
            </a:r>
            <a:r>
              <a:rPr dirty="0" sz="1400" spc="-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brand</a:t>
            </a:r>
            <a:r>
              <a:rPr dirty="0" sz="1400" spc="-5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origin</a:t>
            </a:r>
            <a:endParaRPr sz="1400">
              <a:latin typeface="Arial MT"/>
              <a:cs typeface="Arial MT"/>
            </a:endParaRPr>
          </a:p>
          <a:p>
            <a:pPr marL="330200" marR="5080" indent="-318135">
              <a:lnSpc>
                <a:spcPct val="116300"/>
              </a:lnSpc>
              <a:buFont typeface="Arial MT"/>
              <a:buChar char="●"/>
              <a:tabLst>
                <a:tab pos="330200" algn="l"/>
              </a:tabLst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Domestic</a:t>
            </a:r>
            <a:r>
              <a:rPr dirty="0" sz="1400" spc="-9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products</a:t>
            </a:r>
            <a:r>
              <a:rPr dirty="0" sz="1400" spc="-2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dominate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due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to</a:t>
            </a:r>
            <a:r>
              <a:rPr dirty="0" sz="1400" spc="1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their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innovation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0D2C69"/>
                </a:solidFill>
                <a:latin typeface="Arial MT"/>
                <a:cs typeface="Arial MT"/>
              </a:rPr>
              <a:t>and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cost-effectiveness</a:t>
            </a:r>
            <a:endParaRPr sz="1400">
              <a:latin typeface="Arial MT"/>
              <a:cs typeface="Arial MT"/>
            </a:endParaRPr>
          </a:p>
          <a:p>
            <a:pPr marL="330200" indent="-317500">
              <a:lnSpc>
                <a:spcPct val="100000"/>
              </a:lnSpc>
              <a:spcBef>
                <a:spcPts val="200"/>
              </a:spcBef>
              <a:buChar char="●"/>
              <a:tabLst>
                <a:tab pos="330200" algn="l"/>
              </a:tabLst>
            </a:pP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Fashion</a:t>
            </a:r>
            <a:r>
              <a:rPr dirty="0" sz="1400" spc="-55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trends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0D2C69"/>
                </a:solidFill>
                <a:latin typeface="Arial MT"/>
                <a:cs typeface="Arial MT"/>
              </a:rPr>
              <a:t>are:</a:t>
            </a:r>
            <a:endParaRPr sz="1400">
              <a:latin typeface="Arial MT"/>
              <a:cs typeface="Arial MT"/>
            </a:endParaRPr>
          </a:p>
          <a:p>
            <a:pPr marL="330200">
              <a:lnSpc>
                <a:spcPct val="100000"/>
              </a:lnSpc>
              <a:spcBef>
                <a:spcPts val="270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minimalism,</a:t>
            </a:r>
            <a:r>
              <a:rPr dirty="0" sz="1400" spc="-80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sustainability,</a:t>
            </a:r>
            <a:endParaRPr sz="1400">
              <a:latin typeface="Arial"/>
              <a:cs typeface="Arial"/>
            </a:endParaRPr>
          </a:p>
          <a:p>
            <a:pPr marL="330200" marR="104775">
              <a:lnSpc>
                <a:spcPct val="113999"/>
              </a:lnSpc>
              <a:spcBef>
                <a:spcPts val="40"/>
              </a:spcBef>
            </a:pPr>
            <a:r>
              <a:rPr dirty="0" sz="1400" b="1">
                <a:solidFill>
                  <a:srgbClr val="0D2C69"/>
                </a:solidFill>
                <a:latin typeface="Arial"/>
                <a:cs typeface="Arial"/>
              </a:rPr>
              <a:t>conscious</a:t>
            </a:r>
            <a:r>
              <a:rPr dirty="0" sz="1400" spc="-65" b="1">
                <a:solidFill>
                  <a:srgbClr val="0D2C69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consumption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,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incorporation</a:t>
            </a:r>
            <a:r>
              <a:rPr dirty="0" sz="1400" spc="-4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of</a:t>
            </a:r>
            <a:r>
              <a:rPr dirty="0" sz="1400" spc="-8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traditional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chinese</a:t>
            </a:r>
            <a:r>
              <a:rPr dirty="0" sz="1400" spc="-6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D2C69"/>
                </a:solidFill>
                <a:latin typeface="Arial MT"/>
                <a:cs typeface="Arial MT"/>
              </a:rPr>
              <a:t>elements</a:t>
            </a:r>
            <a:r>
              <a:rPr dirty="0" sz="1400" spc="-50">
                <a:solidFill>
                  <a:srgbClr val="0D2C69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(</a:t>
            </a:r>
            <a:r>
              <a:rPr dirty="0" sz="1400" spc="-10" b="1">
                <a:solidFill>
                  <a:srgbClr val="0D2C69"/>
                </a:solidFill>
                <a:latin typeface="Arial"/>
                <a:cs typeface="Arial"/>
              </a:rPr>
              <a:t>guochao</a:t>
            </a:r>
            <a:r>
              <a:rPr dirty="0" sz="1400" spc="-10">
                <a:solidFill>
                  <a:srgbClr val="0D2C69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132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F2C69"/>
                </a:solidFill>
                <a:latin typeface="Arial MT"/>
                <a:cs typeface="Arial MT"/>
              </a:rPr>
              <a:t>7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739251" y="357250"/>
            <a:ext cx="0" cy="440055"/>
          </a:xfrm>
          <a:custGeom>
            <a:avLst/>
            <a:gdLst/>
            <a:ahLst/>
            <a:cxnLst/>
            <a:rect l="l" t="t" r="r" b="b"/>
            <a:pathLst>
              <a:path w="0" h="440055">
                <a:moveTo>
                  <a:pt x="0" y="0"/>
                </a:moveTo>
                <a:lnTo>
                  <a:pt x="0" y="439674"/>
                </a:lnTo>
              </a:path>
            </a:pathLst>
          </a:custGeom>
          <a:ln w="12700">
            <a:solidFill>
              <a:srgbClr val="0F2C6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65125" y="973454"/>
            <a:ext cx="19653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D5A5A"/>
                </a:solidFill>
                <a:latin typeface="Arial"/>
                <a:cs typeface="Arial"/>
              </a:rPr>
              <a:t>Baby</a:t>
            </a:r>
            <a:r>
              <a:rPr dirty="0" sz="1200" spc="60" b="1">
                <a:solidFill>
                  <a:srgbClr val="CD5A5A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CD5A5A"/>
                </a:solidFill>
                <a:latin typeface="Arial"/>
                <a:cs typeface="Arial"/>
              </a:rPr>
              <a:t>Boomers</a:t>
            </a:r>
            <a:r>
              <a:rPr dirty="0" sz="1200" spc="-20" b="1">
                <a:solidFill>
                  <a:srgbClr val="CD5A5A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CD5A5A"/>
                </a:solidFill>
                <a:latin typeface="Arial"/>
                <a:cs typeface="Arial"/>
              </a:rPr>
              <a:t>(1950-</a:t>
            </a:r>
            <a:r>
              <a:rPr dirty="0" sz="1200" spc="-20" b="1">
                <a:solidFill>
                  <a:srgbClr val="CD5A5A"/>
                </a:solidFill>
                <a:latin typeface="Arial"/>
                <a:cs typeface="Arial"/>
              </a:rPr>
              <a:t>1964)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17842" y="1307465"/>
            <a:ext cx="3399154" cy="130619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17500" marR="5080" indent="-305435">
              <a:lnSpc>
                <a:spcPts val="1430"/>
              </a:lnSpc>
              <a:spcBef>
                <a:spcPts val="155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Spending</a:t>
            </a:r>
            <a:r>
              <a:rPr dirty="0" sz="1200" spc="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Focus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Healthcare,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personal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care,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leisure,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travel.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ts val="1370"/>
              </a:lnSpc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Values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Comfort,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security,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personal</a:t>
            </a:r>
            <a:endParaRPr sz="1200">
              <a:latin typeface="Arial MT"/>
              <a:cs typeface="Arial MT"/>
            </a:endParaRPr>
          </a:p>
          <a:p>
            <a:pPr marL="317500">
              <a:lnSpc>
                <a:spcPts val="1435"/>
              </a:lnSpc>
            </a:pP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enrichment.</a:t>
            </a:r>
            <a:endParaRPr sz="1200">
              <a:latin typeface="Arial MT"/>
              <a:cs typeface="Arial MT"/>
            </a:endParaRPr>
          </a:p>
          <a:p>
            <a:pPr marL="317500" marR="15875" indent="-305435">
              <a:lnSpc>
                <a:spcPts val="1430"/>
              </a:lnSpc>
              <a:spcBef>
                <a:spcPts val="120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Oral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care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Seek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solutions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u="sng" sz="1200" spc="-1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age-</a:t>
            </a:r>
            <a:r>
              <a:rPr dirty="0" u="sng" sz="120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related</a:t>
            </a:r>
            <a:r>
              <a:rPr dirty="0" u="sng" sz="1200" spc="-4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200" spc="-2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oral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u="sng" sz="120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health</a:t>
            </a:r>
            <a:r>
              <a:rPr dirty="0" u="sng" sz="1200" spc="-5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20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issues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such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as</a:t>
            </a:r>
            <a:r>
              <a:rPr dirty="0" sz="1200" spc="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sensitive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gums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and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dentures.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12284" y="883856"/>
            <a:ext cx="184213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D5A5A"/>
                </a:solidFill>
                <a:latin typeface="Arial"/>
                <a:cs typeface="Arial"/>
              </a:rPr>
              <a:t>Generation</a:t>
            </a:r>
            <a:r>
              <a:rPr dirty="0" sz="1200" spc="-30" b="1">
                <a:solidFill>
                  <a:srgbClr val="CD5A5A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CD5A5A"/>
                </a:solidFill>
                <a:latin typeface="Arial"/>
                <a:cs typeface="Arial"/>
              </a:rPr>
              <a:t>X</a:t>
            </a:r>
            <a:r>
              <a:rPr dirty="0" sz="1200" spc="-25" b="1">
                <a:solidFill>
                  <a:srgbClr val="CD5A5A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CD5A5A"/>
                </a:solidFill>
                <a:latin typeface="Arial"/>
                <a:cs typeface="Arial"/>
              </a:rPr>
              <a:t>(1965-1979)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64684" y="1217866"/>
            <a:ext cx="4391025" cy="130619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17500" marR="304800" indent="-305435">
              <a:lnSpc>
                <a:spcPts val="1430"/>
              </a:lnSpc>
              <a:spcBef>
                <a:spcPts val="155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Characteristics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Material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wealth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cautious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spending habits.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ts val="1375"/>
              </a:lnSpc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Spending</a:t>
            </a:r>
            <a:r>
              <a:rPr dirty="0" sz="1200" spc="1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Focus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High-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end,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durable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products (luxury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items,</a:t>
            </a:r>
            <a:endParaRPr sz="1200">
              <a:latin typeface="Arial MT"/>
              <a:cs typeface="Arial MT"/>
            </a:endParaRPr>
          </a:p>
          <a:p>
            <a:pPr marL="317500">
              <a:lnSpc>
                <a:spcPts val="1435"/>
              </a:lnSpc>
            </a:pP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automobiles,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premium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dining).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ts val="1435"/>
              </a:lnSpc>
              <a:spcBef>
                <a:spcPts val="65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Values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Quality,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cost-effectiveness,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status.</a:t>
            </a:r>
            <a:endParaRPr sz="1200">
              <a:latin typeface="Arial MT"/>
              <a:cs typeface="Arial MT"/>
            </a:endParaRPr>
          </a:p>
          <a:p>
            <a:pPr marL="317500" marR="34925" indent="-305435">
              <a:lnSpc>
                <a:spcPts val="1430"/>
              </a:lnSpc>
              <a:spcBef>
                <a:spcPts val="50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Oral</a:t>
            </a:r>
            <a:r>
              <a:rPr dirty="0" sz="12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care: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Value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u="sng" sz="120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efficacy</a:t>
            </a:r>
            <a:r>
              <a:rPr dirty="0" u="sng" sz="1200" spc="-5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20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over</a:t>
            </a:r>
            <a:r>
              <a:rPr dirty="0" u="sng" sz="1200" spc="-3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20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branding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focusing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on</a:t>
            </a:r>
            <a:r>
              <a:rPr dirty="0" sz="12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plaque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control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cavity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prevention.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65125" y="2795841"/>
            <a:ext cx="266700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CD5A5A"/>
                </a:solidFill>
                <a:latin typeface="Arial"/>
                <a:cs typeface="Arial"/>
              </a:rPr>
              <a:t>Millennials/Generation</a:t>
            </a:r>
            <a:r>
              <a:rPr dirty="0" sz="1200" spc="75" b="1">
                <a:solidFill>
                  <a:srgbClr val="CD5A5A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CD5A5A"/>
                </a:solidFill>
                <a:latin typeface="Arial"/>
                <a:cs typeface="Arial"/>
              </a:rPr>
              <a:t>Y</a:t>
            </a:r>
            <a:r>
              <a:rPr dirty="0" sz="1200" spc="5" b="1">
                <a:solidFill>
                  <a:srgbClr val="CD5A5A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CD5A5A"/>
                </a:solidFill>
                <a:latin typeface="Arial"/>
                <a:cs typeface="Arial"/>
              </a:rPr>
              <a:t>(1980-1994)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7842" y="3129978"/>
            <a:ext cx="3413760" cy="1859914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317500" marR="202565" indent="-305435">
              <a:lnSpc>
                <a:spcPts val="1430"/>
              </a:lnSpc>
              <a:spcBef>
                <a:spcPts val="155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Characteristics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Digital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natives,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heavily influenced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by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technology</a:t>
            </a:r>
            <a:r>
              <a:rPr dirty="0" sz="1200" spc="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social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media.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ts val="1370"/>
              </a:lnSpc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Spending</a:t>
            </a:r>
            <a:r>
              <a:rPr dirty="0" sz="1200" spc="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Focus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Premium</a:t>
            </a:r>
            <a:r>
              <a:rPr dirty="0" sz="1200" spc="-8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products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endParaRPr sz="1200">
              <a:latin typeface="Arial MT"/>
              <a:cs typeface="Arial MT"/>
            </a:endParaRPr>
          </a:p>
          <a:p>
            <a:pPr marL="317500">
              <a:lnSpc>
                <a:spcPts val="1435"/>
              </a:lnSpc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services</a:t>
            </a:r>
            <a:r>
              <a:rPr dirty="0" sz="1200" spc="-7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enhance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lifestyle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(fitness,</a:t>
            </a:r>
            <a:endParaRPr sz="1200">
              <a:latin typeface="Arial MT"/>
              <a:cs typeface="Arial MT"/>
            </a:endParaRPr>
          </a:p>
          <a:p>
            <a:pPr marL="317500">
              <a:lnSpc>
                <a:spcPts val="1435"/>
              </a:lnSpc>
              <a:spcBef>
                <a:spcPts val="65"/>
              </a:spcBef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wellness,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self-care).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ts val="1430"/>
              </a:lnSpc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Values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Enjoyment,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health,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balanced</a:t>
            </a:r>
            <a:endParaRPr sz="1200">
              <a:latin typeface="Arial MT"/>
              <a:cs typeface="Arial MT"/>
            </a:endParaRPr>
          </a:p>
          <a:p>
            <a:pPr marL="317500">
              <a:lnSpc>
                <a:spcPts val="1425"/>
              </a:lnSpc>
            </a:pP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living.</a:t>
            </a:r>
            <a:endParaRPr sz="1200">
              <a:latin typeface="Arial MT"/>
              <a:cs typeface="Arial MT"/>
            </a:endParaRPr>
          </a:p>
          <a:p>
            <a:pPr marL="317500" marR="5080" indent="-305435">
              <a:lnSpc>
                <a:spcPts val="1430"/>
              </a:lnSpc>
              <a:spcBef>
                <a:spcPts val="50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Oral</a:t>
            </a:r>
            <a:r>
              <a:rPr dirty="0" sz="1200" spc="-4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care:</a:t>
            </a:r>
            <a:r>
              <a:rPr dirty="0" sz="1200" spc="-3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Prioritize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u="sng" sz="120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convenience</a:t>
            </a:r>
            <a:r>
              <a:rPr dirty="0" u="sng" sz="1200" spc="-75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 </a:t>
            </a:r>
            <a:r>
              <a:rPr dirty="0" u="sng" sz="1200" spc="-25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and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u="sng" sz="1200" spc="-1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personalization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favoring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premium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options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like</a:t>
            </a:r>
            <a:endParaRPr sz="1200">
              <a:latin typeface="Arial MT"/>
              <a:cs typeface="Arial MT"/>
            </a:endParaRPr>
          </a:p>
          <a:p>
            <a:pPr marL="317500">
              <a:lnSpc>
                <a:spcPct val="100000"/>
              </a:lnSpc>
              <a:spcBef>
                <a:spcPts val="15"/>
              </a:spcBef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targeted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gum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care.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359528" y="2719641"/>
            <a:ext cx="1834514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CD5A5A"/>
                </a:solidFill>
                <a:latin typeface="Arial"/>
                <a:cs typeface="Arial"/>
              </a:rPr>
              <a:t>Generation</a:t>
            </a:r>
            <a:r>
              <a:rPr dirty="0" sz="1200" spc="-60" b="1">
                <a:solidFill>
                  <a:srgbClr val="CD5A5A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CD5A5A"/>
                </a:solidFill>
                <a:latin typeface="Arial"/>
                <a:cs typeface="Arial"/>
              </a:rPr>
              <a:t>Z</a:t>
            </a:r>
            <a:r>
              <a:rPr dirty="0" sz="1200" spc="-55" b="1">
                <a:solidFill>
                  <a:srgbClr val="CD5A5A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CD5A5A"/>
                </a:solidFill>
                <a:latin typeface="Arial"/>
                <a:cs typeface="Arial"/>
              </a:rPr>
              <a:t>(1995-</a:t>
            </a:r>
            <a:r>
              <a:rPr dirty="0" sz="1200" spc="-20" b="1">
                <a:solidFill>
                  <a:srgbClr val="CD5A5A"/>
                </a:solidFill>
                <a:latin typeface="Arial"/>
                <a:cs typeface="Arial"/>
              </a:rPr>
              <a:t>2009)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512055" y="3053778"/>
            <a:ext cx="3867150" cy="389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4800">
              <a:lnSpc>
                <a:spcPts val="1435"/>
              </a:lnSpc>
              <a:spcBef>
                <a:spcPts val="100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Characteristics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Digitally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connected,</a:t>
            </a:r>
            <a:r>
              <a:rPr dirty="0" sz="1200" spc="-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socially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aware.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ts val="1435"/>
              </a:lnSpc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Spending</a:t>
            </a:r>
            <a:r>
              <a:rPr dirty="0" sz="12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0E2C68"/>
                </a:solidFill>
                <a:latin typeface="Arial"/>
                <a:cs typeface="Arial"/>
              </a:rPr>
              <a:t>Focus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69890" y="3416236"/>
            <a:ext cx="3829685" cy="943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4800">
              <a:lnSpc>
                <a:spcPts val="1435"/>
              </a:lnSpc>
              <a:spcBef>
                <a:spcPts val="100"/>
              </a:spcBef>
              <a:buChar char="○"/>
              <a:tabLst>
                <a:tab pos="317500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Experiences,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aesthetics,</a:t>
            </a:r>
            <a:r>
              <a:rPr dirty="0" sz="1200" spc="-4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emotional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well-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being.</a:t>
            </a:r>
            <a:endParaRPr sz="1200">
              <a:latin typeface="Arial MT"/>
              <a:cs typeface="Arial MT"/>
            </a:endParaRPr>
          </a:p>
          <a:p>
            <a:pPr marL="317500" indent="-304800">
              <a:lnSpc>
                <a:spcPts val="1435"/>
              </a:lnSpc>
              <a:buChar char="○"/>
              <a:tabLst>
                <a:tab pos="317500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Impulsive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purchases</a:t>
            </a:r>
            <a:r>
              <a:rPr dirty="0" sz="1200" spc="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influenced</a:t>
            </a:r>
            <a:r>
              <a:rPr dirty="0" sz="1200" spc="-5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by</a:t>
            </a:r>
            <a:r>
              <a:rPr dirty="0" sz="12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social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media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endParaRPr sz="1200">
              <a:latin typeface="Arial MT"/>
              <a:cs typeface="Arial MT"/>
            </a:endParaRPr>
          </a:p>
          <a:p>
            <a:pPr marL="317500">
              <a:lnSpc>
                <a:spcPts val="1435"/>
              </a:lnSpc>
              <a:spcBef>
                <a:spcPts val="65"/>
              </a:spcBef>
            </a:pP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peers.</a:t>
            </a:r>
            <a:endParaRPr sz="1200">
              <a:latin typeface="Arial MT"/>
              <a:cs typeface="Arial MT"/>
            </a:endParaRPr>
          </a:p>
          <a:p>
            <a:pPr marL="317500" marR="334010" indent="-305435">
              <a:lnSpc>
                <a:spcPts val="1430"/>
              </a:lnSpc>
              <a:spcBef>
                <a:spcPts val="50"/>
              </a:spcBef>
              <a:buChar char="○"/>
              <a:tabLst>
                <a:tab pos="317500" algn="l"/>
              </a:tabLst>
            </a:pP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Preference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luxury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goods</a:t>
            </a:r>
            <a:r>
              <a:rPr dirty="0" sz="1200" spc="-3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that</a:t>
            </a:r>
            <a:r>
              <a:rPr dirty="0" sz="1200" spc="-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align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their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identity.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512055" y="4332287"/>
            <a:ext cx="3618229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17500" algn="l"/>
              </a:tabLst>
            </a:pP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Oral</a:t>
            </a:r>
            <a:r>
              <a:rPr dirty="0" sz="12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0E2C68"/>
                </a:solidFill>
                <a:latin typeface="Arial"/>
                <a:cs typeface="Arial"/>
              </a:rPr>
              <a:t>care</a:t>
            </a:r>
            <a:r>
              <a:rPr dirty="0" sz="12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Increasingly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u="sng" sz="1200" spc="-1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health-</a:t>
            </a:r>
            <a:r>
              <a:rPr dirty="0" u="sng" sz="1200">
                <a:solidFill>
                  <a:srgbClr val="0E2C68"/>
                </a:solidFill>
                <a:uFill>
                  <a:solidFill>
                    <a:srgbClr val="0E2C68"/>
                  </a:solidFill>
                </a:uFill>
                <a:latin typeface="Arial MT"/>
                <a:cs typeface="Arial MT"/>
              </a:rPr>
              <a:t>focused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,</a:t>
            </a:r>
            <a:r>
              <a:rPr dirty="0" sz="12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preferring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817109" y="4513579"/>
            <a:ext cx="3805554" cy="4000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40"/>
              </a:spcBef>
            </a:pP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toothpastes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with</a:t>
            </a:r>
            <a:r>
              <a:rPr dirty="0" sz="12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benefits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like</a:t>
            </a:r>
            <a:r>
              <a:rPr dirty="0" sz="1200" spc="5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whitening,</a:t>
            </a:r>
            <a:r>
              <a:rPr dirty="0" sz="1200" spc="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sensitivity</a:t>
            </a:r>
            <a:r>
              <a:rPr dirty="0" sz="1200" spc="-2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relief,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and</a:t>
            </a:r>
            <a:r>
              <a:rPr dirty="0" sz="12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0E2C68"/>
                </a:solidFill>
                <a:latin typeface="Arial MT"/>
                <a:cs typeface="Arial MT"/>
              </a:rPr>
              <a:t>herbal</a:t>
            </a:r>
            <a:r>
              <a:rPr dirty="0" sz="12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0E2C68"/>
                </a:solidFill>
                <a:latin typeface="Arial MT"/>
                <a:cs typeface="Arial MT"/>
              </a:rPr>
              <a:t>ingredients.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132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F2C69"/>
                </a:solidFill>
                <a:latin typeface="Arial MT"/>
                <a:cs typeface="Arial MT"/>
              </a:rPr>
              <a:t>8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086350" y="357250"/>
            <a:ext cx="3659504" cy="4234180"/>
            <a:chOff x="5086350" y="357250"/>
            <a:chExt cx="3659504" cy="4234180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6350" y="933449"/>
              <a:ext cx="2981325" cy="36576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5459" y="1192212"/>
            <a:ext cx="4085590" cy="243204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400"/>
              <a:t>Strategies</a:t>
            </a:r>
            <a:r>
              <a:rPr dirty="0" sz="1400" spc="-70"/>
              <a:t> </a:t>
            </a:r>
            <a:r>
              <a:rPr dirty="0" sz="1400"/>
              <a:t>for</a:t>
            </a:r>
            <a:r>
              <a:rPr dirty="0" sz="1400" spc="-55"/>
              <a:t> </a:t>
            </a:r>
            <a:r>
              <a:rPr dirty="0" sz="1400"/>
              <a:t>Targeting</a:t>
            </a:r>
            <a:r>
              <a:rPr dirty="0" sz="1400" spc="-70"/>
              <a:t> </a:t>
            </a:r>
            <a:r>
              <a:rPr dirty="0" sz="1400"/>
              <a:t>Different</a:t>
            </a:r>
            <a:r>
              <a:rPr dirty="0" sz="1400" spc="25"/>
              <a:t> </a:t>
            </a:r>
            <a:r>
              <a:rPr dirty="0" sz="1400"/>
              <a:t>Age</a:t>
            </a:r>
            <a:r>
              <a:rPr dirty="0" sz="1400" spc="-65"/>
              <a:t> </a:t>
            </a:r>
            <a:r>
              <a:rPr dirty="0" sz="1400" spc="-10"/>
              <a:t>Segments</a:t>
            </a:r>
            <a:endParaRPr sz="1400"/>
          </a:p>
        </p:txBody>
      </p:sp>
      <p:sp>
        <p:nvSpPr>
          <p:cNvPr id="7" name="object 7" descr=""/>
          <p:cNvSpPr txBox="1"/>
          <p:nvPr/>
        </p:nvSpPr>
        <p:spPr>
          <a:xfrm>
            <a:off x="657859" y="1601025"/>
            <a:ext cx="3013710" cy="298386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317500" indent="-317500">
              <a:lnSpc>
                <a:spcPct val="100000"/>
              </a:lnSpc>
              <a:spcBef>
                <a:spcPts val="365"/>
              </a:spcBef>
              <a:buAutoNum type="arabicParenR"/>
              <a:tabLst>
                <a:tab pos="3175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Targeting</a:t>
            </a:r>
            <a:r>
              <a:rPr dirty="0" sz="1400" spc="-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Gen</a:t>
            </a:r>
            <a:r>
              <a:rPr dirty="0" sz="1400" spc="-2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Z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400" spc="-3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Millennials</a:t>
            </a:r>
            <a:endParaRPr sz="1400">
              <a:latin typeface="Arial"/>
              <a:cs typeface="Arial"/>
            </a:endParaRPr>
          </a:p>
          <a:p>
            <a:pPr lvl="1" marL="317500" indent="-317500">
              <a:lnSpc>
                <a:spcPct val="100000"/>
              </a:lnSpc>
              <a:spcBef>
                <a:spcPts val="270"/>
              </a:spcBef>
              <a:buChar char="●"/>
              <a:tabLst>
                <a:tab pos="3175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Omnichannel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Marketing</a:t>
            </a:r>
            <a:endParaRPr sz="1400">
              <a:latin typeface="Arial MT"/>
              <a:cs typeface="Arial MT"/>
            </a:endParaRPr>
          </a:p>
          <a:p>
            <a:pPr lvl="1" marL="317500" indent="-317500">
              <a:lnSpc>
                <a:spcPct val="100000"/>
              </a:lnSpc>
              <a:spcBef>
                <a:spcPts val="275"/>
              </a:spcBef>
              <a:buChar char="●"/>
              <a:tabLst>
                <a:tab pos="3175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Innovative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Formulations</a:t>
            </a:r>
            <a:endParaRPr sz="1400">
              <a:latin typeface="Arial MT"/>
              <a:cs typeface="Arial MT"/>
            </a:endParaRPr>
          </a:p>
          <a:p>
            <a:pPr lvl="1" marL="317500" indent="-317500">
              <a:lnSpc>
                <a:spcPct val="100000"/>
              </a:lnSpc>
              <a:spcBef>
                <a:spcPts val="275"/>
              </a:spcBef>
              <a:buChar char="●"/>
              <a:tabLst>
                <a:tab pos="317500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Eco-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Friendly</a:t>
            </a:r>
            <a:r>
              <a:rPr dirty="0" sz="1400" spc="-3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Packaging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Arial MT"/>
              <a:cs typeface="Arial MT"/>
            </a:endParaRPr>
          </a:p>
          <a:p>
            <a:pPr marL="317500" indent="-317500">
              <a:lnSpc>
                <a:spcPct val="100000"/>
              </a:lnSpc>
              <a:buAutoNum type="arabicParenR"/>
              <a:tabLst>
                <a:tab pos="3175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Engaging</a:t>
            </a:r>
            <a:r>
              <a:rPr dirty="0" sz="1400" spc="-2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Gen</a:t>
            </a:r>
            <a:r>
              <a:rPr dirty="0" sz="1400" spc="-40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spc="-50" b="1">
                <a:solidFill>
                  <a:srgbClr val="0E2C68"/>
                </a:solidFill>
                <a:latin typeface="Arial"/>
                <a:cs typeface="Arial"/>
              </a:rPr>
              <a:t>X</a:t>
            </a:r>
            <a:endParaRPr sz="1400">
              <a:latin typeface="Arial"/>
              <a:cs typeface="Arial"/>
            </a:endParaRPr>
          </a:p>
          <a:p>
            <a:pPr lvl="1" marL="317500" indent="-317500">
              <a:lnSpc>
                <a:spcPct val="100000"/>
              </a:lnSpc>
              <a:spcBef>
                <a:spcPts val="275"/>
              </a:spcBef>
              <a:buChar char="●"/>
              <a:tabLst>
                <a:tab pos="3175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Loyalty</a:t>
            </a:r>
            <a:r>
              <a:rPr dirty="0" sz="1400" spc="-4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Programs</a:t>
            </a:r>
            <a:endParaRPr sz="1400">
              <a:latin typeface="Arial MT"/>
              <a:cs typeface="Arial MT"/>
            </a:endParaRPr>
          </a:p>
          <a:p>
            <a:pPr lvl="1" marL="317500" indent="-317500">
              <a:lnSpc>
                <a:spcPct val="100000"/>
              </a:lnSpc>
              <a:spcBef>
                <a:spcPts val="275"/>
              </a:spcBef>
              <a:buChar char="●"/>
              <a:tabLst>
                <a:tab pos="3175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Educational</a:t>
            </a:r>
            <a:r>
              <a:rPr dirty="0" sz="1400" spc="-6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Content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400">
              <a:latin typeface="Arial MT"/>
              <a:cs typeface="Arial MT"/>
            </a:endParaRPr>
          </a:p>
          <a:p>
            <a:pPr marL="317500" indent="-317500">
              <a:lnSpc>
                <a:spcPct val="100000"/>
              </a:lnSpc>
              <a:buAutoNum type="arabicParenR"/>
              <a:tabLst>
                <a:tab pos="317500" algn="l"/>
              </a:tabLst>
            </a:pP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Appealing</a:t>
            </a:r>
            <a:r>
              <a:rPr dirty="0" sz="1400" spc="-7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to</a:t>
            </a:r>
            <a:r>
              <a:rPr dirty="0" sz="1400" spc="-15" b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0E2C68"/>
                </a:solidFill>
                <a:latin typeface="Arial"/>
                <a:cs typeface="Arial"/>
              </a:rPr>
              <a:t>Baby</a:t>
            </a:r>
            <a:r>
              <a:rPr dirty="0" sz="1400" spc="-10" b="1">
                <a:solidFill>
                  <a:srgbClr val="0E2C68"/>
                </a:solidFill>
                <a:latin typeface="Arial"/>
                <a:cs typeface="Arial"/>
              </a:rPr>
              <a:t> Boomers</a:t>
            </a:r>
            <a:endParaRPr sz="1400">
              <a:latin typeface="Arial"/>
              <a:cs typeface="Arial"/>
            </a:endParaRPr>
          </a:p>
          <a:p>
            <a:pPr lvl="1" marL="317500" indent="-317500">
              <a:lnSpc>
                <a:spcPct val="100000"/>
              </a:lnSpc>
              <a:spcBef>
                <a:spcPts val="275"/>
              </a:spcBef>
              <a:buChar char="●"/>
              <a:tabLst>
                <a:tab pos="317500" algn="l"/>
              </a:tabLst>
            </a:pP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Traditional</a:t>
            </a:r>
            <a:r>
              <a:rPr dirty="0" sz="1400" spc="-6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Media</a:t>
            </a:r>
            <a:r>
              <a:rPr dirty="0" sz="1400" spc="-20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Presence</a:t>
            </a:r>
            <a:endParaRPr sz="1400">
              <a:latin typeface="Arial MT"/>
              <a:cs typeface="Arial MT"/>
            </a:endParaRPr>
          </a:p>
          <a:p>
            <a:pPr lvl="1" marL="317500" indent="-317500">
              <a:lnSpc>
                <a:spcPct val="100000"/>
              </a:lnSpc>
              <a:spcBef>
                <a:spcPts val="275"/>
              </a:spcBef>
              <a:buChar char="●"/>
              <a:tabLst>
                <a:tab pos="317500" algn="l"/>
              </a:tabLst>
            </a:pP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Health-</a:t>
            </a:r>
            <a:r>
              <a:rPr dirty="0" sz="1400">
                <a:solidFill>
                  <a:srgbClr val="0E2C68"/>
                </a:solidFill>
                <a:latin typeface="Arial MT"/>
                <a:cs typeface="Arial MT"/>
              </a:rPr>
              <a:t>Focused</a:t>
            </a:r>
            <a:r>
              <a:rPr dirty="0" sz="1400" spc="-15">
                <a:solidFill>
                  <a:srgbClr val="0E2C68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0E2C68"/>
                </a:solidFill>
                <a:latin typeface="Arial MT"/>
                <a:cs typeface="Arial MT"/>
              </a:rPr>
              <a:t>Messaging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02880" y="377761"/>
            <a:ext cx="132080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0F2C69"/>
                </a:solidFill>
                <a:latin typeface="Arial MT"/>
                <a:cs typeface="Arial MT"/>
              </a:rPr>
              <a:t>9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200025" y="357250"/>
            <a:ext cx="8545830" cy="3986529"/>
            <a:chOff x="200025" y="357250"/>
            <a:chExt cx="8545830" cy="3986529"/>
          </a:xfrm>
        </p:grpSpPr>
        <p:sp>
          <p:nvSpPr>
            <p:cNvPr id="4" name="object 4" descr=""/>
            <p:cNvSpPr/>
            <p:nvPr/>
          </p:nvSpPr>
          <p:spPr>
            <a:xfrm>
              <a:off x="8739251" y="357250"/>
              <a:ext cx="0" cy="440055"/>
            </a:xfrm>
            <a:custGeom>
              <a:avLst/>
              <a:gdLst/>
              <a:ahLst/>
              <a:cxnLst/>
              <a:rect l="l" t="t" r="r" b="b"/>
              <a:pathLst>
                <a:path w="0" h="440055">
                  <a:moveTo>
                    <a:pt x="0" y="0"/>
                  </a:moveTo>
                  <a:lnTo>
                    <a:pt x="0" y="439674"/>
                  </a:lnTo>
                </a:path>
              </a:pathLst>
            </a:custGeom>
            <a:ln w="12700">
              <a:solidFill>
                <a:srgbClr val="0F2C6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25" y="1504950"/>
              <a:ext cx="2847975" cy="28384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96539" y="1173416"/>
            <a:ext cx="3234055" cy="254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/>
              <a:t>LUXURY</a:t>
            </a:r>
            <a:r>
              <a:rPr dirty="0" sz="1500" spc="-30"/>
              <a:t> </a:t>
            </a:r>
            <a:r>
              <a:rPr dirty="0" sz="1500"/>
              <a:t>PRODUCTS</a:t>
            </a:r>
            <a:r>
              <a:rPr dirty="0" sz="1500" spc="-25"/>
              <a:t> </a:t>
            </a:r>
            <a:r>
              <a:rPr dirty="0" sz="1500" spc="-10"/>
              <a:t>CONSUMERS</a:t>
            </a:r>
            <a:endParaRPr sz="1500"/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23850" marR="217804" indent="-311785">
              <a:lnSpc>
                <a:spcPct val="102699"/>
              </a:lnSpc>
              <a:spcBef>
                <a:spcPts val="85"/>
              </a:spcBef>
              <a:buFont typeface="Calibri"/>
              <a:buChar char="●"/>
              <a:tabLst>
                <a:tab pos="323850" algn="l"/>
              </a:tabLst>
            </a:pPr>
            <a:r>
              <a:rPr dirty="0"/>
              <a:t>Chinese</a:t>
            </a:r>
            <a:r>
              <a:rPr dirty="0" spc="170"/>
              <a:t> </a:t>
            </a:r>
            <a:r>
              <a:rPr dirty="0"/>
              <a:t>luxury</a:t>
            </a:r>
            <a:r>
              <a:rPr dirty="0" spc="165"/>
              <a:t> </a:t>
            </a:r>
            <a:r>
              <a:rPr dirty="0"/>
              <a:t>consumers</a:t>
            </a:r>
            <a:r>
              <a:rPr dirty="0" spc="160"/>
              <a:t> </a:t>
            </a:r>
            <a:r>
              <a:rPr dirty="0"/>
              <a:t>are</a:t>
            </a:r>
            <a:r>
              <a:rPr dirty="0" spc="175"/>
              <a:t> </a:t>
            </a:r>
            <a:r>
              <a:rPr dirty="0"/>
              <a:t>distinctly</a:t>
            </a:r>
            <a:r>
              <a:rPr dirty="0" spc="225"/>
              <a:t> </a:t>
            </a:r>
            <a:r>
              <a:rPr dirty="0" b="1">
                <a:latin typeface="Arial"/>
                <a:cs typeface="Arial"/>
              </a:rPr>
              <a:t>young,</a:t>
            </a:r>
            <a:r>
              <a:rPr dirty="0" spc="155" b="1">
                <a:latin typeface="Arial"/>
                <a:cs typeface="Arial"/>
              </a:rPr>
              <a:t> </a:t>
            </a:r>
            <a:r>
              <a:rPr dirty="0"/>
              <a:t>mostly</a:t>
            </a:r>
            <a:r>
              <a:rPr dirty="0" spc="70"/>
              <a:t> </a:t>
            </a:r>
            <a:r>
              <a:rPr dirty="0" b="1">
                <a:latin typeface="Arial"/>
                <a:cs typeface="Arial"/>
              </a:rPr>
              <a:t>under</a:t>
            </a:r>
            <a:r>
              <a:rPr dirty="0" spc="55" b="1">
                <a:latin typeface="Arial"/>
                <a:cs typeface="Arial"/>
              </a:rPr>
              <a:t> </a:t>
            </a:r>
            <a:r>
              <a:rPr dirty="0" spc="-25" b="1">
                <a:latin typeface="Arial"/>
                <a:cs typeface="Arial"/>
              </a:rPr>
              <a:t>40 </a:t>
            </a:r>
            <a:r>
              <a:rPr dirty="0" b="1">
                <a:latin typeface="Arial"/>
                <a:cs typeface="Arial"/>
              </a:rPr>
              <a:t>years</a:t>
            </a:r>
            <a:r>
              <a:rPr dirty="0" spc="12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old.</a:t>
            </a:r>
            <a:r>
              <a:rPr dirty="0" spc="215" b="1">
                <a:latin typeface="Arial"/>
                <a:cs typeface="Arial"/>
              </a:rPr>
              <a:t> </a:t>
            </a:r>
            <a:r>
              <a:rPr dirty="0"/>
              <a:t>Comparatively,</a:t>
            </a:r>
            <a:r>
              <a:rPr dirty="0" spc="195"/>
              <a:t> </a:t>
            </a:r>
            <a:r>
              <a:rPr dirty="0"/>
              <a:t>Western</a:t>
            </a:r>
            <a:r>
              <a:rPr dirty="0" spc="120"/>
              <a:t> </a:t>
            </a:r>
            <a:r>
              <a:rPr dirty="0"/>
              <a:t>luxury</a:t>
            </a:r>
            <a:r>
              <a:rPr dirty="0" spc="114"/>
              <a:t> </a:t>
            </a:r>
            <a:r>
              <a:rPr dirty="0"/>
              <a:t>consumers</a:t>
            </a:r>
            <a:r>
              <a:rPr dirty="0" spc="114"/>
              <a:t> </a:t>
            </a:r>
            <a:r>
              <a:rPr dirty="0"/>
              <a:t>are</a:t>
            </a:r>
            <a:r>
              <a:rPr dirty="0" spc="120"/>
              <a:t> </a:t>
            </a:r>
            <a:r>
              <a:rPr dirty="0" spc="-10"/>
              <a:t>dominated </a:t>
            </a:r>
            <a:r>
              <a:rPr dirty="0"/>
              <a:t>by</a:t>
            </a:r>
            <a:r>
              <a:rPr dirty="0" spc="80"/>
              <a:t> </a:t>
            </a:r>
            <a:r>
              <a:rPr dirty="0"/>
              <a:t>senior</a:t>
            </a:r>
            <a:r>
              <a:rPr dirty="0" spc="65"/>
              <a:t> </a:t>
            </a:r>
            <a:r>
              <a:rPr dirty="0" spc="-10"/>
              <a:t>citizens.</a:t>
            </a:r>
          </a:p>
          <a:p>
            <a:pPr>
              <a:lnSpc>
                <a:spcPct val="100000"/>
              </a:lnSpc>
              <a:spcBef>
                <a:spcPts val="140"/>
              </a:spcBef>
              <a:buFont typeface="Calibri"/>
              <a:buChar char="●"/>
            </a:pPr>
          </a:p>
          <a:p>
            <a:pPr marL="323850" marR="165735" indent="-311785">
              <a:lnSpc>
                <a:spcPct val="105200"/>
              </a:lnSpc>
              <a:buFont typeface="Calibri"/>
              <a:buChar char="●"/>
              <a:tabLst>
                <a:tab pos="323850" algn="l"/>
              </a:tabLst>
            </a:pPr>
            <a:r>
              <a:rPr dirty="0"/>
              <a:t>A</a:t>
            </a:r>
            <a:r>
              <a:rPr dirty="0" spc="105"/>
              <a:t> </a:t>
            </a:r>
            <a:r>
              <a:rPr dirty="0"/>
              <a:t>growing</a:t>
            </a:r>
            <a:r>
              <a:rPr dirty="0" spc="95"/>
              <a:t> </a:t>
            </a:r>
            <a:r>
              <a:rPr dirty="0"/>
              <a:t>segment</a:t>
            </a:r>
            <a:r>
              <a:rPr dirty="0" spc="155"/>
              <a:t> </a:t>
            </a:r>
            <a:r>
              <a:rPr dirty="0"/>
              <a:t>-</a:t>
            </a:r>
            <a:r>
              <a:rPr dirty="0" b="1">
                <a:latin typeface="Arial"/>
                <a:cs typeface="Arial"/>
              </a:rPr>
              <a:t>20–30</a:t>
            </a:r>
            <a:r>
              <a:rPr dirty="0" spc="9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year-old</a:t>
            </a:r>
            <a:r>
              <a:rPr dirty="0" spc="110" b="1">
                <a:latin typeface="Arial"/>
                <a:cs typeface="Arial"/>
              </a:rPr>
              <a:t> </a:t>
            </a:r>
            <a:r>
              <a:rPr dirty="0"/>
              <a:t>generation</a:t>
            </a:r>
            <a:r>
              <a:rPr dirty="0" spc="95"/>
              <a:t> </a:t>
            </a:r>
            <a:r>
              <a:rPr dirty="0"/>
              <a:t>(people</a:t>
            </a:r>
            <a:r>
              <a:rPr dirty="0" spc="195"/>
              <a:t> </a:t>
            </a:r>
            <a:r>
              <a:rPr dirty="0"/>
              <a:t>who</a:t>
            </a:r>
            <a:r>
              <a:rPr dirty="0" spc="190"/>
              <a:t> </a:t>
            </a:r>
            <a:r>
              <a:rPr dirty="0"/>
              <a:t>grew</a:t>
            </a:r>
            <a:r>
              <a:rPr dirty="0" spc="114"/>
              <a:t> </a:t>
            </a:r>
            <a:r>
              <a:rPr dirty="0" spc="-25"/>
              <a:t>up </a:t>
            </a:r>
            <a:r>
              <a:rPr dirty="0"/>
              <a:t>with</a:t>
            </a:r>
            <a:r>
              <a:rPr dirty="0" spc="120"/>
              <a:t> </a:t>
            </a:r>
            <a:r>
              <a:rPr dirty="0"/>
              <a:t>the</a:t>
            </a:r>
            <a:r>
              <a:rPr dirty="0" spc="120"/>
              <a:t> </a:t>
            </a:r>
            <a:r>
              <a:rPr dirty="0"/>
              <a:t>one-child</a:t>
            </a:r>
            <a:r>
              <a:rPr dirty="0" spc="120"/>
              <a:t> </a:t>
            </a:r>
            <a:r>
              <a:rPr dirty="0" spc="-10"/>
              <a:t>policy).</a:t>
            </a:r>
          </a:p>
          <a:p>
            <a:pPr>
              <a:lnSpc>
                <a:spcPct val="100000"/>
              </a:lnSpc>
              <a:spcBef>
                <a:spcPts val="65"/>
              </a:spcBef>
              <a:buFont typeface="Calibri"/>
              <a:buChar char="●"/>
            </a:pPr>
          </a:p>
          <a:p>
            <a:pPr algn="just" marL="323850" marR="5080" indent="-311785">
              <a:lnSpc>
                <a:spcPct val="105200"/>
              </a:lnSpc>
              <a:buChar char="●"/>
              <a:tabLst>
                <a:tab pos="323850" algn="l"/>
              </a:tabLst>
            </a:pPr>
            <a:r>
              <a:rPr dirty="0"/>
              <a:t>Younger</a:t>
            </a:r>
            <a:r>
              <a:rPr dirty="0" spc="265"/>
              <a:t>  </a:t>
            </a:r>
            <a:r>
              <a:rPr dirty="0"/>
              <a:t>consumers</a:t>
            </a:r>
            <a:r>
              <a:rPr dirty="0" spc="290"/>
              <a:t>  </a:t>
            </a:r>
            <a:r>
              <a:rPr dirty="0"/>
              <a:t>are</a:t>
            </a:r>
            <a:r>
              <a:rPr dirty="0" spc="250"/>
              <a:t>  </a:t>
            </a:r>
            <a:r>
              <a:rPr dirty="0"/>
              <a:t>distinctive</a:t>
            </a:r>
            <a:r>
              <a:rPr dirty="0" spc="245"/>
              <a:t>  </a:t>
            </a:r>
            <a:r>
              <a:rPr dirty="0"/>
              <a:t>and</a:t>
            </a:r>
            <a:r>
              <a:rPr dirty="0" spc="285"/>
              <a:t>  </a:t>
            </a:r>
            <a:r>
              <a:rPr dirty="0"/>
              <a:t>extremely</a:t>
            </a:r>
            <a:r>
              <a:rPr dirty="0" spc="250"/>
              <a:t>  </a:t>
            </a:r>
            <a:r>
              <a:rPr dirty="0" spc="-10"/>
              <a:t>individualistic. </a:t>
            </a:r>
            <a:r>
              <a:rPr dirty="0"/>
              <a:t>Consumers</a:t>
            </a:r>
            <a:r>
              <a:rPr dirty="0" spc="100"/>
              <a:t>  </a:t>
            </a:r>
            <a:r>
              <a:rPr dirty="0"/>
              <a:t>in</a:t>
            </a:r>
            <a:r>
              <a:rPr dirty="0" spc="85"/>
              <a:t>  </a:t>
            </a:r>
            <a:r>
              <a:rPr dirty="0"/>
              <a:t>this</a:t>
            </a:r>
            <a:r>
              <a:rPr dirty="0" spc="100"/>
              <a:t>  </a:t>
            </a:r>
            <a:r>
              <a:rPr dirty="0"/>
              <a:t>age</a:t>
            </a:r>
            <a:r>
              <a:rPr dirty="0" spc="105"/>
              <a:t>  </a:t>
            </a:r>
            <a:r>
              <a:rPr dirty="0"/>
              <a:t>range</a:t>
            </a:r>
            <a:r>
              <a:rPr dirty="0" spc="85"/>
              <a:t>  </a:t>
            </a:r>
            <a:r>
              <a:rPr dirty="0"/>
              <a:t>cherish</a:t>
            </a:r>
            <a:r>
              <a:rPr dirty="0" spc="105"/>
              <a:t>  </a:t>
            </a:r>
            <a:r>
              <a:rPr dirty="0"/>
              <a:t>social</a:t>
            </a:r>
            <a:r>
              <a:rPr dirty="0" spc="480"/>
              <a:t> </a:t>
            </a:r>
            <a:r>
              <a:rPr dirty="0"/>
              <a:t>activities</a:t>
            </a:r>
            <a:r>
              <a:rPr dirty="0" spc="80"/>
              <a:t>  </a:t>
            </a:r>
            <a:r>
              <a:rPr dirty="0"/>
              <a:t>and</a:t>
            </a:r>
            <a:r>
              <a:rPr dirty="0" spc="105"/>
              <a:t>  </a:t>
            </a:r>
            <a:r>
              <a:rPr dirty="0"/>
              <a:t>have</a:t>
            </a:r>
            <a:r>
              <a:rPr dirty="0" spc="95"/>
              <a:t>  </a:t>
            </a:r>
            <a:r>
              <a:rPr dirty="0" spc="-50"/>
              <a:t>a </a:t>
            </a:r>
            <a:r>
              <a:rPr dirty="0"/>
              <a:t>unique</a:t>
            </a:r>
            <a:r>
              <a:rPr dirty="0" spc="95"/>
              <a:t> </a:t>
            </a:r>
            <a:r>
              <a:rPr dirty="0"/>
              <a:t>notion</a:t>
            </a:r>
            <a:r>
              <a:rPr dirty="0" spc="114"/>
              <a:t> </a:t>
            </a:r>
            <a:r>
              <a:rPr dirty="0"/>
              <a:t>of</a:t>
            </a:r>
            <a:r>
              <a:rPr dirty="0" spc="90"/>
              <a:t> </a:t>
            </a:r>
            <a:r>
              <a:rPr dirty="0"/>
              <a:t>luxury</a:t>
            </a:r>
            <a:r>
              <a:rPr dirty="0" spc="105"/>
              <a:t> </a:t>
            </a:r>
            <a:r>
              <a:rPr dirty="0" spc="-10"/>
              <a:t>products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3198876" y="3657028"/>
            <a:ext cx="172593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11150" indent="-298450">
              <a:lnSpc>
                <a:spcPct val="100000"/>
              </a:lnSpc>
              <a:spcBef>
                <a:spcPts val="125"/>
              </a:spcBef>
              <a:buSzPct val="88000"/>
              <a:buFont typeface="Calibri"/>
              <a:buChar char="●"/>
              <a:tabLst>
                <a:tab pos="311150" algn="l"/>
                <a:tab pos="949960" algn="l"/>
                <a:tab pos="1590675" algn="l"/>
              </a:tabLst>
            </a:pP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Social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250" spc="-20">
                <a:solidFill>
                  <a:srgbClr val="0E2C68"/>
                </a:solidFill>
                <a:latin typeface="Arial MT"/>
                <a:cs typeface="Arial MT"/>
              </a:rPr>
              <a:t>media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250" spc="-25">
                <a:solidFill>
                  <a:srgbClr val="0E2C68"/>
                </a:solidFill>
                <a:latin typeface="Arial MT"/>
                <a:cs typeface="Arial MT"/>
              </a:rPr>
              <a:t>is</a:t>
            </a:r>
            <a:endParaRPr sz="1250">
              <a:latin typeface="Arial MT"/>
              <a:cs typeface="Arial MT"/>
            </a:endParaRPr>
          </a:p>
          <a:p>
            <a:pPr marL="311150">
              <a:lnSpc>
                <a:spcPct val="100000"/>
              </a:lnSpc>
              <a:spcBef>
                <a:spcPts val="5"/>
              </a:spcBef>
              <a:tabLst>
                <a:tab pos="755015" algn="l"/>
              </a:tabLst>
            </a:pP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-</a:t>
            </a:r>
            <a:r>
              <a:rPr dirty="0" sz="1250" spc="-50" b="1">
                <a:solidFill>
                  <a:srgbClr val="0E2C68"/>
                </a:solidFill>
                <a:latin typeface="Arial"/>
                <a:cs typeface="Arial"/>
              </a:rPr>
              <a:t>&gt;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	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importance</a:t>
            </a:r>
            <a:endParaRPr sz="12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085715" y="3657028"/>
            <a:ext cx="1053465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86080" algn="l"/>
              </a:tabLst>
            </a:pPr>
            <a:r>
              <a:rPr dirty="0" sz="1250" spc="-25">
                <a:solidFill>
                  <a:srgbClr val="0E2C68"/>
                </a:solidFill>
                <a:latin typeface="Arial MT"/>
                <a:cs typeface="Arial MT"/>
              </a:rPr>
              <a:t>an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essential</a:t>
            </a:r>
            <a:endParaRPr sz="1250">
              <a:latin typeface="Arial MT"/>
              <a:cs typeface="Arial MT"/>
            </a:endParaRPr>
          </a:p>
          <a:p>
            <a:pPr marL="53340">
              <a:lnSpc>
                <a:spcPct val="100000"/>
              </a:lnSpc>
              <a:spcBef>
                <a:spcPts val="5"/>
              </a:spcBef>
              <a:tabLst>
                <a:tab pos="502284" algn="l"/>
              </a:tabLst>
            </a:pPr>
            <a:r>
              <a:rPr dirty="0" sz="1250" spc="-25" b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	</a:t>
            </a:r>
            <a:r>
              <a:rPr dirty="0" sz="1250" spc="-20" b="1">
                <a:solidFill>
                  <a:srgbClr val="0E2C68"/>
                </a:solidFill>
                <a:latin typeface="Arial"/>
                <a:cs typeface="Arial"/>
              </a:rPr>
              <a:t>eWOM</a:t>
            </a:r>
            <a:endParaRPr sz="12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301740" y="3657028"/>
            <a:ext cx="2459990" cy="4108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929640" algn="l"/>
                <a:tab pos="1698625" algn="l"/>
                <a:tab pos="2082164" algn="l"/>
              </a:tabLst>
            </a:pP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marketing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250" spc="-10">
                <a:solidFill>
                  <a:srgbClr val="0E2C68"/>
                </a:solidFill>
                <a:latin typeface="Arial MT"/>
                <a:cs typeface="Arial MT"/>
              </a:rPr>
              <a:t>channel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250" spc="-25">
                <a:solidFill>
                  <a:srgbClr val="0E2C68"/>
                </a:solidFill>
                <a:latin typeface="Arial MT"/>
                <a:cs typeface="Arial MT"/>
              </a:rPr>
              <a:t>for</a:t>
            </a:r>
            <a:r>
              <a:rPr dirty="0" sz="1250">
                <a:solidFill>
                  <a:srgbClr val="0E2C68"/>
                </a:solidFill>
                <a:latin typeface="Arial MT"/>
                <a:cs typeface="Arial MT"/>
              </a:rPr>
              <a:t>	</a:t>
            </a:r>
            <a:r>
              <a:rPr dirty="0" sz="1250" spc="-20">
                <a:solidFill>
                  <a:srgbClr val="0E2C68"/>
                </a:solidFill>
                <a:latin typeface="Arial MT"/>
                <a:cs typeface="Arial MT"/>
              </a:rPr>
              <a:t>them</a:t>
            </a:r>
            <a:endParaRPr sz="1250">
              <a:latin typeface="Arial MT"/>
              <a:cs typeface="Arial MT"/>
            </a:endParaRPr>
          </a:p>
          <a:p>
            <a:pPr marL="93345">
              <a:lnSpc>
                <a:spcPct val="100000"/>
              </a:lnSpc>
              <a:spcBef>
                <a:spcPts val="5"/>
              </a:spcBef>
              <a:tabLst>
                <a:tab pos="1223645" algn="l"/>
              </a:tabLst>
            </a:pP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(electronic</a:t>
            </a:r>
            <a:r>
              <a:rPr dirty="0" sz="1250" b="1">
                <a:solidFill>
                  <a:srgbClr val="0E2C68"/>
                </a:solidFill>
                <a:latin typeface="Arial"/>
                <a:cs typeface="Arial"/>
              </a:rPr>
              <a:t>	word-of-</a:t>
            </a:r>
            <a:r>
              <a:rPr dirty="0" sz="1250" spc="-10" b="1">
                <a:solidFill>
                  <a:srgbClr val="0E2C68"/>
                </a:solidFill>
                <a:latin typeface="Arial"/>
                <a:cs typeface="Arial"/>
              </a:rPr>
              <a:t>mouth)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039745" y="4410709"/>
            <a:ext cx="5728335" cy="5314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algn="just" marL="12700" marR="5080">
              <a:lnSpc>
                <a:spcPct val="99600"/>
              </a:lnSpc>
              <a:spcBef>
                <a:spcPts val="130"/>
              </a:spcBef>
            </a:pP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Reference:</a:t>
            </a:r>
            <a:r>
              <a:rPr dirty="0" sz="1100" spc="12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“Unlocking</a:t>
            </a:r>
            <a:r>
              <a:rPr dirty="0" sz="1100" spc="14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luxury</a:t>
            </a:r>
            <a:r>
              <a:rPr dirty="0" sz="1100" spc="114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purchase</a:t>
            </a:r>
            <a:r>
              <a:rPr dirty="0" sz="1100" spc="14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intentions</a:t>
            </a:r>
            <a:r>
              <a:rPr dirty="0" sz="1100" spc="10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in</a:t>
            </a:r>
            <a:r>
              <a:rPr dirty="0" sz="1100" spc="15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China:</a:t>
            </a:r>
            <a:r>
              <a:rPr dirty="0" sz="1100" spc="13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A</a:t>
            </a:r>
            <a:r>
              <a:rPr dirty="0" sz="1100" spc="13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study</a:t>
            </a:r>
            <a:r>
              <a:rPr dirty="0" sz="1100" spc="11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100" spc="15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consumer</a:t>
            </a:r>
            <a:r>
              <a:rPr dirty="0" sz="1100" spc="9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spc="-10" i="1">
                <a:solidFill>
                  <a:srgbClr val="0E2C68"/>
                </a:solidFill>
                <a:latin typeface="Arial"/>
                <a:cs typeface="Arial"/>
              </a:rPr>
              <a:t>attitude,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perceived</a:t>
            </a:r>
            <a:r>
              <a:rPr dirty="0" sz="1100" spc="3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value,</a:t>
            </a:r>
            <a:r>
              <a:rPr dirty="0" sz="1100" spc="9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and</a:t>
            </a:r>
            <a:r>
              <a:rPr dirty="0" sz="1100" spc="10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the</a:t>
            </a:r>
            <a:r>
              <a:rPr dirty="0" sz="1100" spc="9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moderating</a:t>
            </a:r>
            <a:r>
              <a:rPr dirty="0" sz="1100" spc="8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effect</a:t>
            </a:r>
            <a:r>
              <a:rPr dirty="0" sz="1100" spc="6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of</a:t>
            </a:r>
            <a:r>
              <a:rPr dirty="0" sz="1100" spc="9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perceived</a:t>
            </a:r>
            <a:r>
              <a:rPr dirty="0" sz="1100" spc="5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enjoyment”</a:t>
            </a:r>
            <a:r>
              <a:rPr dirty="0" sz="1100" spc="6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by</a:t>
            </a:r>
            <a:r>
              <a:rPr dirty="0" sz="1100" spc="9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Bilal</a:t>
            </a:r>
            <a:r>
              <a:rPr dirty="0" sz="1100" spc="7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M.,</a:t>
            </a:r>
            <a:r>
              <a:rPr dirty="0" sz="1100" spc="8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Zhang</a:t>
            </a:r>
            <a:r>
              <a:rPr dirty="0" sz="1100" spc="4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spc="-25" i="1">
                <a:solidFill>
                  <a:srgbClr val="0E2C68"/>
                </a:solidFill>
                <a:latin typeface="Arial"/>
                <a:cs typeface="Arial"/>
              </a:rPr>
              <a:t>Y.,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Cai</a:t>
            </a:r>
            <a:r>
              <a:rPr dirty="0" sz="1100" spc="-2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S.,</a:t>
            </a:r>
            <a:r>
              <a:rPr dirty="0" sz="1100" spc="-2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Akram</a:t>
            </a:r>
            <a:r>
              <a:rPr dirty="0" sz="1100" spc="-2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U.</a:t>
            </a:r>
            <a:r>
              <a:rPr dirty="0" sz="1100" spc="-2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&amp;</a:t>
            </a:r>
            <a:r>
              <a:rPr dirty="0" sz="1100" spc="-25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Luu N.</a:t>
            </a:r>
            <a:r>
              <a:rPr dirty="0" sz="1100" spc="-2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i="1">
                <a:solidFill>
                  <a:srgbClr val="0E2C68"/>
                </a:solidFill>
                <a:latin typeface="Arial"/>
                <a:cs typeface="Arial"/>
              </a:rPr>
              <a:t>T.</a:t>
            </a:r>
            <a:r>
              <a:rPr dirty="0" sz="1100" spc="-20" i="1">
                <a:solidFill>
                  <a:srgbClr val="0E2C68"/>
                </a:solidFill>
                <a:latin typeface="Arial"/>
                <a:cs typeface="Arial"/>
              </a:rPr>
              <a:t> </a:t>
            </a:r>
            <a:r>
              <a:rPr dirty="0" sz="1100" spc="-25" i="1">
                <a:solidFill>
                  <a:srgbClr val="0E2C68"/>
                </a:solidFill>
                <a:latin typeface="Arial"/>
                <a:cs typeface="Arial"/>
              </a:rPr>
              <a:t>M.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2025-06-24T09:34:24Z</dcterms:created>
  <dcterms:modified xsi:type="dcterms:W3CDTF">2025-06-24T09:34:24Z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2025-04-04T00:00:00Z</vt:filetime>
  </property>
  <property fmtid="{D5CDD505-2E9C-101B-9397-08002B2CF9AE}" pid="3" name="LastSaved">
    <vt:filetime>2025-06-24T00:00:00Z</vt:filetime>
  </property>
</Properties>
</file>