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8" r:id="rId6"/>
    <p:sldId id="279" r:id="rId7"/>
    <p:sldId id="280" r:id="rId8"/>
    <p:sldId id="284" r:id="rId9"/>
    <p:sldId id="281" r:id="rId10"/>
    <p:sldId id="282" r:id="rId11"/>
    <p:sldId id="285" r:id="rId12"/>
    <p:sldId id="286" r:id="rId13"/>
    <p:sldId id="287" r:id="rId14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08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BF0B33-9085-40C9-93A5-AB92D1B9A222}" type="datetime1">
              <a:rPr lang="en-GB" smtClean="0"/>
              <a:t>03/10/2024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720C7-6FB5-45BA-BDBA-48D2872F91F1}" type="datetime1">
              <a:rPr lang="en-GB" smtClean="0"/>
              <a:pPr/>
              <a:t>03/10/2024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A6385DC9-997B-458E-A4CF-AC90B90DF325}" type="datetime1">
              <a:rPr lang="en-GB" noProof="0" smtClean="0"/>
              <a:t>03/10/2024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4BF001-2B80-4AB9-BE59-83C5923EC802}" type="datetime1">
              <a:rPr lang="en-GB" noProof="0" smtClean="0"/>
              <a:t>03/10/2024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C7B7CC-E160-4FC4-9005-71993151DC0E}" type="datetime1">
              <a:rPr lang="en-GB" noProof="0" smtClean="0"/>
              <a:t>03/10/2024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6B4BC6-4D4C-4A15-A7B9-629A30CF6E83}" type="datetime1">
              <a:rPr lang="en-GB" noProof="0" smtClean="0"/>
              <a:t>03/10/2024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A31E63-4ED2-4925-A5F4-6846649FFE35}" type="datetime1">
              <a:rPr lang="en-GB" noProof="0" smtClean="0"/>
              <a:t>03/10/2024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DDAFAF-1776-40DA-8CA0-79036665708D}" type="datetime1">
              <a:rPr lang="en-GB" noProof="0" smtClean="0"/>
              <a:t>03/10/2024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0D3D27-7A6C-4B35-B3FF-F31390EFED29}" type="datetime1">
              <a:rPr lang="en-GB" noProof="0" smtClean="0"/>
              <a:t>03/10/2024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7C9E9-4515-4D38-A03A-D2F95C1F97CE}" type="datetime1">
              <a:rPr lang="en-GB" noProof="0" smtClean="0"/>
              <a:t>03/10/2024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A46F-3E40-4151-8C36-A90EB8A48A85}" type="datetime1">
              <a:rPr lang="en-GB" noProof="0" smtClean="0"/>
              <a:t>03/10/2024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2CA9A9-4A99-433C-A4F0-534775C3FAD7}" type="datetime1">
              <a:rPr lang="en-GB" noProof="0" smtClean="0"/>
              <a:t>03/10/2024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CCC3AD-CC54-43D4-9C5D-6FBF5D207C09}" type="datetime1">
              <a:rPr lang="en-GB" noProof="0" smtClean="0"/>
              <a:t>03/10/2024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51C4957F-1271-4000-97CB-F74033DE6EE6}" type="datetime1">
              <a:rPr lang="en-GB" noProof="0" smtClean="0"/>
              <a:t>03/10/2024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 rtl="0"/>
            <a:r>
              <a:rPr lang="en-GB" dirty="0">
                <a:solidFill>
                  <a:srgbClr val="FFFFFF"/>
                </a:solidFill>
              </a:rPr>
              <a:t>Hex game in Tsetlinmachine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06F7-9B04-69F2-AE53-745E4FA3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Test and </a:t>
            </a:r>
            <a:r>
              <a:rPr lang="nb-NO" dirty="0" err="1"/>
              <a:t>evaluation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D1C0D-AF14-26F4-6F48-6CB27EFD7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nb-NO" dirty="0"/>
              <a:t>The final </a:t>
            </a:r>
            <a:r>
              <a:rPr lang="nb-NO" dirty="0" err="1"/>
              <a:t>step</a:t>
            </a:r>
            <a:r>
              <a:rPr lang="nb-NO" dirty="0"/>
              <a:t> is to </a:t>
            </a:r>
            <a:r>
              <a:rPr lang="nb-NO" dirty="0" err="1"/>
              <a:t>evaluate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prediction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test </a:t>
            </a:r>
            <a:r>
              <a:rPr lang="nb-NO" dirty="0" err="1"/>
              <a:t>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75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92F4-70F6-6B22-3775-B70897B9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/>
          <a:p>
            <a:r>
              <a:rPr lang="en-GB" dirty="0"/>
              <a:t>Hex game</a:t>
            </a:r>
          </a:p>
        </p:txBody>
      </p:sp>
      <p:pic>
        <p:nvPicPr>
          <p:cNvPr id="5" name="Content Placeholder 4" descr="A screenshot of a game&#10;&#10;Description automatically generated">
            <a:extLst>
              <a:ext uri="{FF2B5EF4-FFF2-40B4-BE49-F238E27FC236}">
                <a16:creationId xmlns:a16="http://schemas.microsoft.com/office/drawing/2014/main" id="{50E06F7A-7D9C-C168-F6CD-FE6CC9B02F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986096" y="-1"/>
            <a:ext cx="10216760" cy="4572000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4A5CABD-DAE1-9AF9-D997-2F04D90B7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/>
          <a:lstStyle/>
          <a:p>
            <a:r>
              <a:rPr lang="en-US" dirty="0"/>
              <a:t>-</a:t>
            </a:r>
            <a:r>
              <a:rPr lang="en-GB" dirty="0"/>
              <a:t>These games were generated using C sample code</a:t>
            </a:r>
          </a:p>
          <a:p>
            <a:r>
              <a:rPr lang="en-US" dirty="0"/>
              <a:t>- They are saved in an excel file</a:t>
            </a:r>
          </a:p>
        </p:txBody>
      </p:sp>
    </p:spTree>
    <p:extLst>
      <p:ext uri="{BB962C8B-B14F-4D97-AF65-F5344CB8AC3E}">
        <p14:creationId xmlns:p14="http://schemas.microsoft.com/office/powerpoint/2010/main" val="221236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4D7C707-D51E-DC08-E475-F09F85AB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Generated games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D876DC-B5BE-E602-4459-486728168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869" y="2084832"/>
            <a:ext cx="9720262" cy="37456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4CDB32-D71F-379C-411F-C5F407B4B560}"/>
              </a:ext>
            </a:extLst>
          </p:cNvPr>
          <p:cNvSpPr/>
          <p:nvPr/>
        </p:nvSpPr>
        <p:spPr>
          <a:xfrm>
            <a:off x="1391920" y="2245360"/>
            <a:ext cx="1767840" cy="345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7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7B62-5B86-FE04-E6D5-6E1304A0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nb-NO" dirty="0" err="1"/>
              <a:t>Next</a:t>
            </a:r>
            <a:r>
              <a:rPr lang="nb-NO" dirty="0"/>
              <a:t> </a:t>
            </a:r>
            <a:r>
              <a:rPr lang="nb-NO" dirty="0" err="1"/>
              <a:t>Step</a:t>
            </a:r>
            <a:r>
              <a:rPr lang="nb-NO" dirty="0"/>
              <a:t>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4F4DF-EA99-6543-AEA5-DCA6D189C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>
            <a:normAutofit/>
          </a:bodyPr>
          <a:lstStyle/>
          <a:p>
            <a:r>
              <a:rPr lang="nb-NO" dirty="0"/>
              <a:t>The </a:t>
            </a:r>
            <a:r>
              <a:rPr lang="nb-NO" dirty="0" err="1"/>
              <a:t>next</a:t>
            </a:r>
            <a:r>
              <a:rPr lang="nb-NO" dirty="0"/>
              <a:t> </a:t>
            </a:r>
            <a:r>
              <a:rPr lang="nb-NO" dirty="0" err="1"/>
              <a:t>step</a:t>
            </a:r>
            <a:r>
              <a:rPr lang="nb-NO" dirty="0"/>
              <a:t> is pre-</a:t>
            </a:r>
            <a:r>
              <a:rPr lang="nb-NO" dirty="0" err="1"/>
              <a:t>processing</a:t>
            </a:r>
            <a:r>
              <a:rPr lang="nb-NO" dirty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To Convert 'Moves' column to lists of integers</a:t>
            </a:r>
            <a:endParaRPr lang="nb-NO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To write a Function to convert moves into a final board state in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To Split the data into training and testing sets.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The last game looks like: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35ED770-4CA1-4542-830A-C43DE1B52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20" y="2428086"/>
            <a:ext cx="4754880" cy="37391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276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91B3-EC49-63BA-90B1-E5FA215F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Minst </a:t>
            </a:r>
            <a:r>
              <a:rPr lang="nb-NO" dirty="0" err="1"/>
              <a:t>dataset</a:t>
            </a:r>
            <a:r>
              <a:rPr lang="nb-NO" dirty="0"/>
              <a:t> </a:t>
            </a:r>
            <a:r>
              <a:rPr lang="nb-NO" dirty="0" err="1"/>
              <a:t>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637FD-0689-0D9E-C724-1FA854CB6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nb-NO" dirty="0"/>
              <a:t>To Read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dataset</a:t>
            </a:r>
            <a:r>
              <a:rPr lang="nb-NO" dirty="0"/>
              <a:t> </a:t>
            </a:r>
            <a:r>
              <a:rPr lang="nb-NO" dirty="0" err="1"/>
              <a:t>including</a:t>
            </a:r>
            <a:r>
              <a:rPr lang="nb-NO" dirty="0"/>
              <a:t> 10000 images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size</a:t>
            </a:r>
            <a:r>
              <a:rPr lang="nb-NO" dirty="0"/>
              <a:t> 28*28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b-NO" dirty="0"/>
              <a:t>To Split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dataset</a:t>
            </a:r>
            <a:r>
              <a:rPr lang="nb-NO" dirty="0"/>
              <a:t>(8000 </a:t>
            </a:r>
            <a:r>
              <a:rPr lang="nb-NO" dirty="0" err="1"/>
              <a:t>train</a:t>
            </a:r>
            <a:r>
              <a:rPr lang="nb-NO" dirty="0"/>
              <a:t> and 2000 test)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b-NO" dirty="0"/>
              <a:t>To </a:t>
            </a:r>
            <a:r>
              <a:rPr lang="nb-NO" dirty="0" err="1"/>
              <a:t>Convert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image to a </a:t>
            </a:r>
            <a:r>
              <a:rPr lang="nb-NO" dirty="0" err="1"/>
              <a:t>graph</a:t>
            </a:r>
            <a:endParaRPr lang="nb-NO" dirty="0"/>
          </a:p>
          <a:p>
            <a:pPr>
              <a:buFont typeface="Wingdings" panose="05000000000000000000" pitchFamily="2" charset="2"/>
              <a:buChar char="q"/>
            </a:pPr>
            <a:r>
              <a:rPr lang="nb-NO" dirty="0"/>
              <a:t>To </a:t>
            </a:r>
            <a:r>
              <a:rPr lang="nb-NO" dirty="0" err="1"/>
              <a:t>Encode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graph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useful</a:t>
            </a:r>
            <a:r>
              <a:rPr lang="nb-NO" dirty="0"/>
              <a:t> </a:t>
            </a:r>
            <a:r>
              <a:rPr lang="nb-NO" dirty="0" err="1"/>
              <a:t>features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helps</a:t>
            </a:r>
            <a:r>
              <a:rPr lang="nb-NO" dirty="0"/>
              <a:t> </a:t>
            </a:r>
            <a:r>
              <a:rPr lang="nb-NO" dirty="0" err="1"/>
              <a:t>tsetlinmachine</a:t>
            </a:r>
            <a:r>
              <a:rPr lang="nb-NO" dirty="0"/>
              <a:t> to </a:t>
            </a:r>
            <a:r>
              <a:rPr lang="nb-NO" dirty="0" err="1"/>
              <a:t>predict</a:t>
            </a:r>
            <a:r>
              <a:rPr lang="nb-NO" dirty="0"/>
              <a:t>---</a:t>
            </a:r>
            <a:r>
              <a:rPr lang="en-GB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&gt;encoded_ train _graph</a:t>
            </a:r>
            <a:endParaRPr lang="nb-NO" dirty="0"/>
          </a:p>
          <a:p>
            <a:pPr>
              <a:buFont typeface="Wingdings" panose="05000000000000000000" pitchFamily="2" charset="2"/>
              <a:buChar char="q"/>
            </a:pPr>
            <a:r>
              <a:rPr lang="nb-NO" dirty="0" err="1"/>
              <a:t>Encoded</a:t>
            </a:r>
            <a:r>
              <a:rPr lang="nb-NO" dirty="0"/>
              <a:t> </a:t>
            </a:r>
            <a:r>
              <a:rPr lang="nb-NO" dirty="0" err="1"/>
              <a:t>train</a:t>
            </a:r>
            <a:r>
              <a:rPr lang="nb-NO" dirty="0"/>
              <a:t> </a:t>
            </a:r>
            <a:r>
              <a:rPr lang="nb-NO" dirty="0" err="1"/>
              <a:t>gragh</a:t>
            </a:r>
            <a:r>
              <a:rPr lang="nb-NO" dirty="0"/>
              <a:t> is </a:t>
            </a:r>
            <a:r>
              <a:rPr lang="nb-NO" dirty="0" err="1"/>
              <a:t>generated</a:t>
            </a:r>
            <a:r>
              <a:rPr lang="nb-NO" dirty="0"/>
              <a:t> and training starts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MultiClassGraphTsetlinMachine</a:t>
            </a:r>
            <a:r>
              <a:rPr lang="nb-NO" dirty="0"/>
              <a:t> from </a:t>
            </a:r>
            <a:r>
              <a:rPr lang="nb-NO" dirty="0" err="1"/>
              <a:t>library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060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95F52C-903D-E604-A765-32A1F61E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F75A3C-60B4-C814-FB1F-6812DBE2A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Based on what Vojtech said: 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 good start would be encoding the state of the board into the Graph 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Tsetlin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Machine. Similarly to the example, where we encode row and column, and then Patch pixel symbol:</a:t>
            </a:r>
          </a:p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# Column and row symbols</a:t>
            </a:r>
          </a:p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for 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in range(dim):</a:t>
            </a:r>
          </a:p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   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symbol_names.append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("C:%d" % (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))</a:t>
            </a:r>
          </a:p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   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symbol_names.append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("R:%d" % (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))</a:t>
            </a:r>
          </a:p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# Patch pixel symbols</a:t>
            </a:r>
          </a:p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for 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in range(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patch_size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*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patch_size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):</a:t>
            </a:r>
          </a:p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   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symbol_names.append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)</a:t>
            </a:r>
          </a:p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5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3FB5-FB3E-3A5E-E3F2-4C66BDC3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encode_hex_board</a:t>
            </a:r>
            <a:r>
              <a:rPr lang="nb-NO" dirty="0"/>
              <a:t> </a:t>
            </a:r>
            <a:r>
              <a:rPr lang="nb-NO" dirty="0" err="1"/>
              <a:t>function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32050-132F-51EA-F072-B7DD6C0A3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We must encode some Information like, this cell is touching the edge wall of a red / blue player, this stone is this far from its wall etc. They can help the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TsetlinMachine</a:t>
            </a:r>
            <a:r>
              <a:rPr lang="en-GB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make proper prediction.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symbol_names</a:t>
            </a:r>
            <a:r>
              <a:rPr lang="en-GB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= []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   for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in range(</a:t>
            </a:r>
            <a:r>
              <a:rPr lang="en-GB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board_size</a:t>
            </a:r>
            <a:r>
              <a:rPr lang="en-GB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):        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symbol_names.append</a:t>
            </a:r>
            <a:r>
              <a:rPr lang="en-GB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("C:%d" % (</a:t>
            </a:r>
            <a:r>
              <a:rPr lang="en-GB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))  # Column symbols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symbol_names.append</a:t>
            </a:r>
            <a:r>
              <a:rPr lang="en-GB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("R:%d" % (</a:t>
            </a:r>
            <a:r>
              <a:rPr lang="en-GB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))  # Row symbols   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# Add player and wall symbols    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symbol_names.append</a:t>
            </a:r>
            <a:r>
              <a:rPr lang="en-GB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("Player1")    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symbol_names.append</a:t>
            </a:r>
            <a:r>
              <a:rPr lang="en-GB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("Player2")    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symbol_names.append</a:t>
            </a:r>
            <a:r>
              <a:rPr lang="en-GB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("</a:t>
            </a:r>
            <a:r>
              <a:rPr lang="en-GB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TouchingRedWall</a:t>
            </a:r>
            <a:r>
              <a:rPr lang="en-GB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")    #the node is near or far from the walls?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symbol_names.append</a:t>
            </a:r>
            <a:r>
              <a:rPr lang="en-GB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("</a:t>
            </a:r>
            <a:r>
              <a:rPr lang="en-GB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TouchingBlueWall</a:t>
            </a:r>
            <a:r>
              <a:rPr lang="en-GB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")</a:t>
            </a:r>
            <a:br>
              <a:rPr lang="en-GB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284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9CF0-78E1-A6F6-C6B9-FE786910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encode_all_games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43BB2-8EDD-6712-FABE-DAF0DF92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nb-NO" dirty="0"/>
              <a:t>To </a:t>
            </a:r>
            <a:r>
              <a:rPr lang="nb-NO" dirty="0" err="1"/>
              <a:t>write</a:t>
            </a:r>
            <a:r>
              <a:rPr lang="nb-NO" dirty="0"/>
              <a:t> a </a:t>
            </a:r>
            <a:r>
              <a:rPr lang="nb-NO" dirty="0" err="1"/>
              <a:t>function</a:t>
            </a:r>
            <a:r>
              <a:rPr lang="nb-NO" dirty="0"/>
              <a:t> to </a:t>
            </a:r>
            <a:r>
              <a:rPr lang="nb-NO" dirty="0" err="1"/>
              <a:t>encode</a:t>
            </a:r>
            <a:r>
              <a:rPr lang="nb-NO" dirty="0"/>
              <a:t> all </a:t>
            </a:r>
            <a:r>
              <a:rPr lang="nb-NO" dirty="0" err="1"/>
              <a:t>graphs</a:t>
            </a:r>
            <a:r>
              <a:rPr lang="nb-NO" dirty="0"/>
              <a:t>(games)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57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FDB9-55DF-6196-37FC-83C2F84C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Training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encoded</a:t>
            </a:r>
            <a:r>
              <a:rPr lang="nb-NO" dirty="0"/>
              <a:t> </a:t>
            </a:r>
            <a:r>
              <a:rPr lang="nb-NO" dirty="0" err="1"/>
              <a:t>grapghs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5807E-3502-D9D9-227C-BFA56BA8E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training step: is done using: from GraphTsetlinMachine.tm import </a:t>
            </a:r>
            <a:r>
              <a:rPr lang="en-GB" dirty="0" err="1"/>
              <a:t>MultiClassGraphTsetlinMachine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9695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7643_TF22378848.potx" id="{6BBE7CC7-35DD-4A68-AF50-43E942A5F51F}" vid="{D3513AAA-9640-405D-ACB4-14E37EB01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125</TotalTime>
  <Words>441</Words>
  <Application>Microsoft Office PowerPoint</Application>
  <PresentationFormat>Widescreen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Hex game in Tsetlinmachine</vt:lpstr>
      <vt:lpstr>Hex game</vt:lpstr>
      <vt:lpstr>Generated games</vt:lpstr>
      <vt:lpstr>Next Step…</vt:lpstr>
      <vt:lpstr>Minst dataset Example</vt:lpstr>
      <vt:lpstr>Next step</vt:lpstr>
      <vt:lpstr>encode_hex_board function</vt:lpstr>
      <vt:lpstr>encode_all_games</vt:lpstr>
      <vt:lpstr>Training the encoded grapghs</vt:lpstr>
      <vt:lpstr>Test and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salimiladan60@gmail.com</dc:creator>
  <cp:lastModifiedBy>salimiladan60@gmail.com</cp:lastModifiedBy>
  <cp:revision>17</cp:revision>
  <dcterms:created xsi:type="dcterms:W3CDTF">2024-10-02T20:20:41Z</dcterms:created>
  <dcterms:modified xsi:type="dcterms:W3CDTF">2024-10-03T10:32:37Z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