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presProps.xml" ContentType="application/vnd.openxmlformats-officedocument.presentationml.presProps+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0275213" cy="42803763"/>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 name="PlaceHolder 2"/>
          <p:cNvSpPr>
            <a:spLocks noGrp="1"/>
          </p:cNvSpPr>
          <p:nvPr>
            <p:ph/>
          </p:nvPr>
        </p:nvSpPr>
        <p:spPr>
          <a:xfrm>
            <a:off x="1513440" y="10015920"/>
            <a:ext cx="27247320" cy="1184148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3"/>
          <p:cNvSpPr>
            <a:spLocks noGrp="1"/>
          </p:cNvSpPr>
          <p:nvPr>
            <p:ph/>
          </p:nvPr>
        </p:nvSpPr>
        <p:spPr>
          <a:xfrm>
            <a:off x="1513440" y="22982760"/>
            <a:ext cx="27247320" cy="118414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 name="PlaceHolder 2"/>
          <p:cNvSpPr>
            <a:spLocks noGrp="1"/>
          </p:cNvSpPr>
          <p:nvPr>
            <p:ph/>
          </p:nvPr>
        </p:nvSpPr>
        <p:spPr>
          <a:xfrm>
            <a:off x="1513440" y="10015920"/>
            <a:ext cx="13296600" cy="1184148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3"/>
          <p:cNvSpPr>
            <a:spLocks noGrp="1"/>
          </p:cNvSpPr>
          <p:nvPr>
            <p:ph/>
          </p:nvPr>
        </p:nvSpPr>
        <p:spPr>
          <a:xfrm>
            <a:off x="15475320" y="10015920"/>
            <a:ext cx="13296600" cy="1184148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4"/>
          <p:cNvSpPr>
            <a:spLocks noGrp="1"/>
          </p:cNvSpPr>
          <p:nvPr>
            <p:ph/>
          </p:nvPr>
        </p:nvSpPr>
        <p:spPr>
          <a:xfrm>
            <a:off x="1513440" y="22982760"/>
            <a:ext cx="13296600" cy="1184148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5"/>
          <p:cNvSpPr>
            <a:spLocks noGrp="1"/>
          </p:cNvSpPr>
          <p:nvPr>
            <p:ph/>
          </p:nvPr>
        </p:nvSpPr>
        <p:spPr>
          <a:xfrm>
            <a:off x="15475320" y="22982760"/>
            <a:ext cx="13296600" cy="118414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 name="PlaceHolder 2"/>
          <p:cNvSpPr>
            <a:spLocks noGrp="1"/>
          </p:cNvSpPr>
          <p:nvPr>
            <p:ph/>
          </p:nvPr>
        </p:nvSpPr>
        <p:spPr>
          <a:xfrm>
            <a:off x="1513440" y="10015920"/>
            <a:ext cx="8773560" cy="11841480"/>
          </a:xfrm>
          <a:prstGeom prst="rect">
            <a:avLst/>
          </a:prstGeom>
          <a:noFill/>
          <a:ln w="0">
            <a:noFill/>
          </a:ln>
        </p:spPr>
        <p:txBody>
          <a:bodyPr lIns="0" rIns="0" tIns="0" bIns="0" anchor="t">
            <a:normAutofit/>
          </a:bodyPr>
          <a:p>
            <a:endParaRPr b="0" lang="en-US" sz="3200" spc="-1" strike="noStrike">
              <a:latin typeface="Arial"/>
            </a:endParaRPr>
          </a:p>
        </p:txBody>
      </p:sp>
      <p:sp>
        <p:nvSpPr>
          <p:cNvPr id="34" name="PlaceHolder 3"/>
          <p:cNvSpPr>
            <a:spLocks noGrp="1"/>
          </p:cNvSpPr>
          <p:nvPr>
            <p:ph/>
          </p:nvPr>
        </p:nvSpPr>
        <p:spPr>
          <a:xfrm>
            <a:off x="10726200" y="10015920"/>
            <a:ext cx="8773560" cy="1184148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4"/>
          <p:cNvSpPr>
            <a:spLocks noGrp="1"/>
          </p:cNvSpPr>
          <p:nvPr>
            <p:ph/>
          </p:nvPr>
        </p:nvSpPr>
        <p:spPr>
          <a:xfrm>
            <a:off x="19938600" y="10015920"/>
            <a:ext cx="8773560" cy="1184148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5"/>
          <p:cNvSpPr>
            <a:spLocks noGrp="1"/>
          </p:cNvSpPr>
          <p:nvPr>
            <p:ph/>
          </p:nvPr>
        </p:nvSpPr>
        <p:spPr>
          <a:xfrm>
            <a:off x="1513440" y="22982760"/>
            <a:ext cx="8773560" cy="1184148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6"/>
          <p:cNvSpPr>
            <a:spLocks noGrp="1"/>
          </p:cNvSpPr>
          <p:nvPr>
            <p:ph/>
          </p:nvPr>
        </p:nvSpPr>
        <p:spPr>
          <a:xfrm>
            <a:off x="10726200" y="22982760"/>
            <a:ext cx="8773560" cy="1184148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7"/>
          <p:cNvSpPr>
            <a:spLocks noGrp="1"/>
          </p:cNvSpPr>
          <p:nvPr>
            <p:ph/>
          </p:nvPr>
        </p:nvSpPr>
        <p:spPr>
          <a:xfrm>
            <a:off x="19938600" y="22982760"/>
            <a:ext cx="8773560" cy="118414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 name="PlaceHolder 2"/>
          <p:cNvSpPr>
            <a:spLocks noGrp="1"/>
          </p:cNvSpPr>
          <p:nvPr>
            <p:ph type="subTitle"/>
          </p:nvPr>
        </p:nvSpPr>
        <p:spPr>
          <a:xfrm>
            <a:off x="1513440" y="10015920"/>
            <a:ext cx="27247320" cy="24825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p:nvPr>
        </p:nvSpPr>
        <p:spPr>
          <a:xfrm>
            <a:off x="1513440" y="10015920"/>
            <a:ext cx="27247320" cy="24825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1513440" y="10015920"/>
            <a:ext cx="13296600" cy="2482560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3"/>
          <p:cNvSpPr>
            <a:spLocks noGrp="1"/>
          </p:cNvSpPr>
          <p:nvPr>
            <p:ph/>
          </p:nvPr>
        </p:nvSpPr>
        <p:spPr>
          <a:xfrm>
            <a:off x="15475320" y="10015920"/>
            <a:ext cx="13296600" cy="2482560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pPr algn="ctr">
              <a:buNone/>
            </a:pP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1513440" y="1707840"/>
            <a:ext cx="27247320" cy="33134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 name="PlaceHolder 2"/>
          <p:cNvSpPr>
            <a:spLocks noGrp="1"/>
          </p:cNvSpPr>
          <p:nvPr>
            <p:ph/>
          </p:nvPr>
        </p:nvSpPr>
        <p:spPr>
          <a:xfrm>
            <a:off x="1513440" y="10015920"/>
            <a:ext cx="13296600" cy="11841480"/>
          </a:xfrm>
          <a:prstGeom prst="rect">
            <a:avLst/>
          </a:prstGeom>
          <a:noFill/>
          <a:ln w="0">
            <a:noFill/>
          </a:ln>
        </p:spPr>
        <p:txBody>
          <a:bodyPr lIns="0" rIns="0" tIns="0" bIns="0" anchor="t">
            <a:normAutofit/>
          </a:bodyPr>
          <a:p>
            <a:endParaRPr b="0" lang="en-US" sz="3200" spc="-1" strike="noStrike">
              <a:latin typeface="Arial"/>
            </a:endParaRPr>
          </a:p>
        </p:txBody>
      </p:sp>
      <p:sp>
        <p:nvSpPr>
          <p:cNvPr id="14" name="PlaceHolder 3"/>
          <p:cNvSpPr>
            <a:spLocks noGrp="1"/>
          </p:cNvSpPr>
          <p:nvPr>
            <p:ph/>
          </p:nvPr>
        </p:nvSpPr>
        <p:spPr>
          <a:xfrm>
            <a:off x="15475320" y="10015920"/>
            <a:ext cx="13296600" cy="24825600"/>
          </a:xfrm>
          <a:prstGeom prst="rect">
            <a:avLst/>
          </a:prstGeom>
          <a:noFill/>
          <a:ln w="0">
            <a:noFill/>
          </a:ln>
        </p:spPr>
        <p:txBody>
          <a:bodyPr lIns="0" rIns="0" tIns="0" bIns="0" anchor="t">
            <a:normAutofit/>
          </a:bodyPr>
          <a:p>
            <a:endParaRPr b="0" lang="en-US" sz="3200" spc="-1" strike="noStrike">
              <a:latin typeface="Arial"/>
            </a:endParaRPr>
          </a:p>
        </p:txBody>
      </p:sp>
      <p:sp>
        <p:nvSpPr>
          <p:cNvPr id="15" name="PlaceHolder 4"/>
          <p:cNvSpPr>
            <a:spLocks noGrp="1"/>
          </p:cNvSpPr>
          <p:nvPr>
            <p:ph/>
          </p:nvPr>
        </p:nvSpPr>
        <p:spPr>
          <a:xfrm>
            <a:off x="1513440" y="22982760"/>
            <a:ext cx="13296600" cy="118414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 name="PlaceHolder 2"/>
          <p:cNvSpPr>
            <a:spLocks noGrp="1"/>
          </p:cNvSpPr>
          <p:nvPr>
            <p:ph/>
          </p:nvPr>
        </p:nvSpPr>
        <p:spPr>
          <a:xfrm>
            <a:off x="1513440" y="10015920"/>
            <a:ext cx="13296600" cy="24825600"/>
          </a:xfrm>
          <a:prstGeom prst="rect">
            <a:avLst/>
          </a:prstGeom>
          <a:noFill/>
          <a:ln w="0">
            <a:noFill/>
          </a:ln>
        </p:spPr>
        <p:txBody>
          <a:bodyPr lIns="0" rIns="0" tIns="0" bIns="0" anchor="t">
            <a:normAutofit/>
          </a:bodyPr>
          <a:p>
            <a:endParaRPr b="0" lang="en-US" sz="3200" spc="-1" strike="noStrike">
              <a:latin typeface="Arial"/>
            </a:endParaRPr>
          </a:p>
        </p:txBody>
      </p:sp>
      <p:sp>
        <p:nvSpPr>
          <p:cNvPr id="18" name="PlaceHolder 3"/>
          <p:cNvSpPr>
            <a:spLocks noGrp="1"/>
          </p:cNvSpPr>
          <p:nvPr>
            <p:ph/>
          </p:nvPr>
        </p:nvSpPr>
        <p:spPr>
          <a:xfrm>
            <a:off x="15475320" y="10015920"/>
            <a:ext cx="13296600" cy="11841480"/>
          </a:xfrm>
          <a:prstGeom prst="rect">
            <a:avLst/>
          </a:prstGeom>
          <a:noFill/>
          <a:ln w="0">
            <a:noFill/>
          </a:ln>
        </p:spPr>
        <p:txBody>
          <a:bodyPr lIns="0" rIns="0" tIns="0" bIns="0" anchor="t">
            <a:normAutofit/>
          </a:bodyPr>
          <a:p>
            <a:endParaRPr b="0" lang="en-US" sz="3200" spc="-1" strike="noStrike">
              <a:latin typeface="Arial"/>
            </a:endParaRPr>
          </a:p>
        </p:txBody>
      </p:sp>
      <p:sp>
        <p:nvSpPr>
          <p:cNvPr id="19" name="PlaceHolder 4"/>
          <p:cNvSpPr>
            <a:spLocks noGrp="1"/>
          </p:cNvSpPr>
          <p:nvPr>
            <p:ph/>
          </p:nvPr>
        </p:nvSpPr>
        <p:spPr>
          <a:xfrm>
            <a:off x="15475320" y="22982760"/>
            <a:ext cx="13296600" cy="118414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1" name="PlaceHolder 2"/>
          <p:cNvSpPr>
            <a:spLocks noGrp="1"/>
          </p:cNvSpPr>
          <p:nvPr>
            <p:ph/>
          </p:nvPr>
        </p:nvSpPr>
        <p:spPr>
          <a:xfrm>
            <a:off x="1513440" y="10015920"/>
            <a:ext cx="13296600" cy="1184148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3"/>
          <p:cNvSpPr>
            <a:spLocks noGrp="1"/>
          </p:cNvSpPr>
          <p:nvPr>
            <p:ph/>
          </p:nvPr>
        </p:nvSpPr>
        <p:spPr>
          <a:xfrm>
            <a:off x="15475320" y="10015920"/>
            <a:ext cx="13296600" cy="11841480"/>
          </a:xfrm>
          <a:prstGeom prst="rect">
            <a:avLst/>
          </a:prstGeom>
          <a:noFill/>
          <a:ln w="0">
            <a:noFill/>
          </a:ln>
        </p:spPr>
        <p:txBody>
          <a:bodyPr lIns="0" rIns="0" tIns="0" bIns="0" anchor="t">
            <a:normAutofit/>
          </a:bodyPr>
          <a:p>
            <a:endParaRPr b="0" lang="en-US" sz="3200" spc="-1" strike="noStrike">
              <a:latin typeface="Arial"/>
            </a:endParaRPr>
          </a:p>
        </p:txBody>
      </p:sp>
      <p:sp>
        <p:nvSpPr>
          <p:cNvPr id="23" name="PlaceHolder 4"/>
          <p:cNvSpPr>
            <a:spLocks noGrp="1"/>
          </p:cNvSpPr>
          <p:nvPr>
            <p:ph/>
          </p:nvPr>
        </p:nvSpPr>
        <p:spPr>
          <a:xfrm>
            <a:off x="1513440" y="22982760"/>
            <a:ext cx="27247320" cy="118414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7" descr=""/>
          <p:cNvPicPr/>
          <p:nvPr/>
        </p:nvPicPr>
        <p:blipFill>
          <a:blip r:embed="rId2"/>
          <a:stretch/>
        </p:blipFill>
        <p:spPr>
          <a:xfrm>
            <a:off x="1368000" y="756000"/>
            <a:ext cx="6478560" cy="2736360"/>
          </a:xfrm>
          <a:prstGeom prst="rect">
            <a:avLst/>
          </a:prstGeom>
          <a:ln w="0">
            <a:noFill/>
          </a:ln>
        </p:spPr>
      </p:pic>
      <p:sp>
        <p:nvSpPr>
          <p:cNvPr id="1" name="Straight Connector 14"/>
          <p:cNvSpPr/>
          <p:nvPr/>
        </p:nvSpPr>
        <p:spPr>
          <a:xfrm>
            <a:off x="10799640" y="1893960"/>
            <a:ext cx="17922960" cy="360"/>
          </a:xfrm>
          <a:prstGeom prst="line">
            <a:avLst/>
          </a:prstGeom>
          <a:ln>
            <a:solidFill>
              <a:srgbClr val="000000"/>
            </a:solidFill>
          </a:ln>
        </p:spPr>
        <p:style>
          <a:lnRef idx="1">
            <a:schemeClr val="accent1"/>
          </a:lnRef>
          <a:fillRef idx="0">
            <a:schemeClr val="accent1"/>
          </a:fillRef>
          <a:effectRef idx="0">
            <a:schemeClr val="accent1"/>
          </a:effectRef>
          <a:fontRef idx="minor"/>
        </p:style>
      </p:sp>
      <p:sp>
        <p:nvSpPr>
          <p:cNvPr id="2" name="Straight Connector 16"/>
          <p:cNvSpPr/>
          <p:nvPr/>
        </p:nvSpPr>
        <p:spPr>
          <a:xfrm>
            <a:off x="1368000" y="4147200"/>
            <a:ext cx="27354600" cy="360"/>
          </a:xfrm>
          <a:prstGeom prst="line">
            <a:avLst/>
          </a:prstGeom>
          <a:ln w="19050">
            <a:solidFill>
              <a:srgbClr val="000000"/>
            </a:solidFill>
          </a:ln>
        </p:spPr>
        <p:style>
          <a:lnRef idx="1">
            <a:schemeClr val="accent1"/>
          </a:lnRef>
          <a:fillRef idx="0">
            <a:schemeClr val="accent1"/>
          </a:fillRef>
          <a:effectRef idx="0">
            <a:schemeClr val="accent1"/>
          </a:effectRef>
          <a:fontRef idx="minor"/>
        </p:style>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subTitle"/>
          </p:nvPr>
        </p:nvSpPr>
        <p:spPr>
          <a:xfrm>
            <a:off x="10744200" y="2514600"/>
            <a:ext cx="5578560" cy="1332360"/>
          </a:xfrm>
          <a:prstGeom prst="rect">
            <a:avLst/>
          </a:prstGeom>
          <a:noFill/>
          <a:ln w="0">
            <a:noFill/>
          </a:ln>
        </p:spPr>
        <p:txBody>
          <a:bodyPr lIns="0" rIns="0" tIns="0" bIns="0" anchor="t">
            <a:noAutofit/>
          </a:bodyPr>
          <a:p>
            <a:pPr>
              <a:lnSpc>
                <a:spcPts val="2826"/>
              </a:lnSpc>
              <a:buNone/>
              <a:tabLst>
                <a:tab algn="l" pos="0"/>
              </a:tabLst>
            </a:pPr>
            <a:r>
              <a:rPr b="0" lang="en-US" sz="2800" spc="-1" strike="noStrike">
                <a:solidFill>
                  <a:srgbClr val="000000"/>
                </a:solidFill>
                <a:latin typeface="Arial"/>
              </a:rPr>
              <a:t>Student: Valentino Belotcaci</a:t>
            </a:r>
            <a:endParaRPr b="0" lang="en-US" sz="2800" spc="-1" strike="noStrike">
              <a:latin typeface="Arial"/>
            </a:endParaRPr>
          </a:p>
        </p:txBody>
      </p:sp>
      <p:sp>
        <p:nvSpPr>
          <p:cNvPr id="40" name="PlaceHolder 2"/>
          <p:cNvSpPr>
            <a:spLocks noGrp="1"/>
          </p:cNvSpPr>
          <p:nvPr>
            <p:ph/>
          </p:nvPr>
        </p:nvSpPr>
        <p:spPr>
          <a:xfrm>
            <a:off x="16916400" y="2514600"/>
            <a:ext cx="7259040" cy="1332360"/>
          </a:xfrm>
          <a:prstGeom prst="rect">
            <a:avLst/>
          </a:prstGeom>
          <a:noFill/>
          <a:ln w="0">
            <a:noFill/>
          </a:ln>
        </p:spPr>
        <p:txBody>
          <a:bodyPr lIns="0" rIns="0" tIns="0" bIns="0" anchor="t">
            <a:noAutofit/>
          </a:bodyPr>
          <a:p>
            <a:pPr>
              <a:lnSpc>
                <a:spcPts val="2826"/>
              </a:lnSpc>
              <a:buNone/>
              <a:tabLst>
                <a:tab algn="l" pos="0"/>
              </a:tabLst>
            </a:pPr>
            <a:r>
              <a:rPr b="0" lang="en-US" sz="2800" spc="-1" strike="noStrike">
                <a:solidFill>
                  <a:srgbClr val="000000"/>
                </a:solidFill>
                <a:latin typeface="Arial"/>
              </a:rPr>
              <a:t>Advisor: Antonio Carzaniga</a:t>
            </a:r>
            <a:endParaRPr b="0" lang="en-US" sz="2800" spc="-1" strike="noStrike">
              <a:latin typeface="Arial"/>
            </a:endParaRPr>
          </a:p>
        </p:txBody>
      </p:sp>
      <p:sp>
        <p:nvSpPr>
          <p:cNvPr id="41" name="PlaceHolder 3"/>
          <p:cNvSpPr>
            <a:spLocks noGrp="1"/>
          </p:cNvSpPr>
          <p:nvPr>
            <p:ph type="title"/>
          </p:nvPr>
        </p:nvSpPr>
        <p:spPr>
          <a:xfrm>
            <a:off x="10800000" y="457200"/>
            <a:ext cx="17921520" cy="1136520"/>
          </a:xfrm>
          <a:prstGeom prst="rect">
            <a:avLst/>
          </a:prstGeom>
          <a:noFill/>
          <a:ln w="0">
            <a:noFill/>
          </a:ln>
        </p:spPr>
        <p:txBody>
          <a:bodyPr lIns="0" rIns="0" tIns="0" bIns="0" anchor="t">
            <a:noAutofit/>
          </a:bodyPr>
          <a:p>
            <a:pPr>
              <a:lnSpc>
                <a:spcPct val="90000"/>
              </a:lnSpc>
              <a:buNone/>
            </a:pPr>
            <a:r>
              <a:rPr b="1" lang="en-US" sz="4500" spc="-1" strike="noStrike">
                <a:solidFill>
                  <a:srgbClr val="000000"/>
                </a:solidFill>
                <a:latin typeface="Arial"/>
              </a:rPr>
              <a:t>Comparative Analysis of Algorithmic Strategies</a:t>
            </a:r>
            <a:br>
              <a:rPr sz="4500"/>
            </a:br>
            <a:r>
              <a:rPr b="1" lang="en-US" sz="4500" spc="-1" strike="noStrike">
                <a:solidFill>
                  <a:srgbClr val="000000"/>
                </a:solidFill>
                <a:latin typeface="Arial"/>
              </a:rPr>
              <a:t>For the 0/1 Knapsack Problem</a:t>
            </a:r>
            <a:endParaRPr b="0" lang="en-US" sz="4500" spc="-1" strike="noStrike">
              <a:latin typeface="Arial"/>
            </a:endParaRPr>
          </a:p>
        </p:txBody>
      </p:sp>
      <p:sp>
        <p:nvSpPr>
          <p:cNvPr id="42" name=""/>
          <p:cNvSpPr/>
          <p:nvPr/>
        </p:nvSpPr>
        <p:spPr>
          <a:xfrm>
            <a:off x="1371600" y="4544640"/>
            <a:ext cx="13486320" cy="941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6000" spc="-1" strike="noStrike">
                <a:solidFill>
                  <a:srgbClr val="000000"/>
                </a:solidFill>
                <a:latin typeface="Arial"/>
                <a:ea typeface="DejaVu Sans"/>
              </a:rPr>
              <a:t>Motivation</a:t>
            </a:r>
            <a:endParaRPr b="0" lang="en-US" sz="6000" spc="-1" strike="noStrike">
              <a:latin typeface="Arial"/>
            </a:endParaRPr>
          </a:p>
        </p:txBody>
      </p:sp>
      <p:sp>
        <p:nvSpPr>
          <p:cNvPr id="43" name=""/>
          <p:cNvSpPr/>
          <p:nvPr/>
        </p:nvSpPr>
        <p:spPr>
          <a:xfrm>
            <a:off x="1143720" y="5943600"/>
            <a:ext cx="13029120" cy="5486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3000" spc="-1" strike="noStrike">
                <a:solidFill>
                  <a:srgbClr val="000000"/>
                </a:solidFill>
                <a:latin typeface="Arundina Sans"/>
                <a:ea typeface="DejaVu Sans"/>
              </a:rPr>
              <a:t>This study focuses on implementing and comparing various algorithmic approaches to solving the 0/1 Knapsack Problem.</a:t>
            </a:r>
            <a:endParaRPr b="0" lang="en-US" sz="3000" spc="-1" strike="noStrike">
              <a:latin typeface="Arial"/>
            </a:endParaRPr>
          </a:p>
          <a:p>
            <a:pPr>
              <a:lnSpc>
                <a:spcPct val="100000"/>
              </a:lnSpc>
              <a:buNone/>
            </a:pPr>
            <a:r>
              <a:rPr b="1" lang="en-US" sz="3000" spc="-1" strike="noStrike">
                <a:solidFill>
                  <a:srgbClr val="000000"/>
                </a:solidFill>
                <a:latin typeface="Arundina Sans"/>
                <a:ea typeface="DejaVu Sans"/>
              </a:rPr>
              <a:t>The Knapsack problem </a:t>
            </a:r>
            <a:r>
              <a:rPr b="0" lang="en-US" sz="3000" spc="-1" strike="noStrike">
                <a:solidFill>
                  <a:srgbClr val="000000"/>
                </a:solidFill>
                <a:latin typeface="Arundina Sans"/>
                <a:ea typeface="DejaVu Sans"/>
              </a:rPr>
              <a:t>has many important applications in various areas in engineering and logistics. However, given the NP-hard nature of the Knapsack Problem, finding efficient and scalable solutions is likely impossible in general. We therefore have to resort to various heuristics, that may be effective for some classes of problems. Comparing these different algorithms provides information of their performance, helping identify the most suitable methods for different scenarios. This is important when dealing with large-scale benchmarks and the need for a statistical evaluation of algorithmic efficiency.</a:t>
            </a:r>
            <a:endParaRPr b="0" lang="en-US" sz="3000" spc="-1" strike="noStrike">
              <a:latin typeface="Arial"/>
            </a:endParaRPr>
          </a:p>
          <a:p>
            <a:pPr>
              <a:lnSpc>
                <a:spcPct val="100000"/>
              </a:lnSpc>
              <a:buNone/>
            </a:pPr>
            <a:endParaRPr b="0" lang="en-US" sz="3000" spc="-1" strike="noStrike">
              <a:latin typeface="Arial"/>
            </a:endParaRPr>
          </a:p>
        </p:txBody>
      </p:sp>
      <p:sp>
        <p:nvSpPr>
          <p:cNvPr id="44" name=""/>
          <p:cNvSpPr/>
          <p:nvPr/>
        </p:nvSpPr>
        <p:spPr>
          <a:xfrm>
            <a:off x="1371600" y="5486400"/>
            <a:ext cx="12573000" cy="360"/>
          </a:xfrm>
          <a:prstGeom prst="line">
            <a:avLst/>
          </a:prstGeom>
          <a:ln w="0">
            <a:solidFill>
              <a:srgbClr val="000000"/>
            </a:solidFill>
          </a:ln>
        </p:spPr>
        <p:style>
          <a:lnRef idx="0"/>
          <a:fillRef idx="0"/>
          <a:effectRef idx="0"/>
          <a:fontRef idx="minor"/>
        </p:style>
      </p:sp>
      <p:sp>
        <p:nvSpPr>
          <p:cNvPr id="45" name=""/>
          <p:cNvSpPr/>
          <p:nvPr/>
        </p:nvSpPr>
        <p:spPr>
          <a:xfrm>
            <a:off x="1143720" y="11658600"/>
            <a:ext cx="13486320" cy="941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6000" spc="-1" strike="noStrike">
                <a:solidFill>
                  <a:srgbClr val="000000"/>
                </a:solidFill>
                <a:latin typeface="Arial"/>
                <a:ea typeface="DejaVu Sans"/>
              </a:rPr>
              <a:t>Mathematical formulation</a:t>
            </a:r>
            <a:endParaRPr b="0" lang="en-US" sz="6000" spc="-1" strike="noStrike">
              <a:latin typeface="Arial"/>
            </a:endParaRPr>
          </a:p>
        </p:txBody>
      </p:sp>
      <p:sp>
        <p:nvSpPr>
          <p:cNvPr id="46" name=""/>
          <p:cNvSpPr/>
          <p:nvPr/>
        </p:nvSpPr>
        <p:spPr>
          <a:xfrm>
            <a:off x="1143720" y="12600360"/>
            <a:ext cx="12573000" cy="360"/>
          </a:xfrm>
          <a:prstGeom prst="line">
            <a:avLst/>
          </a:prstGeom>
          <a:ln w="0">
            <a:solidFill>
              <a:srgbClr val="000000"/>
            </a:solidFill>
          </a:ln>
        </p:spPr>
        <p:style>
          <a:lnRef idx="0"/>
          <a:fillRef idx="0"/>
          <a:effectRef idx="0"/>
          <a:fontRef idx="minor"/>
        </p:style>
      </p:sp>
      <p:sp>
        <p:nvSpPr>
          <p:cNvPr id="47" name=""/>
          <p:cNvSpPr/>
          <p:nvPr/>
        </p:nvSpPr>
        <p:spPr>
          <a:xfrm>
            <a:off x="1143360" y="20116800"/>
            <a:ext cx="13486320" cy="941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6000" spc="-1" strike="noStrike">
                <a:solidFill>
                  <a:srgbClr val="000000"/>
                </a:solidFill>
                <a:latin typeface="Arial"/>
                <a:ea typeface="DejaVu Sans"/>
              </a:rPr>
              <a:t>Benchmarks</a:t>
            </a:r>
            <a:endParaRPr b="0" lang="en-US" sz="6000" spc="-1" strike="noStrike">
              <a:latin typeface="Arial"/>
            </a:endParaRPr>
          </a:p>
        </p:txBody>
      </p:sp>
      <p:sp>
        <p:nvSpPr>
          <p:cNvPr id="48" name=""/>
          <p:cNvSpPr/>
          <p:nvPr/>
        </p:nvSpPr>
        <p:spPr>
          <a:xfrm flipV="1">
            <a:off x="15228000" y="29946600"/>
            <a:ext cx="14261400" cy="360"/>
          </a:xfrm>
          <a:prstGeom prst="line">
            <a:avLst/>
          </a:prstGeom>
          <a:ln w="0">
            <a:solidFill>
              <a:srgbClr val="000000"/>
            </a:solidFill>
          </a:ln>
        </p:spPr>
        <p:style>
          <a:lnRef idx="0"/>
          <a:fillRef idx="0"/>
          <a:effectRef idx="0"/>
          <a:fontRef idx="minor"/>
        </p:style>
      </p:sp>
      <p:sp>
        <p:nvSpPr>
          <p:cNvPr id="49" name=""/>
          <p:cNvSpPr/>
          <p:nvPr/>
        </p:nvSpPr>
        <p:spPr>
          <a:xfrm>
            <a:off x="1143360" y="21259800"/>
            <a:ext cx="13029120" cy="52574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3000" spc="-1" strike="noStrike">
                <a:solidFill>
                  <a:srgbClr val="000000"/>
                </a:solidFill>
                <a:latin typeface="Arundina Sans"/>
                <a:ea typeface="DejaVu Sans"/>
              </a:rPr>
              <a:t>The study was conducted by generating </a:t>
            </a:r>
            <a:r>
              <a:rPr b="1" lang="en-US" sz="3000" spc="-1" strike="noStrike">
                <a:solidFill>
                  <a:srgbClr val="000000"/>
                </a:solidFill>
                <a:latin typeface="Arundina Sans"/>
                <a:ea typeface="DejaVu Sans"/>
              </a:rPr>
              <a:t>5000</a:t>
            </a:r>
            <a:r>
              <a:rPr b="0" lang="en-US" sz="3000" spc="-1" strike="noStrike">
                <a:solidFill>
                  <a:srgbClr val="000000"/>
                </a:solidFill>
                <a:latin typeface="Arundina Sans"/>
                <a:ea typeface="DejaVu Sans"/>
              </a:rPr>
              <a:t> benchmarks of different sizes and retrieving other </a:t>
            </a:r>
            <a:r>
              <a:rPr b="1" lang="en-US" sz="3000" spc="-1" strike="noStrike">
                <a:solidFill>
                  <a:srgbClr val="000000"/>
                </a:solidFill>
                <a:latin typeface="Arundina Sans"/>
                <a:ea typeface="DejaVu Sans"/>
              </a:rPr>
              <a:t>3000</a:t>
            </a:r>
            <a:r>
              <a:rPr b="0" lang="en-US" sz="3000" spc="-1" strike="noStrike">
                <a:solidFill>
                  <a:srgbClr val="000000"/>
                </a:solidFill>
                <a:latin typeface="Arundina Sans"/>
                <a:ea typeface="DejaVu Sans"/>
              </a:rPr>
              <a:t> from a research paper.</a:t>
            </a:r>
            <a:br>
              <a:rPr sz="3000"/>
            </a:br>
            <a:r>
              <a:rPr b="0" lang="en-US" sz="3000" spc="-1" strike="noStrike">
                <a:solidFill>
                  <a:srgbClr val="000000"/>
                </a:solidFill>
                <a:latin typeface="Arundina Sans"/>
                <a:ea typeface="DejaVu Sans"/>
              </a:rPr>
              <a:t>Each benchmark was ran using dynamic programming, greedy algorithm, branch and bound, Martello-Toth, Simulated Annealing, ACO and Integer Linear Programming.</a:t>
            </a:r>
            <a:br>
              <a:rPr sz="3000"/>
            </a:br>
            <a:r>
              <a:rPr b="0" lang="en-US" sz="3000" spc="-1" strike="noStrike">
                <a:solidFill>
                  <a:srgbClr val="000000"/>
                </a:solidFill>
                <a:latin typeface="Arundina Sans"/>
                <a:ea typeface="DejaVu Sans"/>
              </a:rPr>
              <a:t>After running each algorithm we registered important information such as memory usage, time taken and best value found.</a:t>
            </a:r>
            <a:br>
              <a:rPr sz="3000"/>
            </a:br>
            <a:r>
              <a:rPr b="0" lang="en-US" sz="3000" spc="-1" strike="noStrike">
                <a:solidFill>
                  <a:srgbClr val="000000"/>
                </a:solidFill>
                <a:latin typeface="Arundina Sans"/>
                <a:ea typeface="DejaVu Sans"/>
              </a:rPr>
              <a:t>Subsequently we conducted a statistical analysis on each algorithm computing the mean, median, standard deviation, error %,total time or memory… </a:t>
            </a:r>
            <a:br>
              <a:rPr sz="3000"/>
            </a:br>
            <a:r>
              <a:rPr b="0" lang="en-US" sz="3000" spc="-1" strike="noStrike">
                <a:solidFill>
                  <a:srgbClr val="000000"/>
                </a:solidFill>
                <a:latin typeface="Arundina Sans"/>
                <a:ea typeface="DejaVu Sans"/>
              </a:rPr>
              <a:t>The created benchmarks, were structured in different sizes(</a:t>
            </a:r>
            <a:r>
              <a:rPr b="1" lang="en-US" sz="3000" spc="-1" strike="noStrike">
                <a:solidFill>
                  <a:srgbClr val="000000"/>
                </a:solidFill>
                <a:latin typeface="Arundina Sans"/>
                <a:ea typeface="DejaVu Sans"/>
              </a:rPr>
              <a:t>from 10  to 10,000</a:t>
            </a:r>
            <a:r>
              <a:rPr b="0" lang="en-US" sz="3000" spc="-1" strike="noStrike">
                <a:solidFill>
                  <a:srgbClr val="000000"/>
                </a:solidFill>
                <a:latin typeface="Arundina Sans"/>
                <a:ea typeface="DejaVu Sans"/>
              </a:rPr>
              <a:t>) and different capacities(</a:t>
            </a:r>
            <a:r>
              <a:rPr b="1" lang="en-US" sz="3000" spc="-1" strike="noStrike">
                <a:solidFill>
                  <a:srgbClr val="000000"/>
                </a:solidFill>
                <a:latin typeface="Arundina Sans"/>
                <a:ea typeface="DejaVu Sans"/>
              </a:rPr>
              <a:t>from 10 to 1,000</a:t>
            </a:r>
            <a:r>
              <a:rPr b="0" lang="en-US" sz="3000" spc="-1" strike="noStrike">
                <a:solidFill>
                  <a:srgbClr val="000000"/>
                </a:solidFill>
                <a:latin typeface="Arundina Sans"/>
                <a:ea typeface="DejaVu Sans"/>
              </a:rPr>
              <a:t>) choosen randomically. Each benchmark line was created following the structure of the research paper’s benchmarks, having for each line the id as first value, weight as second (</a:t>
            </a:r>
            <a:r>
              <a:rPr b="1" lang="en-US" sz="3000" spc="-1" strike="noStrike">
                <a:solidFill>
                  <a:srgbClr val="000000"/>
                </a:solidFill>
                <a:latin typeface="Arundina Sans"/>
                <a:ea typeface="DejaVu Sans"/>
              </a:rPr>
              <a:t>from 1 to half knapsack’s capacity</a:t>
            </a:r>
            <a:r>
              <a:rPr b="0" lang="en-US" sz="3000" spc="-1" strike="noStrike">
                <a:solidFill>
                  <a:srgbClr val="000000"/>
                </a:solidFill>
                <a:latin typeface="Arundina Sans"/>
                <a:ea typeface="DejaVu Sans"/>
              </a:rPr>
              <a:t>) and profit as third(</a:t>
            </a:r>
            <a:r>
              <a:rPr b="1" lang="en-US" sz="3000" spc="-1" strike="noStrike">
                <a:solidFill>
                  <a:srgbClr val="000000"/>
                </a:solidFill>
                <a:latin typeface="Arundina Sans"/>
                <a:ea typeface="DejaVu Sans"/>
              </a:rPr>
              <a:t>from 1 to 100</a:t>
            </a:r>
            <a:r>
              <a:rPr b="0" lang="en-US" sz="3000" spc="-1" strike="noStrike">
                <a:solidFill>
                  <a:srgbClr val="000000"/>
                </a:solidFill>
                <a:latin typeface="Arundina Sans"/>
                <a:ea typeface="DejaVu Sans"/>
              </a:rPr>
              <a:t>).</a:t>
            </a:r>
            <a:endParaRPr b="0" lang="en-US" sz="3000" spc="-1" strike="noStrike">
              <a:latin typeface="Arial"/>
            </a:endParaRPr>
          </a:p>
        </p:txBody>
      </p:sp>
      <p:sp>
        <p:nvSpPr>
          <p:cNvPr id="50" name=""/>
          <p:cNvSpPr/>
          <p:nvPr/>
        </p:nvSpPr>
        <p:spPr>
          <a:xfrm>
            <a:off x="914400" y="35177040"/>
            <a:ext cx="13486320" cy="941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6000" spc="-1" strike="noStrike">
                <a:solidFill>
                  <a:srgbClr val="000000"/>
                </a:solidFill>
                <a:latin typeface="Arial"/>
                <a:ea typeface="DejaVu Sans"/>
              </a:rPr>
              <a:t>Simulated annealing pseudocode</a:t>
            </a:r>
            <a:endParaRPr b="0" lang="en-US" sz="6000" spc="-1" strike="noStrike">
              <a:latin typeface="Arial"/>
            </a:endParaRPr>
          </a:p>
        </p:txBody>
      </p:sp>
      <p:sp>
        <p:nvSpPr>
          <p:cNvPr id="51" name=""/>
          <p:cNvSpPr/>
          <p:nvPr/>
        </p:nvSpPr>
        <p:spPr>
          <a:xfrm>
            <a:off x="914400" y="29718000"/>
            <a:ext cx="12573000" cy="360"/>
          </a:xfrm>
          <a:prstGeom prst="line">
            <a:avLst/>
          </a:prstGeom>
          <a:ln w="0">
            <a:solidFill>
              <a:srgbClr val="000000"/>
            </a:solidFill>
          </a:ln>
        </p:spPr>
        <p:style>
          <a:lnRef idx="0"/>
          <a:fillRef idx="0"/>
          <a:effectRef idx="0"/>
          <a:fontRef idx="minor"/>
        </p:style>
      </p:sp>
      <p:sp>
        <p:nvSpPr>
          <p:cNvPr id="52" name=""/>
          <p:cNvSpPr/>
          <p:nvPr/>
        </p:nvSpPr>
        <p:spPr>
          <a:xfrm>
            <a:off x="15316920" y="4544640"/>
            <a:ext cx="13486320" cy="941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6000" spc="-1" strike="noStrike">
                <a:solidFill>
                  <a:srgbClr val="000000"/>
                </a:solidFill>
                <a:latin typeface="Arial"/>
                <a:ea typeface="DejaVu Sans"/>
              </a:rPr>
              <a:t>ILP pseudocode</a:t>
            </a:r>
            <a:endParaRPr b="0" lang="en-US" sz="6000" spc="-1" strike="noStrike">
              <a:latin typeface="Arial"/>
            </a:endParaRPr>
          </a:p>
        </p:txBody>
      </p:sp>
      <p:sp>
        <p:nvSpPr>
          <p:cNvPr id="53" name=""/>
          <p:cNvSpPr/>
          <p:nvPr/>
        </p:nvSpPr>
        <p:spPr>
          <a:xfrm>
            <a:off x="15316920" y="5486400"/>
            <a:ext cx="14173200" cy="360"/>
          </a:xfrm>
          <a:prstGeom prst="line">
            <a:avLst/>
          </a:prstGeom>
          <a:ln w="0">
            <a:solidFill>
              <a:srgbClr val="000000"/>
            </a:solidFill>
          </a:ln>
        </p:spPr>
        <p:style>
          <a:lnRef idx="0"/>
          <a:fillRef idx="0"/>
          <a:effectRef idx="0"/>
          <a:fontRef idx="minor"/>
        </p:style>
      </p:sp>
      <p:pic>
        <p:nvPicPr>
          <p:cNvPr id="54" name="" descr=""/>
          <p:cNvPicPr/>
          <p:nvPr/>
        </p:nvPicPr>
        <p:blipFill>
          <a:blip r:embed="rId1"/>
          <a:stretch/>
        </p:blipFill>
        <p:spPr>
          <a:xfrm>
            <a:off x="14541120" y="14200560"/>
            <a:ext cx="7543800" cy="4713840"/>
          </a:xfrm>
          <a:prstGeom prst="rect">
            <a:avLst/>
          </a:prstGeom>
          <a:ln w="0">
            <a:noFill/>
          </a:ln>
        </p:spPr>
      </p:pic>
      <p:pic>
        <p:nvPicPr>
          <p:cNvPr id="55" name="" descr=""/>
          <p:cNvPicPr/>
          <p:nvPr/>
        </p:nvPicPr>
        <p:blipFill>
          <a:blip r:embed="rId2"/>
          <a:stretch/>
        </p:blipFill>
        <p:spPr>
          <a:xfrm>
            <a:off x="22008960" y="14200560"/>
            <a:ext cx="7848360" cy="4904280"/>
          </a:xfrm>
          <a:prstGeom prst="rect">
            <a:avLst/>
          </a:prstGeom>
          <a:ln w="0">
            <a:noFill/>
          </a:ln>
        </p:spPr>
      </p:pic>
      <p:pic>
        <p:nvPicPr>
          <p:cNvPr id="56" name="" descr=""/>
          <p:cNvPicPr/>
          <p:nvPr/>
        </p:nvPicPr>
        <p:blipFill>
          <a:blip r:embed="rId3"/>
          <a:stretch/>
        </p:blipFill>
        <p:spPr>
          <a:xfrm>
            <a:off x="14038560" y="19062360"/>
            <a:ext cx="15771240" cy="10208160"/>
          </a:xfrm>
          <a:prstGeom prst="rect">
            <a:avLst/>
          </a:prstGeom>
          <a:ln w="0">
            <a:noFill/>
          </a:ln>
        </p:spPr>
      </p:pic>
      <p:sp>
        <p:nvSpPr>
          <p:cNvPr id="57" name=""/>
          <p:cNvSpPr/>
          <p:nvPr/>
        </p:nvSpPr>
        <p:spPr>
          <a:xfrm>
            <a:off x="15316920" y="29005200"/>
            <a:ext cx="13486320" cy="941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5300" spc="-1" strike="noStrike">
                <a:solidFill>
                  <a:srgbClr val="000000"/>
                </a:solidFill>
                <a:latin typeface="Arial"/>
                <a:ea typeface="DejaVu Sans"/>
              </a:rPr>
              <a:t>Greedy and dp results, hard benchmarks</a:t>
            </a:r>
            <a:endParaRPr b="0" lang="en-US" sz="5300" spc="-1" strike="noStrike">
              <a:latin typeface="Arial"/>
            </a:endParaRPr>
          </a:p>
        </p:txBody>
      </p:sp>
      <p:sp>
        <p:nvSpPr>
          <p:cNvPr id="58" name=""/>
          <p:cNvSpPr/>
          <p:nvPr/>
        </p:nvSpPr>
        <p:spPr>
          <a:xfrm>
            <a:off x="15228000" y="13258800"/>
            <a:ext cx="13486320" cy="941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6000" spc="-1" strike="noStrike">
                <a:solidFill>
                  <a:srgbClr val="000000"/>
                </a:solidFill>
                <a:latin typeface="Arial"/>
                <a:ea typeface="DejaVu Sans"/>
              </a:rPr>
              <a:t>Results</a:t>
            </a:r>
            <a:endParaRPr b="0" lang="en-US" sz="6000" spc="-1" strike="noStrike">
              <a:latin typeface="Arial"/>
            </a:endParaRPr>
          </a:p>
        </p:txBody>
      </p:sp>
      <p:sp>
        <p:nvSpPr>
          <p:cNvPr id="59" name=""/>
          <p:cNvSpPr/>
          <p:nvPr/>
        </p:nvSpPr>
        <p:spPr>
          <a:xfrm flipV="1">
            <a:off x="15228000" y="14200560"/>
            <a:ext cx="14261400" cy="28440"/>
          </a:xfrm>
          <a:prstGeom prst="line">
            <a:avLst/>
          </a:prstGeom>
          <a:ln w="0">
            <a:solidFill>
              <a:srgbClr val="000000"/>
            </a:solidFill>
          </a:ln>
        </p:spPr>
        <p:style>
          <a:lnRef idx="0"/>
          <a:fillRef idx="0"/>
          <a:effectRef idx="0"/>
          <a:fontRef idx="minor"/>
        </p:style>
      </p:sp>
      <p:sp>
        <p:nvSpPr>
          <p:cNvPr id="60" name=""/>
          <p:cNvSpPr/>
          <p:nvPr/>
        </p:nvSpPr>
        <p:spPr>
          <a:xfrm>
            <a:off x="1143360" y="21058560"/>
            <a:ext cx="12573000" cy="360"/>
          </a:xfrm>
          <a:prstGeom prst="line">
            <a:avLst/>
          </a:prstGeom>
          <a:ln w="0">
            <a:solidFill>
              <a:srgbClr val="000000"/>
            </a:solidFill>
          </a:ln>
        </p:spPr>
        <p:style>
          <a:lnRef idx="0"/>
          <a:fillRef idx="0"/>
          <a:effectRef idx="0"/>
          <a:fontRef idx="minor"/>
        </p:style>
      </p:sp>
      <p:sp>
        <p:nvSpPr>
          <p:cNvPr id="61" name=""/>
          <p:cNvSpPr/>
          <p:nvPr/>
        </p:nvSpPr>
        <p:spPr>
          <a:xfrm>
            <a:off x="1095480" y="28633320"/>
            <a:ext cx="13486320" cy="941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6000" spc="-1" strike="noStrike">
                <a:solidFill>
                  <a:srgbClr val="000000"/>
                </a:solidFill>
                <a:latin typeface="Arial"/>
                <a:ea typeface="DejaVu Sans"/>
              </a:rPr>
              <a:t>Greedy pseudocode</a:t>
            </a:r>
            <a:endParaRPr b="0" lang="en-US" sz="6000" spc="-1" strike="noStrike">
              <a:latin typeface="Arial"/>
            </a:endParaRPr>
          </a:p>
        </p:txBody>
      </p:sp>
      <p:sp>
        <p:nvSpPr>
          <p:cNvPr id="62" name=""/>
          <p:cNvSpPr/>
          <p:nvPr/>
        </p:nvSpPr>
        <p:spPr>
          <a:xfrm>
            <a:off x="914400" y="36347040"/>
            <a:ext cx="12573000" cy="360"/>
          </a:xfrm>
          <a:prstGeom prst="line">
            <a:avLst/>
          </a:prstGeom>
          <a:ln w="0">
            <a:solidFill>
              <a:srgbClr val="000000"/>
            </a:solidFill>
          </a:ln>
        </p:spPr>
        <p:style>
          <a:lnRef idx="0"/>
          <a:fillRef idx="0"/>
          <a:effectRef idx="0"/>
          <a:fontRef idx="minor"/>
        </p:style>
      </p:sp>
      <p:graphicFrame>
        <p:nvGraphicFramePr>
          <p:cNvPr id="63" name=""/>
          <p:cNvGraphicFramePr/>
          <p:nvPr/>
        </p:nvGraphicFramePr>
        <p:xfrm>
          <a:off x="15221520" y="30280680"/>
          <a:ext cx="14381280" cy="5936760"/>
        </p:xfrm>
        <a:graphic>
          <a:graphicData uri="http://schemas.openxmlformats.org/drawingml/2006/table">
            <a:tbl>
              <a:tblPr/>
              <a:tblGrid>
                <a:gridCol w="3594600"/>
                <a:gridCol w="3594600"/>
                <a:gridCol w="3594600"/>
                <a:gridCol w="3597840"/>
              </a:tblGrid>
              <a:tr h="659160">
                <a:tc>
                  <a:txBody>
                    <a:bodyPr lIns="90000" rIns="90000" anchor="t">
                      <a:noAutofit/>
                    </a:bodyPr>
                    <a:p>
                      <a:pPr>
                        <a:lnSpc>
                          <a:spcPct val="100000"/>
                        </a:lnSpc>
                        <a:buNone/>
                      </a:pPr>
                      <a:r>
                        <a:rPr b="0" lang="en-US" sz="2500" spc="-1" strike="noStrike">
                          <a:solidFill>
                            <a:srgbClr val="ffffff"/>
                          </a:solidFill>
                          <a:latin typeface="Arial"/>
                        </a:rPr>
                        <a:t>Metric</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nSpc>
                          <a:spcPct val="100000"/>
                        </a:lnSpc>
                        <a:buNone/>
                      </a:pPr>
                      <a:r>
                        <a:rPr b="0" lang="en-US" sz="2500" spc="-1" strike="noStrike">
                          <a:solidFill>
                            <a:srgbClr val="ffffff"/>
                          </a:solidFill>
                          <a:latin typeface="Arial"/>
                        </a:rPr>
                        <a:t>Time results (s)</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nSpc>
                          <a:spcPct val="100000"/>
                        </a:lnSpc>
                        <a:buNone/>
                      </a:pPr>
                      <a:r>
                        <a:rPr b="0" lang="en-US" sz="2500" spc="-1" strike="noStrike">
                          <a:solidFill>
                            <a:srgbClr val="ffffff"/>
                          </a:solidFill>
                          <a:latin typeface="Arial"/>
                        </a:rPr>
                        <a:t>Memory Results(KB)</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nSpc>
                          <a:spcPct val="100000"/>
                        </a:lnSpc>
                        <a:buNone/>
                      </a:pPr>
                      <a:r>
                        <a:rPr b="0" lang="en-US" sz="2500" spc="-1" strike="noStrike">
                          <a:solidFill>
                            <a:srgbClr val="ffffff"/>
                          </a:solidFill>
                          <a:latin typeface="Arial"/>
                        </a:rPr>
                        <a:t>Error Results (%)</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r h="659160">
                <a:tc>
                  <a:txBody>
                    <a:bodyPr lIns="90000" rIns="90000" anchor="t">
                      <a:noAutofit/>
                    </a:bodyPr>
                    <a:p>
                      <a:pPr>
                        <a:lnSpc>
                          <a:spcPct val="100000"/>
                        </a:lnSpc>
                        <a:buNone/>
                      </a:pPr>
                      <a:r>
                        <a:rPr b="0" lang="en-US" sz="2500" spc="-1" strike="noStrike">
                          <a:latin typeface="Arial"/>
                        </a:rPr>
                        <a:t>Total</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2500" spc="-1" strike="noStrike">
                          <a:latin typeface="Arial"/>
                        </a:rPr>
                        <a:t>0.627559</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1" lang="en-US" sz="2500" spc="-1" strike="noStrike">
                          <a:latin typeface="Arial"/>
                        </a:rPr>
                        <a:t>6.18 GB</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2500" spc="-1" strike="noStrike">
                          <a:latin typeface="Arial"/>
                        </a:rPr>
                        <a:t>-</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59160">
                <a:tc>
                  <a:txBody>
                    <a:bodyPr lIns="90000" rIns="90000" anchor="t">
                      <a:noAutofit/>
                    </a:bodyPr>
                    <a:p>
                      <a:pPr>
                        <a:lnSpc>
                          <a:spcPct val="100000"/>
                        </a:lnSpc>
                        <a:buNone/>
                      </a:pPr>
                      <a:r>
                        <a:rPr b="0" lang="en-US" sz="2500" spc="-1" strike="noStrike">
                          <a:latin typeface="Arial"/>
                        </a:rPr>
                        <a:t>Mean</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nchor="t">
                      <a:noAutofit/>
                    </a:bodyPr>
                    <a:p>
                      <a:pPr>
                        <a:lnSpc>
                          <a:spcPct val="100000"/>
                        </a:lnSpc>
                        <a:buNone/>
                      </a:pPr>
                      <a:r>
                        <a:rPr b="1" lang="en-US" sz="2500" spc="-1" strike="noStrike">
                          <a:latin typeface="Arial"/>
                        </a:rPr>
                        <a:t>0.000211</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nchor="t">
                      <a:noAutofit/>
                    </a:bodyPr>
                    <a:p>
                      <a:pPr>
                        <a:lnSpc>
                          <a:spcPct val="100000"/>
                        </a:lnSpc>
                        <a:buNone/>
                      </a:pPr>
                      <a:r>
                        <a:rPr b="0" lang="en-US" sz="2500" spc="-1" strike="noStrike">
                          <a:latin typeface="Arial"/>
                        </a:rPr>
                        <a:t>2175.96</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nchor="t">
                      <a:noAutofit/>
                    </a:bodyPr>
                    <a:p>
                      <a:pPr>
                        <a:lnSpc>
                          <a:spcPct val="100000"/>
                        </a:lnSpc>
                        <a:buNone/>
                      </a:pPr>
                      <a:r>
                        <a:rPr b="1" lang="en-US" sz="2500" spc="-1" strike="noStrike">
                          <a:latin typeface="Arial"/>
                        </a:rPr>
                        <a:t>0.854</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659160">
                <a:tc>
                  <a:txBody>
                    <a:bodyPr lIns="90000" rIns="90000" anchor="t">
                      <a:noAutofit/>
                    </a:bodyPr>
                    <a:p>
                      <a:pPr>
                        <a:lnSpc>
                          <a:spcPct val="100000"/>
                        </a:lnSpc>
                        <a:buNone/>
                      </a:pPr>
                      <a:r>
                        <a:rPr b="0" lang="en-US" sz="2500" spc="-1" strike="noStrike">
                          <a:latin typeface="Arial"/>
                        </a:rPr>
                        <a:t>Median</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2500" spc="-1" strike="noStrike">
                          <a:latin typeface="Arial"/>
                        </a:rPr>
                        <a:t>0.000194</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2500" spc="-1" strike="noStrike">
                          <a:latin typeface="Arial"/>
                        </a:rPr>
                        <a:t>2176</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2500" spc="-1" strike="noStrike">
                          <a:latin typeface="Arial"/>
                        </a:rPr>
                        <a:t>0.0072</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59160">
                <a:tc>
                  <a:txBody>
                    <a:bodyPr lIns="90000" rIns="90000" anchor="t">
                      <a:noAutofit/>
                    </a:bodyPr>
                    <a:p>
                      <a:pPr>
                        <a:lnSpc>
                          <a:spcPct val="100000"/>
                        </a:lnSpc>
                        <a:buNone/>
                      </a:pPr>
                      <a:r>
                        <a:rPr b="0" lang="en-US" sz="2500" spc="-1" strike="noStrike">
                          <a:latin typeface="Arial"/>
                        </a:rPr>
                        <a:t>Standard Deviation</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nchor="t">
                      <a:noAutofit/>
                    </a:bodyPr>
                    <a:p>
                      <a:pPr>
                        <a:lnSpc>
                          <a:spcPct val="100000"/>
                        </a:lnSpc>
                        <a:buNone/>
                      </a:pPr>
                      <a:r>
                        <a:rPr b="0" lang="en-US" sz="2500" spc="-1" strike="noStrike">
                          <a:latin typeface="Arial"/>
                        </a:rPr>
                        <a:t>0.000101</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nchor="t">
                      <a:noAutofit/>
                    </a:bodyPr>
                    <a:p>
                      <a:pPr>
                        <a:lnSpc>
                          <a:spcPct val="100000"/>
                        </a:lnSpc>
                        <a:buNone/>
                      </a:pPr>
                      <a:r>
                        <a:rPr b="0" lang="en-US" sz="2500" spc="-1" strike="noStrike">
                          <a:latin typeface="Arial"/>
                        </a:rPr>
                        <a:t>2347</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nchor="t">
                      <a:noAutofit/>
                    </a:bodyPr>
                    <a:p>
                      <a:pPr>
                        <a:lnSpc>
                          <a:spcPct val="100000"/>
                        </a:lnSpc>
                        <a:buNone/>
                      </a:pPr>
                      <a:r>
                        <a:rPr b="0" lang="en-US" sz="2500" spc="-1" strike="noStrike">
                          <a:latin typeface="Arial"/>
                        </a:rPr>
                        <a:t>2.048</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659160">
                <a:tc>
                  <a:txBody>
                    <a:bodyPr lIns="90000" rIns="90000" anchor="t">
                      <a:noAutofit/>
                    </a:bodyPr>
                    <a:p>
                      <a:pPr>
                        <a:lnSpc>
                          <a:spcPct val="100000"/>
                        </a:lnSpc>
                        <a:buNone/>
                      </a:pPr>
                      <a:r>
                        <a:rPr b="0" lang="en-US" sz="2500" spc="-1" strike="noStrike">
                          <a:latin typeface="Arial"/>
                        </a:rPr>
                        <a:t>Minimum</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2500" spc="-1" strike="noStrike">
                          <a:latin typeface="Arial"/>
                        </a:rPr>
                        <a:t>0.000082</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2500" spc="-1" strike="noStrike">
                          <a:latin typeface="Arial"/>
                        </a:rPr>
                        <a:t>2048</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2500" spc="-1" strike="noStrike">
                          <a:latin typeface="Arial"/>
                        </a:rPr>
                        <a:t>0</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59160">
                <a:tc>
                  <a:txBody>
                    <a:bodyPr lIns="90000" rIns="90000" anchor="t">
                      <a:noAutofit/>
                    </a:bodyPr>
                    <a:p>
                      <a:pPr>
                        <a:lnSpc>
                          <a:spcPct val="100000"/>
                        </a:lnSpc>
                        <a:buNone/>
                      </a:pPr>
                      <a:r>
                        <a:rPr b="0" lang="en-US" sz="2500" spc="-1" strike="noStrike">
                          <a:latin typeface="Arial"/>
                        </a:rPr>
                        <a:t>Maximum</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nchor="t">
                      <a:noAutofit/>
                    </a:bodyPr>
                    <a:p>
                      <a:pPr>
                        <a:lnSpc>
                          <a:spcPct val="100000"/>
                        </a:lnSpc>
                        <a:buNone/>
                      </a:pPr>
                      <a:r>
                        <a:rPr b="0" lang="en-US" sz="2500" spc="-1" strike="noStrike">
                          <a:latin typeface="Arial"/>
                        </a:rPr>
                        <a:t>0.001026</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nchor="t">
                      <a:noAutofit/>
                    </a:bodyPr>
                    <a:p>
                      <a:pPr>
                        <a:lnSpc>
                          <a:spcPct val="100000"/>
                        </a:lnSpc>
                        <a:buNone/>
                      </a:pPr>
                      <a:r>
                        <a:rPr b="0" lang="en-US" sz="2500" spc="-1" strike="noStrike">
                          <a:latin typeface="Arial"/>
                        </a:rPr>
                        <a:t>2176</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nchor="t">
                      <a:noAutofit/>
                    </a:bodyPr>
                    <a:p>
                      <a:pPr>
                        <a:lnSpc>
                          <a:spcPct val="100000"/>
                        </a:lnSpc>
                        <a:buNone/>
                      </a:pPr>
                      <a:r>
                        <a:rPr b="1" lang="en-US" sz="2500" spc="-1" strike="noStrike">
                          <a:latin typeface="Arial"/>
                        </a:rPr>
                        <a:t>11.32</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659160">
                <a:tc>
                  <a:txBody>
                    <a:bodyPr lIns="90000" rIns="90000" anchor="t">
                      <a:noAutofit/>
                    </a:bodyPr>
                    <a:p>
                      <a:pPr>
                        <a:lnSpc>
                          <a:spcPct val="100000"/>
                        </a:lnSpc>
                        <a:buNone/>
                      </a:pPr>
                      <a:r>
                        <a:rPr b="0" lang="en-US" sz="2500" spc="-1" strike="noStrike">
                          <a:latin typeface="Arial"/>
                        </a:rPr>
                        <a:t>25</a:t>
                      </a:r>
                      <a:r>
                        <a:rPr b="0" lang="en-US" sz="2500" spc="-1" strike="noStrike" baseline="33000">
                          <a:latin typeface="Arial"/>
                        </a:rPr>
                        <a:t>th</a:t>
                      </a:r>
                      <a:r>
                        <a:rPr b="0" lang="en-US" sz="2500" spc="-1" strike="noStrike">
                          <a:latin typeface="Arial"/>
                        </a:rPr>
                        <a:t> Percentile</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2500" spc="-1" strike="noStrike">
                          <a:latin typeface="Arial"/>
                        </a:rPr>
                        <a:t>0.000146</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2500" spc="-1" strike="noStrike">
                          <a:latin typeface="Arial"/>
                        </a:rPr>
                        <a:t>-</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2500" spc="-1" strike="noStrike">
                          <a:latin typeface="Arial"/>
                        </a:rPr>
                        <a:t>0.000018</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63840">
                <a:tc>
                  <a:txBody>
                    <a:bodyPr lIns="90000" rIns="90000" anchor="t">
                      <a:noAutofit/>
                    </a:bodyPr>
                    <a:p>
                      <a:pPr>
                        <a:lnSpc>
                          <a:spcPct val="100000"/>
                        </a:lnSpc>
                        <a:buNone/>
                      </a:pPr>
                      <a:r>
                        <a:rPr b="0" lang="en-US" sz="2500" spc="-1" strike="noStrike">
                          <a:latin typeface="Arial"/>
                        </a:rPr>
                        <a:t>75</a:t>
                      </a:r>
                      <a:r>
                        <a:rPr b="0" lang="en-US" sz="2500" spc="-1" strike="noStrike" baseline="33000">
                          <a:latin typeface="Arial"/>
                        </a:rPr>
                        <a:t>th</a:t>
                      </a:r>
                      <a:r>
                        <a:rPr b="0" lang="en-US" sz="2500" spc="-1" strike="noStrike">
                          <a:latin typeface="Arial"/>
                        </a:rPr>
                        <a:t> Percentile</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nchor="t">
                      <a:noAutofit/>
                    </a:bodyPr>
                    <a:p>
                      <a:pPr>
                        <a:lnSpc>
                          <a:spcPct val="100000"/>
                        </a:lnSpc>
                        <a:buNone/>
                      </a:pPr>
                      <a:r>
                        <a:rPr b="0" lang="en-US" sz="2500" spc="-1" strike="noStrike">
                          <a:latin typeface="Arial"/>
                        </a:rPr>
                        <a:t>0.000258</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nchor="t">
                      <a:noAutofit/>
                    </a:bodyPr>
                    <a:p>
                      <a:pPr>
                        <a:lnSpc>
                          <a:spcPct val="100000"/>
                        </a:lnSpc>
                        <a:buNone/>
                      </a:pPr>
                      <a:r>
                        <a:rPr b="0" lang="en-US" sz="2500" spc="-1" strike="noStrike">
                          <a:latin typeface="Arial"/>
                        </a:rPr>
                        <a:t>-</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nchor="t">
                      <a:noAutofit/>
                    </a:bodyPr>
                    <a:p>
                      <a:pPr>
                        <a:lnSpc>
                          <a:spcPct val="100000"/>
                        </a:lnSpc>
                        <a:buNone/>
                      </a:pPr>
                      <a:r>
                        <a:rPr b="0" lang="en-US" sz="2500" spc="-1" strike="noStrike">
                          <a:latin typeface="Arial"/>
                        </a:rPr>
                        <a:t>0.2515</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graphicFrame>
        <p:nvGraphicFramePr>
          <p:cNvPr id="64" name=""/>
          <p:cNvGraphicFramePr/>
          <p:nvPr/>
        </p:nvGraphicFramePr>
        <p:xfrm>
          <a:off x="15099480" y="36653760"/>
          <a:ext cx="14381280" cy="5936760"/>
        </p:xfrm>
        <a:graphic>
          <a:graphicData uri="http://schemas.openxmlformats.org/drawingml/2006/table">
            <a:tbl>
              <a:tblPr/>
              <a:tblGrid>
                <a:gridCol w="3594600"/>
                <a:gridCol w="3594600"/>
                <a:gridCol w="3594600"/>
                <a:gridCol w="3597840"/>
              </a:tblGrid>
              <a:tr h="659160">
                <a:tc>
                  <a:txBody>
                    <a:bodyPr lIns="90000" rIns="90000" anchor="t">
                      <a:noAutofit/>
                    </a:bodyPr>
                    <a:p>
                      <a:pPr>
                        <a:lnSpc>
                          <a:spcPct val="100000"/>
                        </a:lnSpc>
                        <a:buNone/>
                      </a:pPr>
                      <a:r>
                        <a:rPr b="0" lang="en-US" sz="2500" spc="-1" strike="noStrike">
                          <a:solidFill>
                            <a:srgbClr val="ffffff"/>
                          </a:solidFill>
                          <a:latin typeface="Arial"/>
                        </a:rPr>
                        <a:t>Metric</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nSpc>
                          <a:spcPct val="100000"/>
                        </a:lnSpc>
                        <a:buNone/>
                      </a:pPr>
                      <a:r>
                        <a:rPr b="0" lang="en-US" sz="2500" spc="-1" strike="noStrike">
                          <a:solidFill>
                            <a:srgbClr val="ffffff"/>
                          </a:solidFill>
                          <a:latin typeface="Arial"/>
                        </a:rPr>
                        <a:t>Time results (s)</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nSpc>
                          <a:spcPct val="100000"/>
                        </a:lnSpc>
                        <a:buNone/>
                      </a:pPr>
                      <a:r>
                        <a:rPr b="0" lang="en-US" sz="2500" spc="-1" strike="noStrike">
                          <a:solidFill>
                            <a:srgbClr val="ffffff"/>
                          </a:solidFill>
                          <a:latin typeface="Arial"/>
                        </a:rPr>
                        <a:t>Memory Results(KB)</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c>
                  <a:txBody>
                    <a:bodyPr lIns="90000" rIns="90000" anchor="t">
                      <a:noAutofit/>
                    </a:bodyPr>
                    <a:p>
                      <a:pPr>
                        <a:lnSpc>
                          <a:spcPct val="100000"/>
                        </a:lnSpc>
                        <a:buNone/>
                      </a:pPr>
                      <a:r>
                        <a:rPr b="0" lang="en-US" sz="2500" spc="-1" strike="noStrike">
                          <a:solidFill>
                            <a:srgbClr val="ffffff"/>
                          </a:solidFill>
                          <a:latin typeface="Arial"/>
                        </a:rPr>
                        <a:t>Error Results (%)</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000000"/>
                    </a:solidFill>
                  </a:tcPr>
                </a:tc>
              </a:tr>
              <a:tr h="659160">
                <a:tc>
                  <a:txBody>
                    <a:bodyPr lIns="90000" rIns="90000" anchor="t">
                      <a:noAutofit/>
                    </a:bodyPr>
                    <a:p>
                      <a:pPr>
                        <a:lnSpc>
                          <a:spcPct val="100000"/>
                        </a:lnSpc>
                        <a:buNone/>
                      </a:pPr>
                      <a:r>
                        <a:rPr b="0" lang="en-US" sz="2500" spc="-1" strike="noStrike">
                          <a:latin typeface="Arial"/>
                        </a:rPr>
                        <a:t>Total</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2500" spc="-1" strike="noStrike">
                          <a:latin typeface="Arial"/>
                        </a:rPr>
                        <a:t>20691</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1" lang="en-US" sz="2500" spc="-1" strike="noStrike">
                          <a:latin typeface="Arial"/>
                        </a:rPr>
                        <a:t>3220 GB</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2500" spc="-1" strike="noStrike">
                          <a:latin typeface="Arial"/>
                        </a:rPr>
                        <a:t>-</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59160">
                <a:tc>
                  <a:txBody>
                    <a:bodyPr lIns="90000" rIns="90000" anchor="t">
                      <a:noAutofit/>
                    </a:bodyPr>
                    <a:p>
                      <a:pPr>
                        <a:lnSpc>
                          <a:spcPct val="100000"/>
                        </a:lnSpc>
                        <a:buNone/>
                      </a:pPr>
                      <a:r>
                        <a:rPr b="0" lang="en-US" sz="2500" spc="-1" strike="noStrike">
                          <a:latin typeface="Arial"/>
                        </a:rPr>
                        <a:t>Mean</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nchor="t">
                      <a:noAutofit/>
                    </a:bodyPr>
                    <a:p>
                      <a:pPr>
                        <a:lnSpc>
                          <a:spcPct val="100000"/>
                        </a:lnSpc>
                        <a:buNone/>
                      </a:pPr>
                      <a:r>
                        <a:rPr b="1" lang="en-US" sz="2500" spc="-1" strike="noStrike">
                          <a:latin typeface="Arial"/>
                        </a:rPr>
                        <a:t>19.176</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nchor="t">
                      <a:noAutofit/>
                    </a:bodyPr>
                    <a:p>
                      <a:pPr>
                        <a:lnSpc>
                          <a:spcPct val="100000"/>
                        </a:lnSpc>
                        <a:buNone/>
                      </a:pPr>
                      <a:r>
                        <a:rPr b="0" lang="en-US" sz="2500" spc="-1" strike="noStrike">
                          <a:latin typeface="Arial"/>
                        </a:rPr>
                        <a:t>3129328</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nchor="t">
                      <a:noAutofit/>
                    </a:bodyPr>
                    <a:p>
                      <a:pPr>
                        <a:lnSpc>
                          <a:spcPct val="100000"/>
                        </a:lnSpc>
                        <a:buNone/>
                      </a:pPr>
                      <a:r>
                        <a:rPr b="0" lang="en-US" sz="2500" spc="-1" strike="noStrike">
                          <a:latin typeface="Arial"/>
                        </a:rPr>
                        <a:t>0</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659160">
                <a:tc>
                  <a:txBody>
                    <a:bodyPr lIns="90000" rIns="90000" anchor="t">
                      <a:noAutofit/>
                    </a:bodyPr>
                    <a:p>
                      <a:pPr>
                        <a:lnSpc>
                          <a:spcPct val="100000"/>
                        </a:lnSpc>
                        <a:buNone/>
                      </a:pPr>
                      <a:r>
                        <a:rPr b="0" lang="en-US" sz="2500" spc="-1" strike="noStrike">
                          <a:latin typeface="Arial"/>
                        </a:rPr>
                        <a:t>Median</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2500" spc="-1" strike="noStrike">
                          <a:latin typeface="Arial"/>
                        </a:rPr>
                        <a:t>14.756</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2500" spc="-1" strike="noStrike">
                          <a:latin typeface="Arial"/>
                        </a:rPr>
                        <a:t>3127936</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2500" spc="-1" strike="noStrike">
                          <a:latin typeface="Arial"/>
                        </a:rPr>
                        <a:t>0</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59160">
                <a:tc>
                  <a:txBody>
                    <a:bodyPr lIns="90000" rIns="90000" anchor="t">
                      <a:noAutofit/>
                    </a:bodyPr>
                    <a:p>
                      <a:pPr>
                        <a:lnSpc>
                          <a:spcPct val="100000"/>
                        </a:lnSpc>
                        <a:buNone/>
                      </a:pPr>
                      <a:r>
                        <a:rPr b="0" lang="en-US" sz="2500" spc="-1" strike="noStrike">
                          <a:latin typeface="Arial"/>
                        </a:rPr>
                        <a:t>Standard Deviation</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nchor="t">
                      <a:noAutofit/>
                    </a:bodyPr>
                    <a:p>
                      <a:pPr>
                        <a:lnSpc>
                          <a:spcPct val="100000"/>
                        </a:lnSpc>
                        <a:buNone/>
                      </a:pPr>
                      <a:r>
                        <a:rPr b="0" lang="en-US" sz="2500" spc="-1" strike="noStrike">
                          <a:latin typeface="Arial"/>
                        </a:rPr>
                        <a:t>15.072</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nchor="t">
                      <a:noAutofit/>
                    </a:bodyPr>
                    <a:p>
                      <a:pPr>
                        <a:lnSpc>
                          <a:spcPct val="100000"/>
                        </a:lnSpc>
                        <a:buNone/>
                      </a:pPr>
                      <a:r>
                        <a:rPr b="0" lang="en-US" sz="2500" spc="-1" strike="noStrike">
                          <a:latin typeface="Arial"/>
                        </a:rPr>
                        <a:t>1105378</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nchor="t">
                      <a:noAutofit/>
                    </a:bodyPr>
                    <a:p>
                      <a:pPr>
                        <a:lnSpc>
                          <a:spcPct val="100000"/>
                        </a:lnSpc>
                        <a:buNone/>
                      </a:pPr>
                      <a:r>
                        <a:rPr b="0" lang="en-US" sz="2500" spc="-1" strike="noStrike">
                          <a:latin typeface="Arial"/>
                        </a:rPr>
                        <a:t>0</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659160">
                <a:tc>
                  <a:txBody>
                    <a:bodyPr lIns="90000" rIns="90000" anchor="t">
                      <a:noAutofit/>
                    </a:bodyPr>
                    <a:p>
                      <a:pPr>
                        <a:lnSpc>
                          <a:spcPct val="100000"/>
                        </a:lnSpc>
                        <a:buNone/>
                      </a:pPr>
                      <a:r>
                        <a:rPr b="0" lang="en-US" sz="2500" spc="-1" strike="noStrike">
                          <a:latin typeface="Arial"/>
                        </a:rPr>
                        <a:t>Minimum</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2500" spc="-1" strike="noStrike">
                          <a:latin typeface="Arial"/>
                        </a:rPr>
                        <a:t>1.815</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2500" spc="-1" strike="noStrike">
                          <a:latin typeface="Arial"/>
                        </a:rPr>
                        <a:t>1564416</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2500" spc="-1" strike="noStrike">
                          <a:latin typeface="Arial"/>
                        </a:rPr>
                        <a:t>0</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59160">
                <a:tc>
                  <a:txBody>
                    <a:bodyPr lIns="90000" rIns="90000" anchor="t">
                      <a:noAutofit/>
                    </a:bodyPr>
                    <a:p>
                      <a:pPr>
                        <a:lnSpc>
                          <a:spcPct val="100000"/>
                        </a:lnSpc>
                        <a:buNone/>
                      </a:pPr>
                      <a:r>
                        <a:rPr b="0" lang="en-US" sz="2500" spc="-1" strike="noStrike">
                          <a:latin typeface="Arial"/>
                        </a:rPr>
                        <a:t>Maximum</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nchor="t">
                      <a:noAutofit/>
                    </a:bodyPr>
                    <a:p>
                      <a:pPr>
                        <a:lnSpc>
                          <a:spcPct val="100000"/>
                        </a:lnSpc>
                        <a:buNone/>
                      </a:pPr>
                      <a:r>
                        <a:rPr b="0" lang="en-US" sz="2500" spc="-1" strike="noStrike">
                          <a:latin typeface="Arial"/>
                        </a:rPr>
                        <a:t>81.999</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nchor="t">
                      <a:noAutofit/>
                    </a:bodyPr>
                    <a:p>
                      <a:pPr>
                        <a:lnSpc>
                          <a:spcPct val="100000"/>
                        </a:lnSpc>
                        <a:buNone/>
                      </a:pPr>
                      <a:r>
                        <a:rPr b="0" lang="en-US" sz="2500" spc="-1" strike="noStrike">
                          <a:latin typeface="Arial"/>
                        </a:rPr>
                        <a:t>4691200</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nchor="t">
                      <a:noAutofit/>
                    </a:bodyPr>
                    <a:p>
                      <a:pPr>
                        <a:lnSpc>
                          <a:spcPct val="100000"/>
                        </a:lnSpc>
                        <a:buNone/>
                      </a:pPr>
                      <a:r>
                        <a:rPr b="0" lang="en-US" sz="2500" spc="-1" strike="noStrike">
                          <a:latin typeface="Arial"/>
                        </a:rPr>
                        <a:t>0</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r h="659160">
                <a:tc>
                  <a:txBody>
                    <a:bodyPr lIns="90000" rIns="90000" anchor="t">
                      <a:noAutofit/>
                    </a:bodyPr>
                    <a:p>
                      <a:pPr>
                        <a:lnSpc>
                          <a:spcPct val="100000"/>
                        </a:lnSpc>
                        <a:buNone/>
                      </a:pPr>
                      <a:r>
                        <a:rPr b="0" lang="en-US" sz="2500" spc="-1" strike="noStrike">
                          <a:latin typeface="Arial"/>
                        </a:rPr>
                        <a:t>25</a:t>
                      </a:r>
                      <a:r>
                        <a:rPr b="0" lang="en-US" sz="2500" spc="-1" strike="noStrike" baseline="33000">
                          <a:latin typeface="Arial"/>
                        </a:rPr>
                        <a:t>th</a:t>
                      </a:r>
                      <a:r>
                        <a:rPr b="0" lang="en-US" sz="2500" spc="-1" strike="noStrike">
                          <a:latin typeface="Arial"/>
                        </a:rPr>
                        <a:t> Percentile</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2500" spc="-1" strike="noStrike">
                          <a:latin typeface="Arial"/>
                        </a:rPr>
                        <a:t>6.531</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2500" spc="-1" strike="noStrike">
                          <a:latin typeface="Arial"/>
                        </a:rPr>
                        <a:t>-</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2500" spc="-1" strike="noStrike">
                          <a:latin typeface="Arial"/>
                        </a:rPr>
                        <a:t>0</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63840">
                <a:tc>
                  <a:txBody>
                    <a:bodyPr lIns="90000" rIns="90000" anchor="t">
                      <a:noAutofit/>
                    </a:bodyPr>
                    <a:p>
                      <a:pPr>
                        <a:lnSpc>
                          <a:spcPct val="100000"/>
                        </a:lnSpc>
                        <a:buNone/>
                      </a:pPr>
                      <a:r>
                        <a:rPr b="0" lang="en-US" sz="2500" spc="-1" strike="noStrike">
                          <a:latin typeface="Arial"/>
                        </a:rPr>
                        <a:t>75</a:t>
                      </a:r>
                      <a:r>
                        <a:rPr b="0" lang="en-US" sz="2500" spc="-1" strike="noStrike" baseline="33000">
                          <a:latin typeface="Arial"/>
                        </a:rPr>
                        <a:t>th</a:t>
                      </a:r>
                      <a:r>
                        <a:rPr b="0" lang="en-US" sz="2500" spc="-1" strike="noStrike">
                          <a:latin typeface="Arial"/>
                        </a:rPr>
                        <a:t> Percentile</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nchor="t">
                      <a:noAutofit/>
                    </a:bodyPr>
                    <a:p>
                      <a:pPr>
                        <a:lnSpc>
                          <a:spcPct val="100000"/>
                        </a:lnSpc>
                        <a:buNone/>
                      </a:pPr>
                      <a:r>
                        <a:rPr b="0" lang="en-US" sz="2500" spc="-1" strike="noStrike">
                          <a:latin typeface="Arial"/>
                        </a:rPr>
                        <a:t>29.088</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nchor="t">
                      <a:noAutofit/>
                    </a:bodyPr>
                    <a:p>
                      <a:pPr>
                        <a:lnSpc>
                          <a:spcPct val="100000"/>
                        </a:lnSpc>
                        <a:buNone/>
                      </a:pPr>
                      <a:r>
                        <a:rPr b="0" lang="en-US" sz="2500" spc="-1" strike="noStrike">
                          <a:latin typeface="Arial"/>
                        </a:rPr>
                        <a:t>-</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anchor="t">
                      <a:noAutofit/>
                    </a:bodyPr>
                    <a:p>
                      <a:pPr>
                        <a:lnSpc>
                          <a:spcPct val="100000"/>
                        </a:lnSpc>
                        <a:buNone/>
                      </a:pPr>
                      <a:r>
                        <a:rPr b="0" lang="en-US" sz="2500" spc="-1" strike="noStrike">
                          <a:latin typeface="Arial"/>
                        </a:rPr>
                        <a:t>0</a:t>
                      </a:r>
                      <a:endParaRPr b="0" lang="en-US" sz="25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r>
            </a:tbl>
          </a:graphicData>
        </a:graphic>
      </p:graphicFrame>
      <p:pic>
        <p:nvPicPr>
          <p:cNvPr id="65" name="" descr=""/>
          <p:cNvPicPr/>
          <p:nvPr/>
        </p:nvPicPr>
        <p:blipFill>
          <a:blip r:embed="rId4"/>
          <a:stretch/>
        </p:blipFill>
        <p:spPr>
          <a:xfrm>
            <a:off x="15192360" y="5667480"/>
            <a:ext cx="14651280" cy="7495560"/>
          </a:xfrm>
          <a:prstGeom prst="rect">
            <a:avLst/>
          </a:prstGeom>
          <a:ln w="0">
            <a:noFill/>
          </a:ln>
        </p:spPr>
      </p:pic>
      <p:pic>
        <p:nvPicPr>
          <p:cNvPr id="66" name="" descr=""/>
          <p:cNvPicPr/>
          <p:nvPr/>
        </p:nvPicPr>
        <p:blipFill>
          <a:blip r:embed="rId5"/>
          <a:stretch/>
        </p:blipFill>
        <p:spPr>
          <a:xfrm>
            <a:off x="991080" y="30175200"/>
            <a:ext cx="13181760" cy="4800240"/>
          </a:xfrm>
          <a:prstGeom prst="rect">
            <a:avLst/>
          </a:prstGeom>
          <a:ln w="0">
            <a:noFill/>
          </a:ln>
        </p:spPr>
      </p:pic>
      <p:pic>
        <p:nvPicPr>
          <p:cNvPr id="67" name="" descr=""/>
          <p:cNvPicPr/>
          <p:nvPr/>
        </p:nvPicPr>
        <p:blipFill>
          <a:blip r:embed="rId6"/>
          <a:stretch/>
        </p:blipFill>
        <p:spPr>
          <a:xfrm>
            <a:off x="933480" y="36614520"/>
            <a:ext cx="13191840" cy="5323680"/>
          </a:xfrm>
          <a:prstGeom prst="rect">
            <a:avLst/>
          </a:prstGeom>
          <a:ln w="0">
            <a:noFill/>
          </a:ln>
        </p:spPr>
      </p:pic>
      <p:pic>
        <p:nvPicPr>
          <p:cNvPr id="68" name="" descr=""/>
          <p:cNvPicPr/>
          <p:nvPr/>
        </p:nvPicPr>
        <p:blipFill>
          <a:blip r:embed="rId7"/>
          <a:stretch/>
        </p:blipFill>
        <p:spPr>
          <a:xfrm>
            <a:off x="685800" y="13030200"/>
            <a:ext cx="13772520" cy="68576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225</TotalTime>
  <Application>LibreOffice/7.3.7.2$Linux_X86_64 LibreOffice_project/30$Build-2</Application>
  <AppVersion>15.0000</AppVersion>
  <Words>0</Words>
  <Paragraphs>0</Paragraphs>
  <Company>Università della Svizzera italiana</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2018-07-04T09:19:48Z</dcterms:created>
  <dc:creator>Padovan Alessia</dc:creator>
  <dc:description/>
  <dc:language>en-US</dc:language>
  <cp:lastModifiedBy/>
  <dcterms:modified xsi:type="dcterms:W3CDTF">2025-01-23T22:59:08Z</dcterms:modified>
  <cp:revision>14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2</vt:i4>
  </property>
</Properties>
</file>