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7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売上高</c:v>
                </c:pt>
              </c:strCache>
            </c:strRef>
          </c:tx>
          <c:cat>
            <c:strRef>
              <c:f>Sheet1!$A$2:$A$5</c:f>
              <c:strCache>
                <c:ptCount val="4"/>
                <c:pt idx="0">
                  <c:v>第 1 四半期</c:v>
                </c:pt>
                <c:pt idx="1">
                  <c:v>第 2 四半期</c:v>
                </c:pt>
                <c:pt idx="2">
                  <c:v>第 3 四半期</c:v>
                </c:pt>
                <c:pt idx="3">
                  <c:v>第 4 四半期</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ja-JP"/>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2014/9/11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2014/9/11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s.google.com/chart/?hl=j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s.google.com/chart/interactive/docs/gallery?hl=j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tdashboard.go.jp/DataFeeds/webapi#3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GoogleCharts</a:t>
            </a:r>
            <a:r>
              <a:rPr kumimoji="1" lang="ja-JP" altLang="en-US" dirty="0" smtClean="0"/>
              <a:t>入門</a:t>
            </a:r>
            <a:endParaRPr kumimoji="1" lang="ja-JP" altLang="en-US" dirty="0"/>
          </a:p>
        </p:txBody>
      </p:sp>
    </p:spTree>
    <p:extLst>
      <p:ext uri="{BB962C8B-B14F-4D97-AF65-F5344CB8AC3E}">
        <p14:creationId xmlns:p14="http://schemas.microsoft.com/office/powerpoint/2010/main" val="360146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850106"/>
          </a:xfrm>
        </p:spPr>
        <p:txBody>
          <a:bodyPr>
            <a:normAutofit/>
          </a:bodyPr>
          <a:lstStyle/>
          <a:p>
            <a:r>
              <a:rPr kumimoji="1" lang="ja-JP" altLang="en-US" sz="3200" dirty="0" smtClean="0"/>
              <a:t>目次</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smtClean="0"/>
              <a:t>概要</a:t>
            </a:r>
            <a:endParaRPr lang="en-US" altLang="ja-JP" dirty="0" smtClean="0"/>
          </a:p>
          <a:p>
            <a:r>
              <a:rPr kumimoji="1" lang="ja-JP" altLang="en-US" dirty="0" smtClean="0"/>
              <a:t>使い方</a:t>
            </a:r>
            <a:endParaRPr kumimoji="1" lang="en-US" altLang="ja-JP" dirty="0" smtClean="0"/>
          </a:p>
          <a:p>
            <a:r>
              <a:rPr kumimoji="1" lang="ja-JP" altLang="en-US" dirty="0" smtClean="0"/>
              <a:t>構成を理解しよう</a:t>
            </a:r>
            <a:endParaRPr kumimoji="1" lang="en-US" altLang="ja-JP" dirty="0" smtClean="0"/>
          </a:p>
          <a:p>
            <a:r>
              <a:rPr lang="ja-JP" altLang="en-US" dirty="0" smtClean="0"/>
              <a:t>触って慣れよう</a:t>
            </a:r>
            <a:endParaRPr lang="en-US" altLang="ja-JP" dirty="0" smtClean="0"/>
          </a:p>
          <a:p>
            <a:r>
              <a:rPr kumimoji="1" lang="ja-JP" altLang="en-US" dirty="0" smtClean="0"/>
              <a:t>グラフ種別とデータ形式</a:t>
            </a:r>
            <a:endParaRPr kumimoji="1" lang="en-US" altLang="ja-JP" dirty="0" smtClean="0"/>
          </a:p>
          <a:p>
            <a:r>
              <a:rPr lang="en-US" altLang="ja-JP" dirty="0" err="1" smtClean="0"/>
              <a:t>WebAPI</a:t>
            </a:r>
            <a:r>
              <a:rPr lang="ja-JP" altLang="en-US" dirty="0" smtClean="0"/>
              <a:t>のデータを使う</a:t>
            </a:r>
            <a:endParaRPr lang="en-US" altLang="ja-JP" dirty="0" smtClean="0"/>
          </a:p>
          <a:p>
            <a:r>
              <a:rPr lang="ja-JP" altLang="en-US" dirty="0" smtClean="0"/>
              <a:t>応用編</a:t>
            </a:r>
            <a:endParaRPr kumimoji="1" lang="ja-JP" altLang="en-US" dirty="0"/>
          </a:p>
        </p:txBody>
      </p:sp>
    </p:spTree>
    <p:extLst>
      <p:ext uri="{BB962C8B-B14F-4D97-AF65-F5344CB8AC3E}">
        <p14:creationId xmlns:p14="http://schemas.microsoft.com/office/powerpoint/2010/main" val="2876071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lang="ja-JP" altLang="en-US" sz="3200" dirty="0"/>
              <a:t>概要</a:t>
            </a:r>
            <a:endParaRPr kumimoji="1" lang="ja-JP" altLang="en-US" sz="3200" dirty="0"/>
          </a:p>
        </p:txBody>
      </p:sp>
      <p:sp>
        <p:nvSpPr>
          <p:cNvPr id="3" name="コンテンツ プレースホルダー 2"/>
          <p:cNvSpPr>
            <a:spLocks noGrp="1"/>
          </p:cNvSpPr>
          <p:nvPr>
            <p:ph idx="1"/>
          </p:nvPr>
        </p:nvSpPr>
        <p:spPr>
          <a:xfrm>
            <a:off x="467544" y="1268760"/>
            <a:ext cx="8291264" cy="5112568"/>
          </a:xfrm>
        </p:spPr>
        <p:txBody>
          <a:bodyPr>
            <a:normAutofit lnSpcReduction="10000"/>
          </a:bodyPr>
          <a:lstStyle/>
          <a:p>
            <a:pPr marL="0" indent="0" algn="ctr">
              <a:buNone/>
            </a:pPr>
            <a:r>
              <a:rPr kumimoji="1" lang="en-US" altLang="ja-JP" sz="4000" dirty="0" smtClean="0"/>
              <a:t>JavaScript </a:t>
            </a:r>
          </a:p>
          <a:p>
            <a:pPr marL="0" indent="0" algn="ctr">
              <a:buNone/>
            </a:pPr>
            <a:r>
              <a:rPr kumimoji="1" lang="ja-JP" altLang="en-US" dirty="0" smtClean="0"/>
              <a:t>で</a:t>
            </a:r>
            <a:endParaRPr kumimoji="1" lang="en-US" altLang="ja-JP" dirty="0" smtClean="0"/>
          </a:p>
          <a:p>
            <a:pPr marL="0" indent="0" algn="ctr">
              <a:buNone/>
            </a:pPr>
            <a:r>
              <a:rPr lang="ja-JP" altLang="en-US" sz="7200" dirty="0" smtClean="0"/>
              <a:t>簡単</a:t>
            </a:r>
            <a:r>
              <a:rPr lang="ja-JP" altLang="en-US" dirty="0" smtClean="0"/>
              <a:t>に</a:t>
            </a:r>
            <a:r>
              <a:rPr kumimoji="1" lang="ja-JP" altLang="en-US" dirty="0" smtClean="0"/>
              <a:t>グラフが書けます</a:t>
            </a:r>
            <a:endParaRPr kumimoji="1" lang="en-US" altLang="ja-JP" dirty="0" smtClean="0"/>
          </a:p>
          <a:p>
            <a:pPr marL="0" indent="0" algn="ctr">
              <a:buNone/>
            </a:pPr>
            <a:endParaRPr lang="en-US" altLang="ja-JP" dirty="0"/>
          </a:p>
          <a:p>
            <a:pPr marL="0" indent="0" algn="ctr">
              <a:buNone/>
            </a:pPr>
            <a:r>
              <a:rPr lang="en-US" altLang="ja-JP" dirty="0" smtClean="0"/>
              <a:t>※</a:t>
            </a:r>
            <a:r>
              <a:rPr lang="ja-JP" altLang="en-US" dirty="0" smtClean="0"/>
              <a:t>出力形式は</a:t>
            </a:r>
            <a:r>
              <a:rPr lang="en-US" altLang="ja-JP" dirty="0" smtClean="0"/>
              <a:t>SVG</a:t>
            </a:r>
            <a:r>
              <a:rPr lang="ja-JP" altLang="en-US" dirty="0" err="1" smtClean="0"/>
              <a:t>です</a:t>
            </a:r>
            <a:endParaRPr lang="en-US" altLang="ja-JP" dirty="0" smtClean="0"/>
          </a:p>
          <a:p>
            <a:pPr marL="0" indent="0" algn="ctr">
              <a:buNone/>
            </a:pPr>
            <a:endParaRPr kumimoji="1" lang="en-US" altLang="ja-JP" dirty="0"/>
          </a:p>
          <a:p>
            <a:pPr marL="0" indent="0" algn="ctr">
              <a:buNone/>
            </a:pPr>
            <a:r>
              <a:rPr lang="ja-JP" altLang="en-US" dirty="0" smtClean="0">
                <a:solidFill>
                  <a:schemeClr val="accent1"/>
                </a:solidFill>
              </a:rPr>
              <a:t>サイト</a:t>
            </a:r>
            <a:r>
              <a:rPr lang="en-US" altLang="ja-JP" dirty="0" smtClean="0">
                <a:solidFill>
                  <a:schemeClr val="accent1"/>
                </a:solidFill>
              </a:rPr>
              <a:t>URL:</a:t>
            </a:r>
          </a:p>
          <a:p>
            <a:pPr marL="0" indent="0" algn="ctr">
              <a:buNone/>
            </a:pPr>
            <a:r>
              <a:rPr lang="en-US" altLang="ja-JP" dirty="0" smtClean="0">
                <a:solidFill>
                  <a:schemeClr val="accent1"/>
                </a:solidFill>
                <a:hlinkClick r:id="rId2"/>
              </a:rPr>
              <a:t>https</a:t>
            </a:r>
            <a:r>
              <a:rPr lang="en-US" altLang="ja-JP" dirty="0">
                <a:solidFill>
                  <a:schemeClr val="accent1"/>
                </a:solidFill>
                <a:hlinkClick r:id="rId2"/>
              </a:rPr>
              <a:t>://developers.google.com/chart/?</a:t>
            </a:r>
            <a:r>
              <a:rPr lang="en-US" altLang="ja-JP" dirty="0" smtClean="0">
                <a:solidFill>
                  <a:schemeClr val="accent1"/>
                </a:solidFill>
                <a:hlinkClick r:id="rId2"/>
              </a:rPr>
              <a:t>hl=ja</a:t>
            </a:r>
            <a:endParaRPr lang="en-US" altLang="ja-JP" dirty="0" smtClean="0">
              <a:solidFill>
                <a:schemeClr val="accent1"/>
              </a:solidFill>
            </a:endParaRPr>
          </a:p>
        </p:txBody>
      </p:sp>
    </p:spTree>
    <p:extLst>
      <p:ext uri="{BB962C8B-B14F-4D97-AF65-F5344CB8AC3E}">
        <p14:creationId xmlns:p14="http://schemas.microsoft.com/office/powerpoint/2010/main" val="201331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lang="ja-JP" altLang="en-US" sz="3200" dirty="0"/>
              <a:t>使い方</a:t>
            </a:r>
            <a:endParaRPr kumimoji="1" lang="ja-JP" altLang="en-US" sz="3200" dirty="0"/>
          </a:p>
        </p:txBody>
      </p:sp>
      <p:sp>
        <p:nvSpPr>
          <p:cNvPr id="3" name="コンテンツ プレースホルダー 2"/>
          <p:cNvSpPr>
            <a:spLocks noGrp="1"/>
          </p:cNvSpPr>
          <p:nvPr>
            <p:ph idx="1"/>
          </p:nvPr>
        </p:nvSpPr>
        <p:spPr>
          <a:xfrm>
            <a:off x="467544" y="1052736"/>
            <a:ext cx="8291264" cy="5472608"/>
          </a:xfrm>
        </p:spPr>
        <p:txBody>
          <a:bodyPr>
            <a:normAutofit/>
          </a:bodyPr>
          <a:lstStyle/>
          <a:p>
            <a:pPr marL="514350" indent="-514350">
              <a:buFont typeface="+mj-lt"/>
              <a:buAutoNum type="arabicPeriod"/>
            </a:pPr>
            <a:r>
              <a:rPr lang="en-US" altLang="ja-JP" dirty="0" smtClean="0"/>
              <a:t>Google JSAPI</a:t>
            </a:r>
            <a:r>
              <a:rPr lang="ja-JP" altLang="en-US" dirty="0" smtClean="0"/>
              <a:t>のロード</a:t>
            </a:r>
            <a:r>
              <a:rPr lang="en-US" altLang="ja-JP" dirty="0"/>
              <a:t/>
            </a:r>
            <a:br>
              <a:rPr lang="en-US" altLang="ja-JP" dirty="0"/>
            </a:br>
            <a:r>
              <a:rPr lang="ja-JP" altLang="en-US" sz="1800" dirty="0" smtClean="0"/>
              <a:t>ＨＴＭＬの</a:t>
            </a:r>
            <a:r>
              <a:rPr lang="en-US" altLang="ja-JP" sz="1800" dirty="0" smtClean="0"/>
              <a:t>HEAD</a:t>
            </a:r>
            <a:r>
              <a:rPr lang="ja-JP" altLang="en-US" sz="1800" dirty="0" smtClean="0"/>
              <a:t>に以下を記載します。</a:t>
            </a:r>
            <a:r>
              <a:rPr lang="en-US" altLang="ja-JP" dirty="0" smtClean="0"/>
              <a:t/>
            </a:r>
            <a:br>
              <a:rPr lang="en-US" altLang="ja-JP" dirty="0" smtClean="0"/>
            </a:br>
            <a:r>
              <a:rPr lang="en-US" altLang="ja-JP" sz="1800" dirty="0" smtClean="0"/>
              <a:t>&lt;</a:t>
            </a:r>
            <a:r>
              <a:rPr lang="en-US" altLang="ja-JP" sz="1800" dirty="0"/>
              <a:t>script type="text/</a:t>
            </a:r>
            <a:r>
              <a:rPr lang="en-US" altLang="ja-JP" sz="1800" dirty="0" err="1"/>
              <a:t>javascript</a:t>
            </a:r>
            <a:r>
              <a:rPr lang="en-US" altLang="ja-JP" sz="1800" dirty="0"/>
              <a:t>" </a:t>
            </a:r>
            <a:r>
              <a:rPr lang="en-US" altLang="ja-JP" sz="1800" dirty="0" err="1"/>
              <a:t>src</a:t>
            </a:r>
            <a:r>
              <a:rPr lang="en-US" altLang="ja-JP" sz="1800" dirty="0"/>
              <a:t>="</a:t>
            </a:r>
            <a:r>
              <a:rPr lang="en-US" altLang="ja-JP" sz="1800" b="1" dirty="0">
                <a:solidFill>
                  <a:srgbClr val="0070C0"/>
                </a:solidFill>
              </a:rPr>
              <a:t>https://www.google.com/jsapi</a:t>
            </a:r>
            <a:r>
              <a:rPr lang="en-US" altLang="ja-JP" sz="1800" dirty="0"/>
              <a:t>"&gt;&lt;/script</a:t>
            </a:r>
            <a:r>
              <a:rPr lang="en-US" altLang="ja-JP" sz="1800" dirty="0" smtClean="0"/>
              <a:t>&gt;</a:t>
            </a:r>
          </a:p>
          <a:p>
            <a:pPr marL="514350" indent="-514350">
              <a:buFont typeface="+mj-lt"/>
              <a:buAutoNum type="arabicPeriod"/>
            </a:pPr>
            <a:endParaRPr lang="en-US" altLang="ja-JP" sz="1800" dirty="0" smtClean="0"/>
          </a:p>
          <a:p>
            <a:pPr marL="514350" indent="-514350">
              <a:buFont typeface="+mj-lt"/>
              <a:buAutoNum type="arabicPeriod"/>
            </a:pPr>
            <a:r>
              <a:rPr kumimoji="1" lang="ja-JP" altLang="en-US" dirty="0" smtClean="0"/>
              <a:t>グラフ用パッケージの指定</a:t>
            </a:r>
            <a:r>
              <a:rPr lang="en-US" altLang="ja-JP" sz="1800" dirty="0" smtClean="0"/>
              <a:t/>
            </a:r>
            <a:br>
              <a:rPr lang="en-US" altLang="ja-JP" sz="1800" dirty="0" smtClean="0"/>
            </a:br>
            <a:r>
              <a:rPr lang="en-US" altLang="ja-JP" sz="1800" dirty="0" smtClean="0"/>
              <a:t>JavaScript</a:t>
            </a:r>
            <a:r>
              <a:rPr lang="ja-JP" altLang="en-US" sz="1800" dirty="0"/>
              <a:t>に</a:t>
            </a:r>
            <a:r>
              <a:rPr lang="ja-JP" altLang="en-US" sz="1800" dirty="0" smtClean="0"/>
              <a:t>以下のようにライブラリの呼び出しと、使用するグラフに応じてパッケージを指定します。</a:t>
            </a:r>
            <a:r>
              <a:rPr lang="en-US" altLang="ja-JP" sz="1800" dirty="0" smtClean="0"/>
              <a:t/>
            </a:r>
            <a:br>
              <a:rPr lang="en-US" altLang="ja-JP" sz="1800" dirty="0" smtClean="0"/>
            </a:br>
            <a:r>
              <a:rPr lang="en-US" altLang="ja-JP" sz="1800" b="1" dirty="0" err="1">
                <a:solidFill>
                  <a:srgbClr val="0070C0"/>
                </a:solidFill>
              </a:rPr>
              <a:t>google.load</a:t>
            </a:r>
            <a:r>
              <a:rPr lang="en-US" altLang="ja-JP" sz="1800" dirty="0" smtClean="0"/>
              <a:t>(“</a:t>
            </a:r>
            <a:r>
              <a:rPr lang="en-US" altLang="ja-JP" sz="1800" b="1" dirty="0" smtClean="0">
                <a:solidFill>
                  <a:srgbClr val="0070C0"/>
                </a:solidFill>
              </a:rPr>
              <a:t>visualization</a:t>
            </a:r>
            <a:r>
              <a:rPr lang="en-US" altLang="ja-JP" sz="1800" dirty="0" smtClean="0"/>
              <a:t>”, </a:t>
            </a:r>
            <a:r>
              <a:rPr lang="en-US" altLang="ja-JP" sz="1800" dirty="0"/>
              <a:t>“1”, {packages:[“</a:t>
            </a:r>
            <a:r>
              <a:rPr lang="en-US" altLang="ja-JP" sz="1800" b="1" dirty="0" err="1">
                <a:solidFill>
                  <a:srgbClr val="0070C0"/>
                </a:solidFill>
              </a:rPr>
              <a:t>corechart</a:t>
            </a:r>
            <a:r>
              <a:rPr lang="en-US" altLang="ja-JP" sz="1800" dirty="0" smtClean="0"/>
              <a:t>”]});</a:t>
            </a:r>
            <a:br>
              <a:rPr lang="en-US" altLang="ja-JP" sz="1800" dirty="0" smtClean="0"/>
            </a:br>
            <a:endParaRPr lang="en-US" altLang="ja-JP" sz="1800" dirty="0" smtClean="0"/>
          </a:p>
          <a:p>
            <a:pPr marL="514350" indent="-514350">
              <a:buFont typeface="+mj-lt"/>
              <a:buAutoNum type="arabicPeriod"/>
            </a:pPr>
            <a:r>
              <a:rPr lang="ja-JP" altLang="en-US" sz="3500" dirty="0"/>
              <a:t>描画</a:t>
            </a:r>
            <a:r>
              <a:rPr lang="ja-JP" altLang="en-US" sz="3500" dirty="0" smtClean="0"/>
              <a:t>処理の呼び出し</a:t>
            </a:r>
            <a:r>
              <a:rPr lang="en-US" altLang="ja-JP" sz="1800" dirty="0"/>
              <a:t/>
            </a:r>
            <a:br>
              <a:rPr lang="en-US" altLang="ja-JP" sz="1800" dirty="0"/>
            </a:br>
            <a:r>
              <a:rPr lang="en-US" altLang="ja-JP" sz="1800" dirty="0" smtClean="0"/>
              <a:t>JavaScript</a:t>
            </a:r>
            <a:r>
              <a:rPr lang="ja-JP" altLang="en-US" sz="1800" dirty="0"/>
              <a:t>に</a:t>
            </a:r>
            <a:r>
              <a:rPr lang="ja-JP" altLang="en-US" sz="1800" dirty="0" smtClean="0"/>
              <a:t>以下のように描画処理を記載します。</a:t>
            </a:r>
            <a:r>
              <a:rPr lang="en-US" altLang="ja-JP" sz="1800" dirty="0" smtClean="0"/>
              <a:t/>
            </a:r>
            <a:br>
              <a:rPr lang="en-US" altLang="ja-JP" sz="1800" dirty="0" smtClean="0"/>
            </a:br>
            <a:r>
              <a:rPr lang="en-US" altLang="ja-JP" sz="1800" dirty="0" smtClean="0"/>
              <a:t>// </a:t>
            </a:r>
            <a:r>
              <a:rPr lang="ja-JP" altLang="en-US" sz="1800" dirty="0" smtClean="0"/>
              <a:t>描画用のコールバック関数をセット</a:t>
            </a:r>
            <a:r>
              <a:rPr lang="en-US" altLang="ja-JP" sz="1800" dirty="0"/>
              <a:t/>
            </a:r>
            <a:br>
              <a:rPr lang="en-US" altLang="ja-JP" sz="1800" dirty="0"/>
            </a:br>
            <a:r>
              <a:rPr lang="en-US" altLang="ja-JP" sz="1800" b="1" dirty="0" err="1">
                <a:solidFill>
                  <a:srgbClr val="0070C0"/>
                </a:solidFill>
              </a:rPr>
              <a:t>google.setOnLoadCallback</a:t>
            </a:r>
            <a:r>
              <a:rPr lang="en-US" altLang="ja-JP" sz="1800" dirty="0"/>
              <a:t>(</a:t>
            </a:r>
            <a:r>
              <a:rPr lang="en-US" altLang="ja-JP" sz="1800" b="1" dirty="0" err="1"/>
              <a:t>drawChart</a:t>
            </a:r>
            <a:r>
              <a:rPr lang="en-US" altLang="ja-JP" sz="1800" dirty="0" smtClean="0"/>
              <a:t>);</a:t>
            </a:r>
            <a:br>
              <a:rPr lang="en-US" altLang="ja-JP" sz="1800" dirty="0" smtClean="0"/>
            </a:br>
            <a:r>
              <a:rPr lang="en-US" altLang="ja-JP" sz="1800" dirty="0" smtClean="0"/>
              <a:t>// </a:t>
            </a:r>
            <a:r>
              <a:rPr lang="ja-JP" altLang="en-US" sz="1800" dirty="0" smtClean="0"/>
              <a:t>描画処理を記載</a:t>
            </a:r>
            <a:r>
              <a:rPr lang="en-US" altLang="ja-JP" sz="1800" dirty="0"/>
              <a:t/>
            </a:r>
            <a:br>
              <a:rPr lang="en-US" altLang="ja-JP" sz="1800" dirty="0"/>
            </a:br>
            <a:r>
              <a:rPr lang="en-US" altLang="ja-JP" sz="1800" dirty="0"/>
              <a:t>function </a:t>
            </a:r>
            <a:r>
              <a:rPr lang="en-US" altLang="ja-JP" sz="1800" b="1" dirty="0" err="1" smtClean="0"/>
              <a:t>drawChart</a:t>
            </a:r>
            <a:r>
              <a:rPr lang="en-US" altLang="ja-JP" sz="1800" dirty="0" smtClean="0"/>
              <a:t>() {</a:t>
            </a:r>
            <a:r>
              <a:rPr lang="ja-JP" altLang="en-US" sz="1800" dirty="0"/>
              <a:t> </a:t>
            </a:r>
            <a:r>
              <a:rPr lang="en-US" altLang="ja-JP" sz="1800" dirty="0" smtClean="0"/>
              <a:t>…</a:t>
            </a:r>
            <a:r>
              <a:rPr lang="ja-JP" altLang="en-US" sz="1800" dirty="0" smtClean="0"/>
              <a:t>描画処理</a:t>
            </a:r>
            <a:r>
              <a:rPr lang="en-US" altLang="ja-JP" sz="1800" dirty="0" smtClean="0"/>
              <a:t>… } ※function</a:t>
            </a:r>
            <a:r>
              <a:rPr lang="ja-JP" altLang="en-US" sz="1800" dirty="0" smtClean="0"/>
              <a:t>名は任意です。</a:t>
            </a:r>
            <a:endParaRPr kumimoji="1" lang="en-US" altLang="ja-JP" sz="1800" dirty="0" smtClean="0"/>
          </a:p>
          <a:p>
            <a:pPr marL="0" indent="0">
              <a:buNone/>
            </a:pPr>
            <a:endParaRPr kumimoji="1" lang="ja-JP" altLang="en-US" dirty="0"/>
          </a:p>
        </p:txBody>
      </p:sp>
    </p:spTree>
    <p:extLst>
      <p:ext uri="{BB962C8B-B14F-4D97-AF65-F5344CB8AC3E}">
        <p14:creationId xmlns:p14="http://schemas.microsoft.com/office/powerpoint/2010/main" val="2759895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lang="ja-JP" altLang="en-US" sz="3200" dirty="0"/>
              <a:t>構成</a:t>
            </a:r>
            <a:r>
              <a:rPr lang="ja-JP" altLang="en-US" sz="3200" dirty="0" smtClean="0"/>
              <a:t>を</a:t>
            </a:r>
            <a:r>
              <a:rPr lang="ja-JP" altLang="en-US" sz="3200" dirty="0"/>
              <a:t>理解しよう</a:t>
            </a:r>
            <a:endParaRPr kumimoji="1" lang="ja-JP" altLang="en-US" sz="3200" dirty="0"/>
          </a:p>
        </p:txBody>
      </p:sp>
      <p:sp>
        <p:nvSpPr>
          <p:cNvPr id="3" name="コンテンツ プレースホルダー 2"/>
          <p:cNvSpPr>
            <a:spLocks noGrp="1"/>
          </p:cNvSpPr>
          <p:nvPr>
            <p:ph idx="1"/>
          </p:nvPr>
        </p:nvSpPr>
        <p:spPr>
          <a:xfrm>
            <a:off x="467544" y="1052736"/>
            <a:ext cx="8291264" cy="5472608"/>
          </a:xfrm>
        </p:spPr>
        <p:txBody>
          <a:bodyPr>
            <a:normAutofit/>
          </a:bodyPr>
          <a:lstStyle/>
          <a:p>
            <a:pPr marL="0" indent="0">
              <a:buNone/>
            </a:pPr>
            <a:r>
              <a:rPr lang="en-US" altLang="ja-JP" sz="1800" b="1" dirty="0" err="1" smtClean="0"/>
              <a:t>drawChart</a:t>
            </a:r>
            <a:r>
              <a:rPr lang="ja-JP" altLang="en-US" sz="1800" dirty="0" smtClean="0"/>
              <a:t>の中身を見てみましょう。　（</a:t>
            </a:r>
            <a:r>
              <a:rPr lang="en-US" altLang="ja-JP" sz="1800" dirty="0" smtClean="0"/>
              <a:t>start_sample.html</a:t>
            </a:r>
            <a:r>
              <a:rPr lang="ja-JP" altLang="en-US" sz="1800" dirty="0" smtClean="0"/>
              <a:t>）</a:t>
            </a:r>
            <a:endParaRPr lang="en-US" altLang="ja-JP" sz="1800" dirty="0"/>
          </a:p>
          <a:p>
            <a:pPr marL="0" indent="0">
              <a:buNone/>
            </a:pPr>
            <a:r>
              <a:rPr lang="ja-JP" altLang="en-US" sz="1800" dirty="0"/>
              <a:t>処理の役割</a:t>
            </a:r>
            <a:r>
              <a:rPr lang="ja-JP" altLang="en-US" sz="1800" dirty="0" smtClean="0"/>
              <a:t>に応じて以下の構成に分けてみました。</a:t>
            </a:r>
            <a:endParaRPr lang="en-US" altLang="ja-JP" sz="1800" dirty="0" smtClean="0"/>
          </a:p>
          <a:p>
            <a:pPr marL="0" indent="0">
              <a:buNone/>
            </a:pPr>
            <a:endParaRPr lang="en-US" altLang="ja-JP" sz="1800" dirty="0" smtClean="0"/>
          </a:p>
          <a:p>
            <a:pPr>
              <a:buFont typeface="+mj-lt"/>
              <a:buAutoNum type="arabicPeriod"/>
            </a:pPr>
            <a:r>
              <a:rPr lang="ja-JP" altLang="en-US" sz="2800" dirty="0" smtClean="0"/>
              <a:t>データ設定領域</a:t>
            </a:r>
            <a:r>
              <a:rPr lang="en-US" altLang="ja-JP" sz="2800" dirty="0" smtClean="0"/>
              <a:t/>
            </a:r>
            <a:br>
              <a:rPr lang="en-US" altLang="ja-JP" sz="2800" dirty="0" smtClean="0"/>
            </a:br>
            <a:r>
              <a:rPr lang="ja-JP" altLang="en-US" sz="1800" dirty="0" smtClean="0"/>
              <a:t>描画するデータを記載または設定する箇所となります。</a:t>
            </a:r>
            <a:r>
              <a:rPr lang="en-US" altLang="ja-JP" sz="1800" dirty="0" smtClean="0"/>
              <a:t/>
            </a:r>
            <a:br>
              <a:rPr lang="en-US" altLang="ja-JP" sz="1800" dirty="0" smtClean="0"/>
            </a:br>
            <a:r>
              <a:rPr lang="ja-JP" altLang="en-US" sz="1800" dirty="0" smtClean="0"/>
              <a:t>また、データの表示フォーマット、フィルタリング</a:t>
            </a:r>
            <a:r>
              <a:rPr lang="ja-JP" altLang="en-US" sz="1800" dirty="0"/>
              <a:t>、</a:t>
            </a:r>
            <a:r>
              <a:rPr lang="ja-JP" altLang="en-US" sz="1800" dirty="0" smtClean="0"/>
              <a:t>ソートもここで行います。</a:t>
            </a:r>
            <a:r>
              <a:rPr lang="en-US" altLang="ja-JP" sz="1800" dirty="0" smtClean="0"/>
              <a:t/>
            </a:r>
            <a:br>
              <a:rPr lang="en-US" altLang="ja-JP" sz="1800" dirty="0" smtClean="0"/>
            </a:br>
            <a:endParaRPr lang="en-US" altLang="ja-JP" sz="1800" dirty="0" smtClean="0"/>
          </a:p>
          <a:p>
            <a:pPr>
              <a:buFont typeface="+mj-lt"/>
              <a:buAutoNum type="arabicPeriod"/>
            </a:pPr>
            <a:r>
              <a:rPr lang="ja-JP" altLang="en-US" sz="2800" dirty="0"/>
              <a:t>表示</a:t>
            </a:r>
            <a:r>
              <a:rPr lang="ja-JP" altLang="en-US" sz="2800" dirty="0" smtClean="0"/>
              <a:t>設定領域</a:t>
            </a:r>
            <a:r>
              <a:rPr lang="en-US" altLang="ja-JP" sz="2800" dirty="0" smtClean="0"/>
              <a:t/>
            </a:r>
            <a:br>
              <a:rPr lang="en-US" altLang="ja-JP" sz="2800" dirty="0" smtClean="0"/>
            </a:br>
            <a:r>
              <a:rPr lang="ja-JP" altLang="en-US" sz="1800" dirty="0"/>
              <a:t>グラフ</a:t>
            </a:r>
            <a:r>
              <a:rPr lang="ja-JP" altLang="en-US" sz="1800" dirty="0" smtClean="0"/>
              <a:t>の表示設定を記載する箇所となります。</a:t>
            </a:r>
            <a:r>
              <a:rPr lang="en-US" altLang="ja-JP" sz="1800" dirty="0" smtClean="0"/>
              <a:t/>
            </a:r>
            <a:br>
              <a:rPr lang="en-US" altLang="ja-JP" sz="1800" dirty="0" smtClean="0"/>
            </a:br>
            <a:r>
              <a:rPr lang="ja-JP" altLang="en-US" sz="1800" dirty="0" smtClean="0"/>
              <a:t>設定内容にはグラフのサイズや色の指定、ツールチップの表示の</a:t>
            </a:r>
            <a:r>
              <a:rPr lang="en-US" altLang="ja-JP" sz="1800" dirty="0" smtClean="0"/>
              <a:t>ON/OFF</a:t>
            </a:r>
            <a:r>
              <a:rPr lang="ja-JP" altLang="en-US" sz="1800" dirty="0" smtClean="0"/>
              <a:t>などグラフに応じてさまざまな設定ができます。</a:t>
            </a:r>
            <a:r>
              <a:rPr lang="en-US" altLang="ja-JP" sz="1800" dirty="0" smtClean="0"/>
              <a:t/>
            </a:r>
            <a:br>
              <a:rPr lang="en-US" altLang="ja-JP" sz="1800" dirty="0" smtClean="0"/>
            </a:br>
            <a:endParaRPr lang="en-US" altLang="ja-JP" sz="1800" dirty="0" smtClean="0"/>
          </a:p>
          <a:p>
            <a:pPr>
              <a:buFont typeface="+mj-lt"/>
              <a:buAutoNum type="arabicPeriod"/>
            </a:pPr>
            <a:r>
              <a:rPr lang="ja-JP" altLang="en-US" sz="2800" dirty="0"/>
              <a:t>描画</a:t>
            </a:r>
            <a:r>
              <a:rPr lang="ja-JP" altLang="en-US" sz="2800" dirty="0" smtClean="0"/>
              <a:t>処理領域</a:t>
            </a:r>
            <a:r>
              <a:rPr lang="en-US" altLang="ja-JP" sz="2800" dirty="0" smtClean="0"/>
              <a:t/>
            </a:r>
            <a:br>
              <a:rPr lang="en-US" altLang="ja-JP" sz="2800" dirty="0" smtClean="0"/>
            </a:br>
            <a:r>
              <a:rPr lang="ja-JP" altLang="en-US" sz="1800" dirty="0" smtClean="0"/>
              <a:t>描画処理を記載する箇所となります。</a:t>
            </a:r>
            <a:r>
              <a:rPr lang="en-US" altLang="ja-JP" sz="1800" dirty="0" smtClean="0"/>
              <a:t/>
            </a:r>
            <a:br>
              <a:rPr lang="en-US" altLang="ja-JP" sz="1800" dirty="0" smtClean="0"/>
            </a:br>
            <a:r>
              <a:rPr lang="ja-JP" altLang="en-US" sz="1800" dirty="0" smtClean="0"/>
              <a:t>描画領域の指定とグラフ種別の指定を行います。</a:t>
            </a:r>
            <a:endParaRPr lang="en-US" altLang="ja-JP" sz="1800" dirty="0" smtClean="0"/>
          </a:p>
        </p:txBody>
      </p:sp>
    </p:spTree>
    <p:extLst>
      <p:ext uri="{BB962C8B-B14F-4D97-AF65-F5344CB8AC3E}">
        <p14:creationId xmlns:p14="http://schemas.microsoft.com/office/powerpoint/2010/main" val="3446692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kumimoji="1" lang="ja-JP" altLang="en-US" sz="3200" dirty="0" smtClean="0"/>
              <a:t>触って慣れよう</a:t>
            </a:r>
            <a:endParaRPr kumimoji="1" lang="ja-JP" altLang="en-US" sz="3200" dirty="0"/>
          </a:p>
        </p:txBody>
      </p:sp>
      <p:sp>
        <p:nvSpPr>
          <p:cNvPr id="3" name="コンテンツ プレースホルダー 2"/>
          <p:cNvSpPr>
            <a:spLocks noGrp="1"/>
          </p:cNvSpPr>
          <p:nvPr>
            <p:ph idx="1"/>
          </p:nvPr>
        </p:nvSpPr>
        <p:spPr>
          <a:xfrm>
            <a:off x="467544" y="1052736"/>
            <a:ext cx="8291264" cy="5472608"/>
          </a:xfrm>
        </p:spPr>
        <p:txBody>
          <a:bodyPr>
            <a:normAutofit/>
          </a:bodyPr>
          <a:lstStyle/>
          <a:p>
            <a:pPr marL="0" indent="0">
              <a:buNone/>
            </a:pPr>
            <a:r>
              <a:rPr lang="ja-JP" altLang="en-US" sz="1800" dirty="0" smtClean="0"/>
              <a:t>構成を理解したうえで、グラフのカスタマイズをしてみましょう</a:t>
            </a:r>
            <a:r>
              <a:rPr lang="ja-JP" altLang="en-US" sz="1800" dirty="0" smtClean="0"/>
              <a:t>。 </a:t>
            </a:r>
            <a:r>
              <a:rPr lang="en-US" altLang="ja-JP" sz="1800" dirty="0" smtClean="0"/>
              <a:t>(case_NN.html)</a:t>
            </a:r>
            <a:endParaRPr lang="en-US" altLang="ja-JP" sz="1800" dirty="0" smtClean="0"/>
          </a:p>
          <a:p>
            <a:pPr marL="0" indent="0">
              <a:buNone/>
            </a:pPr>
            <a:endParaRPr lang="en-US" altLang="ja-JP" sz="1800" dirty="0" smtClean="0"/>
          </a:p>
          <a:p>
            <a:pPr marL="0" indent="0">
              <a:buNone/>
            </a:pPr>
            <a:r>
              <a:rPr lang="ja-JP" altLang="en-US" sz="1800" b="1" dirty="0" smtClean="0"/>
              <a:t>（表示設定の練習）</a:t>
            </a:r>
            <a:endParaRPr lang="en-US" altLang="ja-JP" sz="1800" b="1" dirty="0" smtClean="0"/>
          </a:p>
          <a:p>
            <a:pPr marL="0" indent="0">
              <a:buNone/>
            </a:pPr>
            <a:r>
              <a:rPr lang="ja-JP" altLang="en-US" sz="1800" dirty="0" smtClean="0"/>
              <a:t>１．グラフの描画エリアのサイズを変更する</a:t>
            </a:r>
            <a:endParaRPr lang="en-US" altLang="ja-JP" sz="1800" dirty="0" smtClean="0"/>
          </a:p>
          <a:p>
            <a:pPr marL="0" indent="0">
              <a:buNone/>
            </a:pPr>
            <a:r>
              <a:rPr lang="ja-JP" altLang="en-US" sz="1800" dirty="0"/>
              <a:t>２</a:t>
            </a:r>
            <a:r>
              <a:rPr lang="ja-JP" altLang="en-US" sz="1800" dirty="0" smtClean="0"/>
              <a:t>．棒グラフの色を変更する</a:t>
            </a:r>
            <a:endParaRPr lang="en-US" altLang="ja-JP" sz="1800" dirty="0" smtClean="0"/>
          </a:p>
          <a:p>
            <a:pPr marL="0" indent="0">
              <a:buNone/>
            </a:pPr>
            <a:r>
              <a:rPr lang="ja-JP" altLang="en-US" sz="1800" dirty="0" smtClean="0"/>
              <a:t>３．タイトルの変更と軸名の色を変更する</a:t>
            </a:r>
            <a:endParaRPr lang="en-US" altLang="ja-JP" sz="1800" dirty="0" smtClean="0"/>
          </a:p>
          <a:p>
            <a:pPr marL="0" indent="0">
              <a:buNone/>
            </a:pPr>
            <a:r>
              <a:rPr lang="ja-JP" altLang="en-US" sz="1800" dirty="0"/>
              <a:t>４</a:t>
            </a:r>
            <a:r>
              <a:rPr lang="ja-JP" altLang="en-US" sz="1800" dirty="0" smtClean="0"/>
              <a:t>．ツールチップを非表示にする</a:t>
            </a:r>
            <a:endParaRPr lang="en-US" altLang="ja-JP" sz="1800" dirty="0" smtClean="0"/>
          </a:p>
          <a:p>
            <a:pPr marL="0" indent="0">
              <a:buNone/>
            </a:pPr>
            <a:r>
              <a:rPr lang="ja-JP" altLang="en-US" sz="1800" dirty="0"/>
              <a:t>５</a:t>
            </a:r>
            <a:r>
              <a:rPr lang="ja-JP" altLang="en-US" sz="1800" dirty="0" smtClean="0"/>
              <a:t>．積み上げ棒グラフにする</a:t>
            </a:r>
            <a:endParaRPr lang="en-US" altLang="ja-JP" sz="1800" dirty="0" smtClean="0"/>
          </a:p>
          <a:p>
            <a:pPr marL="0" indent="0">
              <a:buNone/>
            </a:pPr>
            <a:endParaRPr lang="en-US" altLang="ja-JP" sz="1800" dirty="0" smtClean="0"/>
          </a:p>
          <a:p>
            <a:pPr marL="0" indent="0">
              <a:buNone/>
            </a:pPr>
            <a:r>
              <a:rPr lang="ja-JP" altLang="en-US" sz="1800" b="1" dirty="0" smtClean="0"/>
              <a:t>（データ設定の練習）</a:t>
            </a:r>
            <a:endParaRPr lang="en-US" altLang="ja-JP" sz="1800" b="1" dirty="0" smtClean="0"/>
          </a:p>
          <a:p>
            <a:pPr marL="0" indent="0">
              <a:buNone/>
            </a:pPr>
            <a:r>
              <a:rPr lang="ja-JP" altLang="en-US" sz="1800" dirty="0"/>
              <a:t>６</a:t>
            </a:r>
            <a:r>
              <a:rPr lang="ja-JP" altLang="en-US" sz="1800" dirty="0" smtClean="0"/>
              <a:t>．棒グラフの棒を追加する</a:t>
            </a:r>
            <a:endParaRPr lang="en-US" altLang="ja-JP" sz="1800" dirty="0" smtClean="0"/>
          </a:p>
          <a:p>
            <a:pPr marL="0" indent="0">
              <a:buNone/>
            </a:pPr>
            <a:r>
              <a:rPr lang="ja-JP" altLang="en-US" sz="1800" dirty="0"/>
              <a:t>７</a:t>
            </a:r>
            <a:r>
              <a:rPr lang="ja-JP" altLang="en-US" sz="1800" dirty="0" smtClean="0"/>
              <a:t>．数値データの表示フォーマットを変更する</a:t>
            </a:r>
            <a:endParaRPr lang="en-US" altLang="ja-JP" sz="1800" dirty="0" smtClean="0"/>
          </a:p>
          <a:p>
            <a:pPr marL="0" indent="0">
              <a:buNone/>
            </a:pPr>
            <a:r>
              <a:rPr lang="ja-JP" altLang="en-US" sz="1800" dirty="0" smtClean="0"/>
              <a:t>８．棒グラフの色を変更する</a:t>
            </a:r>
            <a:endParaRPr lang="en-US" altLang="ja-JP" sz="1800" dirty="0" smtClean="0"/>
          </a:p>
          <a:p>
            <a:pPr marL="0" indent="0">
              <a:buNone/>
            </a:pPr>
            <a:r>
              <a:rPr lang="ja-JP" altLang="en-US" sz="1800" dirty="0" smtClean="0"/>
              <a:t>９．データをソートする</a:t>
            </a:r>
            <a:endParaRPr lang="en-US" altLang="ja-JP" sz="1800" dirty="0" smtClean="0"/>
          </a:p>
          <a:p>
            <a:pPr marL="0" indent="0">
              <a:buNone/>
            </a:pPr>
            <a:r>
              <a:rPr lang="ja-JP" altLang="en-US" sz="1800" dirty="0" smtClean="0"/>
              <a:t>１０．データをグルーピング（集計）する</a:t>
            </a:r>
            <a:endParaRPr lang="en-US" altLang="ja-JP" sz="1800" dirty="0" smtClean="0"/>
          </a:p>
        </p:txBody>
      </p:sp>
    </p:spTree>
    <p:extLst>
      <p:ext uri="{BB962C8B-B14F-4D97-AF65-F5344CB8AC3E}">
        <p14:creationId xmlns:p14="http://schemas.microsoft.com/office/powerpoint/2010/main" val="298919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lang="ja-JP" altLang="en-US" sz="3200" dirty="0" smtClean="0"/>
              <a:t>グラフ種別とデータ形式</a:t>
            </a:r>
            <a:endParaRPr kumimoji="1" lang="ja-JP" altLang="en-US" sz="3200" dirty="0"/>
          </a:p>
        </p:txBody>
      </p:sp>
      <p:sp>
        <p:nvSpPr>
          <p:cNvPr id="3" name="コンテンツ プレースホルダー 2"/>
          <p:cNvSpPr>
            <a:spLocks noGrp="1"/>
          </p:cNvSpPr>
          <p:nvPr>
            <p:ph idx="1"/>
          </p:nvPr>
        </p:nvSpPr>
        <p:spPr>
          <a:xfrm>
            <a:off x="467544" y="1052736"/>
            <a:ext cx="8291264" cy="5472608"/>
          </a:xfrm>
        </p:spPr>
        <p:txBody>
          <a:bodyPr>
            <a:normAutofit/>
          </a:bodyPr>
          <a:lstStyle/>
          <a:p>
            <a:pPr marL="0" indent="0">
              <a:buNone/>
            </a:pPr>
            <a:r>
              <a:rPr lang="ja-JP" altLang="en-US" sz="1800" dirty="0" smtClean="0"/>
              <a:t>棒グラフ（</a:t>
            </a:r>
            <a:r>
              <a:rPr lang="en-US" altLang="ja-JP" sz="1800" dirty="0" smtClean="0"/>
              <a:t>Bar Chart</a:t>
            </a:r>
            <a:r>
              <a:rPr lang="ja-JP" altLang="en-US" sz="1800" dirty="0" smtClean="0"/>
              <a:t>）のみ使用してきましたが、その他のグラフも使ってみましょう。</a:t>
            </a:r>
            <a:endParaRPr lang="en-US" altLang="ja-JP" sz="1800" dirty="0" smtClean="0"/>
          </a:p>
          <a:p>
            <a:pPr marL="0" indent="0">
              <a:buNone/>
            </a:pPr>
            <a:endParaRPr lang="en-US" altLang="ja-JP" sz="1800" dirty="0" smtClean="0"/>
          </a:p>
          <a:p>
            <a:pPr marL="0" indent="0">
              <a:buNone/>
            </a:pPr>
            <a:r>
              <a:rPr lang="ja-JP" altLang="en-US" sz="1800" dirty="0" smtClean="0"/>
              <a:t>注意すべきポイントとしては、</a:t>
            </a:r>
            <a:endParaRPr lang="en-US" altLang="ja-JP" sz="1800" dirty="0" smtClean="0"/>
          </a:p>
          <a:p>
            <a:pPr marL="0" indent="0">
              <a:buNone/>
            </a:pPr>
            <a:r>
              <a:rPr lang="ja-JP" altLang="en-US" sz="1800" dirty="0" smtClean="0"/>
              <a:t>グラフ</a:t>
            </a:r>
            <a:r>
              <a:rPr lang="ja-JP" altLang="en-US" sz="1800" dirty="0"/>
              <a:t>に</a:t>
            </a:r>
            <a:r>
              <a:rPr lang="ja-JP" altLang="en-US" sz="1800" dirty="0" smtClean="0"/>
              <a:t>より必要となる</a:t>
            </a:r>
            <a:r>
              <a:rPr lang="ja-JP" altLang="en-US" sz="1800" b="1" dirty="0" smtClean="0">
                <a:solidFill>
                  <a:srgbClr val="FF0000"/>
                </a:solidFill>
              </a:rPr>
              <a:t>データ形式（カラム数とカラム別の型）が異なる</a:t>
            </a:r>
            <a:r>
              <a:rPr lang="ja-JP" altLang="en-US" sz="1800" dirty="0" smtClean="0"/>
              <a:t>という点です。</a:t>
            </a:r>
            <a:endParaRPr lang="en-US" altLang="ja-JP" sz="1800" dirty="0"/>
          </a:p>
          <a:p>
            <a:pPr marL="0" indent="0">
              <a:buNone/>
            </a:pPr>
            <a:endParaRPr lang="en-US" altLang="ja-JP" sz="1800" dirty="0"/>
          </a:p>
          <a:p>
            <a:pPr marL="0" indent="0">
              <a:buNone/>
            </a:pPr>
            <a:r>
              <a:rPr lang="ja-JP" altLang="en-US" sz="1800" dirty="0" smtClean="0"/>
              <a:t>チャートギャラリーから描画したいグラフを選び、</a:t>
            </a:r>
            <a:endParaRPr lang="en-US" altLang="ja-JP" sz="1800" dirty="0" smtClean="0"/>
          </a:p>
          <a:p>
            <a:pPr marL="0" indent="0">
              <a:buNone/>
            </a:pPr>
            <a:r>
              <a:rPr lang="ja-JP" altLang="en-US" sz="1800" dirty="0"/>
              <a:t>必要と</a:t>
            </a:r>
            <a:r>
              <a:rPr lang="ja-JP" altLang="en-US" sz="1800" dirty="0" smtClean="0"/>
              <a:t>なる</a:t>
            </a:r>
            <a:r>
              <a:rPr lang="ja-JP" altLang="en-US" sz="1800" dirty="0"/>
              <a:t>データ</a:t>
            </a:r>
            <a:r>
              <a:rPr lang="ja-JP" altLang="en-US" sz="1800" dirty="0" smtClean="0"/>
              <a:t>形式（</a:t>
            </a:r>
            <a:r>
              <a:rPr lang="en-US" altLang="ja-JP" sz="1800" b="1" dirty="0" smtClean="0">
                <a:solidFill>
                  <a:srgbClr val="FF0000"/>
                </a:solidFill>
              </a:rPr>
              <a:t>Data Format</a:t>
            </a:r>
            <a:r>
              <a:rPr lang="ja-JP" altLang="en-US" sz="1800" dirty="0" smtClean="0"/>
              <a:t>）を見てみましょう。</a:t>
            </a:r>
            <a:endParaRPr lang="en-US" altLang="ja-JP" sz="1800" dirty="0" smtClean="0"/>
          </a:p>
          <a:p>
            <a:pPr marL="0" indent="0">
              <a:buNone/>
            </a:pPr>
            <a:endParaRPr lang="en-US" altLang="ja-JP" sz="1800" dirty="0"/>
          </a:p>
          <a:p>
            <a:pPr marL="0" indent="0">
              <a:buNone/>
            </a:pPr>
            <a:r>
              <a:rPr lang="en-US" altLang="ja-JP" sz="1800" dirty="0">
                <a:hlinkClick r:id="rId2"/>
              </a:rPr>
              <a:t>https://</a:t>
            </a:r>
            <a:r>
              <a:rPr lang="en-US" altLang="ja-JP" sz="1800" dirty="0" smtClean="0">
                <a:hlinkClick r:id="rId2"/>
              </a:rPr>
              <a:t>developers.google.com/chart/interactive/docs/gallery?hl=ja</a:t>
            </a:r>
            <a:endParaRPr lang="en-US" altLang="ja-JP" sz="1800" dirty="0" smtClean="0"/>
          </a:p>
          <a:p>
            <a:pPr marL="0" indent="0">
              <a:buNone/>
            </a:pPr>
            <a:endParaRPr lang="en-US" altLang="ja-JP" sz="1800" dirty="0" smtClean="0"/>
          </a:p>
          <a:p>
            <a:pPr marL="0" indent="0">
              <a:buNone/>
            </a:pPr>
            <a:endParaRPr lang="en-US" altLang="ja-JP" sz="1800" dirty="0" smtClean="0"/>
          </a:p>
          <a:p>
            <a:pPr marL="0" indent="0">
              <a:buNone/>
            </a:pPr>
            <a:r>
              <a:rPr lang="ja-JP" altLang="en-US" sz="1800" dirty="0" smtClean="0"/>
              <a:t>データを自作して以下のグラフを作ってみましょう</a:t>
            </a:r>
            <a:r>
              <a:rPr lang="ja-JP" altLang="en-US" sz="1800" dirty="0" smtClean="0"/>
              <a:t>。</a:t>
            </a:r>
            <a:r>
              <a:rPr lang="en-US" altLang="ja-JP" sz="1800" dirty="0" smtClean="0"/>
              <a:t>(case_type_N.html)</a:t>
            </a:r>
            <a:endParaRPr lang="en-US" altLang="ja-JP" sz="1800" dirty="0"/>
          </a:p>
          <a:p>
            <a:pPr marL="0" indent="0">
              <a:buNone/>
            </a:pPr>
            <a:r>
              <a:rPr lang="ja-JP" altLang="en-US" sz="1800" dirty="0" smtClean="0"/>
              <a:t>１．パイチャート</a:t>
            </a:r>
            <a:endParaRPr lang="en-US" altLang="ja-JP" sz="1800" dirty="0" smtClean="0"/>
          </a:p>
          <a:p>
            <a:pPr marL="0" indent="0">
              <a:buNone/>
            </a:pPr>
            <a:r>
              <a:rPr lang="ja-JP" altLang="en-US" sz="1800" dirty="0"/>
              <a:t>２</a:t>
            </a:r>
            <a:r>
              <a:rPr lang="ja-JP" altLang="en-US" sz="1800" dirty="0" smtClean="0"/>
              <a:t>．コンボチャート（折れ線入り）</a:t>
            </a:r>
            <a:endParaRPr lang="en-US" altLang="ja-JP" sz="1800" dirty="0" smtClean="0"/>
          </a:p>
        </p:txBody>
      </p:sp>
    </p:spTree>
    <p:extLst>
      <p:ext uri="{BB962C8B-B14F-4D97-AF65-F5344CB8AC3E}">
        <p14:creationId xmlns:p14="http://schemas.microsoft.com/office/powerpoint/2010/main" val="406838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kumimoji="1" lang="en-US" altLang="ja-JP" sz="3200" dirty="0" err="1" smtClean="0"/>
              <a:t>WebAPI</a:t>
            </a:r>
            <a:r>
              <a:rPr kumimoji="1" lang="ja-JP" altLang="en-US" sz="3200" dirty="0" smtClean="0"/>
              <a:t>のデータを使う</a:t>
            </a:r>
            <a:endParaRPr kumimoji="1" lang="ja-JP" altLang="en-US" sz="3200" dirty="0"/>
          </a:p>
        </p:txBody>
      </p:sp>
      <p:sp>
        <p:nvSpPr>
          <p:cNvPr id="3" name="コンテンツ プレースホルダー 2"/>
          <p:cNvSpPr>
            <a:spLocks noGrp="1"/>
          </p:cNvSpPr>
          <p:nvPr>
            <p:ph idx="1"/>
          </p:nvPr>
        </p:nvSpPr>
        <p:spPr>
          <a:xfrm>
            <a:off x="467544" y="1052736"/>
            <a:ext cx="8291264" cy="5472608"/>
          </a:xfrm>
        </p:spPr>
        <p:txBody>
          <a:bodyPr>
            <a:normAutofit/>
          </a:bodyPr>
          <a:lstStyle/>
          <a:p>
            <a:pPr marL="0" indent="0">
              <a:buNone/>
            </a:pPr>
            <a:r>
              <a:rPr lang="ja-JP" altLang="en-US" sz="1800" dirty="0" smtClean="0"/>
              <a:t>設定するデータは主にデータベースや</a:t>
            </a:r>
            <a:r>
              <a:rPr lang="en-US" altLang="ja-JP" sz="1800" dirty="0" err="1" smtClean="0"/>
              <a:t>WebAPI</a:t>
            </a:r>
            <a:r>
              <a:rPr lang="ja-JP" altLang="en-US" sz="1800" dirty="0" smtClean="0"/>
              <a:t>から取得するはずなので、</a:t>
            </a:r>
            <a:endParaRPr lang="en-US" altLang="ja-JP" sz="1800" dirty="0" smtClean="0"/>
          </a:p>
          <a:p>
            <a:pPr marL="0" indent="0">
              <a:buNone/>
            </a:pPr>
            <a:r>
              <a:rPr lang="ja-JP" altLang="en-US" sz="1800" dirty="0"/>
              <a:t>取得</a:t>
            </a:r>
            <a:r>
              <a:rPr lang="ja-JP" altLang="en-US" sz="1800" dirty="0" smtClean="0"/>
              <a:t>データの設定方法を紹介します。</a:t>
            </a:r>
            <a:endParaRPr lang="en-US" altLang="ja-JP" sz="1800" dirty="0" smtClean="0"/>
          </a:p>
          <a:p>
            <a:pPr marL="0" indent="0">
              <a:buNone/>
            </a:pPr>
            <a:endParaRPr lang="en-US" altLang="ja-JP" sz="1800" dirty="0" smtClean="0"/>
          </a:p>
          <a:p>
            <a:pPr marL="0" indent="0">
              <a:buNone/>
            </a:pPr>
            <a:r>
              <a:rPr lang="ja-JP" altLang="en-US" sz="1800" dirty="0"/>
              <a:t>今回</a:t>
            </a:r>
            <a:r>
              <a:rPr lang="ja-JP" altLang="en-US" sz="1800" dirty="0" smtClean="0"/>
              <a:t>は</a:t>
            </a:r>
            <a:r>
              <a:rPr lang="en-US" altLang="ja-JP" sz="1800" dirty="0" smtClean="0"/>
              <a:t>IT Dashboard</a:t>
            </a:r>
            <a:r>
              <a:rPr lang="ja-JP" altLang="en-US" sz="1800" dirty="0" smtClean="0"/>
              <a:t>の</a:t>
            </a:r>
            <a:r>
              <a:rPr lang="en-US" altLang="ja-JP" sz="1800" dirty="0" err="1" smtClean="0"/>
              <a:t>WebAPI</a:t>
            </a:r>
            <a:r>
              <a:rPr lang="ja-JP" altLang="en-US" sz="1800" dirty="0" smtClean="0"/>
              <a:t>を使用します。</a:t>
            </a:r>
            <a:endParaRPr lang="en-US" altLang="ja-JP" sz="1800" dirty="0" smtClean="0"/>
          </a:p>
          <a:p>
            <a:pPr marL="0" indent="0">
              <a:buNone/>
            </a:pPr>
            <a:r>
              <a:rPr lang="en-US" altLang="ja-JP" sz="1800" dirty="0" err="1" smtClean="0"/>
              <a:t>WebAPI</a:t>
            </a:r>
            <a:r>
              <a:rPr lang="ja-JP" altLang="en-US" sz="1800" dirty="0" smtClean="0"/>
              <a:t>一覧： </a:t>
            </a:r>
            <a:r>
              <a:rPr lang="en-US" altLang="ja-JP" sz="1800" dirty="0">
                <a:hlinkClick r:id="rId2"/>
              </a:rPr>
              <a:t>http://</a:t>
            </a:r>
            <a:r>
              <a:rPr lang="en-US" altLang="ja-JP" sz="1800" dirty="0" smtClean="0">
                <a:hlinkClick r:id="rId2"/>
              </a:rPr>
              <a:t>www.itdashboard.go.jp/DataFeeds/webapi#300</a:t>
            </a:r>
            <a:endParaRPr lang="en-US" altLang="ja-JP" sz="1800" dirty="0" smtClean="0"/>
          </a:p>
          <a:p>
            <a:pPr marL="0" indent="0">
              <a:buNone/>
            </a:pPr>
            <a:endParaRPr lang="en-US" altLang="ja-JP" sz="1800" dirty="0" smtClean="0"/>
          </a:p>
          <a:p>
            <a:pPr marL="0" indent="0">
              <a:buNone/>
            </a:pPr>
            <a:endParaRPr lang="en-US" altLang="ja-JP" sz="1800" dirty="0" smtClean="0"/>
          </a:p>
          <a:p>
            <a:pPr marL="0" indent="0">
              <a:buNone/>
            </a:pPr>
            <a:r>
              <a:rPr lang="ja-JP" altLang="en-US" sz="1800" dirty="0"/>
              <a:t>以下</a:t>
            </a:r>
            <a:r>
              <a:rPr lang="ja-JP" altLang="en-US" sz="1800" dirty="0" smtClean="0"/>
              <a:t>のグラフを作成してみましょう。</a:t>
            </a:r>
            <a:endParaRPr lang="en-US" altLang="ja-JP" sz="1800" dirty="0" smtClean="0"/>
          </a:p>
          <a:p>
            <a:pPr marL="0" indent="0">
              <a:buNone/>
            </a:pPr>
            <a:r>
              <a:rPr lang="ja-JP" altLang="en-US" sz="1800" dirty="0" smtClean="0"/>
              <a:t>１．</a:t>
            </a:r>
            <a:r>
              <a:rPr lang="en-US" altLang="ja-JP" sz="1800" dirty="0" smtClean="0"/>
              <a:t>2013</a:t>
            </a:r>
            <a:r>
              <a:rPr lang="ja-JP" altLang="en-US" sz="1800" dirty="0" smtClean="0"/>
              <a:t>年度の府省別システム数の棒グラフ</a:t>
            </a:r>
            <a:endParaRPr lang="en-US" altLang="ja-JP" sz="1800" dirty="0" smtClean="0"/>
          </a:p>
        </p:txBody>
      </p:sp>
    </p:spTree>
    <p:extLst>
      <p:ext uri="{BB962C8B-B14F-4D97-AF65-F5344CB8AC3E}">
        <p14:creationId xmlns:p14="http://schemas.microsoft.com/office/powerpoint/2010/main" val="2362591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91264" cy="706090"/>
          </a:xfrm>
        </p:spPr>
        <p:txBody>
          <a:bodyPr>
            <a:normAutofit/>
          </a:bodyPr>
          <a:lstStyle/>
          <a:p>
            <a:pPr algn="l"/>
            <a:r>
              <a:rPr kumimoji="1" lang="ja-JP" altLang="en-US" sz="3200" dirty="0" smtClean="0"/>
              <a:t>応用編</a:t>
            </a:r>
            <a:endParaRPr kumimoji="1" lang="ja-JP" altLang="en-US" sz="3200" dirty="0"/>
          </a:p>
        </p:txBody>
      </p:sp>
      <p:sp>
        <p:nvSpPr>
          <p:cNvPr id="3" name="コンテンツ プレースホルダー 2"/>
          <p:cNvSpPr>
            <a:spLocks noGrp="1"/>
          </p:cNvSpPr>
          <p:nvPr>
            <p:ph idx="1"/>
          </p:nvPr>
        </p:nvSpPr>
        <p:spPr>
          <a:xfrm>
            <a:off x="467544" y="1052736"/>
            <a:ext cx="8291264" cy="5472608"/>
          </a:xfrm>
        </p:spPr>
        <p:txBody>
          <a:bodyPr>
            <a:normAutofit/>
          </a:bodyPr>
          <a:lstStyle/>
          <a:p>
            <a:pPr marL="0" indent="0">
              <a:buNone/>
            </a:pPr>
            <a:r>
              <a:rPr lang="en-US" altLang="ja-JP" sz="1800" dirty="0" smtClean="0"/>
              <a:t>API Reference</a:t>
            </a:r>
            <a:r>
              <a:rPr lang="ja-JP" altLang="en-US" sz="1800" dirty="0" smtClean="0"/>
              <a:t>を見るとさまざまな用途に応じた</a:t>
            </a:r>
            <a:r>
              <a:rPr lang="en-US" altLang="ja-JP" sz="1800" dirty="0" smtClean="0"/>
              <a:t>function</a:t>
            </a:r>
            <a:r>
              <a:rPr lang="ja-JP" altLang="en-US" sz="1800" dirty="0" smtClean="0"/>
              <a:t>が揃っているので、</a:t>
            </a:r>
            <a:endParaRPr lang="en-US" altLang="ja-JP" sz="1800" dirty="0" smtClean="0"/>
          </a:p>
          <a:p>
            <a:pPr marL="0" indent="0">
              <a:buNone/>
            </a:pPr>
            <a:r>
              <a:rPr lang="ja-JP" altLang="en-US" sz="1800" dirty="0"/>
              <a:t>色々</a:t>
            </a:r>
            <a:r>
              <a:rPr lang="ja-JP" altLang="en-US" sz="1800" dirty="0" smtClean="0"/>
              <a:t>な応用ができます。</a:t>
            </a:r>
            <a:endParaRPr lang="en-US" altLang="ja-JP" sz="1800" dirty="0" smtClean="0"/>
          </a:p>
          <a:p>
            <a:pPr marL="0" indent="0">
              <a:buNone/>
            </a:pPr>
            <a:endParaRPr lang="en-US" altLang="ja-JP" sz="1800" dirty="0"/>
          </a:p>
          <a:p>
            <a:pPr marL="0" indent="0">
              <a:buNone/>
            </a:pPr>
            <a:r>
              <a:rPr lang="ja-JP" altLang="en-US" sz="1800" dirty="0" smtClean="0"/>
              <a:t>今回は描画したグラフに対するクリックイベントを拾い、</a:t>
            </a:r>
            <a:endParaRPr lang="en-US" altLang="ja-JP" sz="1800" dirty="0" smtClean="0"/>
          </a:p>
          <a:p>
            <a:pPr marL="0" indent="0">
              <a:buNone/>
            </a:pPr>
            <a:r>
              <a:rPr lang="ja-JP" altLang="en-US" sz="1800" dirty="0" smtClean="0"/>
              <a:t>新しいグラフを都度作成するということをしてみましょう。</a:t>
            </a:r>
            <a:endParaRPr lang="en-US" altLang="ja-JP" sz="1800" dirty="0" smtClean="0"/>
          </a:p>
          <a:p>
            <a:pPr marL="0" indent="0">
              <a:buNone/>
            </a:pPr>
            <a:endParaRPr lang="en-US" altLang="ja-JP" sz="1800" dirty="0"/>
          </a:p>
          <a:p>
            <a:pPr marL="0" indent="0">
              <a:buNone/>
            </a:pPr>
            <a:r>
              <a:rPr lang="ja-JP" altLang="en-US" sz="1800" dirty="0" smtClean="0"/>
              <a:t>以下の流れでグラフを作成してみましょう。</a:t>
            </a:r>
            <a:endParaRPr lang="en-US" altLang="ja-JP" sz="1800" dirty="0" smtClean="0"/>
          </a:p>
          <a:p>
            <a:pPr marL="0" indent="0">
              <a:buNone/>
            </a:pPr>
            <a:r>
              <a:rPr lang="ja-JP" altLang="en-US" sz="1800" dirty="0"/>
              <a:t>１</a:t>
            </a:r>
            <a:r>
              <a:rPr lang="ja-JP" altLang="en-US" sz="1800" dirty="0" smtClean="0"/>
              <a:t>．</a:t>
            </a:r>
            <a:r>
              <a:rPr lang="en-US" altLang="ja-JP" sz="1800" dirty="0" smtClean="0"/>
              <a:t>IT Dashboard</a:t>
            </a:r>
            <a:r>
              <a:rPr lang="ja-JP" altLang="en-US" sz="1800" dirty="0" smtClean="0"/>
              <a:t>の</a:t>
            </a:r>
            <a:r>
              <a:rPr lang="en-US" altLang="ja-JP" sz="1800" dirty="0" err="1" smtClean="0"/>
              <a:t>WebAPI</a:t>
            </a:r>
            <a:r>
              <a:rPr lang="ja-JP" altLang="en-US" sz="1800" dirty="0" smtClean="0"/>
              <a:t>より府省別システム数の円グラフを作成</a:t>
            </a:r>
            <a:endParaRPr lang="en-US" altLang="ja-JP" sz="1800" dirty="0" smtClean="0"/>
          </a:p>
          <a:p>
            <a:pPr marL="0" indent="0">
              <a:buNone/>
            </a:pPr>
            <a:r>
              <a:rPr lang="ja-JP" altLang="en-US" sz="1800" dirty="0"/>
              <a:t>２</a:t>
            </a:r>
            <a:r>
              <a:rPr lang="ja-JP" altLang="en-US" sz="1800" dirty="0" smtClean="0"/>
              <a:t>．上記円グラフをクリック時に選択された府省のシステム一覧表を作成</a:t>
            </a:r>
            <a:endParaRPr lang="en-US" altLang="ja-JP" sz="1800" dirty="0" smtClean="0"/>
          </a:p>
        </p:txBody>
      </p:sp>
      <p:graphicFrame>
        <p:nvGraphicFramePr>
          <p:cNvPr id="4" name="グラフ 3"/>
          <p:cNvGraphicFramePr/>
          <p:nvPr>
            <p:extLst>
              <p:ext uri="{D42A27DB-BD31-4B8C-83A1-F6EECF244321}">
                <p14:modId xmlns:p14="http://schemas.microsoft.com/office/powerpoint/2010/main" val="139427268"/>
              </p:ext>
            </p:extLst>
          </p:nvPr>
        </p:nvGraphicFramePr>
        <p:xfrm>
          <a:off x="1043608" y="4437112"/>
          <a:ext cx="2016224" cy="1743968"/>
        </p:xfrm>
        <a:graphic>
          <a:graphicData uri="http://schemas.openxmlformats.org/drawingml/2006/chart">
            <c:chart xmlns:c="http://schemas.openxmlformats.org/drawingml/2006/chart" xmlns:r="http://schemas.openxmlformats.org/officeDocument/2006/relationships" r:id="rId2"/>
          </a:graphicData>
        </a:graphic>
      </p:graphicFrame>
      <p:sp>
        <p:nvSpPr>
          <p:cNvPr id="5" name="右矢印 4"/>
          <p:cNvSpPr/>
          <p:nvPr/>
        </p:nvSpPr>
        <p:spPr>
          <a:xfrm>
            <a:off x="3347864" y="5109338"/>
            <a:ext cx="1080120" cy="43204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951559880"/>
              </p:ext>
            </p:extLst>
          </p:nvPr>
        </p:nvGraphicFramePr>
        <p:xfrm>
          <a:off x="5148064" y="4593842"/>
          <a:ext cx="1944216" cy="1463040"/>
        </p:xfrm>
        <a:graphic>
          <a:graphicData uri="http://schemas.openxmlformats.org/drawingml/2006/table">
            <a:tbl>
              <a:tblPr firstRow="1" bandRow="1">
                <a:tableStyleId>{5C22544A-7EE6-4342-B048-85BDC9FD1C3A}</a:tableStyleId>
              </a:tblPr>
              <a:tblGrid>
                <a:gridCol w="648072"/>
                <a:gridCol w="648072"/>
                <a:gridCol w="648072"/>
              </a:tblGrid>
              <a:tr h="337972">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r>
              <a:tr h="33797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3797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37972">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726893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430</Words>
  <Application>Microsoft Office PowerPoint</Application>
  <PresentationFormat>画面に合わせる (4:3)</PresentationFormat>
  <Paragraphs>81</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Office テーマ</vt:lpstr>
      <vt:lpstr>GoogleCharts入門</vt:lpstr>
      <vt:lpstr>目次</vt:lpstr>
      <vt:lpstr>概要</vt:lpstr>
      <vt:lpstr>使い方</vt:lpstr>
      <vt:lpstr>構成を理解しよう</vt:lpstr>
      <vt:lpstr>触って慣れよう</vt:lpstr>
      <vt:lpstr>グラフ種別とデータ形式</vt:lpstr>
      <vt:lpstr>WebAPIのデータを使う</vt:lpstr>
      <vt:lpstr>応用編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GoogleCharts入門</dc:title>
  <dc:creator>kon</dc:creator>
  <cp:lastModifiedBy>kon</cp:lastModifiedBy>
  <cp:revision>44</cp:revision>
  <dcterms:created xsi:type="dcterms:W3CDTF">2014-09-04T02:22:06Z</dcterms:created>
  <dcterms:modified xsi:type="dcterms:W3CDTF">2014-09-11T07:03:02Z</dcterms:modified>
</cp:coreProperties>
</file>