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41"/>
  </p:notesMasterIdLst>
  <p:sldIdLst>
    <p:sldId id="256" r:id="rId4"/>
    <p:sldId id="659" r:id="rId5"/>
    <p:sldId id="289" r:id="rId6"/>
    <p:sldId id="275" r:id="rId7"/>
    <p:sldId id="276" r:id="rId8"/>
    <p:sldId id="280" r:id="rId9"/>
    <p:sldId id="323" r:id="rId10"/>
    <p:sldId id="322" r:id="rId11"/>
    <p:sldId id="432" r:id="rId12"/>
    <p:sldId id="454" r:id="rId13"/>
    <p:sldId id="468" r:id="rId14"/>
    <p:sldId id="455" r:id="rId15"/>
    <p:sldId id="469" r:id="rId16"/>
    <p:sldId id="587" r:id="rId17"/>
    <p:sldId id="640" r:id="rId18"/>
    <p:sldId id="645" r:id="rId19"/>
    <p:sldId id="650" r:id="rId20"/>
    <p:sldId id="599" r:id="rId21"/>
    <p:sldId id="651" r:id="rId22"/>
    <p:sldId id="665" r:id="rId23"/>
    <p:sldId id="652" r:id="rId24"/>
    <p:sldId id="653" r:id="rId25"/>
    <p:sldId id="654" r:id="rId26"/>
    <p:sldId id="656" r:id="rId27"/>
    <p:sldId id="655" r:id="rId28"/>
    <p:sldId id="657" r:id="rId29"/>
    <p:sldId id="660" r:id="rId30"/>
    <p:sldId id="658" r:id="rId31"/>
    <p:sldId id="642" r:id="rId32"/>
    <p:sldId id="644" r:id="rId33"/>
    <p:sldId id="647" r:id="rId34"/>
    <p:sldId id="649" r:id="rId35"/>
    <p:sldId id="643" r:id="rId36"/>
    <p:sldId id="661" r:id="rId37"/>
    <p:sldId id="662" r:id="rId38"/>
    <p:sldId id="663" r:id="rId39"/>
    <p:sldId id="664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569292B-B929-4914-A6C3-BDC25601CCAF}">
          <p14:sldIdLst>
            <p14:sldId id="256"/>
            <p14:sldId id="659"/>
          </p14:sldIdLst>
        </p14:section>
        <p14:section name="本日の予定" id="{BD55118C-3B1B-4EB7-9984-B0F90EC6AF34}">
          <p14:sldIdLst>
            <p14:sldId id="289"/>
            <p14:sldId id="275"/>
            <p14:sldId id="276"/>
            <p14:sldId id="280"/>
            <p14:sldId id="323"/>
            <p14:sldId id="322"/>
          </p14:sldIdLst>
        </p14:section>
        <p14:section name="アンケート" id="{E4C652C5-0222-45FE-9020-7BAA2C7BEB0B}">
          <p14:sldIdLst>
            <p14:sldId id="432"/>
            <p14:sldId id="454"/>
            <p14:sldId id="468"/>
            <p14:sldId id="455"/>
            <p14:sldId id="469"/>
            <p14:sldId id="587"/>
            <p14:sldId id="640"/>
          </p14:sldIdLst>
        </p14:section>
        <p14:section name="RESTfullAPI" id="{37922C36-7E95-4B44-96F8-D2409939FF74}">
          <p14:sldIdLst>
            <p14:sldId id="645"/>
            <p14:sldId id="650"/>
            <p14:sldId id="599"/>
            <p14:sldId id="651"/>
            <p14:sldId id="665"/>
            <p14:sldId id="652"/>
            <p14:sldId id="653"/>
            <p14:sldId id="654"/>
            <p14:sldId id="656"/>
            <p14:sldId id="655"/>
            <p14:sldId id="657"/>
            <p14:sldId id="660"/>
            <p14:sldId id="658"/>
            <p14:sldId id="642"/>
            <p14:sldId id="644"/>
            <p14:sldId id="647"/>
            <p14:sldId id="649"/>
            <p14:sldId id="643"/>
            <p14:sldId id="661"/>
            <p14:sldId id="662"/>
            <p14:sldId id="663"/>
            <p14:sldId id="6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90"/>
    <a:srgbClr val="FEF6E3"/>
    <a:srgbClr val="3E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439" autoAdjust="0"/>
  </p:normalViewPr>
  <p:slideViewPr>
    <p:cSldViewPr showGuides="1">
      <p:cViewPr varScale="1">
        <p:scale>
          <a:sx n="101" d="100"/>
          <a:sy n="101" d="100"/>
        </p:scale>
        <p:origin x="-888" y="-104"/>
      </p:cViewPr>
      <p:guideLst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8109-CCB6-4EE0-89C8-B930DAA4A3F8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BE79A-CCF6-4249-B583-4165A3BBCE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44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31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・文字列はダブルコーテーション</a:t>
            </a:r>
            <a:endParaRPr kumimoji="1" lang="en-US" altLang="ja-JP"/>
          </a:p>
          <a:p>
            <a:r>
              <a:rPr kumimoji="1" lang="ja-JP" altLang="en-US"/>
              <a:t>・名前は囲わなくて良い</a:t>
            </a:r>
            <a:r>
              <a:rPr kumimoji="1" lang="en-US" altLang="ja-JP"/>
              <a:t>(</a:t>
            </a:r>
            <a:r>
              <a:rPr kumimoji="1" lang="ja-JP" altLang="en-US"/>
              <a:t>半角英数字の場合</a:t>
            </a:r>
            <a:r>
              <a:rPr kumimoji="1" lang="en-US" altLang="ja-JP"/>
              <a:t>)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$("#gacha").val()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6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成績には直接影響しないが、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テスト勉強にもなり一石二鳥なので、積極的に参加することをおすすめする。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返却しなかった物は年度末にシュレッダーにかけます。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3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N</a:t>
            </a:r>
            <a:r>
              <a:rPr lang="en-US" altLang="ja-JP" sz="1200">
                <a:latin typeface="メイリオ"/>
                <a:ea typeface="メイリオ"/>
                <a:cs typeface="メイリオ"/>
              </a:rPr>
              <a:t>otation</a:t>
            </a:r>
            <a:r>
              <a:rPr lang="ja-JP" altLang="en-US" sz="1200">
                <a:latin typeface="メイリオ"/>
                <a:ea typeface="メイリオ"/>
                <a:cs typeface="メイリオ"/>
              </a:rPr>
              <a:t>＝記法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BE79A-CCF6-4249-B583-4165A3BBCEF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9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368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03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62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0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93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E4057"/>
                </a:solidFill>
              </a:defRPr>
            </a:lvl1pPr>
            <a:lvl2pPr>
              <a:defRPr>
                <a:solidFill>
                  <a:srgbClr val="3E4057"/>
                </a:solidFill>
              </a:defRPr>
            </a:lvl2pPr>
            <a:lvl3pPr>
              <a:defRPr>
                <a:solidFill>
                  <a:srgbClr val="3E4057"/>
                </a:solidFill>
              </a:defRPr>
            </a:lvl3pPr>
            <a:lvl4pPr>
              <a:defRPr>
                <a:solidFill>
                  <a:srgbClr val="3E4057"/>
                </a:solidFill>
              </a:defRPr>
            </a:lvl4pPr>
            <a:lvl5pPr>
              <a:defRPr>
                <a:solidFill>
                  <a:srgbClr val="3E4057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13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79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42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744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2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444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2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82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EF6E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</a:t>
            </a:r>
          </a:p>
          <a:p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99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2B490"/>
                </a:solidFill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EF6E3"/>
                </a:solidFill>
              </a:defRPr>
            </a:lvl1pPr>
            <a:lvl2pPr>
              <a:defRPr>
                <a:solidFill>
                  <a:srgbClr val="FEF6E3"/>
                </a:solidFill>
              </a:defRPr>
            </a:lvl2pPr>
            <a:lvl3pPr>
              <a:defRPr>
                <a:solidFill>
                  <a:srgbClr val="FEF6E3"/>
                </a:solidFill>
              </a:defRPr>
            </a:lvl3pPr>
            <a:lvl4pPr>
              <a:defRPr>
                <a:solidFill>
                  <a:srgbClr val="FEF6E3"/>
                </a:solidFill>
              </a:defRPr>
            </a:lvl4pPr>
            <a:lvl5pPr>
              <a:defRPr>
                <a:solidFill>
                  <a:srgbClr val="FEF6E3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87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8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4018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5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332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64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7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5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280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332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8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11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6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5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6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B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5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3E4057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E4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ははレベル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8784-5B0E-4B92-B3B5-33ACF578010C}" type="datetimeFigureOut">
              <a:rPr kumimoji="1" lang="ja-JP" altLang="en-US" smtClean="0"/>
              <a:t>17/01/13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F2D1-65A3-45EE-8E20-32FB97FA5E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2B490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rgbClr val="FEF6E3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katsube/nee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484784"/>
            <a:ext cx="7846640" cy="3672408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 smtClean="0"/>
              <a:t>モバイル</a:t>
            </a:r>
            <a:r>
              <a:rPr kumimoji="1" lang="en-US" altLang="ja-JP" sz="8000" dirty="0" smtClean="0"/>
              <a:t/>
            </a:r>
            <a:br>
              <a:rPr kumimoji="1" lang="en-US" altLang="ja-JP" sz="8000" dirty="0" smtClean="0"/>
            </a:br>
            <a:r>
              <a:rPr kumimoji="1" lang="ja-JP" altLang="en-US" sz="8000" dirty="0" smtClean="0"/>
              <a:t>プログラミング</a:t>
            </a:r>
            <a:r>
              <a:rPr kumimoji="1" lang="en-US" altLang="ja-JP" sz="8000" dirty="0" smtClean="0"/>
              <a:t>2</a:t>
            </a:r>
            <a:endParaRPr kumimoji="1" lang="ja-JP" altLang="en-US" sz="3200" dirty="0">
              <a:solidFill>
                <a:srgbClr val="3E4057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0" y="6402851"/>
            <a:ext cx="2304256" cy="36004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 err="1" smtClean="0">
                <a:solidFill>
                  <a:srgbClr val="3E4057"/>
                </a:solidFill>
              </a:rPr>
              <a:t>M.Katsube</a:t>
            </a:r>
            <a:endParaRPr lang="en-US" altLang="ja-JP" dirty="0" smtClean="0">
              <a:solidFill>
                <a:srgbClr val="3E4057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13760" y="621950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 smtClean="0"/>
              <a:t>2017/01/16</a:t>
            </a:r>
          </a:p>
          <a:p>
            <a:pPr algn="r"/>
            <a:r>
              <a:rPr kumimoji="1" lang="ja-JP" altLang="en-US" sz="1400" dirty="0" smtClean="0"/>
              <a:t>日本工学院八王子専門学校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29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　提出＝出席 </a:t>
            </a:r>
            <a:r>
              <a:rPr lang="en-US" altLang="ja-JP" sz="1800" dirty="0" smtClean="0"/>
              <a:t>(</a:t>
            </a:r>
            <a:r>
              <a:rPr lang="ja-JP" altLang="en-US" sz="1800" dirty="0"/>
              <a:t>授業</a:t>
            </a:r>
            <a:r>
              <a:rPr lang="ja-JP" altLang="en-US" sz="1800" dirty="0" smtClean="0"/>
              <a:t>終了</a:t>
            </a:r>
            <a:r>
              <a:rPr lang="ja-JP" altLang="en-US" sz="1800" dirty="0"/>
              <a:t>まで</a:t>
            </a:r>
            <a:r>
              <a:rPr lang="ja-JP" altLang="en-US" sz="1800" dirty="0" smtClean="0"/>
              <a:t>に限る</a:t>
            </a:r>
            <a:r>
              <a:rPr lang="en-US" altLang="ja-JP" sz="1800" dirty="0" smtClean="0"/>
              <a:t>)</a:t>
            </a:r>
            <a:r>
              <a:rPr lang="en-US" altLang="ja-JP" sz="4400" dirty="0"/>
              <a:t/>
            </a:r>
            <a:br>
              <a:rPr lang="en-US" altLang="ja-JP" sz="4400" dirty="0"/>
            </a:br>
            <a:r>
              <a:rPr lang="ja-JP" altLang="en-US" sz="4400" dirty="0" smtClean="0">
                <a:solidFill>
                  <a:srgbClr val="FF0000"/>
                </a:solidFill>
              </a:rPr>
              <a:t>未提出＝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学籍番号、名前が確認できない場合は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欠席</a:t>
            </a:r>
            <a:endParaRPr lang="en-US" altLang="ja-JP" sz="4400" b="1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わからない場合は、どこが理解できなかったか記入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61259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964488" cy="504056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「白紙提出」「授業を聞いていたと判断できない」場合は個別にヒアリングを行います。</a:t>
            </a:r>
            <a:endParaRPr lang="en-US" altLang="ja-JP" sz="2400" dirty="0" smtClean="0"/>
          </a:p>
          <a:p>
            <a:pPr marL="1143000" lvl="1" indent="-742950"/>
            <a:r>
              <a:rPr lang="ja-JP" altLang="en-US" sz="2400" dirty="0">
                <a:solidFill>
                  <a:srgbClr val="FF0000"/>
                </a:solidFill>
              </a:rPr>
              <a:t>よほど</a:t>
            </a:r>
            <a:r>
              <a:rPr lang="ja-JP" altLang="en-US" sz="2400" dirty="0" smtClean="0">
                <a:solidFill>
                  <a:srgbClr val="FF0000"/>
                </a:solidFill>
              </a:rPr>
              <a:t>のことがなければ呼び出されません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pPr marL="1143000" lvl="1" indent="-742950"/>
            <a:r>
              <a:rPr lang="ja-JP" altLang="en-US" sz="2400" dirty="0" smtClean="0"/>
              <a:t>大人と</a:t>
            </a:r>
            <a:r>
              <a:rPr lang="ja-JP" altLang="en-US" sz="2400" dirty="0"/>
              <a:t>して</a:t>
            </a:r>
            <a:r>
              <a:rPr lang="ja-JP" altLang="en-US" sz="2400" dirty="0" smtClean="0"/>
              <a:t>の自覚を持って授業に望んで下さい。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/>
              <a:t>一人では解決できないことがあれる場合、自分から聞きにくるように。</a:t>
            </a:r>
            <a:endParaRPr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128223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t="26984" r="17654" b="36860"/>
          <a:stretch/>
        </p:blipFill>
        <p:spPr bwMode="auto">
          <a:xfrm>
            <a:off x="1043608" y="2463527"/>
            <a:ext cx="7200800" cy="382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r>
              <a:rPr lang="ja-JP" altLang="en-US" sz="4800" dirty="0" smtClean="0"/>
              <a:t>返却を希望する場合</a:t>
            </a:r>
            <a:endParaRPr lang="en-US" altLang="ja-JP" sz="4800" dirty="0" smtClean="0"/>
          </a:p>
          <a:p>
            <a:pPr marL="1143000" lvl="1" indent="-742950"/>
            <a:endParaRPr lang="en-US" altLang="ja-JP" sz="44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5580112" y="4293096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59571" y="5376118"/>
            <a:ext cx="61430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3200" dirty="0" smtClean="0">
                <a:solidFill>
                  <a:srgbClr val="FF0000"/>
                </a:solidFill>
              </a:rPr>
              <a:t>チェックしてください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pPr algn="r"/>
            <a:r>
              <a:rPr kumimoji="1" lang="ja-JP" altLang="en-US" sz="3200" dirty="0" smtClean="0">
                <a:solidFill>
                  <a:srgbClr val="FF0000"/>
                </a:solidFill>
              </a:rPr>
              <a:t>次回～次々回の授業で返却します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1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33079"/>
            <a:ext cx="8529813" cy="24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/>
              <a:t>アンケート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686800" cy="1008112"/>
          </a:xfrm>
        </p:spPr>
        <p:txBody>
          <a:bodyPr>
            <a:noAutofit/>
          </a:bodyPr>
          <a:lstStyle/>
          <a:p>
            <a:pPr marL="742950" indent="-742950"/>
            <a:r>
              <a:rPr lang="ja-JP" altLang="en-US" sz="4800" dirty="0" smtClean="0"/>
              <a:t>難易度に</a:t>
            </a:r>
            <a:r>
              <a:rPr lang="en-US" altLang="ja-JP" sz="4800" dirty="0" smtClean="0"/>
              <a:t>◯</a:t>
            </a:r>
            <a:r>
              <a:rPr lang="ja-JP" altLang="en-US" sz="4800" dirty="0" smtClean="0"/>
              <a:t>をつける</a:t>
            </a:r>
            <a:endParaRPr lang="en-US" altLang="ja-JP" sz="4800" dirty="0" smtClean="0"/>
          </a:p>
        </p:txBody>
      </p:sp>
      <p:sp>
        <p:nvSpPr>
          <p:cNvPr id="4" name="円/楕円 3"/>
          <p:cNvSpPr/>
          <p:nvPr/>
        </p:nvSpPr>
        <p:spPr>
          <a:xfrm>
            <a:off x="899592" y="4247207"/>
            <a:ext cx="381642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3568" y="5232102"/>
            <a:ext cx="58865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FF0000"/>
                </a:solidFill>
              </a:rPr>
              <a:t>○をつけてください。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>
                <a:solidFill>
                  <a:srgbClr val="FF0000"/>
                </a:solidFill>
              </a:rPr>
              <a:t>様子を見て難易度を調整します。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1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ja-JP" altLang="en-US" sz="8800" dirty="0"/>
              <a:t>アンケートに</a:t>
            </a:r>
            <a:r>
              <a:rPr lang="en-US" altLang="ja-JP" sz="8800" dirty="0"/>
              <a:t/>
            </a:r>
            <a:br>
              <a:rPr lang="en-US" altLang="ja-JP" sz="8800" dirty="0"/>
            </a:br>
            <a:r>
              <a:rPr lang="ja-JP" altLang="en-US" sz="8800" dirty="0"/>
              <a:t>答えるコーナー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49031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質問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686800" cy="32403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(SQL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)</a:t>
            </a:r>
            <a:r>
              <a:rPr lang="ja-JP" altLang="en-US" dirty="0" smtClean="0"/>
              <a:t>結合が理解できなかったので問題集などがあれば教えてほしい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プルリクについて知りたい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726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4464496"/>
          </a:xfrm>
        </p:spPr>
        <p:txBody>
          <a:bodyPr>
            <a:noAutofit/>
          </a:bodyPr>
          <a:lstStyle/>
          <a:p>
            <a:r>
              <a:rPr kumimoji="1" lang="en-US" altLang="ja-JP" sz="8800" dirty="0"/>
              <a:t>RESTful API</a:t>
            </a:r>
            <a:endParaRPr kumimoji="1" lang="ja-JP" altLang="en-US" sz="8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4944032"/>
            <a:ext cx="2232248" cy="150930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234" y="5301208"/>
            <a:ext cx="1999910" cy="108012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941168"/>
            <a:ext cx="2736304" cy="16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24944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059832" y="2780928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2987824" y="4365104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60094" y="6488668"/>
            <a:ext cx="498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昨今では</a:t>
            </a:r>
            <a:r>
              <a:rPr kumimoji="1" lang="en-US" altLang="ja-JP"/>
              <a:t>HTTP</a:t>
            </a:r>
            <a:r>
              <a:rPr lang="ja-JP" altLang="en-US"/>
              <a:t>(</a:t>
            </a:r>
            <a:r>
              <a:rPr lang="en-US" altLang="ja-JP"/>
              <a:t>S)</a:t>
            </a:r>
            <a:r>
              <a:rPr lang="ja-JP" altLang="en-US"/>
              <a:t>の上で通信を行うことが多い</a:t>
            </a:r>
            <a:endParaRPr kumimoji="1" lang="ja-JP" altLang="en-US"/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1584176" cy="188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6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62272"/>
            <a:ext cx="9144000" cy="1143000"/>
          </a:xfrm>
        </p:spPr>
        <p:txBody>
          <a:bodyPr>
            <a:normAutofit/>
          </a:bodyPr>
          <a:lstStyle/>
          <a:p>
            <a:r>
              <a:rPr lang="ja-JP" altLang="en-US"/>
              <a:t>実際に通信内容をのぞいて見る</a:t>
            </a:r>
            <a:endParaRPr kumimoji="1" lang="ja-JP" altLang="en-US"/>
          </a:p>
        </p:txBody>
      </p:sp>
      <p:pic>
        <p:nvPicPr>
          <p:cNvPr id="4" name="図 3" descr="BRAVELY DEFAULT PRAYING B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79"/>
            <a:ext cx="9144000" cy="591290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5536" y="4953942"/>
            <a:ext cx="837155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5400">
                <a:latin typeface="メイリオ"/>
                <a:ea typeface="メイリオ"/>
                <a:cs typeface="メイリオ"/>
              </a:rPr>
              <a:t>http://yahoo.bravely.jp/</a:t>
            </a:r>
            <a:endParaRPr kumimoji="1" lang="ja-JP" altLang="en-US" sz="54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584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96952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059832" y="2780928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2915817" y="4005064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584176" cy="1880064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123728" y="5013176"/>
            <a:ext cx="4752528" cy="1754327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RESTful</a:t>
            </a:r>
            <a:r>
              <a:rPr kumimoji="1"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API</a:t>
            </a:r>
          </a:p>
          <a:p>
            <a:pPr algn="ctr"/>
            <a:r>
              <a:rPr lang="ja-JP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(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REST</a:t>
            </a:r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API)</a:t>
            </a:r>
            <a:endParaRPr kumimoji="1" lang="ja-JP" altLang="en-US" sz="5400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4348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/>
              <a:t>教材を</a:t>
            </a:r>
            <a:r>
              <a:rPr kumimoji="1" lang="en-US" altLang="ja-JP" sz="6000"/>
              <a:t>DL</a:t>
            </a:r>
            <a:r>
              <a:rPr kumimoji="1" lang="ja-JP" altLang="en-US" sz="6000"/>
              <a:t>してください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2896344"/>
            <a:ext cx="8229600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6000"/>
              <a:t>https://git.io/vMZ5H</a:t>
            </a:r>
            <a:endParaRPr kumimoji="1" lang="ja-JP" altLang="en-US" sz="60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4293096"/>
            <a:ext cx="84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以下の</a:t>
            </a:r>
            <a:r>
              <a:rPr lang="en-US" altLang="ja-JP"/>
              <a:t>URL</a:t>
            </a:r>
            <a:r>
              <a:rPr lang="ja-JP" altLang="en-US"/>
              <a:t>へリダイレクトします。</a:t>
            </a:r>
            <a:endParaRPr lang="en-US" altLang="ja-JP"/>
          </a:p>
          <a:p>
            <a:r>
              <a:rPr lang="en-US" altLang="ja-JP"/>
              <a:t>https://github.com/katsube/neec/blob/master/mobileprogramming2/20170116/api.zip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4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lang="ja-JP" altLang="en-US"/>
              <a:t>クライアント・サーバ間通信</a:t>
            </a:r>
            <a:endParaRPr kumimoji="1" lang="ja-JP" altLang="en-US"/>
          </a:p>
        </p:txBody>
      </p:sp>
      <p:pic>
        <p:nvPicPr>
          <p:cNvPr id="5" name="Picture 4" descr="VMW-ICON-Mac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2468456" cy="2520280"/>
          </a:xfrm>
          <a:prstGeom prst="rect">
            <a:avLst/>
          </a:prstGeom>
        </p:spPr>
      </p:pic>
      <p:pic>
        <p:nvPicPr>
          <p:cNvPr id="6" name="Picture 21" descr="ICON_BladeServer_Q4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996952"/>
            <a:ext cx="295779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矢印 6"/>
          <p:cNvSpPr/>
          <p:nvPr/>
        </p:nvSpPr>
        <p:spPr>
          <a:xfrm>
            <a:off x="3131840" y="2636912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 rot="10800000">
            <a:off x="3059833" y="4509119"/>
            <a:ext cx="2808312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88224" y="126876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3464" y="142497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pic>
        <p:nvPicPr>
          <p:cNvPr id="4" name="Picture 3" descr="VMW-ICON-iPhone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584176" cy="1880064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611560" y="2564904"/>
            <a:ext cx="8208912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URL (EndPoint)</a:t>
            </a:r>
            <a:endParaRPr lang="en-US" altLang="ja-JP" sz="5400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・その都度</a:t>
            </a:r>
            <a:endParaRPr kumimoji="1" lang="en-US" altLang="ja-JP" sz="5400" b="1">
              <a:solidFill>
                <a:srgbClr val="FF0000"/>
              </a:solidFill>
              <a:latin typeface="メイリオ"/>
              <a:ea typeface="メイリオ"/>
              <a:cs typeface="メイリオ"/>
            </a:endParaRPr>
          </a:p>
          <a:p>
            <a:r>
              <a:rPr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・</a:t>
            </a:r>
            <a:r>
              <a:rPr kumimoji="1" lang="en-US" altLang="ja-JP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JSON</a:t>
            </a:r>
            <a:r>
              <a:rPr kumimoji="1" lang="ja-JP" altLang="en-US" sz="5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形式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9982" y="6381328"/>
            <a:ext cx="82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※JSON</a:t>
            </a:r>
            <a:r>
              <a:rPr kumimoji="1" lang="ja-JP" altLang="en-US"/>
              <a:t>形式</a:t>
            </a:r>
            <a:r>
              <a:rPr lang="ja-JP" altLang="en-US"/>
              <a:t>が最近は多いですが、</a:t>
            </a:r>
            <a:r>
              <a:rPr kumimoji="1" lang="en-US" altLang="ja-JP"/>
              <a:t>XML</a:t>
            </a:r>
            <a:r>
              <a:rPr kumimoji="1" lang="ja-JP" altLang="en-US"/>
              <a:t>や他のデータフォーマットの場合もあります。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51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/>
          <a:lstStyle/>
          <a:p>
            <a:r>
              <a:rPr kumimoji="1" lang="en-US" altLang="ja-JP"/>
              <a:t>JSON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734" y="1052736"/>
            <a:ext cx="8696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J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ava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S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cript 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O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bject </a:t>
            </a:r>
            <a:r>
              <a:rPr lang="en-US" altLang="ja-JP" sz="6000" b="1" u="sng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N</a:t>
            </a:r>
            <a:r>
              <a:rPr lang="en-US" altLang="ja-JP" sz="4800" u="sng">
                <a:latin typeface="メイリオ"/>
                <a:ea typeface="メイリオ"/>
                <a:cs typeface="メイリオ"/>
              </a:rPr>
              <a:t>otation</a:t>
            </a:r>
            <a:endParaRPr kumimoji="1" lang="ja-JP" altLang="en-US" sz="4800" u="sng">
              <a:latin typeface="メイリオ"/>
              <a:ea typeface="メイリオ"/>
              <a:cs typeface="メイリオ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2276872"/>
            <a:ext cx="85689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>
                <a:latin typeface="メイリオ"/>
                <a:ea typeface="メイリオ"/>
                <a:cs typeface="メイリオ"/>
              </a:rPr>
              <a:t>J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avaScript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の定数、変数、配列等の記述方法を元にしたデータフォーマットの一種。昨今ではデファクトと呼べるほど広く普及している。</a:t>
            </a: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r>
              <a:rPr lang="en-US" altLang="ja-JP" sz="2800">
                <a:latin typeface="メイリオ"/>
                <a:ea typeface="メイリオ"/>
                <a:cs typeface="メイリオ"/>
              </a:rPr>
              <a:t>JavaScript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以外にも多数の言語にライブラリが用意されており、大抵の場合かんたんに扱うことができる。</a:t>
            </a: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r>
              <a:rPr lang="en-US" altLang="ja-JP" sz="2000" u="sng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http://www.json.org/</a:t>
            </a:r>
          </a:p>
          <a:p>
            <a:r>
              <a:rPr lang="en-US" altLang="ja-JP" sz="2000" u="sng">
                <a:solidFill>
                  <a:srgbClr val="0000FF"/>
                </a:solidFill>
                <a:latin typeface="メイリオ"/>
                <a:ea typeface="メイリオ"/>
                <a:cs typeface="メイリオ"/>
              </a:rPr>
              <a:t>http://www.ecma-international.org/publications/files/ECMA-ST/ECMA-404.pdf</a:t>
            </a:r>
          </a:p>
        </p:txBody>
      </p:sp>
    </p:spTree>
    <p:extLst>
      <p:ext uri="{BB962C8B-B14F-4D97-AF65-F5344CB8AC3E}">
        <p14:creationId xmlns:p14="http://schemas.microsoft.com/office/powerpoint/2010/main" val="313513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JavaScript</a:t>
            </a:r>
            <a:r>
              <a:rPr kumimoji="1" lang="ja-JP" altLang="en-US"/>
              <a:t>の</a:t>
            </a:r>
            <a:r>
              <a:rPr lang="ja-JP" altLang="en-US"/>
              <a:t>記述方法</a:t>
            </a:r>
            <a:r>
              <a:rPr kumimoji="1" lang="ja-JP" altLang="en-US"/>
              <a:t>のおさらい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5536" y="1052736"/>
            <a:ext cx="4104456" cy="569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数字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1,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2,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3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文字列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"Hello"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'World'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 b="1">
              <a:solidFill>
                <a:srgbClr val="E46C0A"/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真偽値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true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,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false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en-US" altLang="ja-JP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null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null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60032" y="1052736"/>
            <a:ext cx="4104456" cy="6555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配列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[1, 2, 3, "Foobar"]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endParaRPr lang="en-US" altLang="ja-JP" sz="2800" b="1">
              <a:solidFill>
                <a:srgbClr val="E46C0A"/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rgbClr val="E46C0A"/>
                </a:solidFill>
                <a:latin typeface="メイリオ"/>
                <a:ea typeface="メイリオ"/>
                <a:cs typeface="メイリオ"/>
              </a:rPr>
              <a:t>連想配列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{"foo":1, "bar":2}</a:t>
            </a:r>
          </a:p>
          <a:p>
            <a:pPr marL="457200" indent="-457200">
              <a:buFont typeface="Arial"/>
              <a:buChar char="•"/>
            </a:pPr>
            <a:endParaRPr lang="en-US" altLang="ja-JP" sz="2800" b="1">
              <a:solidFill>
                <a:schemeClr val="accent6">
                  <a:lumMod val="75000"/>
                </a:schemeClr>
              </a:solidFill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r>
              <a:rPr lang="ja-JP" altLang="en-US" sz="2800" b="1">
                <a:solidFill>
                  <a:schemeClr val="accent6">
                    <a:lumMod val="75000"/>
                  </a:schemeClr>
                </a:solidFill>
                <a:latin typeface="メイリオ"/>
                <a:ea typeface="メイリオ"/>
                <a:cs typeface="メイリオ"/>
              </a:rPr>
              <a:t>関数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/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function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foo(arg){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   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}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function</a:t>
            </a:r>
            <a:r>
              <a:rPr lang="ja-JP" altLang="en-US" sz="2800">
                <a:latin typeface="メイリオ"/>
                <a:ea typeface="メイリオ"/>
                <a:cs typeface="メイリオ"/>
              </a:rPr>
              <a:t> </a:t>
            </a:r>
            <a:r>
              <a:rPr lang="en-US" altLang="ja-JP" sz="2800">
                <a:latin typeface="メイリオ"/>
                <a:ea typeface="メイリオ"/>
                <a:cs typeface="メイリオ"/>
              </a:rPr>
              <a:t>(arg){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   ...</a:t>
            </a:r>
            <a:br>
              <a:rPr lang="en-US" altLang="ja-JP" sz="2800">
                <a:latin typeface="メイリオ"/>
                <a:ea typeface="メイリオ"/>
                <a:cs typeface="メイリオ"/>
              </a:rPr>
            </a:br>
            <a:r>
              <a:rPr lang="en-US" altLang="ja-JP" sz="2800">
                <a:latin typeface="メイリオ"/>
                <a:ea typeface="メイリオ"/>
                <a:cs typeface="メイリオ"/>
              </a:rPr>
              <a:t>}</a:t>
            </a: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  <a:p>
            <a:pPr marL="457200" indent="-457200">
              <a:buFont typeface="Arial"/>
              <a:buChar char="•"/>
            </a:pPr>
            <a:endParaRPr lang="en-US" altLang="ja-JP" sz="280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07763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   </a:t>
            </a:r>
          </a:p>
        </p:txBody>
      </p:sp>
    </p:spTree>
    <p:extLst>
      <p:ext uri="{BB962C8B-B14F-4D97-AF65-F5344CB8AC3E}">
        <p14:creationId xmlns:p14="http://schemas.microsoft.com/office/powerpoint/2010/main" val="320040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, {id:2, name:"</a:t>
            </a:r>
            <a:r>
              <a:rPr lang="ja-JP" altLang="en-US" dirty="0">
                <a:solidFill>
                  <a:schemeClr val="bg1"/>
                </a:solidFill>
              </a:rPr>
              <a:t>チョコボ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,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]   </a:t>
            </a:r>
          </a:p>
        </p:txBody>
      </p:sp>
    </p:spTree>
    <p:extLst>
      <p:ext uri="{BB962C8B-B14F-4D97-AF65-F5344CB8AC3E}">
        <p14:creationId xmlns:p14="http://schemas.microsoft.com/office/powerpoint/2010/main" val="3736112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922114"/>
          </a:xfrm>
        </p:spPr>
        <p:txBody>
          <a:bodyPr>
            <a:normAutofit/>
          </a:bodyPr>
          <a:lstStyle/>
          <a:p>
            <a:r>
              <a:rPr kumimoji="1" lang="en-US" altLang="ja-JP"/>
              <a:t>JSON</a:t>
            </a:r>
            <a:r>
              <a:rPr kumimoji="1" lang="ja-JP" altLang="en-US"/>
              <a:t>例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0" y="908720"/>
            <a:ext cx="9144000" cy="594928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head:{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status: "success"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, gacha:[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 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   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, {id:2, name:"</a:t>
            </a:r>
            <a:r>
              <a:rPr lang="ja-JP" altLang="en-US" dirty="0">
                <a:solidFill>
                  <a:schemeClr val="bg1"/>
                </a:solidFill>
              </a:rPr>
              <a:t>チョコボ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   , {id:1, name:"</a:t>
            </a:r>
            <a:r>
              <a:rPr lang="ja-JP" altLang="en-US" dirty="0">
                <a:solidFill>
                  <a:schemeClr val="bg1"/>
                </a:solidFill>
              </a:rPr>
              <a:t>バハムート</a:t>
            </a:r>
            <a:r>
              <a:rPr lang="en-US" altLang="ja-JP" dirty="0">
                <a:solidFill>
                  <a:schemeClr val="bg1"/>
                </a:solidFill>
              </a:rPr>
              <a:t>"}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  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771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-99392"/>
            <a:ext cx="8229600" cy="922114"/>
          </a:xfrm>
        </p:spPr>
        <p:txBody>
          <a:bodyPr/>
          <a:lstStyle/>
          <a:p>
            <a:r>
              <a:rPr lang="ja-JP" altLang="en-US"/>
              <a:t>実際に</a:t>
            </a:r>
            <a:r>
              <a:rPr lang="en-US" altLang="ja-JP"/>
              <a:t>API</a:t>
            </a:r>
            <a:r>
              <a:rPr lang="ja-JP" altLang="en-US"/>
              <a:t>を試してみる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40152" y="11247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504" y="120894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2" name="Rounded Rectangle 17"/>
          <p:cNvSpPr/>
          <p:nvPr/>
        </p:nvSpPr>
        <p:spPr bwMode="auto">
          <a:xfrm>
            <a:off x="4644008" y="1844824"/>
            <a:ext cx="4392488" cy="2244080"/>
          </a:xfrm>
          <a:prstGeom prst="round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  <a:ln w="12700">
            <a:solidFill>
              <a:srgbClr val="A6A6A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2540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533027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625718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31"/>
          <p:cNvSpPr>
            <a:spLocks noChangeArrowheads="1"/>
          </p:cNvSpPr>
          <p:nvPr/>
        </p:nvSpPr>
        <p:spPr bwMode="auto">
          <a:xfrm>
            <a:off x="4932040" y="3471664"/>
            <a:ext cx="3888432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CentOS</a:t>
            </a:r>
          </a:p>
        </p:txBody>
      </p:sp>
      <p:sp>
        <p:nvSpPr>
          <p:cNvPr id="16" name="Rounded Rectangle 32"/>
          <p:cNvSpPr>
            <a:spLocks noChangeArrowheads="1"/>
          </p:cNvSpPr>
          <p:nvPr/>
        </p:nvSpPr>
        <p:spPr bwMode="auto">
          <a:xfrm>
            <a:off x="486003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Apache</a:t>
            </a:r>
          </a:p>
        </p:txBody>
      </p:sp>
      <p:sp>
        <p:nvSpPr>
          <p:cNvPr id="17" name="Rounded Rectangle 33"/>
          <p:cNvSpPr>
            <a:spLocks noChangeArrowheads="1"/>
          </p:cNvSpPr>
          <p:nvPr/>
        </p:nvSpPr>
        <p:spPr bwMode="auto">
          <a:xfrm>
            <a:off x="107504" y="2204864"/>
            <a:ext cx="2664296" cy="18722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ja-JP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ブラウザ</a:t>
            </a:r>
            <a:endParaRPr 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7504" y="4221088"/>
            <a:ext cx="89289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1" name="Rounded Rectangle 31"/>
          <p:cNvSpPr>
            <a:spLocks noChangeArrowheads="1"/>
          </p:cNvSpPr>
          <p:nvPr/>
        </p:nvSpPr>
        <p:spPr bwMode="auto">
          <a:xfrm>
            <a:off x="5220072" y="2708920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hello.php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702027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987824" y="2204864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2843809" y="3140968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ounded Rectangle 31"/>
          <p:cNvSpPr>
            <a:spLocks noChangeArrowheads="1"/>
          </p:cNvSpPr>
          <p:nvPr/>
        </p:nvSpPr>
        <p:spPr bwMode="auto">
          <a:xfrm>
            <a:off x="827584" y="2996952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hello.html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1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845840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6000"/>
              <a:t>教材を</a:t>
            </a:r>
            <a:r>
              <a:rPr kumimoji="1" lang="en-US" altLang="ja-JP" sz="6000"/>
              <a:t>DL</a:t>
            </a:r>
            <a:r>
              <a:rPr kumimoji="1" lang="ja-JP" altLang="en-US" sz="6000"/>
              <a:t>してください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2896344"/>
            <a:ext cx="8229600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6000"/>
              <a:t>https://git.io/vMZ5H</a:t>
            </a:r>
            <a:endParaRPr kumimoji="1" lang="ja-JP" altLang="en-US" sz="60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4293096"/>
            <a:ext cx="84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以下の</a:t>
            </a:r>
            <a:r>
              <a:rPr lang="en-US" altLang="ja-JP"/>
              <a:t>URL</a:t>
            </a:r>
            <a:r>
              <a:rPr lang="ja-JP" altLang="en-US"/>
              <a:t>へリダイレクトします。</a:t>
            </a:r>
            <a:endParaRPr lang="en-US" altLang="ja-JP"/>
          </a:p>
          <a:p>
            <a:r>
              <a:rPr lang="en-US" altLang="ja-JP"/>
              <a:t>https://github.com/katsube/neec/blob/master/mobileprogramming2/20170116/api.zip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48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58614"/>
            <a:ext cx="8229600" cy="922114"/>
          </a:xfrm>
        </p:spPr>
        <p:txBody>
          <a:bodyPr/>
          <a:lstStyle/>
          <a:p>
            <a:r>
              <a:rPr lang="ja-JP" altLang="en-US"/>
              <a:t>サーバの</a:t>
            </a:r>
            <a:r>
              <a:rPr lang="en-US" altLang="ja-JP"/>
              <a:t>IP</a:t>
            </a:r>
            <a:r>
              <a:rPr lang="ja-JP" altLang="en-US"/>
              <a:t>アドレスを確認</a:t>
            </a:r>
            <a:endParaRPr kumimoji="1" lang="ja-JP" altLang="en-US"/>
          </a:p>
        </p:txBody>
      </p:sp>
      <p:pic>
        <p:nvPicPr>
          <p:cNvPr id="3" name="図 2" descr="VirtualBox_CentOS7-neec_06_01_2017_15_37_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r="58926" b="56460"/>
          <a:stretch/>
        </p:blipFill>
        <p:spPr>
          <a:xfrm>
            <a:off x="253845" y="2348880"/>
            <a:ext cx="8716919" cy="4176464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-36512" y="1124744"/>
            <a:ext cx="9180512" cy="10081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5400" dirty="0">
                <a:solidFill>
                  <a:schemeClr val="bg1"/>
                </a:solidFill>
              </a:rPr>
              <a:t>$ ifconfig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763688" y="4760867"/>
            <a:ext cx="1512168" cy="32431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 rot="10800000">
            <a:off x="3347865" y="4437112"/>
            <a:ext cx="1440160" cy="936104"/>
          </a:xfrm>
          <a:prstGeom prst="rightArrow">
            <a:avLst>
              <a:gd name="adj1" fmla="val 50000"/>
              <a:gd name="adj2" fmla="val 66797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45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90264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 </a:t>
            </a:r>
            <a:r>
              <a:rPr kumimoji="1" lang="en-US" altLang="ja-JP"/>
              <a:t>(Server)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896" y="1844824"/>
            <a:ext cx="9144000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&lt;?php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$d</a:t>
            </a:r>
            <a:r>
              <a:rPr lang="en-US" altLang="ja-JP" dirty="0">
                <a:solidFill>
                  <a:schemeClr val="bg1"/>
                </a:solidFill>
              </a:rPr>
              <a:t>ata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 </a:t>
            </a:r>
            <a:r>
              <a:rPr lang="en-US" altLang="ja-JP" dirty="0">
                <a:solidFill>
                  <a:schemeClr val="bg1"/>
                </a:solidFill>
              </a:rPr>
              <a:t>'str1'=&gt;'Hello'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'str2'=&gt;'World'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$json = json_encode($data);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print $json;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1052736"/>
            <a:ext cx="673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/var/www/html/</a:t>
            </a:r>
            <a:r>
              <a:rPr kumimoji="1" lang="en-US" altLang="ja-JP" sz="4800" b="1">
                <a:solidFill>
                  <a:srgbClr val="FF0000"/>
                </a:solidFill>
              </a:rPr>
              <a:t>api</a:t>
            </a:r>
            <a:r>
              <a:rPr kumimoji="1" lang="en-US" altLang="ja-JP" sz="4000" b="1">
                <a:solidFill>
                  <a:srgbClr val="FF0000"/>
                </a:solidFill>
              </a:rPr>
              <a:t>/hello.php</a:t>
            </a:r>
            <a:endParaRPr kumimoji="1" lang="ja-JP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12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503040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本日の予定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0972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</a:t>
            </a:r>
            <a:r>
              <a:rPr kumimoji="1" lang="en-US" altLang="ja-JP"/>
              <a:t> (Client)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1484784"/>
            <a:ext cx="9144000" cy="53012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&lt;div id="result"&gt;&lt;/div&gt;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 src="js/jquery-3.1.1.min.js"&gt;&lt;/script&gt;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$.ajax({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url: "http://</a:t>
            </a:r>
            <a:r>
              <a:rPr lang="en-US" altLang="ja-JP" sz="2000" b="1" dirty="0">
                <a:solidFill>
                  <a:srgbClr val="FF0000"/>
                </a:solidFill>
              </a:rPr>
              <a:t>【IP</a:t>
            </a:r>
            <a:r>
              <a:rPr lang="ja-JP" altLang="en-US" sz="2000" b="1" dirty="0">
                <a:solidFill>
                  <a:srgbClr val="FF0000"/>
                </a:solidFill>
              </a:rPr>
              <a:t>アドレス</a:t>
            </a:r>
            <a:r>
              <a:rPr lang="en-US" altLang="ja-JP" sz="2000" b="1" dirty="0">
                <a:solidFill>
                  <a:srgbClr val="FF0000"/>
                </a:solidFill>
              </a:rPr>
              <a:t>】</a:t>
            </a:r>
            <a:r>
              <a:rPr lang="en-US" altLang="ja-JP" sz="2000" dirty="0">
                <a:solidFill>
                  <a:schemeClr val="bg1"/>
                </a:solidFill>
              </a:rPr>
              <a:t>/api/hello.php"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dataType: "json"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  success: function( json 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        $("#result").html( json["str1"] + json["str2"] + "!"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            </a:t>
            </a:r>
            <a:r>
              <a:rPr lang="ja-JP" altLang="en-US" sz="2000" dirty="0">
                <a:solidFill>
                  <a:schemeClr val="bg1"/>
                </a:solidFill>
              </a:rPr>
              <a:t> </a:t>
            </a:r>
            <a:r>
              <a:rPr lang="en-US" altLang="ja-JP" sz="2000" dirty="0">
                <a:solidFill>
                  <a:schemeClr val="bg1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764704"/>
            <a:ext cx="513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/>
              <a:t>W</a:t>
            </a:r>
            <a:r>
              <a:rPr lang="en-US" altLang="ja-JP" sz="4000"/>
              <a:t>indows</a:t>
            </a:r>
            <a:r>
              <a:rPr lang="ja-JP" altLang="en-US" sz="4000"/>
              <a:t>の任意の場所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28757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1143000"/>
          </a:xfrm>
        </p:spPr>
        <p:txBody>
          <a:bodyPr>
            <a:normAutofit/>
          </a:bodyPr>
          <a:lstStyle/>
          <a:p>
            <a:r>
              <a:rPr kumimoji="1" lang="en-US" altLang="ja-JP"/>
              <a:t>API</a:t>
            </a:r>
            <a:r>
              <a:rPr kumimoji="1" lang="ja-JP" altLang="en-US"/>
              <a:t>を作ってみる</a:t>
            </a:r>
            <a:r>
              <a:rPr kumimoji="1" lang="en-US" altLang="ja-JP"/>
              <a:t> (Client)</a:t>
            </a:r>
            <a:endParaRPr kumimoji="1"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1484784"/>
            <a:ext cx="9144000" cy="53012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&lt;div id="result"&gt;&lt;/div&gt;</a:t>
            </a:r>
          </a:p>
          <a:p>
            <a:pPr marL="0" indent="0">
              <a:buNone/>
            </a:pPr>
            <a:endParaRPr lang="en-US" altLang="ja-JP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 src="js/jquery-3.1.1.min.js"&gt;&lt;/script&gt;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$.ajax({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</a:t>
            </a:r>
            <a:r>
              <a:rPr lang="ja-JP" altLang="en-US" sz="2000" dirty="0">
                <a:solidFill>
                  <a:schemeClr val="bg1"/>
                </a:solidFill>
              </a:rPr>
              <a:t>         </a:t>
            </a:r>
            <a:r>
              <a:rPr lang="en-US" altLang="ja-JP" sz="2000" dirty="0">
                <a:solidFill>
                  <a:schemeClr val="bg1"/>
                </a:solidFill>
              </a:rPr>
              <a:t>url: "/api/hello.php"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dataType: "json"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, </a:t>
            </a:r>
            <a:r>
              <a:rPr lang="ja-JP" altLang="en-US" sz="2000" dirty="0">
                <a:solidFill>
                  <a:schemeClr val="bg1"/>
                </a:solidFill>
              </a:rPr>
              <a:t>  </a:t>
            </a:r>
            <a:r>
              <a:rPr lang="en-US" altLang="ja-JP" sz="2000" dirty="0">
                <a:solidFill>
                  <a:schemeClr val="bg1"/>
                </a:solidFill>
              </a:rPr>
              <a:t>success: function( json 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    </a:t>
            </a:r>
            <a:r>
              <a:rPr lang="ja-JP" altLang="en-US" sz="2000" dirty="0">
                <a:solidFill>
                  <a:schemeClr val="bg1"/>
                </a:solidFill>
              </a:rPr>
              <a:t>           </a:t>
            </a:r>
            <a:r>
              <a:rPr lang="en-US" altLang="ja-JP" sz="2000" dirty="0">
                <a:solidFill>
                  <a:schemeClr val="bg1"/>
                </a:solidFill>
              </a:rPr>
              <a:t>    $("#result").html( json["str1"] + json["str2"] + "!"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    </a:t>
            </a:r>
            <a:r>
              <a:rPr lang="ja-JP" altLang="en-US" sz="2000" dirty="0">
                <a:solidFill>
                  <a:schemeClr val="bg1"/>
                </a:solidFill>
              </a:rPr>
              <a:t>                  </a:t>
            </a:r>
            <a:r>
              <a:rPr lang="en-US" altLang="ja-JP" sz="20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    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});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2" y="764704"/>
            <a:ext cx="513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 sz="4000"/>
              <a:t>W</a:t>
            </a:r>
            <a:r>
              <a:rPr lang="en-US" altLang="ja-JP" sz="4000"/>
              <a:t>indows</a:t>
            </a:r>
            <a:r>
              <a:rPr lang="ja-JP" altLang="en-US" sz="4000"/>
              <a:t>の任意の場所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1484784"/>
            <a:ext cx="23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kumimoji="1" lang="ja-JP" altLang="en-US">
                <a:solidFill>
                  <a:srgbClr val="FF0000"/>
                </a:solidFill>
              </a:rPr>
              <a:t>結果を格納するタグ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2160" y="2267580"/>
            <a:ext cx="23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lang="ja-JP" altLang="en-US">
                <a:solidFill>
                  <a:srgbClr val="FF0000"/>
                </a:solidFill>
              </a:rPr>
              <a:t>外部の</a:t>
            </a:r>
            <a:r>
              <a:rPr lang="en-US" altLang="ja-JP">
                <a:solidFill>
                  <a:srgbClr val="FF0000"/>
                </a:solidFill>
              </a:rPr>
              <a:t>JS</a:t>
            </a:r>
            <a:r>
              <a:rPr lang="ja-JP" altLang="en-US">
                <a:solidFill>
                  <a:srgbClr val="FF0000"/>
                </a:solidFill>
              </a:rPr>
              <a:t>を読み込む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44008" y="37170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kumimoji="1" lang="ja-JP" altLang="en-US">
                <a:solidFill>
                  <a:srgbClr val="FF0000"/>
                </a:solidFill>
              </a:rPr>
              <a:t>の</a:t>
            </a:r>
            <a:r>
              <a:rPr kumimoji="1" lang="en-US" altLang="ja-JP">
                <a:solidFill>
                  <a:srgbClr val="FF0000"/>
                </a:solidFill>
              </a:rPr>
              <a:t>URL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44008" y="4077072"/>
            <a:ext cx="290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lang="ja-JP" altLang="en-US">
                <a:solidFill>
                  <a:srgbClr val="FF0000"/>
                </a:solidFill>
              </a:rPr>
              <a:t>が返却するデータ形式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4437112"/>
            <a:ext cx="437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←API</a:t>
            </a:r>
            <a:r>
              <a:rPr kumimoji="1" lang="ja-JP" altLang="en-US">
                <a:solidFill>
                  <a:srgbClr val="FF0000"/>
                </a:solidFill>
              </a:rPr>
              <a:t>へのリクエストが成功時</a:t>
            </a:r>
            <a:r>
              <a:rPr kumimoji="1" lang="en-US" altLang="ja-JP">
                <a:solidFill>
                  <a:srgbClr val="FF0000"/>
                </a:solidFill>
              </a:rPr>
              <a:t>success</a:t>
            </a:r>
            <a:r>
              <a:rPr lang="ja-JP" altLang="en-US">
                <a:solidFill>
                  <a:srgbClr val="FF0000"/>
                </a:solidFill>
              </a:rPr>
              <a:t>を</a:t>
            </a:r>
            <a:r>
              <a:rPr kumimoji="1" lang="ja-JP" altLang="en-US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67944" y="2987660"/>
            <a:ext cx="343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←</a:t>
            </a:r>
            <a:r>
              <a:rPr kumimoji="1" lang="ja-JP" altLang="en-US">
                <a:solidFill>
                  <a:srgbClr val="FF0000"/>
                </a:solidFill>
              </a:rPr>
              <a:t>読み込み完了のイベントで実行</a:t>
            </a:r>
            <a:endParaRPr kumimoji="1"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66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5219"/>
            <a:ext cx="1584176" cy="855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66849"/>
          <a:stretch/>
        </p:blipFill>
        <p:spPr>
          <a:xfrm>
            <a:off x="6156176" y="476672"/>
            <a:ext cx="864096" cy="1527283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50920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$array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[1,2,3</a:t>
            </a:r>
            <a:r>
              <a:rPr lang="ja-JP" altLang="ja-JP" dirty="0">
                <a:solidFill>
                  <a:schemeClr val="bg1"/>
                </a:solidFill>
              </a:rPr>
              <a:t>]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$</a:t>
            </a:r>
            <a:r>
              <a:rPr lang="en-US" altLang="ja-JP" dirty="0">
                <a:solidFill>
                  <a:schemeClr val="bg1"/>
                </a:solidFill>
              </a:rPr>
              <a:t>hash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=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 </a:t>
            </a:r>
            <a:r>
              <a:rPr lang="en-US" altLang="ja-JP" dirty="0">
                <a:solidFill>
                  <a:schemeClr val="bg1"/>
                </a:solidFill>
              </a:rPr>
              <a:t>'str1'</a:t>
            </a:r>
            <a:r>
              <a:rPr lang="en-US" altLang="ja-JP" b="1" dirty="0">
                <a:solidFill>
                  <a:srgbClr val="FF0000"/>
                </a:solidFill>
              </a:rPr>
              <a:t>=&gt;</a:t>
            </a:r>
            <a:r>
              <a:rPr lang="en-US" altLang="ja-JP" dirty="0">
                <a:solidFill>
                  <a:schemeClr val="bg1"/>
                </a:solidFill>
              </a:rPr>
              <a:t>'Hello'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'str2'</a:t>
            </a:r>
            <a:r>
              <a:rPr lang="en-US" altLang="ja-JP" b="1" dirty="0">
                <a:solidFill>
                  <a:srgbClr val="FF0000"/>
                </a:solidFill>
              </a:rPr>
              <a:t>=&gt;</a:t>
            </a:r>
            <a:r>
              <a:rPr lang="en-US" altLang="ja-JP" dirty="0">
                <a:solidFill>
                  <a:schemeClr val="bg1"/>
                </a:solidFill>
              </a:rPr>
              <a:t>'World'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]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</a:rPr>
              <a:t>$</a:t>
            </a:r>
            <a:r>
              <a:rPr lang="en-US" altLang="ja-JP" dirty="0">
                <a:solidFill>
                  <a:schemeClr val="bg1"/>
                </a:solidFill>
              </a:rPr>
              <a:t>array[0];</a:t>
            </a:r>
          </a:p>
          <a:p>
            <a:pPr marL="0" indent="0">
              <a:buNone/>
            </a:pPr>
            <a:r>
              <a:rPr lang="ja-JP" altLang="ja-JP" dirty="0" smtClean="0">
                <a:solidFill>
                  <a:schemeClr val="bg1"/>
                </a:solidFill>
              </a:rPr>
              <a:t>$</a:t>
            </a:r>
            <a:r>
              <a:rPr lang="en-US" altLang="ja-JP" dirty="0" smtClean="0">
                <a:solidFill>
                  <a:schemeClr val="bg1"/>
                </a:solidFill>
              </a:rPr>
              <a:t>hash</a:t>
            </a:r>
            <a:r>
              <a:rPr lang="en-US" altLang="ja-JP" dirty="0">
                <a:solidFill>
                  <a:schemeClr val="bg1"/>
                </a:solidFill>
              </a:rPr>
              <a:t>['str1'];</a:t>
            </a: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16016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array = [1,2,3];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hash  = </a:t>
            </a:r>
            <a:r>
              <a:rPr lang="en-US" altLang="ja-JP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    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'str1‘</a:t>
            </a:r>
            <a:r>
              <a:rPr lang="en-US" altLang="ja-JP" b="1" dirty="0" smtClean="0">
                <a:solidFill>
                  <a:srgbClr val="FF0000"/>
                </a:solidFill>
              </a:rPr>
              <a:t>:</a:t>
            </a:r>
            <a:r>
              <a:rPr lang="en-US" altLang="ja-JP" dirty="0" smtClean="0">
                <a:solidFill>
                  <a:schemeClr val="bg1"/>
                </a:solidFill>
              </a:rPr>
              <a:t>'Hello</a:t>
            </a:r>
            <a:r>
              <a:rPr lang="en-US" altLang="ja-JP" dirty="0">
                <a:solidFill>
                  <a:schemeClr val="bg1"/>
                </a:solidFill>
              </a:rPr>
              <a:t>'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</a:rPr>
              <a:t>   </a:t>
            </a:r>
            <a:r>
              <a:rPr lang="en-US" altLang="ja-JP" dirty="0">
                <a:solidFill>
                  <a:schemeClr val="bg1"/>
                </a:solidFill>
              </a:rPr>
              <a:t>,</a:t>
            </a:r>
            <a:r>
              <a:rPr lang="ja-JP" altLang="en-US" dirty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'str2‘</a:t>
            </a:r>
            <a:r>
              <a:rPr lang="en-US" altLang="ja-JP" b="1" dirty="0" smtClean="0">
                <a:solidFill>
                  <a:srgbClr val="FF0000"/>
                </a:solidFill>
              </a:rPr>
              <a:t>:</a:t>
            </a:r>
            <a:r>
              <a:rPr lang="en-US" altLang="ja-JP" dirty="0" smtClean="0">
                <a:solidFill>
                  <a:schemeClr val="bg1"/>
                </a:solidFill>
              </a:rPr>
              <a:t>'World</a:t>
            </a:r>
            <a:r>
              <a:rPr lang="en-US" altLang="ja-JP" dirty="0">
                <a:solidFill>
                  <a:schemeClr val="bg1"/>
                </a:solidFill>
              </a:rPr>
              <a:t>'</a:t>
            </a:r>
            <a:r>
              <a:rPr lang="ja-JP" altLang="ja-JP" dirty="0">
                <a:solidFill>
                  <a:schemeClr val="bg1"/>
                </a:solidFill>
              </a:rPr>
              <a:t> </a:t>
            </a:r>
            <a:r>
              <a:rPr lang="ja-JP" altLang="en-US" dirty="0">
                <a:solidFill>
                  <a:schemeClr val="bg1"/>
                </a:solidFill>
              </a:rPr>
              <a:t>   </a:t>
            </a: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array[0];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</a:rPr>
              <a:t>hash['str1'];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778098"/>
          </a:xfrm>
        </p:spPr>
        <p:txBody>
          <a:bodyPr/>
          <a:lstStyle/>
          <a:p>
            <a:r>
              <a:rPr kumimoji="1" lang="en-US" altLang="ja-JP"/>
              <a:t>PHP</a:t>
            </a:r>
            <a:r>
              <a:rPr kumimoji="1" lang="ja-JP" altLang="en-US"/>
              <a:t>と</a:t>
            </a:r>
            <a:r>
              <a:rPr lang="ja-JP" altLang="ja-JP"/>
              <a:t>J</a:t>
            </a:r>
            <a:r>
              <a:rPr lang="en-US" altLang="ja-JP"/>
              <a:t>S</a:t>
            </a:r>
            <a:r>
              <a:rPr kumimoji="1" lang="ja-JP" altLang="en-US"/>
              <a:t>の比較 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33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45219"/>
            <a:ext cx="1584176" cy="85558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l="66849"/>
          <a:stretch/>
        </p:blipFill>
        <p:spPr>
          <a:xfrm>
            <a:off x="6156176" y="476672"/>
            <a:ext cx="864096" cy="1527283"/>
          </a:xfrm>
          <a:prstGeom prst="rect">
            <a:avLst/>
          </a:prstGeo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79512" y="1844824"/>
            <a:ext cx="4248472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ja-JP" sz="2800" dirty="0" smtClean="0">
                <a:solidFill>
                  <a:schemeClr val="bg1"/>
                </a:solidFill>
              </a:rPr>
              <a:t>$</a:t>
            </a:r>
            <a:r>
              <a:rPr lang="en-US" altLang="ja-JP" sz="2800" dirty="0" smtClean="0">
                <a:solidFill>
                  <a:schemeClr val="bg1"/>
                </a:solidFill>
              </a:rPr>
              <a:t>mix</a:t>
            </a:r>
            <a:r>
              <a:rPr lang="ja-JP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=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>
                <a:solidFill>
                  <a:schemeClr val="bg1"/>
                </a:solidFill>
              </a:rPr>
              <a:t>[</a:t>
            </a:r>
          </a:p>
          <a:p>
            <a:pPr marL="0" indent="0">
              <a:buNone/>
            </a:pPr>
            <a:r>
              <a:rPr lang="ja-JP" altLang="ja-JP" sz="2800" dirty="0">
                <a:solidFill>
                  <a:schemeClr val="bg1"/>
                </a:solidFill>
              </a:rPr>
              <a:t> </a:t>
            </a:r>
            <a:r>
              <a:rPr lang="ja-JP" altLang="en-US" sz="2800" dirty="0">
                <a:solidFill>
                  <a:schemeClr val="bg1"/>
                </a:solidFill>
              </a:rPr>
              <a:t>   </a:t>
            </a:r>
            <a:r>
              <a:rPr lang="en-US" altLang="ja-JP" sz="2800" dirty="0" smtClean="0">
                <a:solidFill>
                  <a:schemeClr val="bg1"/>
                </a:solidFill>
              </a:rPr>
              <a:t>'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str</a:t>
            </a:r>
            <a:r>
              <a:rPr lang="en-US" altLang="ja-JP" sz="2800" dirty="0" smtClean="0">
                <a:solidFill>
                  <a:schemeClr val="bg1"/>
                </a:solidFill>
              </a:rPr>
              <a:t>'=&gt;</a:t>
            </a:r>
            <a:r>
              <a:rPr lang="en-US" altLang="ja-JP" sz="2800" dirty="0">
                <a:solidFill>
                  <a:schemeClr val="bg1"/>
                </a:solidFill>
              </a:rPr>
              <a:t>'Hello'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</a:t>
            </a:r>
            <a:r>
              <a:rPr lang="en-US" altLang="ja-JP" sz="2800" dirty="0" smtClean="0">
                <a:solidFill>
                  <a:schemeClr val="bg1"/>
                </a:solidFill>
              </a:rPr>
              <a:t>,</a:t>
            </a:r>
            <a:r>
              <a:rPr lang="ja-JP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‘f’ =&gt; </a:t>
            </a:r>
            <a:r>
              <a:rPr lang="en-US" altLang="ja-JP" sz="2800" dirty="0" smtClean="0">
                <a:solidFill>
                  <a:srgbClr val="FF0000"/>
                </a:solidFill>
              </a:rPr>
              <a:t>function($a){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     print $a;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}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];</a:t>
            </a:r>
          </a:p>
          <a:p>
            <a:pPr marL="0" indent="0">
              <a:buNone/>
            </a:pPr>
            <a:endParaRPr lang="en-US" altLang="ja-JP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bg1"/>
                </a:solidFill>
              </a:rPr>
              <a:t>$mix[‘f’](‘foo’);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16016" y="1844824"/>
            <a:ext cx="4177064" cy="47525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E4057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solidFill>
                  <a:schemeClr val="bg1"/>
                </a:solidFill>
              </a:rPr>
              <a:t>mix = </a:t>
            </a:r>
            <a:r>
              <a:rPr lang="en-US" altLang="ja-JP" sz="28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    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'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str</a:t>
            </a:r>
            <a:r>
              <a:rPr lang="en-US" altLang="ja-JP" sz="2800" dirty="0" smtClean="0">
                <a:solidFill>
                  <a:schemeClr val="bg1"/>
                </a:solidFill>
              </a:rPr>
              <a:t>‘:'Hello</a:t>
            </a:r>
            <a:r>
              <a:rPr lang="en-US" altLang="ja-JP" sz="2800" dirty="0">
                <a:solidFill>
                  <a:schemeClr val="bg1"/>
                </a:solidFill>
              </a:rPr>
              <a:t>'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bg1"/>
                </a:solidFill>
              </a:rPr>
              <a:t>   </a:t>
            </a:r>
            <a:r>
              <a:rPr lang="en-US" altLang="ja-JP" sz="2800" dirty="0">
                <a:solidFill>
                  <a:schemeClr val="bg1"/>
                </a:solidFill>
              </a:rPr>
              <a:t>,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</a:rPr>
              <a:t>‘</a:t>
            </a:r>
            <a:r>
              <a:rPr lang="en-US" altLang="ja-JP" sz="2800" dirty="0">
                <a:solidFill>
                  <a:schemeClr val="bg1"/>
                </a:solidFill>
              </a:rPr>
              <a:t>f</a:t>
            </a:r>
            <a:r>
              <a:rPr lang="en-US" altLang="ja-JP" sz="2800" dirty="0" smtClean="0">
                <a:solidFill>
                  <a:schemeClr val="bg1"/>
                </a:solidFill>
              </a:rPr>
              <a:t>‘: </a:t>
            </a:r>
            <a:r>
              <a:rPr lang="en-US" altLang="ja-JP" sz="2800" dirty="0" smtClean="0">
                <a:solidFill>
                  <a:srgbClr val="FF0000"/>
                </a:solidFill>
              </a:rPr>
              <a:t>function(a){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    alert(a);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 </a:t>
            </a:r>
            <a:r>
              <a:rPr lang="en-US" altLang="ja-JP" sz="2800" dirty="0" smtClean="0">
                <a:solidFill>
                  <a:srgbClr val="FF0000"/>
                </a:solidFill>
              </a:rPr>
              <a:t>         }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};</a:t>
            </a:r>
          </a:p>
          <a:p>
            <a:pPr marL="0" indent="0">
              <a:buNone/>
            </a:pPr>
            <a:endParaRPr lang="en-US" altLang="ja-JP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800" dirty="0">
                <a:solidFill>
                  <a:schemeClr val="bg1"/>
                </a:solidFill>
              </a:rPr>
              <a:t>m</a:t>
            </a:r>
            <a:r>
              <a:rPr lang="en-US" altLang="ja-JP" sz="2800" dirty="0" smtClean="0">
                <a:solidFill>
                  <a:schemeClr val="bg1"/>
                </a:solidFill>
              </a:rPr>
              <a:t>ix[‘f’](‘foo’);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mix.f(‘foo’);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323528" y="4462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32B49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PHP</a:t>
            </a:r>
            <a:r>
              <a:rPr lang="ja-JP" altLang="en-US"/>
              <a:t>と</a:t>
            </a:r>
            <a:r>
              <a:rPr lang="en-US" altLang="ja-JP"/>
              <a:t>JS</a:t>
            </a:r>
            <a:r>
              <a:rPr lang="ja-JP" altLang="en-US"/>
              <a:t>の比較 </a:t>
            </a:r>
            <a:r>
              <a:rPr lang="en-US" altLang="ja-JP"/>
              <a:t>2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545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848" y="-99392"/>
            <a:ext cx="8229600" cy="922114"/>
          </a:xfrm>
        </p:spPr>
        <p:txBody>
          <a:bodyPr/>
          <a:lstStyle/>
          <a:p>
            <a:r>
              <a:rPr lang="ja-JP" altLang="en-US"/>
              <a:t>ガチャ</a:t>
            </a:r>
            <a:r>
              <a:rPr lang="en-US" altLang="ja-JP"/>
              <a:t>API</a:t>
            </a:r>
            <a:r>
              <a:rPr lang="ja-JP" altLang="en-US"/>
              <a:t>を作成する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40152" y="112474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サーバ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504" y="1208946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latin typeface="メイリオ"/>
                <a:ea typeface="メイリオ"/>
                <a:cs typeface="メイリオ"/>
              </a:rPr>
              <a:t>クライアント</a:t>
            </a:r>
          </a:p>
        </p:txBody>
      </p:sp>
      <p:sp>
        <p:nvSpPr>
          <p:cNvPr id="12" name="Rounded Rectangle 17"/>
          <p:cNvSpPr/>
          <p:nvPr/>
        </p:nvSpPr>
        <p:spPr bwMode="auto">
          <a:xfrm>
            <a:off x="4644008" y="1844824"/>
            <a:ext cx="4392488" cy="2244080"/>
          </a:xfrm>
          <a:prstGeom prst="roundRect">
            <a:avLst/>
          </a:prstGeom>
          <a:gradFill>
            <a:gsLst>
              <a:gs pos="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</a:gradFill>
          <a:ln w="12700">
            <a:solidFill>
              <a:srgbClr val="A6A6A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2540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4" descr="ICON_VirtTriangle_flat_Q408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5330279"/>
            <a:ext cx="33591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ICON_Server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872" y="6257181"/>
            <a:ext cx="19050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31"/>
          <p:cNvSpPr>
            <a:spLocks noChangeArrowheads="1"/>
          </p:cNvSpPr>
          <p:nvPr/>
        </p:nvSpPr>
        <p:spPr bwMode="auto">
          <a:xfrm>
            <a:off x="4932040" y="3471664"/>
            <a:ext cx="3888432" cy="53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F388A"/>
              </a:gs>
              <a:gs pos="100000">
                <a:srgbClr val="1564AB">
                  <a:alpha val="98824"/>
                </a:srgbClr>
              </a:gs>
            </a:gsLst>
          </a:gra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CentOS</a:t>
            </a:r>
          </a:p>
        </p:txBody>
      </p:sp>
      <p:sp>
        <p:nvSpPr>
          <p:cNvPr id="16" name="Rounded Rectangle 32"/>
          <p:cNvSpPr>
            <a:spLocks noChangeArrowheads="1"/>
          </p:cNvSpPr>
          <p:nvPr/>
        </p:nvSpPr>
        <p:spPr bwMode="auto">
          <a:xfrm>
            <a:off x="486003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Apache</a:t>
            </a:r>
          </a:p>
        </p:txBody>
      </p:sp>
      <p:sp>
        <p:nvSpPr>
          <p:cNvPr id="17" name="Rounded Rectangle 33"/>
          <p:cNvSpPr>
            <a:spLocks noChangeArrowheads="1"/>
          </p:cNvSpPr>
          <p:nvPr/>
        </p:nvSpPr>
        <p:spPr bwMode="auto">
          <a:xfrm>
            <a:off x="107504" y="2204864"/>
            <a:ext cx="2664296" cy="18722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ja-JP" alt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ブラウザ</a:t>
            </a:r>
            <a:endParaRPr 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07504" y="4221088"/>
            <a:ext cx="8928992" cy="800100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21" name="Rounded Rectangle 31"/>
          <p:cNvSpPr>
            <a:spLocks noChangeArrowheads="1"/>
          </p:cNvSpPr>
          <p:nvPr/>
        </p:nvSpPr>
        <p:spPr bwMode="auto">
          <a:xfrm>
            <a:off x="5220072" y="2708920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gacha.php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22" name="Rounded Rectangle 32"/>
          <p:cNvSpPr>
            <a:spLocks noChangeArrowheads="1"/>
          </p:cNvSpPr>
          <p:nvPr/>
        </p:nvSpPr>
        <p:spPr bwMode="auto">
          <a:xfrm>
            <a:off x="7020272" y="2060848"/>
            <a:ext cx="1944216" cy="12961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MySQL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987824" y="2204864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/>
          <p:cNvSpPr/>
          <p:nvPr/>
        </p:nvSpPr>
        <p:spPr>
          <a:xfrm rot="10800000">
            <a:off x="2843809" y="3140968"/>
            <a:ext cx="1440160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ounded Rectangle 31"/>
          <p:cNvSpPr>
            <a:spLocks noChangeArrowheads="1"/>
          </p:cNvSpPr>
          <p:nvPr/>
        </p:nvSpPr>
        <p:spPr bwMode="auto">
          <a:xfrm>
            <a:off x="827584" y="2996952"/>
            <a:ext cx="1296144" cy="43204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B050"/>
              </a:gs>
              <a:gs pos="89000">
                <a:srgbClr val="32B868"/>
              </a:gs>
            </a:gsLst>
          </a:gradFill>
          <a:ln w="12700">
            <a:solidFill>
              <a:srgbClr val="00B050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chemeClr val="bg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gacha.html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9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1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03648" y="479715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300192" y="479715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52120" y="2132856"/>
            <a:ext cx="1579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</a:p>
        </p:txBody>
      </p:sp>
      <p:sp>
        <p:nvSpPr>
          <p:cNvPr id="23" name="円/楕円 22"/>
          <p:cNvSpPr/>
          <p:nvPr/>
        </p:nvSpPr>
        <p:spPr>
          <a:xfrm>
            <a:off x="1115616" y="4581128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72052" y="55172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3956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2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75656" y="530120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228184" y="530120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1988840"/>
            <a:ext cx="3240360" cy="259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47664" y="472514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8350" y="47878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300192" y="472514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6336" y="4797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5273" y="2034713"/>
            <a:ext cx="157901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</a:t>
            </a:r>
            <a:endParaRPr lang="en-US" altLang="ja-JP"/>
          </a:p>
          <a:p>
            <a:r>
              <a:rPr lang="en-US" altLang="ja-JP"/>
              <a:t>N </a:t>
            </a:r>
            <a:r>
              <a:rPr lang="ja-JP" altLang="en-US"/>
              <a:t>チョコボ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1115616" y="5157192"/>
            <a:ext cx="2376264" cy="936104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572052" y="6093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46312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4122"/>
          </a:xfrm>
        </p:spPr>
        <p:txBody>
          <a:bodyPr/>
          <a:lstStyle/>
          <a:p>
            <a:r>
              <a:rPr lang="ja-JP" altLang="en-US"/>
              <a:t>演習</a:t>
            </a:r>
            <a:r>
              <a:rPr lang="en-US" altLang="ja-JP"/>
              <a:t>. </a:t>
            </a:r>
            <a:r>
              <a:rPr lang="ja-JP" altLang="en-US"/>
              <a:t>ガチャ</a:t>
            </a:r>
            <a:r>
              <a:rPr lang="en-US" altLang="ja-JP"/>
              <a:t>API  3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95536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75656" y="566124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83568" y="2564904"/>
            <a:ext cx="3240360" cy="237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20072" y="1196752"/>
            <a:ext cx="3816424" cy="51845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36096" y="14127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メイリオ"/>
                <a:ea typeface="メイリオ"/>
                <a:cs typeface="メイリオ"/>
              </a:rPr>
              <a:t>ガチャ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6228184" y="5661248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ガチャを引く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508104" y="2564904"/>
            <a:ext cx="3240360" cy="237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4067944" y="2708920"/>
            <a:ext cx="1368152" cy="1296144"/>
          </a:xfrm>
          <a:prstGeom prst="rightArrow">
            <a:avLst>
              <a:gd name="adj1" fmla="val 50000"/>
              <a:gd name="adj2" fmla="val 637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47664" y="508518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88350" y="5147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300192" y="5085184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>
                <a:solidFill>
                  <a:schemeClr val="tx1"/>
                </a:solidFill>
              </a:rPr>
              <a:t>5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596336" y="51571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回</a:t>
            </a:r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85273" y="2564904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SR  </a:t>
            </a:r>
            <a:r>
              <a:rPr kumimoji="1" lang="ja-JP" altLang="en-US"/>
              <a:t>バハムート　</a:t>
            </a:r>
            <a:r>
              <a:rPr kumimoji="1" lang="en-US" altLang="ja-JP"/>
              <a:t>1</a:t>
            </a:r>
            <a:r>
              <a:rPr lang="ja-JP" altLang="en-US"/>
              <a:t>枚</a:t>
            </a:r>
            <a:endParaRPr kumimoji="1" lang="en-US" altLang="ja-JP"/>
          </a:p>
          <a:p>
            <a:r>
              <a:rPr lang="en-US" altLang="ja-JP"/>
              <a:t>R </a:t>
            </a:r>
            <a:r>
              <a:rPr lang="ja-JP" altLang="en-US"/>
              <a:t>イフリート </a:t>
            </a:r>
            <a:r>
              <a:rPr lang="en-US" altLang="ja-JP"/>
              <a:t>2</a:t>
            </a:r>
            <a:r>
              <a:rPr lang="ja-JP" altLang="en-US"/>
              <a:t>枚</a:t>
            </a:r>
            <a:endParaRPr lang="en-US" altLang="ja-JP"/>
          </a:p>
          <a:p>
            <a:r>
              <a:rPr kumimoji="1" lang="en-US" altLang="ja-JP"/>
              <a:t>N </a:t>
            </a:r>
            <a:r>
              <a:rPr kumimoji="1" lang="ja-JP" altLang="en-US"/>
              <a:t>チョコボ</a:t>
            </a:r>
            <a:r>
              <a:rPr kumimoji="1" lang="en-US" altLang="ja-JP"/>
              <a:t> 3</a:t>
            </a:r>
            <a:r>
              <a:rPr kumimoji="1" lang="ja-JP" altLang="en-US"/>
              <a:t>枚</a:t>
            </a:r>
            <a:endParaRPr kumimoji="1" lang="en-US" altLang="ja-JP"/>
          </a:p>
        </p:txBody>
      </p:sp>
      <p:sp>
        <p:nvSpPr>
          <p:cNvPr id="17" name="角丸四角形 16"/>
          <p:cNvSpPr/>
          <p:nvPr/>
        </p:nvSpPr>
        <p:spPr>
          <a:xfrm>
            <a:off x="683568" y="1988840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所持カード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5508104" y="1916832"/>
            <a:ext cx="1800200" cy="5040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所持カード</a:t>
            </a:r>
          </a:p>
        </p:txBody>
      </p:sp>
      <p:sp>
        <p:nvSpPr>
          <p:cNvPr id="19" name="円/楕円 18"/>
          <p:cNvSpPr/>
          <p:nvPr/>
        </p:nvSpPr>
        <p:spPr>
          <a:xfrm>
            <a:off x="467544" y="1844824"/>
            <a:ext cx="2376264" cy="792088"/>
          </a:xfrm>
          <a:prstGeom prst="ellipse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51972" y="26072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F0000"/>
                </a:solidFill>
                <a:latin typeface="メイリオ"/>
                <a:ea typeface="メイリオ"/>
                <a:cs typeface="メイリオ"/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5123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午前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968552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前年の質問に答えるコーナー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lang="en-US" altLang="ja-JP" sz="4000" dirty="0"/>
              <a:t>RESTful</a:t>
            </a:r>
            <a:r>
              <a:rPr lang="ja-JP" altLang="en-US" sz="4000" dirty="0"/>
              <a:t> </a:t>
            </a:r>
            <a:r>
              <a:rPr lang="en-US" altLang="ja-JP" sz="4000" dirty="0"/>
              <a:t>API</a:t>
            </a:r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通信内容をのぞいて見る</a:t>
            </a:r>
            <a:endParaRPr lang="en-US" altLang="ja-JP" sz="3600" dirty="0"/>
          </a:p>
          <a:p>
            <a:pPr lvl="1"/>
            <a:r>
              <a:rPr lang="en-US" altLang="ja-JP" sz="3600" dirty="0"/>
              <a:t> JSON </a:t>
            </a:r>
          </a:p>
          <a:p>
            <a:pPr lvl="1"/>
            <a:r>
              <a:rPr lang="en-US" altLang="ja-JP" sz="3600" dirty="0"/>
              <a:t> API</a:t>
            </a:r>
            <a:r>
              <a:rPr lang="ja-JP" altLang="en-US" sz="3600" dirty="0"/>
              <a:t>を作成する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35808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 sz="6000" dirty="0" smtClean="0"/>
              <a:t>午後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試験の説明</a:t>
            </a:r>
            <a:endParaRPr lang="en-US" altLang="ja-JP" sz="4000" dirty="0"/>
          </a:p>
          <a:p>
            <a:pPr lvl="1"/>
            <a:r>
              <a:rPr lang="ja-JP" altLang="en-US" sz="3600" dirty="0"/>
              <a:t> 範囲、内容</a:t>
            </a:r>
            <a:endParaRPr lang="en-US" altLang="ja-JP" sz="3600" dirty="0"/>
          </a:p>
          <a:p>
            <a:endParaRPr lang="en-US" altLang="ja-JP" sz="4000" dirty="0"/>
          </a:p>
          <a:p>
            <a:r>
              <a:rPr lang="ja-JP" altLang="en-US" sz="4000" dirty="0"/>
              <a:t>オンライン対戦ゲーム</a:t>
            </a:r>
            <a:endParaRPr lang="en-US" altLang="ja-JP" sz="40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開発内容の説明</a:t>
            </a:r>
            <a:r>
              <a:rPr lang="en-US" altLang="ja-JP" sz="3600" dirty="0"/>
              <a:t> </a:t>
            </a:r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進め方の説明</a:t>
            </a:r>
            <a:endParaRPr lang="en-US" altLang="ja-JP" sz="3600" dirty="0"/>
          </a:p>
          <a:p>
            <a:pPr lvl="1"/>
            <a:r>
              <a:rPr lang="en-US" altLang="ja-JP" sz="3600" dirty="0"/>
              <a:t> </a:t>
            </a:r>
            <a:r>
              <a:rPr lang="ja-JP" altLang="en-US" sz="3600" dirty="0"/>
              <a:t>製作開始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50826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9600" dirty="0" smtClean="0"/>
              <a:t>前回休んだ人</a:t>
            </a:r>
            <a:r>
              <a:rPr kumimoji="1" lang="en-US" altLang="ja-JP" sz="9600" dirty="0" smtClean="0"/>
              <a:t/>
            </a:r>
            <a:br>
              <a:rPr kumimoji="1" lang="en-US" altLang="ja-JP" sz="9600" dirty="0" smtClean="0"/>
            </a:br>
            <a:r>
              <a:rPr lang="en-US" altLang="ja-JP" sz="6600" dirty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ﾉｼ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6320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lang="en-US" altLang="ja-JP" sz="9600" dirty="0" smtClean="0"/>
              <a:t>PC</a:t>
            </a:r>
            <a:r>
              <a:rPr lang="ja-JP" altLang="en-US" sz="9600" dirty="0" smtClean="0"/>
              <a:t>借りた人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6600" dirty="0" smtClean="0"/>
              <a:t>(</a:t>
            </a:r>
            <a:r>
              <a:rPr lang="ja-JP" altLang="en-US" sz="6600" dirty="0"/>
              <a:t>ﾟ∀ﾟ</a:t>
            </a:r>
            <a:r>
              <a:rPr lang="en-US" altLang="ja-JP" sz="6600" dirty="0"/>
              <a:t>)</a:t>
            </a:r>
            <a:r>
              <a:rPr lang="ja-JP" altLang="en-US" sz="6600" dirty="0" smtClean="0"/>
              <a:t>ﾉ</a:t>
            </a:r>
            <a:r>
              <a:rPr lang="ja-JP" altLang="en-US" sz="6600" dirty="0"/>
              <a:t>ｼ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5917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まず</a:t>
            </a:r>
            <a:r>
              <a:rPr lang="ja-JP" altLang="en-US" sz="6000" dirty="0" smtClean="0"/>
              <a:t>は追いつこう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ja-JP" sz="4800" dirty="0"/>
              <a:t>GitHub</a:t>
            </a:r>
            <a:r>
              <a:rPr lang="ja-JP" altLang="en-US" sz="4800" dirty="0"/>
              <a:t>の資料見て</a:t>
            </a:r>
            <a:r>
              <a:rPr lang="ja-JP" altLang="en-US" sz="4800" dirty="0" smtClean="0"/>
              <a:t>ね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dirty="0" smtClean="0">
                <a:hlinkClick r:id="rId3"/>
              </a:rPr>
              <a:t>http://github.com/katsube/neec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 dirty="0" smtClean="0"/>
              <a:t>環境</a:t>
            </a:r>
            <a:r>
              <a:rPr lang="ja-JP" altLang="en-US" sz="4800" dirty="0"/>
              <a:t>構築</a:t>
            </a:r>
            <a:endParaRPr lang="en-US" altLang="ja-JP" sz="4800" dirty="0"/>
          </a:p>
          <a:p>
            <a:pPr marL="742950" indent="-742950">
              <a:buFont typeface="+mj-lt"/>
              <a:buAutoNum type="arabicPeriod"/>
            </a:pPr>
            <a:endParaRPr kumimoji="1" lang="en-US" altLang="ja-JP" sz="48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4800" dirty="0" smtClean="0"/>
              <a:t>環境構築で困ったらすぐに聞いてください</a:t>
            </a:r>
            <a:endParaRPr kumimoji="1" lang="en-US" altLang="ja-JP" sz="4800" dirty="0" smtClean="0"/>
          </a:p>
        </p:txBody>
      </p:sp>
    </p:spTree>
    <p:extLst>
      <p:ext uri="{BB962C8B-B14F-4D97-AF65-F5344CB8AC3E}">
        <p14:creationId xmlns:p14="http://schemas.microsoft.com/office/powerpoint/2010/main" val="169184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96752"/>
            <a:ext cx="8229600" cy="4464496"/>
          </a:xfrm>
        </p:spPr>
        <p:txBody>
          <a:bodyPr>
            <a:noAutofit/>
          </a:bodyPr>
          <a:lstStyle/>
          <a:p>
            <a:r>
              <a:rPr kumimoji="1" lang="ja-JP" altLang="en-US" sz="8800" dirty="0" smtClean="0"/>
              <a:t>アンケート</a:t>
            </a:r>
            <a:r>
              <a:rPr kumimoji="1" lang="en-US" altLang="ja-JP" sz="8800" dirty="0" smtClean="0"/>
              <a:t/>
            </a:r>
            <a:br>
              <a:rPr kumimoji="1" lang="en-US" altLang="ja-JP" sz="8800" dirty="0" smtClean="0"/>
            </a:br>
            <a:r>
              <a:rPr lang="ja-JP" altLang="en-US" sz="7200" dirty="0" smtClean="0"/>
              <a:t>（出席カード）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17692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13843</TotalTime>
  <Words>1328</Words>
  <Application>Microsoft Macintosh PowerPoint</Application>
  <PresentationFormat>画面に合わせる (4:3)</PresentationFormat>
  <Paragraphs>281</Paragraphs>
  <Slides>37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37</vt:i4>
      </vt:variant>
    </vt:vector>
  </HeadingPairs>
  <TitlesOfParts>
    <vt:vector size="40" baseType="lpstr">
      <vt:lpstr>Office ​​テーマ</vt:lpstr>
      <vt:lpstr>1_Office ​​テーマ</vt:lpstr>
      <vt:lpstr>2_Office ​​テーマ</vt:lpstr>
      <vt:lpstr>モバイル プログラミング2</vt:lpstr>
      <vt:lpstr>教材をDLしてください</vt:lpstr>
      <vt:lpstr>本日の予定</vt:lpstr>
      <vt:lpstr>午前</vt:lpstr>
      <vt:lpstr>午後</vt:lpstr>
      <vt:lpstr>前回休んだ人 (ﾟ∀ﾟ)ﾉｼ</vt:lpstr>
      <vt:lpstr>PC借りた人 (ﾟ∀ﾟ)ﾉｼ</vt:lpstr>
      <vt:lpstr>まずは追いつこう</vt:lpstr>
      <vt:lpstr>アンケート （出席カード）</vt:lpstr>
      <vt:lpstr>アンケート</vt:lpstr>
      <vt:lpstr>アンケート</vt:lpstr>
      <vt:lpstr>アンケート</vt:lpstr>
      <vt:lpstr>アンケート</vt:lpstr>
      <vt:lpstr>アンケートに 答えるコーナー</vt:lpstr>
      <vt:lpstr>質問</vt:lpstr>
      <vt:lpstr>RESTful API</vt:lpstr>
      <vt:lpstr>クライアント・サーバ間通信</vt:lpstr>
      <vt:lpstr>実際に通信内容をのぞいて見る</vt:lpstr>
      <vt:lpstr>クライアント・サーバ間通信</vt:lpstr>
      <vt:lpstr>クライアント・サーバ間通信</vt:lpstr>
      <vt:lpstr>JSON</vt:lpstr>
      <vt:lpstr>JavaScriptの記述方法のおさらい</vt:lpstr>
      <vt:lpstr>JSON例</vt:lpstr>
      <vt:lpstr>JSON例</vt:lpstr>
      <vt:lpstr>JSON例</vt:lpstr>
      <vt:lpstr>実際にAPIを試してみる</vt:lpstr>
      <vt:lpstr>教材をDLしてください</vt:lpstr>
      <vt:lpstr>サーバのIPアドレスを確認</vt:lpstr>
      <vt:lpstr>APIを作ってみる (Server)</vt:lpstr>
      <vt:lpstr>APIを作ってみる (Client)</vt:lpstr>
      <vt:lpstr>APIを作ってみる (Client)</vt:lpstr>
      <vt:lpstr>PHPとJSの比較 1</vt:lpstr>
      <vt:lpstr>PowerPoint プレゼンテーション</vt:lpstr>
      <vt:lpstr>ガチャAPIを作成する</vt:lpstr>
      <vt:lpstr>演習. ガチャAPI  1</vt:lpstr>
      <vt:lpstr>演習. ガチャAPI  2</vt:lpstr>
      <vt:lpstr>演習. ガチャAPI 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AZUSAのファイルをPowerpointにしてみた</dc:title>
  <dc:creator>wslash</dc:creator>
  <cp:lastModifiedBy>勝部 麻季人</cp:lastModifiedBy>
  <cp:revision>1329</cp:revision>
  <cp:lastPrinted>2014-09-23T04:56:28Z</cp:lastPrinted>
  <dcterms:created xsi:type="dcterms:W3CDTF">2014-08-31T11:33:13Z</dcterms:created>
  <dcterms:modified xsi:type="dcterms:W3CDTF">2017-01-13T08:26:22Z</dcterms:modified>
</cp:coreProperties>
</file>