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3" r:id="rId2"/>
    <p:sldId id="265" r:id="rId3"/>
    <p:sldId id="260" r:id="rId4"/>
    <p:sldId id="259" r:id="rId5"/>
    <p:sldId id="262" r:id="rId6"/>
    <p:sldId id="266" r:id="rId7"/>
    <p:sldId id="258" r:id="rId8"/>
    <p:sldId id="261" r:id="rId9"/>
    <p:sldId id="257" r:id="rId10"/>
    <p:sldId id="267" r:id="rId11"/>
    <p:sldId id="256" r:id="rId12"/>
    <p:sldId id="264" r:id="rId13"/>
    <p:sldId id="268"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81" autoAdjust="0"/>
  </p:normalViewPr>
  <p:slideViewPr>
    <p:cSldViewPr>
      <p:cViewPr varScale="1">
        <p:scale>
          <a:sx n="62" d="100"/>
          <a:sy n="62" d="100"/>
        </p:scale>
        <p:origin x="-101" y="-322"/>
      </p:cViewPr>
      <p:guideLst>
        <p:guide orient="horz" pos="2160"/>
        <p:guide pos="2880"/>
      </p:guideLst>
    </p:cSldViewPr>
  </p:slideViewPr>
  <p:notesTextViewPr>
    <p:cViewPr>
      <p:scale>
        <a:sx n="1" d="1"/>
        <a:sy n="1" d="1"/>
      </p:scale>
      <p:origin x="0" y="4454"/>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15F37-0CBA-45E1-B7F6-039355D7C147}" type="datetimeFigureOut">
              <a:rPr kumimoji="1" lang="ja-JP" altLang="en-US" smtClean="0"/>
              <a:pPr/>
              <a:t>2017/7/5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8CF4CF-EF5B-4B2A-B577-39C4829821C4}" type="slidenum">
              <a:rPr kumimoji="1" lang="ja-JP" altLang="en-US" smtClean="0"/>
              <a:pPr/>
              <a:t>&lt;#&gt;</a:t>
            </a:fld>
            <a:endParaRPr kumimoji="1" lang="ja-JP" altLang="en-US"/>
          </a:p>
        </p:txBody>
      </p:sp>
    </p:spTree>
    <p:extLst>
      <p:ext uri="{BB962C8B-B14F-4D97-AF65-F5344CB8AC3E}">
        <p14:creationId xmlns:p14="http://schemas.microsoft.com/office/powerpoint/2010/main" xmlns="" val="10659359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8CF4CF-EF5B-4B2A-B577-39C4829821C4}" type="slidenum">
              <a:rPr kumimoji="1" lang="ja-JP" altLang="en-US" smtClean="0"/>
              <a:pPr/>
              <a:t>1</a:t>
            </a:fld>
            <a:endParaRPr kumimoji="1" lang="ja-JP" altLang="en-US"/>
          </a:p>
        </p:txBody>
      </p:sp>
    </p:spTree>
    <p:extLst>
      <p:ext uri="{BB962C8B-B14F-4D97-AF65-F5344CB8AC3E}">
        <p14:creationId xmlns:p14="http://schemas.microsoft.com/office/powerpoint/2010/main" xmlns="" val="1979014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8CF4CF-EF5B-4B2A-B577-39C4829821C4}" type="slidenum">
              <a:rPr kumimoji="1" lang="ja-JP" altLang="en-US" smtClean="0"/>
              <a:pPr/>
              <a:t>10</a:t>
            </a:fld>
            <a:endParaRPr kumimoji="1" lang="ja-JP" altLang="en-US"/>
          </a:p>
        </p:txBody>
      </p:sp>
    </p:spTree>
    <p:extLst>
      <p:ext uri="{BB962C8B-B14F-4D97-AF65-F5344CB8AC3E}">
        <p14:creationId xmlns:p14="http://schemas.microsoft.com/office/powerpoint/2010/main" xmlns="" val="344109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70000" lnSpcReduction="20000"/>
          </a:bodyPr>
          <a:lstStyle/>
          <a:p>
            <a:r>
              <a:rPr kumimoji="1" lang="ja-JP" altLang="en-US" dirty="0" smtClean="0"/>
              <a:t>このマクロを用いたテストの流れをご説明致します。</a:t>
            </a:r>
          </a:p>
          <a:p>
            <a:r>
              <a:rPr kumimoji="1" lang="en-US" altLang="ja-JP" dirty="0" smtClean="0"/>
              <a:t>1. </a:t>
            </a:r>
            <a:r>
              <a:rPr kumimoji="1" lang="ja-JP" altLang="en-US" dirty="0" smtClean="0"/>
              <a:t>まず最初にテストケース毎にエビデンスを格納するフォルダを作成し、エビデンスを纏める空の状態の</a:t>
            </a:r>
            <a:r>
              <a:rPr kumimoji="1" lang="en-US" altLang="ja-JP" dirty="0" smtClean="0"/>
              <a:t>excel</a:t>
            </a:r>
            <a:r>
              <a:rPr kumimoji="1" lang="ja-JP" altLang="en-US" dirty="0" smtClean="0"/>
              <a:t>ファイルを用意します。</a:t>
            </a:r>
          </a:p>
          <a:p>
            <a:r>
              <a:rPr kumimoji="1" lang="ja-JP" altLang="en-US" dirty="0" smtClean="0"/>
              <a:t>それにはこのエビデンス用フォルダ及びファイルを作成</a:t>
            </a:r>
            <a:r>
              <a:rPr kumimoji="1" lang="en-US" altLang="ja-JP" dirty="0" smtClean="0"/>
              <a:t>.</a:t>
            </a:r>
            <a:r>
              <a:rPr kumimoji="1" lang="en-US" altLang="ja-JP" dirty="0" err="1" smtClean="0"/>
              <a:t>xlsm</a:t>
            </a:r>
            <a:r>
              <a:rPr kumimoji="1" lang="ja-JP" altLang="en-US" dirty="0" smtClean="0"/>
              <a:t>マクロを使います。</a:t>
            </a:r>
          </a:p>
          <a:p>
            <a:r>
              <a:rPr kumimoji="1" lang="ja-JP" altLang="en-US" dirty="0" smtClean="0"/>
              <a:t>このマクロの使い方をご説明します。</a:t>
            </a:r>
          </a:p>
          <a:p>
            <a:r>
              <a:rPr kumimoji="1" lang="ja-JP" altLang="en-US" dirty="0" smtClean="0"/>
              <a:t>まずこのフォルダ名の列に作成するテストケース番号を入力していきます。</a:t>
            </a:r>
          </a:p>
          <a:p>
            <a:r>
              <a:rPr kumimoji="1" lang="ja-JP" altLang="en-US" dirty="0" smtClean="0"/>
              <a:t>そしてテストケースタイトルの列には実施するテストケースのテストケース名を入力します。</a:t>
            </a:r>
          </a:p>
          <a:p>
            <a:r>
              <a:rPr kumimoji="1" lang="ja-JP" altLang="en-US" dirty="0" smtClean="0"/>
              <a:t>続いてこのボタンを押しますと、エビデンスを纏めるマクロを選択するダイアログが表示されます。</a:t>
            </a:r>
          </a:p>
          <a:p>
            <a:r>
              <a:rPr kumimoji="1" lang="ja-JP" altLang="en-US" dirty="0" smtClean="0"/>
              <a:t>ここでエビデンスを纏めるマクロを選択します。</a:t>
            </a:r>
          </a:p>
          <a:p>
            <a:r>
              <a:rPr kumimoji="1" lang="ja-JP" altLang="en-US" dirty="0" smtClean="0"/>
              <a:t>すると、記入したフォルダ名でフォルダが作成され、中にエビデンスを纏める</a:t>
            </a:r>
            <a:r>
              <a:rPr kumimoji="1" lang="en-US" altLang="ja-JP" dirty="0" smtClean="0"/>
              <a:t>excel</a:t>
            </a:r>
            <a:r>
              <a:rPr kumimoji="1" lang="ja-JP" altLang="en-US" dirty="0" smtClean="0"/>
              <a:t>ファイルが作成されます。そしてテストケースタイトルの列に入力したテストケース名が、エビデンスを纏める</a:t>
            </a:r>
            <a:r>
              <a:rPr kumimoji="1" lang="en-US" altLang="ja-JP" dirty="0" smtClean="0"/>
              <a:t>excel</a:t>
            </a:r>
            <a:r>
              <a:rPr kumimoji="1" lang="ja-JP" altLang="en-US" dirty="0" smtClean="0"/>
              <a:t>ファイルに転記されます。</a:t>
            </a:r>
          </a:p>
          <a:p>
            <a:endParaRPr kumimoji="1" lang="ja-JP" altLang="en-US" dirty="0" smtClean="0"/>
          </a:p>
          <a:p>
            <a:r>
              <a:rPr kumimoji="1" lang="en-US" altLang="ja-JP" dirty="0" smtClean="0"/>
              <a:t>2. </a:t>
            </a:r>
            <a:r>
              <a:rPr kumimoji="1" lang="ja-JP" altLang="en-US" dirty="0" smtClean="0"/>
              <a:t>この状態からテストを開始します。</a:t>
            </a:r>
          </a:p>
          <a:p>
            <a:r>
              <a:rPr kumimoji="1" lang="ja-JP" altLang="en-US" dirty="0" smtClean="0"/>
              <a:t>各テストケース毎のエビデンスは、対応するフォルダ内に保存していきます。</a:t>
            </a:r>
          </a:p>
          <a:p>
            <a:r>
              <a:rPr kumimoji="1" lang="ja-JP" altLang="en-US" dirty="0" smtClean="0"/>
              <a:t>そして保存するエビデンスのファイル名にはルールがあります。</a:t>
            </a:r>
          </a:p>
          <a:p>
            <a:endParaRPr kumimoji="1" lang="ja-JP" altLang="en-US" dirty="0" smtClean="0"/>
          </a:p>
          <a:p>
            <a:r>
              <a:rPr kumimoji="1" lang="ja-JP" altLang="en-US" dirty="0" smtClean="0"/>
              <a:t>「</a:t>
            </a:r>
            <a:r>
              <a:rPr kumimoji="1" lang="en-US" altLang="ja-JP" dirty="0" smtClean="0"/>
              <a:t>step_</a:t>
            </a:r>
            <a:r>
              <a:rPr kumimoji="1" lang="ja-JP" altLang="en-US" dirty="0" smtClean="0"/>
              <a:t>貼付順</a:t>
            </a:r>
            <a:r>
              <a:rPr kumimoji="1" lang="en-US" altLang="ja-JP" dirty="0" smtClean="0"/>
              <a:t>-DB</a:t>
            </a:r>
            <a:r>
              <a:rPr kumimoji="1" lang="ja-JP" altLang="en-US" dirty="0" smtClean="0"/>
              <a:t>名</a:t>
            </a:r>
            <a:r>
              <a:rPr kumimoji="1" lang="en-US" altLang="ja-JP" dirty="0" smtClean="0"/>
              <a:t>.</a:t>
            </a:r>
            <a:r>
              <a:rPr kumimoji="1" lang="en-US" altLang="ja-JP" dirty="0" err="1" smtClean="0"/>
              <a:t>xls</a:t>
            </a:r>
            <a:r>
              <a:rPr kumimoji="1" lang="ja-JP" altLang="en-US" dirty="0" smtClean="0"/>
              <a:t>」</a:t>
            </a:r>
          </a:p>
          <a:p>
            <a:r>
              <a:rPr kumimoji="1" lang="ja-JP" altLang="en-US" dirty="0" smtClean="0"/>
              <a:t>→</a:t>
            </a:r>
            <a:r>
              <a:rPr kumimoji="1" lang="en-US" altLang="ja-JP" dirty="0" smtClean="0"/>
              <a:t>0_ec.xls</a:t>
            </a:r>
          </a:p>
          <a:p>
            <a:r>
              <a:rPr kumimoji="1" lang="ja-JP" altLang="en-US" dirty="0" smtClean="0"/>
              <a:t>「</a:t>
            </a:r>
            <a:r>
              <a:rPr kumimoji="1" lang="en-US" altLang="ja-JP" dirty="0" smtClean="0"/>
              <a:t>step_</a:t>
            </a:r>
            <a:r>
              <a:rPr kumimoji="1" lang="ja-JP" altLang="en-US" dirty="0" smtClean="0"/>
              <a:t>貼付順</a:t>
            </a:r>
            <a:r>
              <a:rPr kumimoji="1" lang="en-US" altLang="ja-JP" dirty="0" smtClean="0"/>
              <a:t>-</a:t>
            </a:r>
            <a:r>
              <a:rPr kumimoji="1" lang="ja-JP" altLang="en-US" dirty="0" smtClean="0"/>
              <a:t>画像名</a:t>
            </a:r>
            <a:r>
              <a:rPr kumimoji="1" lang="en-US" altLang="ja-JP" dirty="0" smtClean="0"/>
              <a:t>.</a:t>
            </a:r>
            <a:r>
              <a:rPr kumimoji="1" lang="ja-JP" altLang="en-US" dirty="0" smtClean="0"/>
              <a:t>画像拡張子」</a:t>
            </a:r>
          </a:p>
          <a:p>
            <a:r>
              <a:rPr kumimoji="1" lang="ja-JP" altLang="en-US" dirty="0" smtClean="0"/>
              <a:t>→</a:t>
            </a:r>
            <a:r>
              <a:rPr kumimoji="1" lang="en-US" altLang="ja-JP" dirty="0" smtClean="0"/>
              <a:t>0_1-■</a:t>
            </a:r>
            <a:r>
              <a:rPr kumimoji="1" lang="ja-JP" altLang="en-US" dirty="0" smtClean="0"/>
              <a:t>メールテンプレート確認画面</a:t>
            </a:r>
            <a:r>
              <a:rPr kumimoji="1" lang="en-US" altLang="ja-JP" dirty="0" smtClean="0"/>
              <a:t>.</a:t>
            </a:r>
            <a:r>
              <a:rPr kumimoji="1" lang="en-US" altLang="ja-JP" dirty="0" err="1" smtClean="0"/>
              <a:t>png</a:t>
            </a:r>
            <a:endParaRPr kumimoji="1" lang="en-US" altLang="ja-JP" dirty="0" smtClean="0"/>
          </a:p>
          <a:p>
            <a:endParaRPr kumimoji="1" lang="en-US" altLang="ja-JP" dirty="0" smtClean="0"/>
          </a:p>
          <a:p>
            <a:r>
              <a:rPr kumimoji="1" lang="en-US" altLang="ja-JP" dirty="0" smtClean="0"/>
              <a:t>※</a:t>
            </a:r>
          </a:p>
          <a:p>
            <a:r>
              <a:rPr kumimoji="1" lang="ja-JP" altLang="en-US" dirty="0" smtClean="0"/>
              <a:t>画像の拡張子は</a:t>
            </a:r>
            <a:r>
              <a:rPr kumimoji="1" lang="en-US" altLang="ja-JP" dirty="0" err="1" smtClean="0"/>
              <a:t>png</a:t>
            </a:r>
            <a:r>
              <a:rPr kumimoji="1" lang="ja-JP" altLang="en-US" dirty="0" smtClean="0"/>
              <a:t>と</a:t>
            </a:r>
            <a:r>
              <a:rPr kumimoji="1" lang="en-US" altLang="ja-JP" dirty="0" smtClean="0"/>
              <a:t>jpg</a:t>
            </a:r>
            <a:r>
              <a:rPr kumimoji="1" lang="ja-JP" altLang="en-US" dirty="0" smtClean="0"/>
              <a:t>が対応しています。</a:t>
            </a:r>
          </a:p>
          <a:p>
            <a:r>
              <a:rPr kumimoji="1" lang="ja-JP" altLang="en-US" dirty="0" smtClean="0"/>
              <a:t>ファイル名にスペースを入れることはできません。</a:t>
            </a:r>
          </a:p>
          <a:p>
            <a:endParaRPr kumimoji="1" lang="ja-JP" altLang="en-US" dirty="0" smtClean="0"/>
          </a:p>
          <a:p>
            <a:r>
              <a:rPr kumimoji="1" lang="en-US" altLang="ja-JP" dirty="0" smtClean="0"/>
              <a:t>3. </a:t>
            </a:r>
            <a:r>
              <a:rPr kumimoji="1" lang="ja-JP" altLang="en-US" dirty="0" smtClean="0"/>
              <a:t>テストが終わりましたらエビデンスを纏める作業に入ります。</a:t>
            </a:r>
          </a:p>
          <a:p>
            <a:r>
              <a:rPr kumimoji="1" lang="ja-JP" altLang="en-US" dirty="0" smtClean="0"/>
              <a:t>テストケースごとにエビデンスを纏めたフォルダ内にあるマクロを開きます。</a:t>
            </a:r>
          </a:p>
          <a:p>
            <a:r>
              <a:rPr kumimoji="1" lang="en-US" altLang="ja-JP" dirty="0" smtClean="0"/>
              <a:t>DB</a:t>
            </a:r>
            <a:r>
              <a:rPr kumimoji="1" lang="ja-JP" altLang="en-US" dirty="0" smtClean="0"/>
              <a:t>名、テーブル名、</a:t>
            </a:r>
            <a:r>
              <a:rPr kumimoji="1" lang="en-US" altLang="ja-JP" dirty="0" smtClean="0"/>
              <a:t>DB</a:t>
            </a:r>
            <a:r>
              <a:rPr kumimoji="1" lang="ja-JP" altLang="en-US" dirty="0" smtClean="0"/>
              <a:t>エビデンスの対象のシート名と必要なカラム名を設定します。</a:t>
            </a:r>
          </a:p>
          <a:p>
            <a:r>
              <a:rPr kumimoji="1" lang="ja-JP" altLang="en-US" dirty="0" smtClean="0"/>
              <a:t>尚、</a:t>
            </a:r>
            <a:r>
              <a:rPr kumimoji="1" lang="en-US" altLang="ja-JP" dirty="0" smtClean="0"/>
              <a:t>DB</a:t>
            </a:r>
            <a:r>
              <a:rPr kumimoji="1" lang="ja-JP" altLang="en-US" dirty="0" smtClean="0"/>
              <a:t>名は</a:t>
            </a:r>
            <a:r>
              <a:rPr kumimoji="1" lang="en-US" altLang="ja-JP" dirty="0" smtClean="0"/>
              <a:t>DB</a:t>
            </a:r>
            <a:r>
              <a:rPr kumimoji="1" lang="ja-JP" altLang="en-US" dirty="0" smtClean="0"/>
              <a:t>エビデンスのファイル名に対応しています。</a:t>
            </a:r>
          </a:p>
          <a:p>
            <a:r>
              <a:rPr kumimoji="1" lang="ja-JP" altLang="en-US" dirty="0" smtClean="0"/>
              <a:t>テーブルには纏めエビデンスに記載したいテーブル名を入力します。</a:t>
            </a:r>
          </a:p>
          <a:p>
            <a:r>
              <a:rPr kumimoji="1" lang="ja-JP" altLang="en-US" dirty="0" smtClean="0"/>
              <a:t>シート名は</a:t>
            </a:r>
            <a:r>
              <a:rPr kumimoji="1" lang="en-US" altLang="ja-JP" dirty="0" smtClean="0"/>
              <a:t>DB</a:t>
            </a:r>
            <a:r>
              <a:rPr kumimoji="1" lang="ja-JP" altLang="en-US" dirty="0" smtClean="0"/>
              <a:t>エビデンスのシート名に当たります。</a:t>
            </a:r>
          </a:p>
          <a:p>
            <a:endParaRPr kumimoji="1" lang="ja-JP" altLang="en-US" dirty="0" smtClean="0"/>
          </a:p>
          <a:p>
            <a:r>
              <a:rPr kumimoji="1" lang="en-US" altLang="ja-JP" dirty="0" smtClean="0"/>
              <a:t>4. </a:t>
            </a:r>
            <a:r>
              <a:rPr kumimoji="1" lang="ja-JP" altLang="en-US" dirty="0" smtClean="0"/>
              <a:t>ボタンを押下しますと、ファイル名に指定したテスト</a:t>
            </a:r>
            <a:r>
              <a:rPr kumimoji="1" lang="en-US" altLang="ja-JP" dirty="0" smtClean="0"/>
              <a:t>step</a:t>
            </a:r>
            <a:r>
              <a:rPr kumimoji="1" lang="ja-JP" altLang="en-US" dirty="0" smtClean="0"/>
              <a:t>の順に各エビデンスが張り付けられていきます。</a:t>
            </a:r>
          </a:p>
          <a:p>
            <a:endParaRPr kumimoji="1" lang="ja-JP" altLang="en-US" dirty="0" smtClean="0"/>
          </a:p>
          <a:p>
            <a:r>
              <a:rPr kumimoji="1" lang="ja-JP" altLang="en-US" dirty="0" smtClean="0"/>
              <a:t>この様にしてテストケースごとにエビデンスを纏める作業時間を短縮します。</a:t>
            </a:r>
          </a:p>
          <a:p>
            <a:endParaRPr kumimoji="1" lang="ja-JP" altLang="en-US" dirty="0" smtClean="0"/>
          </a:p>
          <a:p>
            <a:r>
              <a:rPr kumimoji="1" lang="ja-JP" altLang="en-US" dirty="0" smtClean="0"/>
              <a:t>続いて、全てのテストケースで必要な</a:t>
            </a:r>
            <a:r>
              <a:rPr kumimoji="1" lang="en-US" altLang="ja-JP" dirty="0" smtClean="0"/>
              <a:t>DB</a:t>
            </a:r>
            <a:r>
              <a:rPr kumimoji="1" lang="ja-JP" altLang="en-US" dirty="0" smtClean="0"/>
              <a:t>テーブルやカラムが同じ場合のエビデンスの纏め方法についてご説明いたします。</a:t>
            </a:r>
          </a:p>
          <a:p>
            <a:r>
              <a:rPr kumimoji="1" lang="ja-JP" altLang="en-US" dirty="0" smtClean="0"/>
              <a:t>この場合はこちらのマクロをテストケースごとのフォルダの上の階層に置き、実行します。</a:t>
            </a:r>
          </a:p>
          <a:p>
            <a:endParaRPr kumimoji="1" lang="ja-JP" altLang="en-US" smtClean="0"/>
          </a:p>
          <a:p>
            <a:endParaRPr kumimoji="1" lang="ja-JP" altLang="en-US"/>
          </a:p>
        </p:txBody>
      </p:sp>
      <p:sp>
        <p:nvSpPr>
          <p:cNvPr id="4" name="スライド番号プレースホルダ 3"/>
          <p:cNvSpPr>
            <a:spLocks noGrp="1"/>
          </p:cNvSpPr>
          <p:nvPr>
            <p:ph type="sldNum" sz="quarter" idx="10"/>
          </p:nvPr>
        </p:nvSpPr>
        <p:spPr/>
        <p:txBody>
          <a:bodyPr/>
          <a:lstStyle/>
          <a:p>
            <a:fld id="{F48CF4CF-EF5B-4B2A-B577-39C4829821C4}"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48CF4CF-EF5B-4B2A-B577-39C4829821C4}" type="slidenum">
              <a:rPr kumimoji="1" lang="ja-JP" altLang="en-US" smtClean="0"/>
              <a:pPr/>
              <a:t>12</a:t>
            </a:fld>
            <a:endParaRPr kumimoji="1" lang="ja-JP" altLang="en-US"/>
          </a:p>
        </p:txBody>
      </p:sp>
    </p:spTree>
    <p:extLst>
      <p:ext uri="{BB962C8B-B14F-4D97-AF65-F5344CB8AC3E}">
        <p14:creationId xmlns:p14="http://schemas.microsoft.com/office/powerpoint/2010/main" xmlns="" val="3076537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48CF4CF-EF5B-4B2A-B577-39C4829821C4}" type="slidenum">
              <a:rPr kumimoji="1" lang="ja-JP" altLang="en-US" smtClean="0"/>
              <a:pPr/>
              <a:t>13</a:t>
            </a:fld>
            <a:endParaRPr kumimoji="1" lang="ja-JP" altLang="en-US"/>
          </a:p>
        </p:txBody>
      </p:sp>
    </p:spTree>
    <p:extLst>
      <p:ext uri="{BB962C8B-B14F-4D97-AF65-F5344CB8AC3E}">
        <p14:creationId xmlns:p14="http://schemas.microsoft.com/office/powerpoint/2010/main" xmlns="" val="307653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F48CF4CF-EF5B-4B2A-B577-39C4829821C4}" type="slidenum">
              <a:rPr kumimoji="1" lang="ja-JP" altLang="en-US" smtClean="0"/>
              <a:pPr/>
              <a:t>2</a:t>
            </a:fld>
            <a:endParaRPr kumimoji="1" lang="ja-JP" altLang="en-US"/>
          </a:p>
        </p:txBody>
      </p:sp>
    </p:spTree>
    <p:extLst>
      <p:ext uri="{BB962C8B-B14F-4D97-AF65-F5344CB8AC3E}">
        <p14:creationId xmlns:p14="http://schemas.microsoft.com/office/powerpoint/2010/main" xmlns="" val="2804632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8CF4CF-EF5B-4B2A-B577-39C4829821C4}" type="slidenum">
              <a:rPr kumimoji="1" lang="ja-JP" altLang="en-US" smtClean="0"/>
              <a:pPr/>
              <a:t>3</a:t>
            </a:fld>
            <a:endParaRPr kumimoji="1" lang="ja-JP" altLang="en-US"/>
          </a:p>
        </p:txBody>
      </p:sp>
    </p:spTree>
    <p:extLst>
      <p:ext uri="{BB962C8B-B14F-4D97-AF65-F5344CB8AC3E}">
        <p14:creationId xmlns:p14="http://schemas.microsoft.com/office/powerpoint/2010/main" xmlns="" val="2804632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8CF4CF-EF5B-4B2A-B577-39C4829821C4}" type="slidenum">
              <a:rPr kumimoji="1" lang="ja-JP" altLang="en-US" smtClean="0"/>
              <a:pPr/>
              <a:t>4</a:t>
            </a:fld>
            <a:endParaRPr kumimoji="1" lang="ja-JP" altLang="en-US"/>
          </a:p>
        </p:txBody>
      </p:sp>
    </p:spTree>
    <p:extLst>
      <p:ext uri="{BB962C8B-B14F-4D97-AF65-F5344CB8AC3E}">
        <p14:creationId xmlns:p14="http://schemas.microsoft.com/office/powerpoint/2010/main" xmlns="" val="2804632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48CF4CF-EF5B-4B2A-B577-39C4829821C4}" type="slidenum">
              <a:rPr kumimoji="1" lang="ja-JP" altLang="en-US" smtClean="0"/>
              <a:pPr/>
              <a:t>5</a:t>
            </a:fld>
            <a:endParaRPr kumimoji="1" lang="ja-JP" altLang="en-US"/>
          </a:p>
        </p:txBody>
      </p:sp>
    </p:spTree>
    <p:extLst>
      <p:ext uri="{BB962C8B-B14F-4D97-AF65-F5344CB8AC3E}">
        <p14:creationId xmlns:p14="http://schemas.microsoft.com/office/powerpoint/2010/main" xmlns="" val="1238998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8CF4CF-EF5B-4B2A-B577-39C4829821C4}" type="slidenum">
              <a:rPr kumimoji="1" lang="ja-JP" altLang="en-US" smtClean="0"/>
              <a:pPr/>
              <a:t>6</a:t>
            </a:fld>
            <a:endParaRPr kumimoji="1" lang="ja-JP" altLang="en-US"/>
          </a:p>
        </p:txBody>
      </p:sp>
    </p:spTree>
    <p:extLst>
      <p:ext uri="{BB962C8B-B14F-4D97-AF65-F5344CB8AC3E}">
        <p14:creationId xmlns:p14="http://schemas.microsoft.com/office/powerpoint/2010/main" xmlns="" val="3441094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8CF4CF-EF5B-4B2A-B577-39C4829821C4}" type="slidenum">
              <a:rPr kumimoji="1" lang="ja-JP" altLang="en-US" smtClean="0"/>
              <a:pPr/>
              <a:t>7</a:t>
            </a:fld>
            <a:endParaRPr kumimoji="1" lang="ja-JP" altLang="en-US"/>
          </a:p>
        </p:txBody>
      </p:sp>
    </p:spTree>
    <p:extLst>
      <p:ext uri="{BB962C8B-B14F-4D97-AF65-F5344CB8AC3E}">
        <p14:creationId xmlns:p14="http://schemas.microsoft.com/office/powerpoint/2010/main" xmlns="" val="2804632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48CF4CF-EF5B-4B2A-B577-39C4829821C4}" type="slidenum">
              <a:rPr kumimoji="1" lang="ja-JP" altLang="en-US" smtClean="0"/>
              <a:pPr/>
              <a:t>8</a:t>
            </a:fld>
            <a:endParaRPr kumimoji="1" lang="ja-JP" altLang="en-US"/>
          </a:p>
        </p:txBody>
      </p:sp>
    </p:spTree>
    <p:extLst>
      <p:ext uri="{BB962C8B-B14F-4D97-AF65-F5344CB8AC3E}">
        <p14:creationId xmlns:p14="http://schemas.microsoft.com/office/powerpoint/2010/main" xmlns="" val="1238998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8CF4CF-EF5B-4B2A-B577-39C4829821C4}" type="slidenum">
              <a:rPr kumimoji="1" lang="ja-JP" altLang="en-US" smtClean="0"/>
              <a:pPr/>
              <a:t>9</a:t>
            </a:fld>
            <a:endParaRPr kumimoji="1" lang="ja-JP" altLang="en-US"/>
          </a:p>
        </p:txBody>
      </p:sp>
    </p:spTree>
    <p:extLst>
      <p:ext uri="{BB962C8B-B14F-4D97-AF65-F5344CB8AC3E}">
        <p14:creationId xmlns:p14="http://schemas.microsoft.com/office/powerpoint/2010/main" xmlns="" val="1238998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891A081-A7F0-48AD-805F-C9A3C288E2A6}" type="datetimeFigureOut">
              <a:rPr kumimoji="1" lang="ja-JP" altLang="en-US" smtClean="0"/>
              <a:pPr/>
              <a:t>2017/7/5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B2D19E5-1F50-4D55-8ED6-FACE67ED555A}" type="slidenum">
              <a:rPr kumimoji="1" lang="ja-JP" altLang="en-US" smtClean="0"/>
              <a:pPr/>
              <a:t>&lt;#&gt;</a:t>
            </a:fld>
            <a:endParaRPr kumimoji="1" lang="ja-JP" altLang="en-US"/>
          </a:p>
        </p:txBody>
      </p:sp>
    </p:spTree>
    <p:extLst>
      <p:ext uri="{BB962C8B-B14F-4D97-AF65-F5344CB8AC3E}">
        <p14:creationId xmlns:p14="http://schemas.microsoft.com/office/powerpoint/2010/main" xmlns="" val="42436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91A081-A7F0-48AD-805F-C9A3C288E2A6}" type="datetimeFigureOut">
              <a:rPr kumimoji="1" lang="ja-JP" altLang="en-US" smtClean="0"/>
              <a:pPr/>
              <a:t>2017/7/5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B2D19E5-1F50-4D55-8ED6-FACE67ED555A}" type="slidenum">
              <a:rPr kumimoji="1" lang="ja-JP" altLang="en-US" smtClean="0"/>
              <a:pPr/>
              <a:t>&lt;#&gt;</a:t>
            </a:fld>
            <a:endParaRPr kumimoji="1" lang="ja-JP" altLang="en-US"/>
          </a:p>
        </p:txBody>
      </p:sp>
    </p:spTree>
    <p:extLst>
      <p:ext uri="{BB962C8B-B14F-4D97-AF65-F5344CB8AC3E}">
        <p14:creationId xmlns:p14="http://schemas.microsoft.com/office/powerpoint/2010/main" xmlns="" val="229669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91A081-A7F0-48AD-805F-C9A3C288E2A6}" type="datetimeFigureOut">
              <a:rPr kumimoji="1" lang="ja-JP" altLang="en-US" smtClean="0"/>
              <a:pPr/>
              <a:t>2017/7/5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B2D19E5-1F50-4D55-8ED6-FACE67ED555A}" type="slidenum">
              <a:rPr kumimoji="1" lang="ja-JP" altLang="en-US" smtClean="0"/>
              <a:pPr/>
              <a:t>&lt;#&gt;</a:t>
            </a:fld>
            <a:endParaRPr kumimoji="1" lang="ja-JP" altLang="en-US"/>
          </a:p>
        </p:txBody>
      </p:sp>
    </p:spTree>
    <p:extLst>
      <p:ext uri="{BB962C8B-B14F-4D97-AF65-F5344CB8AC3E}">
        <p14:creationId xmlns:p14="http://schemas.microsoft.com/office/powerpoint/2010/main" xmlns="" val="1147000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91A081-A7F0-48AD-805F-C9A3C288E2A6}" type="datetimeFigureOut">
              <a:rPr kumimoji="1" lang="ja-JP" altLang="en-US" smtClean="0"/>
              <a:pPr/>
              <a:t>2017/7/5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B2D19E5-1F50-4D55-8ED6-FACE67ED555A}" type="slidenum">
              <a:rPr kumimoji="1" lang="ja-JP" altLang="en-US" smtClean="0"/>
              <a:pPr/>
              <a:t>&lt;#&gt;</a:t>
            </a:fld>
            <a:endParaRPr kumimoji="1" lang="ja-JP" altLang="en-US"/>
          </a:p>
        </p:txBody>
      </p:sp>
    </p:spTree>
    <p:extLst>
      <p:ext uri="{BB962C8B-B14F-4D97-AF65-F5344CB8AC3E}">
        <p14:creationId xmlns:p14="http://schemas.microsoft.com/office/powerpoint/2010/main" xmlns="" val="368021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891A081-A7F0-48AD-805F-C9A3C288E2A6}" type="datetimeFigureOut">
              <a:rPr kumimoji="1" lang="ja-JP" altLang="en-US" smtClean="0"/>
              <a:pPr/>
              <a:t>2017/7/5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B2D19E5-1F50-4D55-8ED6-FACE67ED555A}" type="slidenum">
              <a:rPr kumimoji="1" lang="ja-JP" altLang="en-US" smtClean="0"/>
              <a:pPr/>
              <a:t>&lt;#&gt;</a:t>
            </a:fld>
            <a:endParaRPr kumimoji="1" lang="ja-JP" altLang="en-US"/>
          </a:p>
        </p:txBody>
      </p:sp>
    </p:spTree>
    <p:extLst>
      <p:ext uri="{BB962C8B-B14F-4D97-AF65-F5344CB8AC3E}">
        <p14:creationId xmlns:p14="http://schemas.microsoft.com/office/powerpoint/2010/main" xmlns="" val="307027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891A081-A7F0-48AD-805F-C9A3C288E2A6}" type="datetimeFigureOut">
              <a:rPr kumimoji="1" lang="ja-JP" altLang="en-US" smtClean="0"/>
              <a:pPr/>
              <a:t>2017/7/5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B2D19E5-1F50-4D55-8ED6-FACE67ED555A}" type="slidenum">
              <a:rPr kumimoji="1" lang="ja-JP" altLang="en-US" smtClean="0"/>
              <a:pPr/>
              <a:t>&lt;#&gt;</a:t>
            </a:fld>
            <a:endParaRPr kumimoji="1" lang="ja-JP" altLang="en-US"/>
          </a:p>
        </p:txBody>
      </p:sp>
    </p:spTree>
    <p:extLst>
      <p:ext uri="{BB962C8B-B14F-4D97-AF65-F5344CB8AC3E}">
        <p14:creationId xmlns:p14="http://schemas.microsoft.com/office/powerpoint/2010/main" xmlns="" val="96305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891A081-A7F0-48AD-805F-C9A3C288E2A6}" type="datetimeFigureOut">
              <a:rPr kumimoji="1" lang="ja-JP" altLang="en-US" smtClean="0"/>
              <a:pPr/>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B2D19E5-1F50-4D55-8ED6-FACE67ED555A}" type="slidenum">
              <a:rPr kumimoji="1" lang="ja-JP" altLang="en-US" smtClean="0"/>
              <a:pPr/>
              <a:t>&lt;#&gt;</a:t>
            </a:fld>
            <a:endParaRPr kumimoji="1" lang="ja-JP" altLang="en-US"/>
          </a:p>
        </p:txBody>
      </p:sp>
    </p:spTree>
    <p:extLst>
      <p:ext uri="{BB962C8B-B14F-4D97-AF65-F5344CB8AC3E}">
        <p14:creationId xmlns:p14="http://schemas.microsoft.com/office/powerpoint/2010/main" xmlns="" val="320817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891A081-A7F0-48AD-805F-C9A3C288E2A6}" type="datetimeFigureOut">
              <a:rPr kumimoji="1" lang="ja-JP" altLang="en-US" smtClean="0"/>
              <a:pPr/>
              <a:t>2017/7/5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B2D19E5-1F50-4D55-8ED6-FACE67ED555A}" type="slidenum">
              <a:rPr kumimoji="1" lang="ja-JP" altLang="en-US" smtClean="0"/>
              <a:pPr/>
              <a:t>&lt;#&gt;</a:t>
            </a:fld>
            <a:endParaRPr kumimoji="1" lang="ja-JP" altLang="en-US"/>
          </a:p>
        </p:txBody>
      </p:sp>
    </p:spTree>
    <p:extLst>
      <p:ext uri="{BB962C8B-B14F-4D97-AF65-F5344CB8AC3E}">
        <p14:creationId xmlns:p14="http://schemas.microsoft.com/office/powerpoint/2010/main" xmlns="" val="272365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891A081-A7F0-48AD-805F-C9A3C288E2A6}" type="datetimeFigureOut">
              <a:rPr kumimoji="1" lang="ja-JP" altLang="en-US" smtClean="0"/>
              <a:pPr/>
              <a:t>2017/7/5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B2D19E5-1F50-4D55-8ED6-FACE67ED555A}" type="slidenum">
              <a:rPr kumimoji="1" lang="ja-JP" altLang="en-US" smtClean="0"/>
              <a:pPr/>
              <a:t>&lt;#&gt;</a:t>
            </a:fld>
            <a:endParaRPr kumimoji="1" lang="ja-JP" altLang="en-US"/>
          </a:p>
        </p:txBody>
      </p:sp>
    </p:spTree>
    <p:extLst>
      <p:ext uri="{BB962C8B-B14F-4D97-AF65-F5344CB8AC3E}">
        <p14:creationId xmlns:p14="http://schemas.microsoft.com/office/powerpoint/2010/main" xmlns="" val="121439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91A081-A7F0-48AD-805F-C9A3C288E2A6}" type="datetimeFigureOut">
              <a:rPr kumimoji="1" lang="ja-JP" altLang="en-US" smtClean="0"/>
              <a:pPr/>
              <a:t>2017/7/5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B2D19E5-1F50-4D55-8ED6-FACE67ED555A}" type="slidenum">
              <a:rPr kumimoji="1" lang="ja-JP" altLang="en-US" smtClean="0"/>
              <a:pPr/>
              <a:t>&lt;#&gt;</a:t>
            </a:fld>
            <a:endParaRPr kumimoji="1" lang="ja-JP" altLang="en-US"/>
          </a:p>
        </p:txBody>
      </p:sp>
    </p:spTree>
    <p:extLst>
      <p:ext uri="{BB962C8B-B14F-4D97-AF65-F5344CB8AC3E}">
        <p14:creationId xmlns:p14="http://schemas.microsoft.com/office/powerpoint/2010/main" xmlns="" val="315840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91A081-A7F0-48AD-805F-C9A3C288E2A6}" type="datetimeFigureOut">
              <a:rPr kumimoji="1" lang="ja-JP" altLang="en-US" smtClean="0"/>
              <a:pPr/>
              <a:t>2017/7/5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B2D19E5-1F50-4D55-8ED6-FACE67ED555A}" type="slidenum">
              <a:rPr kumimoji="1" lang="ja-JP" altLang="en-US" smtClean="0"/>
              <a:pPr/>
              <a:t>&lt;#&gt;</a:t>
            </a:fld>
            <a:endParaRPr kumimoji="1" lang="ja-JP" altLang="en-US"/>
          </a:p>
        </p:txBody>
      </p:sp>
    </p:spTree>
    <p:extLst>
      <p:ext uri="{BB962C8B-B14F-4D97-AF65-F5344CB8AC3E}">
        <p14:creationId xmlns:p14="http://schemas.microsoft.com/office/powerpoint/2010/main" xmlns="" val="107520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1A081-A7F0-48AD-805F-C9A3C288E2A6}" type="datetimeFigureOut">
              <a:rPr kumimoji="1" lang="ja-JP" altLang="en-US" smtClean="0"/>
              <a:pPr/>
              <a:t>2017/7/5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D19E5-1F50-4D55-8ED6-FACE67ED555A}" type="slidenum">
              <a:rPr kumimoji="1" lang="ja-JP" altLang="en-US" smtClean="0"/>
              <a:pPr/>
              <a:t>&lt;#&gt;</a:t>
            </a:fld>
            <a:endParaRPr kumimoji="1" lang="ja-JP" altLang="en-US"/>
          </a:p>
        </p:txBody>
      </p:sp>
    </p:spTree>
    <p:extLst>
      <p:ext uri="{BB962C8B-B14F-4D97-AF65-F5344CB8AC3E}">
        <p14:creationId xmlns:p14="http://schemas.microsoft.com/office/powerpoint/2010/main" xmlns="" val="157014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35696" y="1412776"/>
            <a:ext cx="5838458" cy="830997"/>
          </a:xfrm>
          <a:prstGeom prst="rect">
            <a:avLst/>
          </a:prstGeom>
        </p:spPr>
        <p:txBody>
          <a:bodyPr wrap="none">
            <a:spAutoFit/>
          </a:bodyPr>
          <a:lstStyle/>
          <a:p>
            <a:r>
              <a:rPr lang="ja-JP" altLang="en-US" sz="4800" dirty="0"/>
              <a:t>テスト効率化に</a:t>
            </a:r>
            <a:r>
              <a:rPr lang="ja-JP" altLang="en-US" sz="4800" dirty="0" smtClean="0"/>
              <a:t>ついて</a:t>
            </a:r>
            <a:endParaRPr lang="en-US" altLang="ja-JP" sz="4800" dirty="0" smtClean="0"/>
          </a:p>
        </p:txBody>
      </p:sp>
      <p:sp>
        <p:nvSpPr>
          <p:cNvPr id="5" name="正方形/長方形 4"/>
          <p:cNvSpPr/>
          <p:nvPr/>
        </p:nvSpPr>
        <p:spPr>
          <a:xfrm>
            <a:off x="3519173" y="3567264"/>
            <a:ext cx="2031325" cy="646331"/>
          </a:xfrm>
          <a:prstGeom prst="rect">
            <a:avLst/>
          </a:prstGeom>
        </p:spPr>
        <p:txBody>
          <a:bodyPr wrap="none">
            <a:spAutoFit/>
          </a:bodyPr>
          <a:lstStyle/>
          <a:p>
            <a:r>
              <a:rPr lang="ja-JP" altLang="en-US" sz="3600" dirty="0" smtClean="0"/>
              <a:t>池田克幸</a:t>
            </a:r>
            <a:endParaRPr lang="ja-JP" altLang="en-US" sz="3600" dirty="0"/>
          </a:p>
        </p:txBody>
      </p:sp>
    </p:spTree>
    <p:extLst>
      <p:ext uri="{BB962C8B-B14F-4D97-AF65-F5344CB8AC3E}">
        <p14:creationId xmlns:p14="http://schemas.microsoft.com/office/powerpoint/2010/main" xmlns="" val="142626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635896" y="2828834"/>
            <a:ext cx="1877437" cy="1107996"/>
          </a:xfrm>
          <a:prstGeom prst="rect">
            <a:avLst/>
          </a:prstGeom>
        </p:spPr>
        <p:txBody>
          <a:bodyPr wrap="none">
            <a:spAutoFit/>
          </a:bodyPr>
          <a:lstStyle/>
          <a:p>
            <a:r>
              <a:rPr lang="ja-JP" altLang="en-US" sz="6600" dirty="0"/>
              <a:t>実演</a:t>
            </a:r>
          </a:p>
        </p:txBody>
      </p:sp>
    </p:spTree>
    <p:extLst>
      <p:ext uri="{BB962C8B-B14F-4D97-AF65-F5344CB8AC3E}">
        <p14:creationId xmlns:p14="http://schemas.microsoft.com/office/powerpoint/2010/main" xmlns="" val="297372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764871" y="1882372"/>
            <a:ext cx="7992888" cy="2062103"/>
          </a:xfrm>
          <a:prstGeom prst="rect">
            <a:avLst/>
          </a:prstGeom>
        </p:spPr>
        <p:txBody>
          <a:bodyPr wrap="square">
            <a:spAutoFit/>
          </a:bodyPr>
          <a:lstStyle/>
          <a:p>
            <a:r>
              <a:rPr lang="ja-JP" altLang="en-US" sz="3200" dirty="0" smtClean="0"/>
              <a:t>「</a:t>
            </a:r>
            <a:r>
              <a:rPr lang="en-US" altLang="ja-JP" sz="3200" dirty="0" smtClean="0"/>
              <a:t>step_</a:t>
            </a:r>
            <a:r>
              <a:rPr lang="ja-JP" altLang="en-US" sz="3200" dirty="0" smtClean="0"/>
              <a:t>貼付順</a:t>
            </a:r>
            <a:r>
              <a:rPr lang="en-US" altLang="ja-JP" sz="3200" dirty="0" smtClean="0"/>
              <a:t>-DB</a:t>
            </a:r>
            <a:r>
              <a:rPr lang="ja-JP" altLang="en-US" sz="3200" dirty="0" smtClean="0"/>
              <a:t>名</a:t>
            </a:r>
            <a:r>
              <a:rPr lang="en-US" altLang="ja-JP" sz="3200" dirty="0" smtClean="0"/>
              <a:t>.</a:t>
            </a:r>
            <a:r>
              <a:rPr lang="en-US" altLang="ja-JP" sz="3200" dirty="0" err="1" smtClean="0"/>
              <a:t>xls</a:t>
            </a:r>
            <a:r>
              <a:rPr lang="ja-JP" altLang="en-US" sz="3200" dirty="0" smtClean="0"/>
              <a:t>」</a:t>
            </a:r>
          </a:p>
          <a:p>
            <a:r>
              <a:rPr lang="ja-JP" altLang="en-US" sz="3200" dirty="0" smtClean="0"/>
              <a:t>　</a:t>
            </a:r>
            <a:r>
              <a:rPr lang="en-US" altLang="ja-JP" sz="3200" dirty="0" smtClean="0"/>
              <a:t>0_ec.xls</a:t>
            </a:r>
          </a:p>
          <a:p>
            <a:r>
              <a:rPr lang="ja-JP" altLang="en-US" sz="3200" dirty="0" smtClean="0"/>
              <a:t>「</a:t>
            </a:r>
            <a:r>
              <a:rPr lang="en-US" altLang="ja-JP" sz="3200" dirty="0" smtClean="0"/>
              <a:t>step_</a:t>
            </a:r>
            <a:r>
              <a:rPr lang="ja-JP" altLang="en-US" sz="3200" dirty="0" smtClean="0"/>
              <a:t>貼付順</a:t>
            </a:r>
            <a:r>
              <a:rPr lang="en-US" altLang="ja-JP" sz="3200" dirty="0" smtClean="0"/>
              <a:t>-</a:t>
            </a:r>
            <a:r>
              <a:rPr lang="ja-JP" altLang="en-US" sz="3200" dirty="0" smtClean="0"/>
              <a:t>画像名</a:t>
            </a:r>
            <a:r>
              <a:rPr lang="en-US" altLang="ja-JP" sz="3200" dirty="0" smtClean="0"/>
              <a:t>.</a:t>
            </a:r>
            <a:r>
              <a:rPr lang="ja-JP" altLang="en-US" sz="3200" dirty="0" smtClean="0"/>
              <a:t>画像拡張子」</a:t>
            </a:r>
          </a:p>
          <a:p>
            <a:r>
              <a:rPr lang="ja-JP" altLang="en-US" sz="3200" dirty="0" smtClean="0"/>
              <a:t>　</a:t>
            </a:r>
            <a:r>
              <a:rPr lang="en-US" altLang="ja-JP" sz="3200" dirty="0" smtClean="0"/>
              <a:t>0_1-■</a:t>
            </a:r>
            <a:r>
              <a:rPr lang="ja-JP" altLang="en-US" sz="3200" dirty="0" smtClean="0"/>
              <a:t>メールテンプレート確認画面</a:t>
            </a:r>
            <a:r>
              <a:rPr lang="en-US" altLang="ja-JP" sz="3200" dirty="0" smtClean="0"/>
              <a:t>.</a:t>
            </a:r>
            <a:r>
              <a:rPr lang="en-US" altLang="ja-JP" sz="3200" dirty="0" err="1" smtClean="0"/>
              <a:t>png</a:t>
            </a:r>
            <a:endParaRPr lang="ja-JP" altLang="en-US" sz="3200" dirty="0"/>
          </a:p>
        </p:txBody>
      </p:sp>
      <p:sp>
        <p:nvSpPr>
          <p:cNvPr id="5" name="正方形/長方形 4"/>
          <p:cNvSpPr/>
          <p:nvPr/>
        </p:nvSpPr>
        <p:spPr>
          <a:xfrm>
            <a:off x="908887" y="4077072"/>
            <a:ext cx="6408712" cy="1200329"/>
          </a:xfrm>
          <a:prstGeom prst="rect">
            <a:avLst/>
          </a:prstGeom>
        </p:spPr>
        <p:txBody>
          <a:bodyPr wrap="square">
            <a:spAutoFit/>
          </a:bodyPr>
          <a:lstStyle/>
          <a:p>
            <a:r>
              <a:rPr lang="en-US" altLang="ja-JP" sz="2400" dirty="0" smtClean="0"/>
              <a:t>※</a:t>
            </a:r>
          </a:p>
          <a:p>
            <a:r>
              <a:rPr lang="ja-JP" altLang="en-US" sz="2400" dirty="0" smtClean="0"/>
              <a:t>画像の拡張子は</a:t>
            </a:r>
            <a:r>
              <a:rPr lang="en-US" altLang="ja-JP" sz="2400" dirty="0" err="1" smtClean="0"/>
              <a:t>png</a:t>
            </a:r>
            <a:r>
              <a:rPr lang="ja-JP" altLang="en-US" sz="2400" dirty="0" smtClean="0"/>
              <a:t>と</a:t>
            </a:r>
            <a:r>
              <a:rPr lang="en-US" altLang="ja-JP" sz="2400" dirty="0" smtClean="0"/>
              <a:t>jpg</a:t>
            </a:r>
            <a:r>
              <a:rPr lang="ja-JP" altLang="en-US" sz="2400" dirty="0" smtClean="0"/>
              <a:t>が対応しています。</a:t>
            </a:r>
          </a:p>
          <a:p>
            <a:r>
              <a:rPr lang="ja-JP" altLang="en-US" sz="2400" dirty="0" smtClean="0"/>
              <a:t>ファイル名にスペースを入れることはできません。</a:t>
            </a:r>
            <a:endParaRPr lang="ja-JP" altLang="en-US" sz="2400" dirty="0"/>
          </a:p>
        </p:txBody>
      </p:sp>
      <p:sp>
        <p:nvSpPr>
          <p:cNvPr id="6" name="正方形/長方形 5"/>
          <p:cNvSpPr/>
          <p:nvPr/>
        </p:nvSpPr>
        <p:spPr>
          <a:xfrm>
            <a:off x="395536" y="704328"/>
            <a:ext cx="6319359" cy="769441"/>
          </a:xfrm>
          <a:prstGeom prst="rect">
            <a:avLst/>
          </a:prstGeom>
        </p:spPr>
        <p:txBody>
          <a:bodyPr wrap="none">
            <a:spAutoFit/>
          </a:bodyPr>
          <a:lstStyle/>
          <a:p>
            <a:r>
              <a:rPr lang="ja-JP" altLang="en-US" sz="4400" dirty="0" smtClean="0"/>
              <a:t>エビデンスファイル名規則</a:t>
            </a:r>
            <a:endParaRPr lang="ja-JP" altLang="en-US" sz="4400" dirty="0"/>
          </a:p>
        </p:txBody>
      </p:sp>
      <p:sp>
        <p:nvSpPr>
          <p:cNvPr id="8" name="正方形/長方形 7"/>
          <p:cNvSpPr/>
          <p:nvPr/>
        </p:nvSpPr>
        <p:spPr>
          <a:xfrm>
            <a:off x="5148095" y="121188"/>
            <a:ext cx="4022255" cy="461665"/>
          </a:xfrm>
          <a:prstGeom prst="rect">
            <a:avLst/>
          </a:prstGeom>
        </p:spPr>
        <p:txBody>
          <a:bodyPr wrap="none">
            <a:spAutoFit/>
          </a:bodyPr>
          <a:lstStyle/>
          <a:p>
            <a:r>
              <a:rPr lang="ja-JP" altLang="en-US" sz="2400" dirty="0" smtClean="0"/>
              <a:t>エビデンス纏め作業の効率化</a:t>
            </a:r>
            <a:endParaRPr lang="ja-JP" altLang="en-US" sz="2400" dirty="0"/>
          </a:p>
        </p:txBody>
      </p:sp>
      <p:sp>
        <p:nvSpPr>
          <p:cNvPr id="2" name="正方形/長方形 1"/>
          <p:cNvSpPr/>
          <p:nvPr/>
        </p:nvSpPr>
        <p:spPr>
          <a:xfrm>
            <a:off x="4248834" y="3244334"/>
            <a:ext cx="646331" cy="369332"/>
          </a:xfrm>
          <a:prstGeom prst="rect">
            <a:avLst/>
          </a:prstGeom>
        </p:spPr>
        <p:txBody>
          <a:bodyPr wrap="none">
            <a:spAutoFit/>
          </a:bodyPr>
          <a:lstStyle/>
          <a:p>
            <a:r>
              <a:rPr lang="ja-JP" altLang="en-US" dirty="0"/>
              <a:t>実演</a:t>
            </a:r>
          </a:p>
        </p:txBody>
      </p:sp>
    </p:spTree>
    <p:extLst>
      <p:ext uri="{BB962C8B-B14F-4D97-AF65-F5344CB8AC3E}">
        <p14:creationId xmlns:p14="http://schemas.microsoft.com/office/powerpoint/2010/main" xmlns="" val="345866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83568" y="811833"/>
            <a:ext cx="2749471" cy="707886"/>
          </a:xfrm>
          <a:prstGeom prst="rect">
            <a:avLst/>
          </a:prstGeom>
        </p:spPr>
        <p:txBody>
          <a:bodyPr wrap="none">
            <a:spAutoFit/>
          </a:bodyPr>
          <a:lstStyle/>
          <a:p>
            <a:r>
              <a:rPr lang="ja-JP" altLang="en-US" sz="4000" dirty="0"/>
              <a:t>今後の</a:t>
            </a:r>
            <a:r>
              <a:rPr lang="ja-JP" altLang="en-US" sz="4000" dirty="0" smtClean="0"/>
              <a:t>施策</a:t>
            </a:r>
            <a:endParaRPr lang="ja-JP" altLang="en-US" sz="4000" dirty="0"/>
          </a:p>
        </p:txBody>
      </p:sp>
      <p:sp>
        <p:nvSpPr>
          <p:cNvPr id="5" name="正方形/長方形 4"/>
          <p:cNvSpPr/>
          <p:nvPr/>
        </p:nvSpPr>
        <p:spPr>
          <a:xfrm>
            <a:off x="1764363" y="1644133"/>
            <a:ext cx="6218947" cy="646331"/>
          </a:xfrm>
          <a:prstGeom prst="rect">
            <a:avLst/>
          </a:prstGeom>
        </p:spPr>
        <p:txBody>
          <a:bodyPr wrap="none">
            <a:spAutoFit/>
          </a:bodyPr>
          <a:lstStyle/>
          <a:p>
            <a:r>
              <a:rPr lang="en-US" altLang="ja-JP" sz="3600" dirty="0" err="1"/>
              <a:t>Testlink</a:t>
            </a:r>
            <a:r>
              <a:rPr lang="ja-JP" altLang="en-US" sz="3600" dirty="0"/>
              <a:t>と</a:t>
            </a:r>
            <a:r>
              <a:rPr lang="en-US" altLang="ja-JP" sz="3600" dirty="0" err="1"/>
              <a:t>redmine</a:t>
            </a:r>
            <a:r>
              <a:rPr lang="ja-JP" altLang="en-US" sz="3600" dirty="0"/>
              <a:t>の連携を強化</a:t>
            </a:r>
          </a:p>
        </p:txBody>
      </p:sp>
      <p:sp>
        <p:nvSpPr>
          <p:cNvPr id="6" name="正方形/長方形 5"/>
          <p:cNvSpPr/>
          <p:nvPr/>
        </p:nvSpPr>
        <p:spPr>
          <a:xfrm>
            <a:off x="1315629" y="3024656"/>
            <a:ext cx="7488832" cy="1569660"/>
          </a:xfrm>
          <a:prstGeom prst="rect">
            <a:avLst/>
          </a:prstGeom>
        </p:spPr>
        <p:txBody>
          <a:bodyPr wrap="square">
            <a:spAutoFit/>
          </a:bodyPr>
          <a:lstStyle/>
          <a:p>
            <a:r>
              <a:rPr lang="en-US" altLang="ja-JP" sz="2400" dirty="0" err="1" smtClean="0"/>
              <a:t>Testlink</a:t>
            </a:r>
            <a:r>
              <a:rPr lang="ja-JP" altLang="en-US" sz="2400" dirty="0"/>
              <a:t>にバグ内容を記載しておくと管理がしやすいが、</a:t>
            </a:r>
            <a:endParaRPr lang="en-US" altLang="ja-JP" sz="2400" dirty="0"/>
          </a:p>
          <a:p>
            <a:r>
              <a:rPr lang="ja-JP" altLang="en-US" sz="2400" dirty="0"/>
              <a:t>バグが発生する度</a:t>
            </a:r>
            <a:r>
              <a:rPr lang="ja-JP" altLang="en-US" sz="2400" dirty="0" smtClean="0"/>
              <a:t>に</a:t>
            </a:r>
            <a:endParaRPr lang="en-US" altLang="ja-JP" sz="2400" dirty="0" smtClean="0"/>
          </a:p>
          <a:p>
            <a:r>
              <a:rPr lang="en-US" altLang="ja-JP" sz="2400" dirty="0" err="1" smtClean="0"/>
              <a:t>Testlink</a:t>
            </a:r>
            <a:r>
              <a:rPr lang="ja-JP" altLang="en-US" sz="2400" dirty="0" err="1"/>
              <a:t>への</a:t>
            </a:r>
            <a:r>
              <a:rPr lang="ja-JP" altLang="en-US" sz="2400" dirty="0"/>
              <a:t>備考の登録</a:t>
            </a:r>
            <a:r>
              <a:rPr lang="ja-JP" altLang="en-US" sz="2400" dirty="0" smtClean="0"/>
              <a:t>と</a:t>
            </a:r>
            <a:r>
              <a:rPr lang="en-US" altLang="ja-JP" sz="2400" dirty="0" err="1" smtClean="0"/>
              <a:t>Redmine</a:t>
            </a:r>
            <a:r>
              <a:rPr lang="ja-JP" altLang="en-US" sz="2400" dirty="0"/>
              <a:t>のチケット作成を行うと余分に時間が掛かる</a:t>
            </a:r>
            <a:endParaRPr lang="en-US" altLang="ja-JP" sz="2400" dirty="0"/>
          </a:p>
        </p:txBody>
      </p:sp>
      <p:sp>
        <p:nvSpPr>
          <p:cNvPr id="7" name="正方形/長方形 6"/>
          <p:cNvSpPr/>
          <p:nvPr/>
        </p:nvSpPr>
        <p:spPr>
          <a:xfrm>
            <a:off x="1331640" y="5746141"/>
            <a:ext cx="5225162" cy="830997"/>
          </a:xfrm>
          <a:prstGeom prst="rect">
            <a:avLst/>
          </a:prstGeom>
        </p:spPr>
        <p:txBody>
          <a:bodyPr wrap="square">
            <a:spAutoFit/>
          </a:bodyPr>
          <a:lstStyle/>
          <a:p>
            <a:r>
              <a:rPr lang="en-US" altLang="ja-JP" sz="2400" dirty="0" err="1"/>
              <a:t>Testlink</a:t>
            </a:r>
            <a:r>
              <a:rPr lang="ja-JP" altLang="en-US" sz="2400" dirty="0"/>
              <a:t>の備考から</a:t>
            </a:r>
            <a:r>
              <a:rPr lang="en-US" altLang="ja-JP" sz="2400" dirty="0" err="1"/>
              <a:t>redmine</a:t>
            </a:r>
            <a:r>
              <a:rPr lang="ja-JP" altLang="en-US" sz="2400" dirty="0"/>
              <a:t>のチケット</a:t>
            </a:r>
            <a:r>
              <a:rPr lang="ja-JP" altLang="en-US" sz="2400" dirty="0" smtClean="0"/>
              <a:t>が自動</a:t>
            </a:r>
            <a:r>
              <a:rPr lang="ja-JP" altLang="en-US" sz="2400" dirty="0"/>
              <a:t>作成される仕組み</a:t>
            </a:r>
            <a:r>
              <a:rPr lang="ja-JP" altLang="en-US" sz="2400" dirty="0" smtClean="0"/>
              <a:t>を</a:t>
            </a:r>
            <a:r>
              <a:rPr lang="ja-JP" altLang="en-US" sz="2400" dirty="0"/>
              <a:t>構築</a:t>
            </a:r>
            <a:endParaRPr lang="en-US" altLang="ja-JP" sz="2400" dirty="0"/>
          </a:p>
        </p:txBody>
      </p:sp>
      <p:sp>
        <p:nvSpPr>
          <p:cNvPr id="8" name="下矢印 7"/>
          <p:cNvSpPr/>
          <p:nvPr/>
        </p:nvSpPr>
        <p:spPr>
          <a:xfrm>
            <a:off x="4051933" y="4653136"/>
            <a:ext cx="1008112" cy="662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196954" y="2586520"/>
            <a:ext cx="800219" cy="461665"/>
          </a:xfrm>
          <a:prstGeom prst="rect">
            <a:avLst/>
          </a:prstGeom>
        </p:spPr>
        <p:txBody>
          <a:bodyPr wrap="none">
            <a:spAutoFit/>
          </a:bodyPr>
          <a:lstStyle/>
          <a:p>
            <a:r>
              <a:rPr lang="ja-JP" altLang="en-US" sz="2400" b="1" dirty="0"/>
              <a:t>課題</a:t>
            </a:r>
            <a:endParaRPr lang="en-US" altLang="ja-JP" sz="2400" b="1" dirty="0"/>
          </a:p>
        </p:txBody>
      </p:sp>
      <p:sp>
        <p:nvSpPr>
          <p:cNvPr id="9" name="正方形/長方形 8"/>
          <p:cNvSpPr/>
          <p:nvPr/>
        </p:nvSpPr>
        <p:spPr>
          <a:xfrm>
            <a:off x="1245135" y="5360680"/>
            <a:ext cx="958917" cy="400110"/>
          </a:xfrm>
          <a:prstGeom prst="rect">
            <a:avLst/>
          </a:prstGeom>
        </p:spPr>
        <p:txBody>
          <a:bodyPr wrap="none">
            <a:spAutoFit/>
          </a:bodyPr>
          <a:lstStyle/>
          <a:p>
            <a:r>
              <a:rPr lang="ja-JP" altLang="en-US" sz="2000" b="1" dirty="0"/>
              <a:t>改善策</a:t>
            </a:r>
            <a:endParaRPr lang="en-US" altLang="ja-JP" sz="2000" b="1" dirty="0"/>
          </a:p>
        </p:txBody>
      </p:sp>
    </p:spTree>
    <p:extLst>
      <p:ext uri="{BB962C8B-B14F-4D97-AF65-F5344CB8AC3E}">
        <p14:creationId xmlns:p14="http://schemas.microsoft.com/office/powerpoint/2010/main" xmlns="" val="493703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83568" y="811833"/>
            <a:ext cx="2749471" cy="707886"/>
          </a:xfrm>
          <a:prstGeom prst="rect">
            <a:avLst/>
          </a:prstGeom>
        </p:spPr>
        <p:txBody>
          <a:bodyPr wrap="none">
            <a:spAutoFit/>
          </a:bodyPr>
          <a:lstStyle/>
          <a:p>
            <a:r>
              <a:rPr lang="ja-JP" altLang="en-US" sz="4000" dirty="0"/>
              <a:t>今後の</a:t>
            </a:r>
            <a:r>
              <a:rPr lang="ja-JP" altLang="en-US" sz="4000" dirty="0" smtClean="0"/>
              <a:t>施策</a:t>
            </a:r>
            <a:endParaRPr lang="ja-JP" altLang="en-US" sz="4000" dirty="0"/>
          </a:p>
        </p:txBody>
      </p:sp>
      <p:sp>
        <p:nvSpPr>
          <p:cNvPr id="6" name="正方形/長方形 5"/>
          <p:cNvSpPr/>
          <p:nvPr/>
        </p:nvSpPr>
        <p:spPr>
          <a:xfrm>
            <a:off x="1997173" y="3032375"/>
            <a:ext cx="5472608" cy="830997"/>
          </a:xfrm>
          <a:prstGeom prst="rect">
            <a:avLst/>
          </a:prstGeom>
        </p:spPr>
        <p:txBody>
          <a:bodyPr wrap="square">
            <a:spAutoFit/>
          </a:bodyPr>
          <a:lstStyle/>
          <a:p>
            <a:pPr algn="ctr"/>
            <a:r>
              <a:rPr lang="ja-JP" altLang="en-US" sz="2400" dirty="0"/>
              <a:t>エビデンス</a:t>
            </a:r>
            <a:r>
              <a:rPr lang="ja-JP" altLang="en-US" sz="2400" dirty="0" smtClean="0"/>
              <a:t>の保存漏れが発生した場合、</a:t>
            </a:r>
            <a:endParaRPr lang="en-US" altLang="ja-JP" sz="2400" dirty="0" smtClean="0"/>
          </a:p>
          <a:p>
            <a:pPr algn="ctr"/>
            <a:r>
              <a:rPr lang="ja-JP" altLang="en-US" sz="2400" dirty="0" smtClean="0"/>
              <a:t>再テストを行う必要が発生</a:t>
            </a:r>
            <a:endParaRPr lang="en-US" altLang="ja-JP" sz="2400" dirty="0"/>
          </a:p>
        </p:txBody>
      </p:sp>
      <p:sp>
        <p:nvSpPr>
          <p:cNvPr id="7" name="正方形/長方形 6"/>
          <p:cNvSpPr/>
          <p:nvPr/>
        </p:nvSpPr>
        <p:spPr>
          <a:xfrm>
            <a:off x="2150105" y="4917537"/>
            <a:ext cx="5225162" cy="830997"/>
          </a:xfrm>
          <a:prstGeom prst="rect">
            <a:avLst/>
          </a:prstGeom>
        </p:spPr>
        <p:txBody>
          <a:bodyPr wrap="square">
            <a:spAutoFit/>
          </a:bodyPr>
          <a:lstStyle/>
          <a:p>
            <a:pPr algn="ctr"/>
            <a:r>
              <a:rPr lang="ja-JP" altLang="en-US" sz="2400" dirty="0" smtClean="0"/>
              <a:t>画面遷移の度に自動でキャプチャを保存する仕組みを構築</a:t>
            </a:r>
            <a:endParaRPr lang="en-US" altLang="ja-JP" sz="2400" dirty="0"/>
          </a:p>
        </p:txBody>
      </p:sp>
      <p:sp>
        <p:nvSpPr>
          <p:cNvPr id="8" name="下矢印 7"/>
          <p:cNvSpPr/>
          <p:nvPr/>
        </p:nvSpPr>
        <p:spPr>
          <a:xfrm>
            <a:off x="4258630" y="4170746"/>
            <a:ext cx="1008112" cy="662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274035" y="1772815"/>
            <a:ext cx="6622326" cy="523220"/>
          </a:xfrm>
          <a:prstGeom prst="rect">
            <a:avLst/>
          </a:prstGeom>
        </p:spPr>
        <p:txBody>
          <a:bodyPr wrap="none">
            <a:spAutoFit/>
          </a:bodyPr>
          <a:lstStyle/>
          <a:p>
            <a:r>
              <a:rPr lang="ja-JP" altLang="en-US" sz="2800" b="1" dirty="0"/>
              <a:t>エビデンス（キャプチャ）の</a:t>
            </a:r>
            <a:r>
              <a:rPr lang="ja-JP" altLang="en-US" sz="2800" b="1" dirty="0" smtClean="0"/>
              <a:t>保存漏れの予防</a:t>
            </a:r>
            <a:endParaRPr lang="en-US" altLang="ja-JP" sz="2800" b="1" dirty="0"/>
          </a:p>
        </p:txBody>
      </p:sp>
      <p:sp>
        <p:nvSpPr>
          <p:cNvPr id="9" name="正方形/長方形 8"/>
          <p:cNvSpPr/>
          <p:nvPr/>
        </p:nvSpPr>
        <p:spPr>
          <a:xfrm>
            <a:off x="1426967" y="2558454"/>
            <a:ext cx="800219" cy="461665"/>
          </a:xfrm>
          <a:prstGeom prst="rect">
            <a:avLst/>
          </a:prstGeom>
        </p:spPr>
        <p:txBody>
          <a:bodyPr wrap="none">
            <a:spAutoFit/>
          </a:bodyPr>
          <a:lstStyle/>
          <a:p>
            <a:r>
              <a:rPr lang="ja-JP" altLang="en-US" sz="2400" b="1" dirty="0"/>
              <a:t>課題</a:t>
            </a:r>
            <a:endParaRPr lang="en-US" altLang="ja-JP" sz="2400" b="1" dirty="0"/>
          </a:p>
        </p:txBody>
      </p:sp>
      <p:sp>
        <p:nvSpPr>
          <p:cNvPr id="10" name="正方形/長方形 9"/>
          <p:cNvSpPr/>
          <p:nvPr/>
        </p:nvSpPr>
        <p:spPr>
          <a:xfrm>
            <a:off x="1398067" y="4517427"/>
            <a:ext cx="958917" cy="400110"/>
          </a:xfrm>
          <a:prstGeom prst="rect">
            <a:avLst/>
          </a:prstGeom>
        </p:spPr>
        <p:txBody>
          <a:bodyPr wrap="none">
            <a:spAutoFit/>
          </a:bodyPr>
          <a:lstStyle/>
          <a:p>
            <a:r>
              <a:rPr lang="ja-JP" altLang="en-US" sz="2000" b="1" dirty="0"/>
              <a:t>改善策</a:t>
            </a:r>
            <a:endParaRPr lang="en-US" altLang="ja-JP" sz="2000" b="1" dirty="0"/>
          </a:p>
        </p:txBody>
      </p:sp>
    </p:spTree>
    <p:extLst>
      <p:ext uri="{BB962C8B-B14F-4D97-AF65-F5344CB8AC3E}">
        <p14:creationId xmlns:p14="http://schemas.microsoft.com/office/powerpoint/2010/main" xmlns="" val="245696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67544" y="775720"/>
            <a:ext cx="1313180" cy="769441"/>
          </a:xfrm>
          <a:prstGeom prst="rect">
            <a:avLst/>
          </a:prstGeom>
        </p:spPr>
        <p:txBody>
          <a:bodyPr wrap="none">
            <a:spAutoFit/>
          </a:bodyPr>
          <a:lstStyle/>
          <a:p>
            <a:r>
              <a:rPr lang="ja-JP" altLang="en-US" sz="4400" dirty="0" smtClean="0"/>
              <a:t>趣旨</a:t>
            </a:r>
            <a:endParaRPr lang="ja-JP" altLang="en-US" sz="4400" dirty="0"/>
          </a:p>
        </p:txBody>
      </p:sp>
      <p:sp>
        <p:nvSpPr>
          <p:cNvPr id="4" name="正方形/長方形 3"/>
          <p:cNvSpPr/>
          <p:nvPr/>
        </p:nvSpPr>
        <p:spPr>
          <a:xfrm>
            <a:off x="1176464" y="2276872"/>
            <a:ext cx="7344816" cy="2677656"/>
          </a:xfrm>
          <a:prstGeom prst="rect">
            <a:avLst/>
          </a:prstGeom>
        </p:spPr>
        <p:txBody>
          <a:bodyPr wrap="square">
            <a:spAutoFit/>
          </a:bodyPr>
          <a:lstStyle/>
          <a:p>
            <a:r>
              <a:rPr lang="ja-JP" altLang="en-US" sz="2800" dirty="0"/>
              <a:t>開発においてシステムのテストは重要ですが、</a:t>
            </a:r>
            <a:endParaRPr lang="en-US" altLang="ja-JP" sz="2800" dirty="0"/>
          </a:p>
          <a:p>
            <a:r>
              <a:rPr lang="ja-JP" altLang="en-US" sz="2800" dirty="0"/>
              <a:t>工数の掛かる作業であり</a:t>
            </a:r>
            <a:r>
              <a:rPr lang="ja-JP" altLang="en-US" sz="2800" dirty="0" smtClean="0"/>
              <a:t>、その遅れはプロジェクト</a:t>
            </a:r>
            <a:r>
              <a:rPr lang="ja-JP" altLang="en-US" sz="2800" dirty="0"/>
              <a:t>の進捗に</a:t>
            </a:r>
            <a:r>
              <a:rPr lang="ja-JP" altLang="en-US" sz="2800" dirty="0" smtClean="0"/>
              <a:t>影響します。</a:t>
            </a:r>
            <a:endParaRPr lang="en-US" altLang="ja-JP" sz="2800" dirty="0"/>
          </a:p>
          <a:p>
            <a:pPr>
              <a:defRPr/>
            </a:pPr>
            <a:r>
              <a:rPr lang="ja-JP" altLang="en-US" sz="2800" dirty="0"/>
              <a:t>そのためテスト作業の効率化を図ること</a:t>
            </a:r>
            <a:r>
              <a:rPr lang="ja-JP" altLang="en-US" sz="2800" dirty="0" smtClean="0"/>
              <a:t>は有用です</a:t>
            </a:r>
            <a:r>
              <a:rPr lang="ja-JP" altLang="en-US" sz="2800" dirty="0"/>
              <a:t>。</a:t>
            </a:r>
            <a:endParaRPr lang="en-US" altLang="ja-JP" sz="2800" dirty="0"/>
          </a:p>
          <a:p>
            <a:pPr>
              <a:defRPr/>
            </a:pPr>
            <a:endParaRPr lang="en-US" altLang="ja-JP" sz="2800" dirty="0"/>
          </a:p>
        </p:txBody>
      </p:sp>
      <p:sp>
        <p:nvSpPr>
          <p:cNvPr id="7" name="正方形/長方形 6"/>
          <p:cNvSpPr/>
          <p:nvPr/>
        </p:nvSpPr>
        <p:spPr>
          <a:xfrm>
            <a:off x="1176464" y="5157192"/>
            <a:ext cx="6613576" cy="954107"/>
          </a:xfrm>
          <a:prstGeom prst="rect">
            <a:avLst/>
          </a:prstGeom>
        </p:spPr>
        <p:txBody>
          <a:bodyPr wrap="square">
            <a:spAutoFit/>
          </a:bodyPr>
          <a:lstStyle/>
          <a:p>
            <a:pPr>
              <a:defRPr/>
            </a:pPr>
            <a:r>
              <a:rPr lang="ja-JP" altLang="en-US" sz="2800" dirty="0" smtClean="0"/>
              <a:t>今回</a:t>
            </a:r>
            <a:r>
              <a:rPr lang="ja-JP" altLang="en-US" sz="2800" dirty="0"/>
              <a:t>はテスト作業の効率化の施策として</a:t>
            </a:r>
            <a:r>
              <a:rPr lang="ja-JP" altLang="en-US" sz="2800" dirty="0" smtClean="0"/>
              <a:t>、</a:t>
            </a:r>
            <a:endParaRPr lang="en-US" altLang="ja-JP" sz="2800" dirty="0" smtClean="0"/>
          </a:p>
          <a:p>
            <a:pPr>
              <a:defRPr/>
            </a:pPr>
            <a:r>
              <a:rPr lang="en-US" altLang="ja-JP" sz="2800" dirty="0" smtClean="0"/>
              <a:t>2</a:t>
            </a:r>
            <a:r>
              <a:rPr lang="ja-JP" altLang="en-US" sz="2800" dirty="0" err="1"/>
              <a:t>つの</a:t>
            </a:r>
            <a:r>
              <a:rPr lang="ja-JP" altLang="en-US" sz="2800" dirty="0"/>
              <a:t>ツールを作成しました。</a:t>
            </a:r>
            <a:endParaRPr lang="en-US" altLang="ja-JP" sz="2800" dirty="0"/>
          </a:p>
        </p:txBody>
      </p:sp>
      <p:sp>
        <p:nvSpPr>
          <p:cNvPr id="8" name="下矢印 7"/>
          <p:cNvSpPr/>
          <p:nvPr/>
        </p:nvSpPr>
        <p:spPr>
          <a:xfrm>
            <a:off x="4045471" y="4293096"/>
            <a:ext cx="847356"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xmlns="" val="71246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899592" y="3688813"/>
            <a:ext cx="7083991" cy="707886"/>
          </a:xfrm>
          <a:prstGeom prst="rect">
            <a:avLst/>
          </a:prstGeom>
        </p:spPr>
        <p:txBody>
          <a:bodyPr wrap="none">
            <a:spAutoFit/>
          </a:bodyPr>
          <a:lstStyle/>
          <a:p>
            <a:pPr algn="ctr"/>
            <a:r>
              <a:rPr lang="en-US" altLang="ja-JP" sz="4000" dirty="0" smtClean="0"/>
              <a:t>2. </a:t>
            </a:r>
            <a:r>
              <a:rPr lang="ja-JP" altLang="en-US" sz="4000" dirty="0" smtClean="0"/>
              <a:t>エビデンス</a:t>
            </a:r>
            <a:r>
              <a:rPr lang="ja-JP" altLang="en-US" sz="4000" dirty="0"/>
              <a:t>纏め作業の効率化</a:t>
            </a:r>
          </a:p>
        </p:txBody>
      </p:sp>
      <p:sp>
        <p:nvSpPr>
          <p:cNvPr id="5" name="正方形/長方形 4"/>
          <p:cNvSpPr/>
          <p:nvPr/>
        </p:nvSpPr>
        <p:spPr>
          <a:xfrm>
            <a:off x="899592" y="2213049"/>
            <a:ext cx="6354560" cy="707886"/>
          </a:xfrm>
          <a:prstGeom prst="rect">
            <a:avLst/>
          </a:prstGeom>
        </p:spPr>
        <p:txBody>
          <a:bodyPr wrap="none">
            <a:spAutoFit/>
          </a:bodyPr>
          <a:lstStyle/>
          <a:p>
            <a:pPr algn="ctr"/>
            <a:r>
              <a:rPr lang="en-US" altLang="ja-JP" sz="4000" dirty="0" smtClean="0"/>
              <a:t>1. </a:t>
            </a:r>
            <a:r>
              <a:rPr lang="en-US" altLang="ja-JP" sz="4000" dirty="0" err="1" smtClean="0"/>
              <a:t>Testlink</a:t>
            </a:r>
            <a:r>
              <a:rPr lang="ja-JP" altLang="en-US" sz="4000" dirty="0" smtClean="0"/>
              <a:t>登録作業</a:t>
            </a:r>
            <a:r>
              <a:rPr lang="ja-JP" altLang="en-US" sz="4000" dirty="0"/>
              <a:t>の効率化</a:t>
            </a:r>
          </a:p>
        </p:txBody>
      </p:sp>
      <p:sp>
        <p:nvSpPr>
          <p:cNvPr id="2" name="正方形/長方形 1"/>
          <p:cNvSpPr/>
          <p:nvPr/>
        </p:nvSpPr>
        <p:spPr>
          <a:xfrm>
            <a:off x="467544" y="775720"/>
            <a:ext cx="4381328" cy="769441"/>
          </a:xfrm>
          <a:prstGeom prst="rect">
            <a:avLst/>
          </a:prstGeom>
        </p:spPr>
        <p:txBody>
          <a:bodyPr wrap="none">
            <a:spAutoFit/>
          </a:bodyPr>
          <a:lstStyle/>
          <a:p>
            <a:r>
              <a:rPr lang="ja-JP" altLang="en-US" sz="4400" dirty="0"/>
              <a:t>テスト効率化施策</a:t>
            </a:r>
          </a:p>
        </p:txBody>
      </p:sp>
      <p:sp>
        <p:nvSpPr>
          <p:cNvPr id="6" name="正方形/長方形 5"/>
          <p:cNvSpPr/>
          <p:nvPr/>
        </p:nvSpPr>
        <p:spPr>
          <a:xfrm>
            <a:off x="899592" y="5285606"/>
            <a:ext cx="7571945" cy="646331"/>
          </a:xfrm>
          <a:prstGeom prst="rect">
            <a:avLst/>
          </a:prstGeom>
        </p:spPr>
        <p:txBody>
          <a:bodyPr wrap="none">
            <a:spAutoFit/>
          </a:bodyPr>
          <a:lstStyle/>
          <a:p>
            <a:r>
              <a:rPr lang="ja-JP" altLang="en-US" sz="3600" b="1" dirty="0">
                <a:solidFill>
                  <a:srgbClr val="FF0000"/>
                </a:solidFill>
              </a:rPr>
              <a:t>これらを</a:t>
            </a:r>
            <a:r>
              <a:rPr lang="en-US" altLang="ja-JP" sz="3600" b="1" dirty="0">
                <a:solidFill>
                  <a:srgbClr val="FF0000"/>
                </a:solidFill>
              </a:rPr>
              <a:t>Excel</a:t>
            </a:r>
            <a:r>
              <a:rPr lang="ja-JP" altLang="en-US" sz="3600" b="1" dirty="0">
                <a:solidFill>
                  <a:srgbClr val="FF0000"/>
                </a:solidFill>
              </a:rPr>
              <a:t>のマクロ</a:t>
            </a:r>
            <a:r>
              <a:rPr lang="en-US" altLang="ja-JP" sz="3600" b="1" dirty="0">
                <a:solidFill>
                  <a:srgbClr val="FF0000"/>
                </a:solidFill>
              </a:rPr>
              <a:t>(</a:t>
            </a:r>
            <a:r>
              <a:rPr lang="en-US" altLang="ja-JP" sz="3600" b="1" dirty="0" err="1">
                <a:solidFill>
                  <a:srgbClr val="FF0000"/>
                </a:solidFill>
              </a:rPr>
              <a:t>vba</a:t>
            </a:r>
            <a:r>
              <a:rPr lang="en-US" altLang="ja-JP" sz="3600" b="1" dirty="0">
                <a:solidFill>
                  <a:srgbClr val="FF0000"/>
                </a:solidFill>
              </a:rPr>
              <a:t>)</a:t>
            </a:r>
            <a:r>
              <a:rPr lang="ja-JP" altLang="en-US" sz="3600" b="1" dirty="0">
                <a:solidFill>
                  <a:srgbClr val="FF0000"/>
                </a:solidFill>
              </a:rPr>
              <a:t>で行います</a:t>
            </a:r>
          </a:p>
        </p:txBody>
      </p:sp>
    </p:spTree>
    <p:extLst>
      <p:ext uri="{BB962C8B-B14F-4D97-AF65-F5344CB8AC3E}">
        <p14:creationId xmlns:p14="http://schemas.microsoft.com/office/powerpoint/2010/main" xmlns="" val="91436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971600" y="2852936"/>
            <a:ext cx="6942221" cy="830997"/>
          </a:xfrm>
          <a:prstGeom prst="rect">
            <a:avLst/>
          </a:prstGeom>
        </p:spPr>
        <p:txBody>
          <a:bodyPr wrap="none">
            <a:spAutoFit/>
          </a:bodyPr>
          <a:lstStyle/>
          <a:p>
            <a:r>
              <a:rPr lang="en-US" altLang="ja-JP" sz="4800" dirty="0" err="1" smtClean="0"/>
              <a:t>Testlink</a:t>
            </a:r>
            <a:r>
              <a:rPr lang="ja-JP" altLang="en-US" sz="4800" dirty="0" smtClean="0"/>
              <a:t>登録作業</a:t>
            </a:r>
            <a:r>
              <a:rPr lang="ja-JP" altLang="en-US" sz="4800" dirty="0"/>
              <a:t>の効率化</a:t>
            </a:r>
          </a:p>
        </p:txBody>
      </p:sp>
    </p:spTree>
    <p:extLst>
      <p:ext uri="{BB962C8B-B14F-4D97-AF65-F5344CB8AC3E}">
        <p14:creationId xmlns:p14="http://schemas.microsoft.com/office/powerpoint/2010/main" xmlns="" val="334203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95536" y="684620"/>
            <a:ext cx="1313180" cy="769441"/>
          </a:xfrm>
          <a:prstGeom prst="rect">
            <a:avLst/>
          </a:prstGeom>
        </p:spPr>
        <p:txBody>
          <a:bodyPr wrap="none">
            <a:spAutoFit/>
          </a:bodyPr>
          <a:lstStyle/>
          <a:p>
            <a:r>
              <a:rPr lang="ja-JP" altLang="en-US" sz="4400" dirty="0" smtClean="0"/>
              <a:t>概要</a:t>
            </a:r>
            <a:endParaRPr lang="ja-JP" altLang="en-US" sz="4400" dirty="0"/>
          </a:p>
        </p:txBody>
      </p:sp>
      <p:sp>
        <p:nvSpPr>
          <p:cNvPr id="2" name="正方形/長方形 1"/>
          <p:cNvSpPr/>
          <p:nvPr/>
        </p:nvSpPr>
        <p:spPr>
          <a:xfrm>
            <a:off x="1259632" y="1556792"/>
            <a:ext cx="6912768" cy="2954655"/>
          </a:xfrm>
          <a:prstGeom prst="rect">
            <a:avLst/>
          </a:prstGeom>
        </p:spPr>
        <p:txBody>
          <a:bodyPr wrap="square">
            <a:spAutoFit/>
          </a:bodyPr>
          <a:lstStyle/>
          <a:p>
            <a:r>
              <a:rPr lang="en-US" altLang="ja-JP" sz="2800" b="1" u="sng" dirty="0" err="1" smtClean="0"/>
              <a:t>Testlink</a:t>
            </a:r>
            <a:r>
              <a:rPr lang="en-US" altLang="ja-JP" sz="2800" b="1" u="sng" dirty="0" smtClean="0"/>
              <a:t> </a:t>
            </a:r>
            <a:r>
              <a:rPr lang="ja-JP" altLang="en-US" sz="2800" b="1" u="sng" dirty="0" smtClean="0"/>
              <a:t>について</a:t>
            </a:r>
            <a:endParaRPr lang="en-US" altLang="ja-JP" sz="2800" b="1" u="sng" dirty="0" smtClean="0"/>
          </a:p>
          <a:p>
            <a:endParaRPr lang="en-US" altLang="ja-JP" b="1" dirty="0" smtClean="0"/>
          </a:p>
          <a:p>
            <a:r>
              <a:rPr lang="ja-JP" altLang="en-US" sz="2400" b="1" dirty="0" smtClean="0"/>
              <a:t>　・利点</a:t>
            </a:r>
            <a:endParaRPr lang="en-US" altLang="ja-JP" sz="2400" b="1" dirty="0" smtClean="0"/>
          </a:p>
          <a:p>
            <a:r>
              <a:rPr lang="ja-JP" altLang="en-US" sz="2400" b="1" dirty="0" smtClean="0"/>
              <a:t>　　テストのステータスの管理がしやすい。</a:t>
            </a:r>
            <a:endParaRPr lang="en-US" altLang="ja-JP" sz="2400" b="1" dirty="0" smtClean="0"/>
          </a:p>
          <a:p>
            <a:endParaRPr lang="en-US" altLang="ja-JP" b="1" dirty="0" smtClean="0"/>
          </a:p>
          <a:p>
            <a:r>
              <a:rPr lang="ja-JP" altLang="en-US" sz="2400" b="1" dirty="0" smtClean="0"/>
              <a:t>　・欠点</a:t>
            </a:r>
            <a:endParaRPr lang="en-US" altLang="ja-JP" sz="2400" b="1" dirty="0" smtClean="0"/>
          </a:p>
          <a:p>
            <a:r>
              <a:rPr lang="ja-JP" altLang="en-US" sz="2400" b="1" dirty="0" smtClean="0"/>
              <a:t>　　テストケースの登録・修正作業に時間が掛かる</a:t>
            </a:r>
            <a:endParaRPr lang="en-US" altLang="ja-JP" sz="2400" b="1" dirty="0" smtClean="0"/>
          </a:p>
          <a:p>
            <a:r>
              <a:rPr lang="ja-JP" altLang="en-US" sz="2400" b="1" dirty="0" smtClean="0"/>
              <a:t>　　→</a:t>
            </a:r>
            <a:r>
              <a:rPr lang="en-US" altLang="ja-JP" sz="2400" b="1" dirty="0" smtClean="0"/>
              <a:t>Excel</a:t>
            </a:r>
            <a:r>
              <a:rPr lang="ja-JP" altLang="en-US" sz="2400" b="1" dirty="0" smtClean="0"/>
              <a:t>を用いた方が効率が良い</a:t>
            </a:r>
            <a:r>
              <a:rPr lang="ja-JP" altLang="en-US" sz="2400" b="1" dirty="0"/>
              <a:t>。</a:t>
            </a:r>
            <a:endParaRPr lang="en-US" altLang="ja-JP" sz="2400" b="1" dirty="0" smtClean="0"/>
          </a:p>
        </p:txBody>
      </p:sp>
      <p:sp>
        <p:nvSpPr>
          <p:cNvPr id="3" name="正方形/長方形 2"/>
          <p:cNvSpPr/>
          <p:nvPr/>
        </p:nvSpPr>
        <p:spPr>
          <a:xfrm>
            <a:off x="1259632" y="4653136"/>
            <a:ext cx="6912768" cy="2000548"/>
          </a:xfrm>
          <a:prstGeom prst="rect">
            <a:avLst/>
          </a:prstGeom>
        </p:spPr>
        <p:txBody>
          <a:bodyPr wrap="square">
            <a:spAutoFit/>
          </a:bodyPr>
          <a:lstStyle/>
          <a:p>
            <a:r>
              <a:rPr lang="ja-JP" altLang="en-US" sz="2800" b="1" u="sng" dirty="0"/>
              <a:t>改善策</a:t>
            </a:r>
            <a:endParaRPr lang="en-US" altLang="ja-JP" sz="2800" b="1" u="sng" dirty="0"/>
          </a:p>
          <a:p>
            <a:r>
              <a:rPr lang="ja-JP" altLang="en-US" sz="2400" b="1" dirty="0" smtClean="0"/>
              <a:t>　</a:t>
            </a:r>
            <a:r>
              <a:rPr lang="en-US" altLang="ja-JP" sz="2400" b="1" dirty="0" smtClean="0"/>
              <a:t>Excel</a:t>
            </a:r>
            <a:r>
              <a:rPr lang="ja-JP" altLang="en-US" sz="2400" b="1" dirty="0" smtClean="0"/>
              <a:t>でテストケースの修正を行い、</a:t>
            </a:r>
            <a:endParaRPr lang="en-US" altLang="ja-JP" sz="2400" b="1" dirty="0" smtClean="0"/>
          </a:p>
          <a:p>
            <a:r>
              <a:rPr lang="ja-JP" altLang="en-US" sz="2400" b="1" dirty="0" smtClean="0"/>
              <a:t>　これを</a:t>
            </a:r>
            <a:r>
              <a:rPr lang="en-US" altLang="ja-JP" sz="2400" b="1" dirty="0" err="1" smtClean="0"/>
              <a:t>testlink</a:t>
            </a:r>
            <a:r>
              <a:rPr lang="ja-JP" altLang="en-US" sz="2400" b="1" dirty="0" err="1" smtClean="0"/>
              <a:t>に登</a:t>
            </a:r>
            <a:r>
              <a:rPr lang="ja-JP" altLang="en-US" sz="2400" b="1" dirty="0" smtClean="0"/>
              <a:t>録することによって効率化</a:t>
            </a:r>
            <a:r>
              <a:rPr lang="ja-JP" altLang="en-US" sz="2400" b="1" dirty="0"/>
              <a:t>を</a:t>
            </a:r>
            <a:r>
              <a:rPr lang="ja-JP" altLang="en-US" sz="2400" b="1" dirty="0" smtClean="0"/>
              <a:t>図る</a:t>
            </a:r>
            <a:endParaRPr lang="en-US" altLang="ja-JP" sz="2400" b="1" dirty="0" smtClean="0"/>
          </a:p>
          <a:p>
            <a:r>
              <a:rPr lang="ja-JP" altLang="en-US" sz="2400" b="1" dirty="0" smtClean="0">
                <a:solidFill>
                  <a:srgbClr val="FF0000"/>
                </a:solidFill>
              </a:rPr>
              <a:t>　→</a:t>
            </a:r>
            <a:r>
              <a:rPr lang="en-US" altLang="ja-JP" sz="2400" b="1" dirty="0" smtClean="0">
                <a:solidFill>
                  <a:srgbClr val="FF0000"/>
                </a:solidFill>
              </a:rPr>
              <a:t>Excel</a:t>
            </a:r>
            <a:r>
              <a:rPr lang="ja-JP" altLang="en-US" sz="2400" b="1" dirty="0" smtClean="0">
                <a:solidFill>
                  <a:srgbClr val="FF0000"/>
                </a:solidFill>
              </a:rPr>
              <a:t>で作成したテストケースの</a:t>
            </a:r>
            <a:endParaRPr lang="en-US" altLang="ja-JP" sz="2400" b="1" dirty="0" smtClean="0">
              <a:solidFill>
                <a:srgbClr val="FF0000"/>
              </a:solidFill>
            </a:endParaRPr>
          </a:p>
          <a:p>
            <a:r>
              <a:rPr lang="ja-JP" altLang="en-US" sz="2400" b="1" dirty="0">
                <a:solidFill>
                  <a:srgbClr val="FF0000"/>
                </a:solidFill>
              </a:rPr>
              <a:t>　</a:t>
            </a:r>
            <a:r>
              <a:rPr lang="ja-JP" altLang="en-US" sz="2400" b="1" dirty="0" smtClean="0">
                <a:solidFill>
                  <a:srgbClr val="FF0000"/>
                </a:solidFill>
              </a:rPr>
              <a:t>　</a:t>
            </a:r>
            <a:r>
              <a:rPr lang="en-US" altLang="ja-JP" sz="2400" b="1" dirty="0" err="1" smtClean="0">
                <a:solidFill>
                  <a:srgbClr val="FF0000"/>
                </a:solidFill>
              </a:rPr>
              <a:t>testlink</a:t>
            </a:r>
            <a:r>
              <a:rPr lang="ja-JP" altLang="en-US" sz="2400" b="1" dirty="0" err="1" smtClean="0">
                <a:solidFill>
                  <a:srgbClr val="FF0000"/>
                </a:solidFill>
              </a:rPr>
              <a:t>への</a:t>
            </a:r>
            <a:r>
              <a:rPr lang="ja-JP" altLang="en-US" sz="2400" b="1" dirty="0" smtClean="0">
                <a:solidFill>
                  <a:srgbClr val="FF0000"/>
                </a:solidFill>
              </a:rPr>
              <a:t>登録作業をマクロにより効率化する</a:t>
            </a:r>
            <a:endParaRPr lang="en-US" altLang="ja-JP" sz="2400" b="1" dirty="0" smtClean="0">
              <a:solidFill>
                <a:srgbClr val="FF0000"/>
              </a:solidFill>
            </a:endParaRPr>
          </a:p>
        </p:txBody>
      </p:sp>
      <p:sp>
        <p:nvSpPr>
          <p:cNvPr id="5" name="正方形/長方形 4"/>
          <p:cNvSpPr/>
          <p:nvPr/>
        </p:nvSpPr>
        <p:spPr>
          <a:xfrm>
            <a:off x="5366296" y="121188"/>
            <a:ext cx="3585853" cy="461665"/>
          </a:xfrm>
          <a:prstGeom prst="rect">
            <a:avLst/>
          </a:prstGeom>
        </p:spPr>
        <p:txBody>
          <a:bodyPr wrap="none">
            <a:spAutoFit/>
          </a:bodyPr>
          <a:lstStyle/>
          <a:p>
            <a:pPr algn="ctr"/>
            <a:r>
              <a:rPr lang="en-US" altLang="ja-JP" sz="2400" dirty="0" err="1" smtClean="0"/>
              <a:t>Testlink</a:t>
            </a:r>
            <a:r>
              <a:rPr lang="ja-JP" altLang="en-US" sz="2400" dirty="0" smtClean="0"/>
              <a:t>登録作業の効率化</a:t>
            </a:r>
            <a:endParaRPr lang="ja-JP" altLang="en-US" sz="2400" dirty="0"/>
          </a:p>
        </p:txBody>
      </p:sp>
    </p:spTree>
    <p:extLst>
      <p:ext uri="{BB962C8B-B14F-4D97-AF65-F5344CB8AC3E}">
        <p14:creationId xmlns:p14="http://schemas.microsoft.com/office/powerpoint/2010/main" xmlns="" val="386134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635896" y="2828834"/>
            <a:ext cx="1877437" cy="1107996"/>
          </a:xfrm>
          <a:prstGeom prst="rect">
            <a:avLst/>
          </a:prstGeom>
        </p:spPr>
        <p:txBody>
          <a:bodyPr wrap="none">
            <a:spAutoFit/>
          </a:bodyPr>
          <a:lstStyle/>
          <a:p>
            <a:r>
              <a:rPr lang="ja-JP" altLang="en-US" sz="6600" dirty="0"/>
              <a:t>実演</a:t>
            </a:r>
          </a:p>
        </p:txBody>
      </p:sp>
    </p:spTree>
    <p:extLst>
      <p:ext uri="{BB962C8B-B14F-4D97-AF65-F5344CB8AC3E}">
        <p14:creationId xmlns:p14="http://schemas.microsoft.com/office/powerpoint/2010/main" xmlns="" val="140638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94819" y="3068960"/>
            <a:ext cx="7861447" cy="830997"/>
          </a:xfrm>
          <a:prstGeom prst="rect">
            <a:avLst/>
          </a:prstGeom>
        </p:spPr>
        <p:txBody>
          <a:bodyPr wrap="none">
            <a:spAutoFit/>
          </a:bodyPr>
          <a:lstStyle/>
          <a:p>
            <a:r>
              <a:rPr lang="ja-JP" altLang="en-US" sz="4800" dirty="0"/>
              <a:t>エビデンス纏め作業の効率化</a:t>
            </a:r>
          </a:p>
        </p:txBody>
      </p:sp>
    </p:spTree>
    <p:extLst>
      <p:ext uri="{BB962C8B-B14F-4D97-AF65-F5344CB8AC3E}">
        <p14:creationId xmlns:p14="http://schemas.microsoft.com/office/powerpoint/2010/main" xmlns="" val="153387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95536" y="684620"/>
            <a:ext cx="1313180" cy="769441"/>
          </a:xfrm>
          <a:prstGeom prst="rect">
            <a:avLst/>
          </a:prstGeom>
        </p:spPr>
        <p:txBody>
          <a:bodyPr wrap="none">
            <a:spAutoFit/>
          </a:bodyPr>
          <a:lstStyle/>
          <a:p>
            <a:r>
              <a:rPr lang="ja-JP" altLang="en-US" sz="4400" dirty="0" smtClean="0"/>
              <a:t>概要</a:t>
            </a:r>
            <a:endParaRPr lang="ja-JP" altLang="en-US" sz="4400" dirty="0"/>
          </a:p>
        </p:txBody>
      </p:sp>
      <p:sp>
        <p:nvSpPr>
          <p:cNvPr id="2" name="正方形/長方形 1"/>
          <p:cNvSpPr/>
          <p:nvPr/>
        </p:nvSpPr>
        <p:spPr>
          <a:xfrm>
            <a:off x="1259632" y="1894380"/>
            <a:ext cx="6912768" cy="1815882"/>
          </a:xfrm>
          <a:prstGeom prst="rect">
            <a:avLst/>
          </a:prstGeom>
        </p:spPr>
        <p:txBody>
          <a:bodyPr wrap="square">
            <a:spAutoFit/>
          </a:bodyPr>
          <a:lstStyle/>
          <a:p>
            <a:r>
              <a:rPr lang="ja-JP" altLang="en-US" sz="2800" b="1" u="sng" dirty="0"/>
              <a:t>問題点</a:t>
            </a:r>
            <a:endParaRPr lang="en-US" altLang="ja-JP" sz="2800" b="1" u="sng" dirty="0"/>
          </a:p>
          <a:p>
            <a:r>
              <a:rPr lang="ja-JP" altLang="en-US" sz="2800" b="1" dirty="0"/>
              <a:t>テスト後に提出用のエビデンスを纏める作業が必要となるが、</a:t>
            </a:r>
            <a:endParaRPr lang="en-US" altLang="ja-JP" sz="2800" b="1" dirty="0"/>
          </a:p>
          <a:p>
            <a:r>
              <a:rPr lang="ja-JP" altLang="en-US" sz="2800" b="1" dirty="0"/>
              <a:t>機械的な作業である上に時間も掛かる</a:t>
            </a:r>
            <a:endParaRPr lang="en-US" altLang="ja-JP" sz="2800" b="1" dirty="0"/>
          </a:p>
        </p:txBody>
      </p:sp>
      <p:sp>
        <p:nvSpPr>
          <p:cNvPr id="3" name="正方形/長方形 2"/>
          <p:cNvSpPr/>
          <p:nvPr/>
        </p:nvSpPr>
        <p:spPr>
          <a:xfrm>
            <a:off x="1259632" y="4149080"/>
            <a:ext cx="6912768" cy="1384995"/>
          </a:xfrm>
          <a:prstGeom prst="rect">
            <a:avLst/>
          </a:prstGeom>
        </p:spPr>
        <p:txBody>
          <a:bodyPr wrap="square">
            <a:spAutoFit/>
          </a:bodyPr>
          <a:lstStyle/>
          <a:p>
            <a:r>
              <a:rPr lang="ja-JP" altLang="en-US" sz="2800" b="1" u="sng" dirty="0"/>
              <a:t>改善策</a:t>
            </a:r>
            <a:endParaRPr lang="en-US" altLang="ja-JP" sz="2800" b="1" u="sng" dirty="0"/>
          </a:p>
          <a:p>
            <a:r>
              <a:rPr lang="ja-JP" altLang="en-US" sz="2800" b="1" dirty="0"/>
              <a:t>エビデンスを纏める作業をマクロに</a:t>
            </a:r>
            <a:r>
              <a:rPr lang="ja-JP" altLang="en-US" sz="2800" b="1" dirty="0" smtClean="0"/>
              <a:t>より自動化</a:t>
            </a:r>
            <a:r>
              <a:rPr lang="ja-JP" altLang="en-US" sz="2800" b="1" dirty="0"/>
              <a:t>し、効率化を図る</a:t>
            </a:r>
            <a:endParaRPr lang="en-US" altLang="ja-JP" sz="2800" b="1" dirty="0"/>
          </a:p>
        </p:txBody>
      </p:sp>
      <p:sp>
        <p:nvSpPr>
          <p:cNvPr id="7" name="正方形/長方形 6"/>
          <p:cNvSpPr/>
          <p:nvPr/>
        </p:nvSpPr>
        <p:spPr>
          <a:xfrm>
            <a:off x="5148095" y="121188"/>
            <a:ext cx="4022255" cy="461665"/>
          </a:xfrm>
          <a:prstGeom prst="rect">
            <a:avLst/>
          </a:prstGeom>
        </p:spPr>
        <p:txBody>
          <a:bodyPr wrap="none">
            <a:spAutoFit/>
          </a:bodyPr>
          <a:lstStyle/>
          <a:p>
            <a:r>
              <a:rPr lang="ja-JP" altLang="en-US" sz="2400" dirty="0" smtClean="0"/>
              <a:t>エビデンス纏め作業の効率化</a:t>
            </a:r>
            <a:endParaRPr lang="ja-JP" altLang="en-US" sz="2400" dirty="0"/>
          </a:p>
        </p:txBody>
      </p:sp>
    </p:spTree>
    <p:extLst>
      <p:ext uri="{BB962C8B-B14F-4D97-AF65-F5344CB8AC3E}">
        <p14:creationId xmlns:p14="http://schemas.microsoft.com/office/powerpoint/2010/main" xmlns="" val="400274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735903" y="2780928"/>
            <a:ext cx="7720383" cy="1754326"/>
          </a:xfrm>
          <a:prstGeom prst="rect">
            <a:avLst/>
          </a:prstGeom>
        </p:spPr>
        <p:txBody>
          <a:bodyPr wrap="none">
            <a:spAutoFit/>
          </a:bodyPr>
          <a:lstStyle/>
          <a:p>
            <a:pPr marL="342900" indent="-342900">
              <a:buAutoNum type="arabicPeriod"/>
            </a:pPr>
            <a:r>
              <a:rPr lang="ja-JP" altLang="en-US" sz="3600" dirty="0" smtClean="0">
                <a:solidFill>
                  <a:srgbClr val="FF0000"/>
                </a:solidFill>
              </a:rPr>
              <a:t>エビデンスを格納するフォルダを作成</a:t>
            </a:r>
            <a:endParaRPr lang="en-US" altLang="ja-JP" sz="3600" dirty="0" smtClean="0">
              <a:solidFill>
                <a:srgbClr val="FF0000"/>
              </a:solidFill>
            </a:endParaRPr>
          </a:p>
          <a:p>
            <a:pPr marL="342900" indent="-342900">
              <a:buAutoNum type="arabicPeriod"/>
            </a:pPr>
            <a:r>
              <a:rPr lang="ja-JP" altLang="en-US" sz="3600" dirty="0" smtClean="0"/>
              <a:t>テスト実施（エビデンスを保存）</a:t>
            </a:r>
            <a:endParaRPr lang="en-US" altLang="ja-JP" sz="3600" dirty="0" smtClean="0"/>
          </a:p>
          <a:p>
            <a:pPr marL="342900" indent="-342900">
              <a:buAutoNum type="arabicPeriod"/>
            </a:pPr>
            <a:r>
              <a:rPr lang="ja-JP" altLang="en-US" sz="3600" dirty="0" smtClean="0">
                <a:solidFill>
                  <a:srgbClr val="FF0000"/>
                </a:solidFill>
              </a:rPr>
              <a:t>保存したエビデンスを整形して纏め</a:t>
            </a:r>
            <a:endParaRPr lang="ja-JP" altLang="en-US" sz="3600" dirty="0">
              <a:solidFill>
                <a:srgbClr val="FF0000"/>
              </a:solidFill>
            </a:endParaRPr>
          </a:p>
        </p:txBody>
      </p:sp>
      <p:sp>
        <p:nvSpPr>
          <p:cNvPr id="5" name="正方形/長方形 4"/>
          <p:cNvSpPr/>
          <p:nvPr/>
        </p:nvSpPr>
        <p:spPr>
          <a:xfrm>
            <a:off x="827003" y="1966497"/>
            <a:ext cx="5455340" cy="584775"/>
          </a:xfrm>
          <a:prstGeom prst="rect">
            <a:avLst/>
          </a:prstGeom>
        </p:spPr>
        <p:txBody>
          <a:bodyPr wrap="none">
            <a:spAutoFit/>
          </a:bodyPr>
          <a:lstStyle/>
          <a:p>
            <a:r>
              <a:rPr lang="ja-JP" altLang="en-US" sz="3200" b="1" dirty="0" smtClean="0"/>
              <a:t>赤字部分</a:t>
            </a:r>
            <a:r>
              <a:rPr lang="ja-JP" altLang="en-US" sz="3200" b="1" dirty="0"/>
              <a:t>をマクロで行います。</a:t>
            </a:r>
          </a:p>
        </p:txBody>
      </p:sp>
      <p:sp>
        <p:nvSpPr>
          <p:cNvPr id="6" name="正方形/長方形 5"/>
          <p:cNvSpPr/>
          <p:nvPr/>
        </p:nvSpPr>
        <p:spPr>
          <a:xfrm>
            <a:off x="395536" y="684620"/>
            <a:ext cx="4972836" cy="769441"/>
          </a:xfrm>
          <a:prstGeom prst="rect">
            <a:avLst/>
          </a:prstGeom>
        </p:spPr>
        <p:txBody>
          <a:bodyPr wrap="none">
            <a:spAutoFit/>
          </a:bodyPr>
          <a:lstStyle/>
          <a:p>
            <a:r>
              <a:rPr lang="ja-JP" altLang="en-US" sz="4400" dirty="0"/>
              <a:t>エビデンス作成手順</a:t>
            </a:r>
          </a:p>
        </p:txBody>
      </p:sp>
      <p:sp>
        <p:nvSpPr>
          <p:cNvPr id="7" name="正方形/長方形 6"/>
          <p:cNvSpPr/>
          <p:nvPr/>
        </p:nvSpPr>
        <p:spPr>
          <a:xfrm>
            <a:off x="5148095" y="121188"/>
            <a:ext cx="4022255" cy="461665"/>
          </a:xfrm>
          <a:prstGeom prst="rect">
            <a:avLst/>
          </a:prstGeom>
        </p:spPr>
        <p:txBody>
          <a:bodyPr wrap="none">
            <a:spAutoFit/>
          </a:bodyPr>
          <a:lstStyle/>
          <a:p>
            <a:r>
              <a:rPr lang="ja-JP" altLang="en-US" sz="2400" dirty="0" smtClean="0"/>
              <a:t>エビデンス纏め作業の効率化</a:t>
            </a:r>
            <a:endParaRPr lang="ja-JP" altLang="en-US" sz="2400" dirty="0"/>
          </a:p>
        </p:txBody>
      </p:sp>
    </p:spTree>
    <p:extLst>
      <p:ext uri="{BB962C8B-B14F-4D97-AF65-F5344CB8AC3E}">
        <p14:creationId xmlns:p14="http://schemas.microsoft.com/office/powerpoint/2010/main" xmlns="" val="6939257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783</Words>
  <Application>Microsoft Office PowerPoint</Application>
  <PresentationFormat>画面に合わせる (4:3)</PresentationFormat>
  <Paragraphs>118</Paragraphs>
  <Slides>13</Slides>
  <Notes>13</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Office ​​テーマ</vt:lpstr>
      <vt:lpstr>スライド 1</vt:lpstr>
      <vt:lpstr>スライド 2</vt:lpstr>
      <vt:lpstr>スライド 3</vt:lpstr>
      <vt:lpstr>スライド 4</vt:lpstr>
      <vt:lpstr>スライド 5</vt:lpstr>
      <vt:lpstr>スライド 6</vt:lpstr>
      <vt:lpstr>スライド 7</vt:lpstr>
      <vt:lpstr>スライド 8</vt:lpstr>
      <vt:lpstr>スライド 9</vt:lpstr>
      <vt:lpstr>スライド 10</vt:lpstr>
      <vt:lpstr>スライド 11</vt:lpstr>
      <vt:lpstr>スライド 12</vt:lpstr>
      <vt:lpstr>スライド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Ikeda</dc:creator>
  <cp:lastModifiedBy>かつゆき</cp:lastModifiedBy>
  <cp:revision>60</cp:revision>
  <dcterms:created xsi:type="dcterms:W3CDTF">2013-09-30T06:17:50Z</dcterms:created>
  <dcterms:modified xsi:type="dcterms:W3CDTF">2017-07-05T13:19:58Z</dcterms:modified>
</cp:coreProperties>
</file>