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charts/chart4.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8"/>
  </p:notesMasterIdLst>
  <p:sldIdLst>
    <p:sldId id="547" r:id="rId2"/>
    <p:sldId id="548" r:id="rId3"/>
    <p:sldId id="533" r:id="rId4"/>
    <p:sldId id="534" r:id="rId5"/>
    <p:sldId id="535" r:id="rId6"/>
    <p:sldId id="537" r:id="rId7"/>
    <p:sldId id="538" r:id="rId8"/>
    <p:sldId id="532" r:id="rId9"/>
    <p:sldId id="539" r:id="rId10"/>
    <p:sldId id="540" r:id="rId11"/>
    <p:sldId id="528" r:id="rId12"/>
    <p:sldId id="541" r:id="rId13"/>
    <p:sldId id="542" r:id="rId14"/>
    <p:sldId id="527" r:id="rId15"/>
    <p:sldId id="543" r:id="rId16"/>
    <p:sldId id="544" r:id="rId17"/>
    <p:sldId id="493" r:id="rId18"/>
    <p:sldId id="545" r:id="rId19"/>
    <p:sldId id="546" r:id="rId20"/>
    <p:sldId id="530" r:id="rId21"/>
    <p:sldId id="536" r:id="rId22"/>
    <p:sldId id="531" r:id="rId23"/>
    <p:sldId id="503" r:id="rId24"/>
    <p:sldId id="516" r:id="rId25"/>
    <p:sldId id="492" r:id="rId26"/>
    <p:sldId id="486" r:id="rId27"/>
  </p:sldIdLst>
  <p:sldSz cx="9906000" cy="6858000" type="A4"/>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orient="horz" pos="3430" userDrawn="1">
          <p15:clr>
            <a:srgbClr val="A4A3A4"/>
          </p15:clr>
        </p15:guide>
        <p15:guide id="3" pos="988"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DAA152"/>
    <a:srgbClr val="333333"/>
    <a:srgbClr val="000000"/>
    <a:srgbClr val="C0C0C0"/>
    <a:srgbClr val="B6DF8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32" autoAdjust="0"/>
    <p:restoredTop sz="94475" autoAdjust="0"/>
  </p:normalViewPr>
  <p:slideViewPr>
    <p:cSldViewPr showGuides="1">
      <p:cViewPr varScale="1">
        <p:scale>
          <a:sx n="56" d="100"/>
          <a:sy n="56" d="100"/>
        </p:scale>
        <p:origin x="988" y="36"/>
      </p:cViewPr>
      <p:guideLst>
        <p:guide orient="horz" pos="1344"/>
        <p:guide orient="horz" pos="3430"/>
        <p:guide pos="988"/>
      </p:guideLst>
    </p:cSldViewPr>
  </p:slideViewPr>
  <p:outlineViewPr>
    <p:cViewPr>
      <p:scale>
        <a:sx n="33" d="100"/>
        <a:sy n="33" d="100"/>
      </p:scale>
      <p:origin x="0" y="-668"/>
    </p:cViewPr>
  </p:outlineViewPr>
  <p:notesTextViewPr>
    <p:cViewPr>
      <p:scale>
        <a:sx n="100" d="100"/>
        <a:sy n="100" d="100"/>
      </p:scale>
      <p:origin x="0" y="0"/>
    </p:cViewPr>
  </p:notesTextViewPr>
  <p:sorterViewPr>
    <p:cViewPr>
      <p:scale>
        <a:sx n="66" d="100"/>
        <a:sy n="66" d="100"/>
      </p:scale>
      <p:origin x="0" y="2820"/>
    </p:cViewPr>
  </p:sorterViewPr>
  <p:notesViewPr>
    <p:cSldViewPr showGuides="1">
      <p:cViewPr varScale="1">
        <p:scale>
          <a:sx n="50" d="100"/>
          <a:sy n="50" d="100"/>
        </p:scale>
        <p:origin x="-269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1-09CE-4A31-A0BE-FAD6B49043EA}"/>
              </c:ext>
            </c:extLst>
          </c:dPt>
          <c:dPt>
            <c:idx val="1"/>
            <c:invertIfNegative val="0"/>
            <c:bubble3D val="0"/>
            <c:extLst>
              <c:ext xmlns:c16="http://schemas.microsoft.com/office/drawing/2014/chart" uri="{C3380CC4-5D6E-409C-BE32-E72D297353CC}">
                <c16:uniqueId val="{00000000-09CE-4A31-A0BE-FAD6B49043E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4D4D4D"/>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マシンの使い方わからない</c:v>
                </c:pt>
                <c:pt idx="1">
                  <c:v>金銭的な余裕がない</c:v>
                </c:pt>
                <c:pt idx="2">
                  <c:v>ジムが遠い</c:v>
                </c:pt>
                <c:pt idx="3">
                  <c:v>体験が有料</c:v>
                </c:pt>
                <c:pt idx="4">
                  <c:v>時間がない</c:v>
                </c:pt>
              </c:strCache>
            </c:strRef>
          </c:cat>
          <c:val>
            <c:numRef>
              <c:f>Sheet1!$B$2:$B$6</c:f>
              <c:numCache>
                <c:formatCode>0%</c:formatCode>
                <c:ptCount val="5"/>
                <c:pt idx="0">
                  <c:v>0.32</c:v>
                </c:pt>
                <c:pt idx="1">
                  <c:v>0.48</c:v>
                </c:pt>
                <c:pt idx="2">
                  <c:v>0.46</c:v>
                </c:pt>
                <c:pt idx="3">
                  <c:v>0.36</c:v>
                </c:pt>
                <c:pt idx="4">
                  <c:v>0.62</c:v>
                </c:pt>
              </c:numCache>
            </c:numRef>
          </c:val>
          <c:extLst>
            <c:ext xmlns:c16="http://schemas.microsoft.com/office/drawing/2014/chart" uri="{C3380CC4-5D6E-409C-BE32-E72D297353CC}">
              <c16:uniqueId val="{00000000-DA1C-40BE-8750-DD84285A1A2C}"/>
            </c:ext>
          </c:extLst>
        </c:ser>
        <c:dLbls>
          <c:showLegendKey val="0"/>
          <c:showVal val="0"/>
          <c:showCatName val="0"/>
          <c:showSerName val="0"/>
          <c:showPercent val="0"/>
          <c:showBubbleSize val="0"/>
        </c:dLbls>
        <c:gapWidth val="219"/>
        <c:axId val="198274496"/>
        <c:axId val="198276816"/>
      </c:barChart>
      <c:catAx>
        <c:axId val="19827449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ea"/>
                <a:ea typeface="+mn-ea"/>
                <a:cs typeface="+mn-cs"/>
              </a:defRPr>
            </a:pPr>
            <a:endParaRPr lang="ja-JP"/>
          </a:p>
        </c:txPr>
        <c:crossAx val="198276816"/>
        <c:crosses val="autoZero"/>
        <c:auto val="1"/>
        <c:lblAlgn val="ctr"/>
        <c:lblOffset val="100"/>
        <c:noMultiLvlLbl val="0"/>
      </c:catAx>
      <c:valAx>
        <c:axId val="1982768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eiryo UI" panose="020B0604030504040204" pitchFamily="50" charset="-128"/>
                <a:ea typeface="Meiryo UI" panose="020B0604030504040204" pitchFamily="50" charset="-128"/>
                <a:cs typeface="+mn-cs"/>
              </a:defRPr>
            </a:pPr>
            <a:endParaRPr lang="ja-JP"/>
          </a:p>
        </c:txPr>
        <c:crossAx val="198274496"/>
        <c:crosses val="autoZero"/>
        <c:crossBetween val="between"/>
        <c:majorUnit val="0.5"/>
      </c:valAx>
      <c:spPr>
        <a:noFill/>
        <a:ln>
          <a:solidFill>
            <a:schemeClr val="bg1">
              <a:lumMod val="50000"/>
            </a:schemeClr>
          </a:solidFill>
        </a:ln>
        <a:effectLst/>
      </c:spPr>
    </c:plotArea>
    <c:plotVisOnly val="1"/>
    <c:dispBlanksAs val="gap"/>
    <c:showDLblsOverMax val="0"/>
  </c:chart>
  <c:spPr>
    <a:noFill/>
    <a:ln>
      <a:noFill/>
    </a:ln>
    <a:effectLst/>
  </c:spPr>
  <c:txPr>
    <a:bodyPr/>
    <a:lstStyle/>
    <a:p>
      <a:pPr>
        <a:defRPr>
          <a:solidFill>
            <a:srgbClr val="4D4D4D"/>
          </a:solidFill>
          <a:latin typeface="Meiryo UI" panose="020B0604030504040204" pitchFamily="50" charset="-128"/>
          <a:ea typeface="Meiryo UI" panose="020B0604030504040204" pitchFamily="50" charset="-128"/>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1-09CE-4A31-A0BE-FAD6B49043EA}"/>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0-09CE-4A31-A0BE-FAD6B49043E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4D4D4D"/>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マシンの使い方わからない</c:v>
                </c:pt>
                <c:pt idx="1">
                  <c:v>体験が有料</c:v>
                </c:pt>
                <c:pt idx="2">
                  <c:v>ジムが遠い</c:v>
                </c:pt>
                <c:pt idx="3">
                  <c:v>金銭的な余裕がない</c:v>
                </c:pt>
                <c:pt idx="4">
                  <c:v>時間がない</c:v>
                </c:pt>
              </c:strCache>
            </c:strRef>
          </c:cat>
          <c:val>
            <c:numRef>
              <c:f>Sheet1!$B$2:$B$6</c:f>
              <c:numCache>
                <c:formatCode>0%</c:formatCode>
                <c:ptCount val="5"/>
                <c:pt idx="0">
                  <c:v>0.32</c:v>
                </c:pt>
                <c:pt idx="1">
                  <c:v>0.36</c:v>
                </c:pt>
                <c:pt idx="2">
                  <c:v>0.46</c:v>
                </c:pt>
                <c:pt idx="3">
                  <c:v>0.48</c:v>
                </c:pt>
                <c:pt idx="4">
                  <c:v>0.62</c:v>
                </c:pt>
              </c:numCache>
            </c:numRef>
          </c:val>
          <c:extLst>
            <c:ext xmlns:c16="http://schemas.microsoft.com/office/drawing/2014/chart" uri="{C3380CC4-5D6E-409C-BE32-E72D297353CC}">
              <c16:uniqueId val="{00000000-DA1C-40BE-8750-DD84285A1A2C}"/>
            </c:ext>
          </c:extLst>
        </c:ser>
        <c:dLbls>
          <c:showLegendKey val="0"/>
          <c:showVal val="0"/>
          <c:showCatName val="0"/>
          <c:showSerName val="0"/>
          <c:showPercent val="0"/>
          <c:showBubbleSize val="0"/>
        </c:dLbls>
        <c:gapWidth val="219"/>
        <c:axId val="195950352"/>
        <c:axId val="195952128"/>
      </c:barChart>
      <c:catAx>
        <c:axId val="195950352"/>
        <c:scaling>
          <c:orientation val="minMax"/>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ea"/>
                <a:ea typeface="+mn-ea"/>
                <a:cs typeface="+mn-cs"/>
              </a:defRPr>
            </a:pPr>
            <a:endParaRPr lang="ja-JP"/>
          </a:p>
        </c:txPr>
        <c:crossAx val="195952128"/>
        <c:crosses val="autoZero"/>
        <c:auto val="1"/>
        <c:lblAlgn val="ctr"/>
        <c:lblOffset val="100"/>
        <c:noMultiLvlLbl val="0"/>
      </c:catAx>
      <c:valAx>
        <c:axId val="1959521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eiryo UI" panose="020B0604030504040204" pitchFamily="50" charset="-128"/>
                <a:ea typeface="Meiryo UI" panose="020B0604030504040204" pitchFamily="50" charset="-128"/>
                <a:cs typeface="+mn-cs"/>
              </a:defRPr>
            </a:pPr>
            <a:endParaRPr lang="ja-JP"/>
          </a:p>
        </c:txPr>
        <c:crossAx val="195950352"/>
        <c:crosses val="autoZero"/>
        <c:crossBetween val="between"/>
        <c:majorUnit val="0.5"/>
      </c:valAx>
      <c:spPr>
        <a:noFill/>
        <a:ln>
          <a:solidFill>
            <a:schemeClr val="bg1">
              <a:lumMod val="50000"/>
            </a:schemeClr>
          </a:solidFill>
        </a:ln>
        <a:effectLst/>
      </c:spPr>
    </c:plotArea>
    <c:plotVisOnly val="1"/>
    <c:dispBlanksAs val="gap"/>
    <c:showDLblsOverMax val="0"/>
  </c:chart>
  <c:spPr>
    <a:noFill/>
    <a:ln>
      <a:noFill/>
    </a:ln>
    <a:effectLst/>
  </c:spPr>
  <c:txPr>
    <a:bodyPr/>
    <a:lstStyle/>
    <a:p>
      <a:pPr>
        <a:defRPr>
          <a:solidFill>
            <a:srgbClr val="4D4D4D"/>
          </a:solidFill>
          <a:latin typeface="Meiryo UI" panose="020B0604030504040204" pitchFamily="50" charset="-128"/>
          <a:ea typeface="Meiryo UI" panose="020B0604030504040204" pitchFamily="50" charset="-128"/>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1-09CE-4A31-A0BE-FAD6B49043EA}"/>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0-09CE-4A31-A0BE-FAD6B49043E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4D4D4D"/>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マシンの使い方わからない</c:v>
                </c:pt>
                <c:pt idx="1">
                  <c:v>体験が有料</c:v>
                </c:pt>
                <c:pt idx="2">
                  <c:v>ジムが遠い</c:v>
                </c:pt>
                <c:pt idx="3">
                  <c:v>金銭的な余裕がない</c:v>
                </c:pt>
                <c:pt idx="4">
                  <c:v>時間がない</c:v>
                </c:pt>
              </c:strCache>
            </c:strRef>
          </c:cat>
          <c:val>
            <c:numRef>
              <c:f>Sheet1!$B$2:$B$6</c:f>
              <c:numCache>
                <c:formatCode>0%</c:formatCode>
                <c:ptCount val="5"/>
                <c:pt idx="0">
                  <c:v>0.32</c:v>
                </c:pt>
                <c:pt idx="1">
                  <c:v>0.36</c:v>
                </c:pt>
                <c:pt idx="2">
                  <c:v>0.46</c:v>
                </c:pt>
                <c:pt idx="3">
                  <c:v>0.48</c:v>
                </c:pt>
                <c:pt idx="4">
                  <c:v>0.62</c:v>
                </c:pt>
              </c:numCache>
            </c:numRef>
          </c:val>
          <c:extLst>
            <c:ext xmlns:c16="http://schemas.microsoft.com/office/drawing/2014/chart" uri="{C3380CC4-5D6E-409C-BE32-E72D297353CC}">
              <c16:uniqueId val="{00000000-DA1C-40BE-8750-DD84285A1A2C}"/>
            </c:ext>
          </c:extLst>
        </c:ser>
        <c:dLbls>
          <c:showLegendKey val="0"/>
          <c:showVal val="0"/>
          <c:showCatName val="0"/>
          <c:showSerName val="0"/>
          <c:showPercent val="0"/>
          <c:showBubbleSize val="0"/>
        </c:dLbls>
        <c:gapWidth val="219"/>
        <c:axId val="198784576"/>
        <c:axId val="225708896"/>
      </c:barChart>
      <c:catAx>
        <c:axId val="198784576"/>
        <c:scaling>
          <c:orientation val="minMax"/>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ea"/>
                <a:ea typeface="+mn-ea"/>
                <a:cs typeface="+mn-cs"/>
              </a:defRPr>
            </a:pPr>
            <a:endParaRPr lang="ja-JP"/>
          </a:p>
        </c:txPr>
        <c:crossAx val="225708896"/>
        <c:crosses val="autoZero"/>
        <c:auto val="1"/>
        <c:lblAlgn val="ctr"/>
        <c:lblOffset val="100"/>
        <c:noMultiLvlLbl val="0"/>
      </c:catAx>
      <c:valAx>
        <c:axId val="22570889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eiryo UI" panose="020B0604030504040204" pitchFamily="50" charset="-128"/>
                <a:ea typeface="Meiryo UI" panose="020B0604030504040204" pitchFamily="50" charset="-128"/>
                <a:cs typeface="+mn-cs"/>
              </a:defRPr>
            </a:pPr>
            <a:endParaRPr lang="ja-JP"/>
          </a:p>
        </c:txPr>
        <c:crossAx val="198784576"/>
        <c:crosses val="autoZero"/>
        <c:crossBetween val="between"/>
        <c:majorUnit val="0.5"/>
      </c:valAx>
      <c:spPr>
        <a:noFill/>
        <a:ln>
          <a:solidFill>
            <a:schemeClr val="bg1">
              <a:lumMod val="50000"/>
            </a:schemeClr>
          </a:solidFill>
        </a:ln>
        <a:effectLst/>
      </c:spPr>
    </c:plotArea>
    <c:plotVisOnly val="1"/>
    <c:dispBlanksAs val="gap"/>
    <c:showDLblsOverMax val="0"/>
  </c:chart>
  <c:spPr>
    <a:noFill/>
    <a:ln>
      <a:noFill/>
    </a:ln>
    <a:effectLst/>
  </c:spPr>
  <c:txPr>
    <a:bodyPr/>
    <a:lstStyle/>
    <a:p>
      <a:pPr>
        <a:defRPr>
          <a:solidFill>
            <a:srgbClr val="4D4D4D"/>
          </a:solidFill>
          <a:latin typeface="Meiryo UI" panose="020B0604030504040204" pitchFamily="50" charset="-128"/>
          <a:ea typeface="Meiryo UI" panose="020B0604030504040204" pitchFamily="50" charset="-128"/>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solidFill>
                <a:schemeClr val="accent6">
                  <a:lumMod val="75000"/>
                </a:schemeClr>
              </a:solidFill>
              <a:ln>
                <a:noFill/>
              </a:ln>
              <a:effectLst/>
            </c:spPr>
            <c:extLst>
              <c:ext xmlns:c16="http://schemas.microsoft.com/office/drawing/2014/chart" uri="{C3380CC4-5D6E-409C-BE32-E72D297353CC}">
                <c16:uniqueId val="{00000001-09CE-4A31-A0BE-FAD6B49043EA}"/>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0-09CE-4A31-A0BE-FAD6B49043E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4D4D4D"/>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マシンの使い方わからない</c:v>
                </c:pt>
                <c:pt idx="1">
                  <c:v>体験が有料</c:v>
                </c:pt>
                <c:pt idx="2">
                  <c:v>ジムが遠い</c:v>
                </c:pt>
                <c:pt idx="3">
                  <c:v>金銭的な余裕がない</c:v>
                </c:pt>
                <c:pt idx="4">
                  <c:v>時間がない</c:v>
                </c:pt>
              </c:strCache>
            </c:strRef>
          </c:cat>
          <c:val>
            <c:numRef>
              <c:f>Sheet1!$B$2:$B$6</c:f>
              <c:numCache>
                <c:formatCode>0%</c:formatCode>
                <c:ptCount val="5"/>
                <c:pt idx="0">
                  <c:v>0.32</c:v>
                </c:pt>
                <c:pt idx="1">
                  <c:v>0.36</c:v>
                </c:pt>
                <c:pt idx="2">
                  <c:v>0.46</c:v>
                </c:pt>
                <c:pt idx="3">
                  <c:v>0.48</c:v>
                </c:pt>
                <c:pt idx="4">
                  <c:v>0.62</c:v>
                </c:pt>
              </c:numCache>
            </c:numRef>
          </c:val>
          <c:extLst>
            <c:ext xmlns:c16="http://schemas.microsoft.com/office/drawing/2014/chart" uri="{C3380CC4-5D6E-409C-BE32-E72D297353CC}">
              <c16:uniqueId val="{00000000-DA1C-40BE-8750-DD84285A1A2C}"/>
            </c:ext>
          </c:extLst>
        </c:ser>
        <c:dLbls>
          <c:showLegendKey val="0"/>
          <c:showVal val="0"/>
          <c:showCatName val="0"/>
          <c:showSerName val="0"/>
          <c:showPercent val="0"/>
          <c:showBubbleSize val="0"/>
        </c:dLbls>
        <c:gapWidth val="219"/>
        <c:axId val="196877024"/>
        <c:axId val="196859328"/>
      </c:barChart>
      <c:catAx>
        <c:axId val="196877024"/>
        <c:scaling>
          <c:orientation val="minMax"/>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ea"/>
                <a:ea typeface="+mn-ea"/>
                <a:cs typeface="+mn-cs"/>
              </a:defRPr>
            </a:pPr>
            <a:endParaRPr lang="ja-JP"/>
          </a:p>
        </c:txPr>
        <c:crossAx val="196859328"/>
        <c:crosses val="autoZero"/>
        <c:auto val="1"/>
        <c:lblAlgn val="ctr"/>
        <c:lblOffset val="100"/>
        <c:noMultiLvlLbl val="0"/>
      </c:catAx>
      <c:valAx>
        <c:axId val="1968593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eiryo UI" panose="020B0604030504040204" pitchFamily="50" charset="-128"/>
                <a:ea typeface="Meiryo UI" panose="020B0604030504040204" pitchFamily="50" charset="-128"/>
                <a:cs typeface="+mn-cs"/>
              </a:defRPr>
            </a:pPr>
            <a:endParaRPr lang="ja-JP"/>
          </a:p>
        </c:txPr>
        <c:crossAx val="196877024"/>
        <c:crosses val="autoZero"/>
        <c:crossBetween val="between"/>
        <c:majorUnit val="0.5"/>
      </c:valAx>
      <c:spPr>
        <a:noFill/>
        <a:ln>
          <a:solidFill>
            <a:schemeClr val="bg1">
              <a:lumMod val="50000"/>
            </a:schemeClr>
          </a:solidFill>
        </a:ln>
        <a:effectLst/>
      </c:spPr>
    </c:plotArea>
    <c:plotVisOnly val="1"/>
    <c:dispBlanksAs val="gap"/>
    <c:showDLblsOverMax val="0"/>
  </c:chart>
  <c:spPr>
    <a:noFill/>
    <a:ln>
      <a:noFill/>
    </a:ln>
    <a:effectLst/>
  </c:spPr>
  <c:txPr>
    <a:bodyPr/>
    <a:lstStyle/>
    <a:p>
      <a:pPr>
        <a:defRPr>
          <a:solidFill>
            <a:srgbClr val="4D4D4D"/>
          </a:solidFill>
          <a:latin typeface="Meiryo UI" panose="020B0604030504040204" pitchFamily="50" charset="-128"/>
          <a:ea typeface="Meiryo UI" panose="020B0604030504040204" pitchFamily="50" charset="-128"/>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1"/>
            <a:ext cx="3076364" cy="511731"/>
          </a:xfrm>
          <a:prstGeom prst="rect">
            <a:avLst/>
          </a:prstGeom>
        </p:spPr>
        <p:txBody>
          <a:bodyPr vert="horz" lIns="95454" tIns="47728" rIns="95454" bIns="47728" rtlCol="0"/>
          <a:lstStyle>
            <a:lvl1pPr algn="l">
              <a:defRPr sz="1300">
                <a:latin typeface="Arial Unicode MS" panose="020B0604020202020204" pitchFamily="50" charset="-128"/>
              </a:defRPr>
            </a:lvl1pPr>
          </a:lstStyle>
          <a:p>
            <a:endParaRPr lang="ja-JP" altLang="en-US" dirty="0"/>
          </a:p>
        </p:txBody>
      </p:sp>
      <p:sp>
        <p:nvSpPr>
          <p:cNvPr id="3" name="日付プレースホルダ 2"/>
          <p:cNvSpPr>
            <a:spLocks noGrp="1"/>
          </p:cNvSpPr>
          <p:nvPr>
            <p:ph type="dt" idx="1"/>
          </p:nvPr>
        </p:nvSpPr>
        <p:spPr>
          <a:xfrm>
            <a:off x="4021295" y="1"/>
            <a:ext cx="3076364" cy="511731"/>
          </a:xfrm>
          <a:prstGeom prst="rect">
            <a:avLst/>
          </a:prstGeom>
        </p:spPr>
        <p:txBody>
          <a:bodyPr vert="horz" lIns="95454" tIns="47728" rIns="95454" bIns="47728" rtlCol="0"/>
          <a:lstStyle>
            <a:lvl1pPr algn="r">
              <a:defRPr sz="1300">
                <a:latin typeface="Arial Unicode MS" panose="020B0604020202020204" pitchFamily="50" charset="-128"/>
              </a:defRPr>
            </a:lvl1pPr>
          </a:lstStyle>
          <a:p>
            <a:fld id="{93AEEDAA-138E-467C-BD93-27AE9BBEACBA}" type="datetimeFigureOut">
              <a:rPr lang="ja-JP" altLang="en-US" smtClean="0"/>
              <a:pPr/>
              <a:t>2017/10/23</a:t>
            </a:fld>
            <a:endParaRPr lang="ja-JP" altLang="en-US" dirty="0"/>
          </a:p>
        </p:txBody>
      </p:sp>
      <p:sp>
        <p:nvSpPr>
          <p:cNvPr id="4" name="スライド イメージ プレースホルダ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5454" tIns="47728" rIns="95454" bIns="47728" rtlCol="0" anchor="ctr"/>
          <a:lstStyle/>
          <a:p>
            <a:endParaRPr lang="ja-JP" altLang="en-US" dirty="0"/>
          </a:p>
        </p:txBody>
      </p:sp>
      <p:sp>
        <p:nvSpPr>
          <p:cNvPr id="5" name="ノート プレースホルダ 4"/>
          <p:cNvSpPr>
            <a:spLocks noGrp="1"/>
          </p:cNvSpPr>
          <p:nvPr>
            <p:ph type="body" sz="quarter" idx="3"/>
          </p:nvPr>
        </p:nvSpPr>
        <p:spPr>
          <a:xfrm>
            <a:off x="709931" y="4861443"/>
            <a:ext cx="5679440" cy="4605576"/>
          </a:xfrm>
          <a:prstGeom prst="rect">
            <a:avLst/>
          </a:prstGeom>
        </p:spPr>
        <p:txBody>
          <a:bodyPr vert="horz" lIns="95454" tIns="47728" rIns="95454" bIns="47728"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 5"/>
          <p:cNvSpPr>
            <a:spLocks noGrp="1"/>
          </p:cNvSpPr>
          <p:nvPr>
            <p:ph type="ftr" sz="quarter" idx="4"/>
          </p:nvPr>
        </p:nvSpPr>
        <p:spPr>
          <a:xfrm>
            <a:off x="2" y="9721106"/>
            <a:ext cx="3076364" cy="511731"/>
          </a:xfrm>
          <a:prstGeom prst="rect">
            <a:avLst/>
          </a:prstGeom>
        </p:spPr>
        <p:txBody>
          <a:bodyPr vert="horz" lIns="95454" tIns="47728" rIns="95454" bIns="47728" rtlCol="0" anchor="b"/>
          <a:lstStyle>
            <a:lvl1pPr algn="l">
              <a:defRPr sz="1300">
                <a:latin typeface="Arial Unicode MS" panose="020B0604020202020204" pitchFamily="50" charset="-128"/>
              </a:defRPr>
            </a:lvl1pPr>
          </a:lstStyle>
          <a:p>
            <a:endParaRPr lang="ja-JP" altLang="en-US" dirty="0"/>
          </a:p>
        </p:txBody>
      </p:sp>
      <p:sp>
        <p:nvSpPr>
          <p:cNvPr id="7" name="スライド番号プレースホルダ 6"/>
          <p:cNvSpPr>
            <a:spLocks noGrp="1"/>
          </p:cNvSpPr>
          <p:nvPr>
            <p:ph type="sldNum" sz="quarter" idx="5"/>
          </p:nvPr>
        </p:nvSpPr>
        <p:spPr>
          <a:xfrm>
            <a:off x="4021295" y="9721106"/>
            <a:ext cx="3076364" cy="511731"/>
          </a:xfrm>
          <a:prstGeom prst="rect">
            <a:avLst/>
          </a:prstGeom>
        </p:spPr>
        <p:txBody>
          <a:bodyPr vert="horz" lIns="95454" tIns="47728" rIns="95454" bIns="47728" rtlCol="0" anchor="b"/>
          <a:lstStyle>
            <a:lvl1pPr algn="r">
              <a:defRPr sz="1300">
                <a:latin typeface="Arial Unicode MS" panose="020B0604020202020204" pitchFamily="50" charset="-128"/>
              </a:defRPr>
            </a:lvl1pPr>
          </a:lstStyle>
          <a:p>
            <a:fld id="{2387BCBC-5AA8-4F2B-B14D-5C8B2E94AE7E}" type="slidenum">
              <a:rPr lang="ja-JP" altLang="en-US" smtClean="0"/>
              <a:pPr/>
              <a:t>‹#›</a:t>
            </a:fld>
            <a:endParaRPr lang="ja-JP" altLang="en-US" dirty="0"/>
          </a:p>
        </p:txBody>
      </p:sp>
    </p:spTree>
    <p:extLst>
      <p:ext uri="{BB962C8B-B14F-4D97-AF65-F5344CB8AC3E}">
        <p14:creationId xmlns:p14="http://schemas.microsoft.com/office/powerpoint/2010/main" val="21017861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Arial Unicode MS" panose="020B0604020202020204" pitchFamily="50" charset="-128"/>
        <a:ea typeface="+mn-ea"/>
        <a:cs typeface="+mn-cs"/>
      </a:defRPr>
    </a:lvl1pPr>
    <a:lvl2pPr marL="457200" algn="l" defTabSz="914400" rtl="0" eaLnBrk="1" latinLnBrk="0" hangingPunct="1">
      <a:defRPr kumimoji="1" sz="1200" kern="1200">
        <a:solidFill>
          <a:schemeClr val="tx1"/>
        </a:solidFill>
        <a:latin typeface="Arial Unicode MS" panose="020B0604020202020204" pitchFamily="50" charset="-128"/>
        <a:ea typeface="+mn-ea"/>
        <a:cs typeface="+mn-cs"/>
      </a:defRPr>
    </a:lvl2pPr>
    <a:lvl3pPr marL="914400" algn="l" defTabSz="914400" rtl="0" eaLnBrk="1" latinLnBrk="0" hangingPunct="1">
      <a:defRPr kumimoji="1" sz="1200" kern="1200">
        <a:solidFill>
          <a:schemeClr val="tx1"/>
        </a:solidFill>
        <a:latin typeface="Arial Unicode MS" panose="020B0604020202020204" pitchFamily="50" charset="-128"/>
        <a:ea typeface="+mn-ea"/>
        <a:cs typeface="+mn-cs"/>
      </a:defRPr>
    </a:lvl3pPr>
    <a:lvl4pPr marL="1371600" algn="l" defTabSz="914400" rtl="0" eaLnBrk="1" latinLnBrk="0" hangingPunct="1">
      <a:defRPr kumimoji="1" sz="1200" kern="1200">
        <a:solidFill>
          <a:schemeClr val="tx1"/>
        </a:solidFill>
        <a:latin typeface="Arial Unicode MS" panose="020B0604020202020204" pitchFamily="50" charset="-128"/>
        <a:ea typeface="+mn-ea"/>
        <a:cs typeface="+mn-cs"/>
      </a:defRPr>
    </a:lvl4pPr>
    <a:lvl5pPr marL="1828800" algn="l" defTabSz="914400" rtl="0" eaLnBrk="1" latinLnBrk="0" hangingPunct="1">
      <a:defRPr kumimoji="1" sz="1200" kern="1200">
        <a:solidFill>
          <a:schemeClr val="tx1"/>
        </a:solidFill>
        <a:latin typeface="Arial Unicode MS" panose="020B0604020202020204" pitchFamily="50" charset="-128"/>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87BCBC-5AA8-4F2B-B14D-5C8B2E94AE7E}" type="slidenum">
              <a:rPr lang="ja-JP" altLang="en-US" smtClean="0"/>
              <a:pPr/>
              <a:t>12</a:t>
            </a:fld>
            <a:endParaRPr lang="ja-JP" altLang="en-US" dirty="0"/>
          </a:p>
        </p:txBody>
      </p:sp>
    </p:spTree>
    <p:extLst>
      <p:ext uri="{BB962C8B-B14F-4D97-AF65-F5344CB8AC3E}">
        <p14:creationId xmlns:p14="http://schemas.microsoft.com/office/powerpoint/2010/main" val="1171409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clrChange>
              <a:clrFrom>
                <a:srgbClr val="FFFFF9"/>
              </a:clrFrom>
              <a:clrTo>
                <a:srgbClr val="FFFFF9">
                  <a:alpha val="0"/>
                </a:srgbClr>
              </a:clrTo>
            </a:clrChange>
            <a:extLst>
              <a:ext uri="{28A0092B-C50C-407E-A947-70E740481C1C}">
                <a14:useLocalDpi xmlns:a14="http://schemas.microsoft.com/office/drawing/2010/main" val="0"/>
              </a:ext>
            </a:extLst>
          </a:blip>
          <a:stretch>
            <a:fillRect/>
          </a:stretch>
        </p:blipFill>
        <p:spPr>
          <a:xfrm>
            <a:off x="6747200" y="590417"/>
            <a:ext cx="2304488" cy="951058"/>
          </a:xfrm>
          <a:prstGeom prst="rect">
            <a:avLst/>
          </a:prstGeom>
        </p:spPr>
      </p:pic>
      <p:sp>
        <p:nvSpPr>
          <p:cNvPr id="11" name="Rectangle 4"/>
          <p:cNvSpPr>
            <a:spLocks noChangeArrowheads="1"/>
          </p:cNvSpPr>
          <p:nvPr userDrawn="1"/>
        </p:nvSpPr>
        <p:spPr bwMode="auto">
          <a:xfrm>
            <a:off x="2174917" y="6059987"/>
            <a:ext cx="7692629" cy="768159"/>
          </a:xfrm>
          <a:prstGeom prst="rect">
            <a:avLst/>
          </a:prstGeom>
          <a:noFill/>
          <a:ln w="12700">
            <a:noFill/>
            <a:miter lim="800000"/>
            <a:headEnd/>
            <a:tailEnd/>
          </a:ln>
          <a:effectLst/>
        </p:spPr>
        <p:txBody>
          <a:bodyPr lIns="90488" tIns="44450" rIns="90488" bIns="0" anchor="b">
            <a:spAutoFit/>
          </a:bodyPr>
          <a:lstStyle/>
          <a:p>
            <a:r>
              <a:rPr lang="en-US" altLang="ja-JP" sz="900" b="0" dirty="0">
                <a:latin typeface="+mn-lt"/>
                <a:ea typeface="Arial Unicode MS" panose="020B0604020202020204" pitchFamily="50" charset="-128"/>
                <a:cs typeface="Arial Unicode MS" panose="020B0604020202020204" pitchFamily="50" charset="-128"/>
              </a:rPr>
              <a:t>Copyright © 2017 by </a:t>
            </a:r>
            <a:r>
              <a:rPr lang="en-US" altLang="ja-JP" sz="900" dirty="0">
                <a:latin typeface="+mn-lt"/>
                <a:ea typeface="Arial Unicode MS" panose="020B0604020202020204" pitchFamily="50" charset="-128"/>
                <a:cs typeface="Arial Unicode MS" panose="020B0604020202020204" pitchFamily="50" charset="-128"/>
              </a:rPr>
              <a:t>Rubato.</a:t>
            </a:r>
            <a:endParaRPr lang="en-US" altLang="ja-JP" sz="500" b="0" dirty="0">
              <a:latin typeface="+mn-lt"/>
              <a:ea typeface="Arial Unicode MS" panose="020B0604020202020204" pitchFamily="50" charset="-128"/>
              <a:cs typeface="Arial Unicode MS" panose="020B0604020202020204" pitchFamily="50" charset="-128"/>
            </a:endParaRPr>
          </a:p>
          <a:p>
            <a:r>
              <a:rPr lang="en-US" altLang="ja-JP" sz="900" b="0" dirty="0">
                <a:latin typeface="+mn-lt"/>
                <a:ea typeface="Arial Unicode MS" panose="020B0604020202020204" pitchFamily="50" charset="-128"/>
                <a:cs typeface="Arial Unicode MS" panose="020B0604020202020204" pitchFamily="50" charset="-128"/>
              </a:rPr>
              <a:t>No part of this publication may be reproduced, stored in a retrieval system, or transmitted in any form or by any means —</a:t>
            </a:r>
            <a:br>
              <a:rPr lang="en-US" altLang="ja-JP" sz="900" b="0" dirty="0">
                <a:latin typeface="+mn-lt"/>
                <a:ea typeface="Arial Unicode MS" panose="020B0604020202020204" pitchFamily="50" charset="-128"/>
                <a:cs typeface="Arial Unicode MS" panose="020B0604020202020204" pitchFamily="50" charset="-128"/>
              </a:rPr>
            </a:br>
            <a:r>
              <a:rPr lang="en-US" altLang="ja-JP" sz="900" b="0" dirty="0">
                <a:latin typeface="+mn-lt"/>
                <a:ea typeface="Arial Unicode MS" panose="020B0604020202020204" pitchFamily="50" charset="-128"/>
                <a:cs typeface="Arial Unicode MS" panose="020B0604020202020204" pitchFamily="50" charset="-128"/>
              </a:rPr>
              <a:t>electronic, mechanical, photocopying, recording, or otherwise — without the permission of </a:t>
            </a:r>
            <a:r>
              <a:rPr lang="en-US" altLang="ja-JP" sz="900" dirty="0">
                <a:latin typeface="+mn-lt"/>
                <a:ea typeface="Arial Unicode MS" panose="020B0604020202020204" pitchFamily="50" charset="-128"/>
                <a:cs typeface="Arial Unicode MS" panose="020B0604020202020204" pitchFamily="50" charset="-128"/>
              </a:rPr>
              <a:t>R</a:t>
            </a:r>
            <a:r>
              <a:rPr lang="en-US" altLang="ja-JP" sz="900" b="0" dirty="0">
                <a:latin typeface="+mn-lt"/>
                <a:ea typeface="Arial Unicode MS" panose="020B0604020202020204" pitchFamily="50" charset="-128"/>
                <a:cs typeface="Arial Unicode MS" panose="020B0604020202020204" pitchFamily="50" charset="-128"/>
              </a:rPr>
              <a:t>ubato</a:t>
            </a:r>
            <a:r>
              <a:rPr lang="en-US" altLang="ja-JP" sz="900" dirty="0">
                <a:latin typeface="+mn-lt"/>
                <a:ea typeface="Arial Unicode MS" panose="020B0604020202020204" pitchFamily="50" charset="-128"/>
                <a:cs typeface="Arial Unicode MS" panose="020B0604020202020204" pitchFamily="50" charset="-128"/>
              </a:rPr>
              <a:t>.</a:t>
            </a:r>
            <a:endParaRPr lang="en-US" altLang="ja-JP" sz="900" b="0" dirty="0">
              <a:latin typeface="+mn-lt"/>
              <a:ea typeface="Arial Unicode MS" panose="020B0604020202020204" pitchFamily="50" charset="-128"/>
              <a:cs typeface="Arial Unicode MS" panose="020B0604020202020204" pitchFamily="50" charset="-128"/>
            </a:endParaRPr>
          </a:p>
          <a:p>
            <a:pPr algn="l"/>
            <a:r>
              <a:rPr lang="en-US" altLang="ja-JP" sz="900" b="0" dirty="0">
                <a:latin typeface="+mn-lt"/>
                <a:ea typeface="Arial Unicode MS" panose="020B0604020202020204" pitchFamily="50" charset="-128"/>
                <a:cs typeface="Arial Unicode MS" panose="020B0604020202020204" pitchFamily="50" charset="-128"/>
              </a:rPr>
              <a:t>This document provides an outline of a presentation and is incomplete without the accompanying oral commentary and discussion.</a:t>
            </a:r>
          </a:p>
          <a:p>
            <a:pPr algn="l"/>
            <a:r>
              <a:rPr lang="en-US" altLang="ja-JP" sz="1100" b="0" dirty="0">
                <a:latin typeface="+mn-lt"/>
                <a:ea typeface="Arial Unicode MS" panose="020B0604020202020204" pitchFamily="50" charset="-128"/>
                <a:cs typeface="Arial Unicode MS" panose="020B0604020202020204" pitchFamily="50" charset="-128"/>
              </a:rPr>
              <a:t>COMPANY CONFIDENTIAL</a:t>
            </a:r>
          </a:p>
        </p:txBody>
      </p:sp>
      <p:sp>
        <p:nvSpPr>
          <p:cNvPr id="2" name="タイトル 1"/>
          <p:cNvSpPr>
            <a:spLocks noGrp="1"/>
          </p:cNvSpPr>
          <p:nvPr>
            <p:ph type="ctrTitle" hasCustomPrompt="1"/>
          </p:nvPr>
        </p:nvSpPr>
        <p:spPr>
          <a:xfrm>
            <a:off x="2101398" y="2296890"/>
            <a:ext cx="6743464" cy="1038225"/>
          </a:xfrm>
        </p:spPr>
        <p:txBody>
          <a:bodyPr anchor="b">
            <a:normAutofit/>
          </a:bodyPr>
          <a:lstStyle>
            <a:lvl1pPr>
              <a:defRPr sz="3200">
                <a:solidFill>
                  <a:srgbClr val="4D4D4D"/>
                </a:solidFill>
                <a:latin typeface="+mn-ea"/>
                <a:ea typeface="+mn-ea"/>
              </a:defRPr>
            </a:lvl1pPr>
          </a:lstStyle>
          <a:p>
            <a:r>
              <a:rPr kumimoji="1" lang="ja-JP" altLang="en-US" dirty="0"/>
              <a:t>タイトル </a:t>
            </a:r>
            <a:r>
              <a:rPr kumimoji="1" lang="en-US" altLang="ja-JP" dirty="0" err="1"/>
              <a:t>ver.xx</a:t>
            </a:r>
            <a:endParaRPr kumimoji="1" lang="ja-JP" altLang="en-US" dirty="0"/>
          </a:p>
        </p:txBody>
      </p:sp>
      <p:sp>
        <p:nvSpPr>
          <p:cNvPr id="3" name="サブタイトル 2"/>
          <p:cNvSpPr>
            <a:spLocks noGrp="1"/>
          </p:cNvSpPr>
          <p:nvPr>
            <p:ph type="subTitle" idx="1" hasCustomPrompt="1"/>
          </p:nvPr>
        </p:nvSpPr>
        <p:spPr>
          <a:xfrm>
            <a:off x="1910662" y="4052664"/>
            <a:ext cx="6934200" cy="1752600"/>
          </a:xfrm>
        </p:spPr>
        <p:txBody>
          <a:bodyPr anchor="b">
            <a:normAutofit/>
          </a:bodyPr>
          <a:lstStyle>
            <a:lvl1pPr marL="0" indent="0" algn="r">
              <a:buNone/>
              <a:defRPr sz="2000">
                <a:solidFill>
                  <a:srgbClr val="4D4D4D"/>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年月日</a:t>
            </a:r>
            <a:br>
              <a:rPr kumimoji="1" lang="en-US" altLang="ja-JP" dirty="0"/>
            </a:br>
            <a:r>
              <a:rPr kumimoji="1" lang="ja-JP" altLang="en-US" dirty="0"/>
              <a:t>名前</a:t>
            </a:r>
          </a:p>
        </p:txBody>
      </p:sp>
      <p:sp>
        <p:nvSpPr>
          <p:cNvPr id="8" name="正方形/長方形 7"/>
          <p:cNvSpPr/>
          <p:nvPr userDrawn="1"/>
        </p:nvSpPr>
        <p:spPr>
          <a:xfrm>
            <a:off x="0" y="0"/>
            <a:ext cx="1286593" cy="685800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latin typeface="Arial Unicode MS" panose="020B0604020202020204" pitchFamily="50" charset="-128"/>
            </a:endParaRPr>
          </a:p>
        </p:txBody>
      </p:sp>
      <p:sp>
        <p:nvSpPr>
          <p:cNvPr id="7" name="正方形/長方形 6"/>
          <p:cNvSpPr/>
          <p:nvPr userDrawn="1"/>
        </p:nvSpPr>
        <p:spPr>
          <a:xfrm>
            <a:off x="7964857" y="1196753"/>
            <a:ext cx="1286593" cy="16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bg1"/>
              </a:solidFill>
            </a:endParaRPr>
          </a:p>
        </p:txBody>
      </p:sp>
      <p:cxnSp>
        <p:nvCxnSpPr>
          <p:cNvPr id="15" name="直線コネクタ 14"/>
          <p:cNvCxnSpPr/>
          <p:nvPr userDrawn="1"/>
        </p:nvCxnSpPr>
        <p:spPr>
          <a:xfrm>
            <a:off x="2101398" y="3379440"/>
            <a:ext cx="666545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コンテンツ プレースホルダー 16"/>
          <p:cNvSpPr>
            <a:spLocks noGrp="1"/>
          </p:cNvSpPr>
          <p:nvPr>
            <p:ph sz="quarter" idx="10" hasCustomPrompt="1"/>
          </p:nvPr>
        </p:nvSpPr>
        <p:spPr>
          <a:xfrm>
            <a:off x="1286404" y="6443664"/>
            <a:ext cx="889133" cy="225425"/>
          </a:xfrm>
        </p:spPr>
        <p:txBody>
          <a:bodyPr>
            <a:noAutofit/>
          </a:bodyPr>
          <a:lstStyle>
            <a:lvl1pPr marL="0" indent="0">
              <a:buNone/>
              <a:defRPr sz="1200">
                <a:solidFill>
                  <a:srgbClr val="4D4D4D"/>
                </a:solidFill>
                <a:latin typeface="Meiryo UI" panose="020B0604030504040204" pitchFamily="50" charset="-128"/>
                <a:ea typeface="Meiryo UI" panose="020B0604030504040204" pitchFamily="50" charset="-128"/>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kumimoji="1" lang="en-US" altLang="ja-JP" dirty="0"/>
              <a:t>xxx-xxx</a:t>
            </a:r>
            <a:endParaRPr kumimoji="1" lang="ja-JP" altLang="en-US" dirty="0"/>
          </a:p>
        </p:txBody>
      </p:sp>
    </p:spTree>
    <p:extLst>
      <p:ext uri="{BB962C8B-B14F-4D97-AF65-F5344CB8AC3E}">
        <p14:creationId xmlns:p14="http://schemas.microsoft.com/office/powerpoint/2010/main" val="332957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kumimoji="1" lang="ja-JP" altLang="en-US" dirty="0"/>
              <a:t>出所：　</a:t>
            </a:r>
          </a:p>
        </p:txBody>
      </p:sp>
      <p:sp>
        <p:nvSpPr>
          <p:cNvPr id="6" name="スライド番号プレースホルダ 5"/>
          <p:cNvSpPr>
            <a:spLocks noGrp="1"/>
          </p:cNvSpPr>
          <p:nvPr>
            <p:ph type="sldNum" sz="quarter" idx="12"/>
          </p:nvPr>
        </p:nvSpPr>
        <p:spPr/>
        <p:txBody>
          <a:bodyPr/>
          <a:lstStyle>
            <a:lvl1pPr>
              <a:defRPr>
                <a:solidFill>
                  <a:srgbClr val="333333"/>
                </a:solidFill>
                <a:latin typeface="Meiryo UI" panose="020B0604030504040204" pitchFamily="50" charset="-128"/>
                <a:ea typeface="Meiryo UI" panose="020B0604030504040204" pitchFamily="50" charset="-128"/>
              </a:defRPr>
            </a:lvl1pPr>
          </a:lstStyle>
          <a:p>
            <a:fld id="{618100BA-33A5-45E8-9E48-58FC381EFEDD}" type="slidenum">
              <a:rPr lang="ja-JP" altLang="en-US" smtClean="0"/>
              <a:pPr/>
              <a:t>‹#›</a:t>
            </a:fld>
            <a:endParaRPr lang="ja-JP" altLang="en-US" dirty="0"/>
          </a:p>
        </p:txBody>
      </p:sp>
      <p:cxnSp>
        <p:nvCxnSpPr>
          <p:cNvPr id="8" name="直線コネクタ 7"/>
          <p:cNvCxnSpPr/>
          <p:nvPr userDrawn="1"/>
        </p:nvCxnSpPr>
        <p:spPr>
          <a:xfrm>
            <a:off x="0" y="869531"/>
            <a:ext cx="990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angle 4"/>
          <p:cNvSpPr>
            <a:spLocks noChangeArrowheads="1"/>
          </p:cNvSpPr>
          <p:nvPr userDrawn="1"/>
        </p:nvSpPr>
        <p:spPr bwMode="auto">
          <a:xfrm>
            <a:off x="6591182" y="6674616"/>
            <a:ext cx="3198355" cy="183384"/>
          </a:xfrm>
          <a:prstGeom prst="rect">
            <a:avLst/>
          </a:prstGeom>
          <a:noFill/>
          <a:ln w="12700">
            <a:noFill/>
            <a:miter lim="800000"/>
            <a:headEnd/>
            <a:tailEnd/>
          </a:ln>
          <a:effectLst/>
        </p:spPr>
        <p:txBody>
          <a:bodyPr wrap="square" lIns="90488" tIns="44450" rIns="90488" bIns="0" anchor="b">
            <a:spAutoFit/>
          </a:bodyPr>
          <a:lstStyle/>
          <a:p>
            <a:pPr algn="r"/>
            <a:r>
              <a:rPr lang="en-US" altLang="ja-JP" sz="900" b="0" dirty="0">
                <a:solidFill>
                  <a:srgbClr val="4D4D4D"/>
                </a:solidFill>
                <a:latin typeface="Arial Unicode MS" panose="020B0604020202020204" pitchFamily="50" charset="-128"/>
                <a:ea typeface="Arial Unicode MS" panose="020B0604020202020204" pitchFamily="50" charset="-128"/>
                <a:cs typeface="Arial Unicode MS" panose="020B0604020202020204" pitchFamily="50" charset="-128"/>
              </a:rPr>
              <a:t>Copyright </a:t>
            </a:r>
            <a:r>
              <a:rPr lang="en-US" altLang="ja-JP" sz="900" b="0">
                <a:solidFill>
                  <a:srgbClr val="4D4D4D"/>
                </a:solidFill>
                <a:latin typeface="Arial Unicode MS" panose="020B0604020202020204" pitchFamily="50" charset="-128"/>
                <a:ea typeface="Arial Unicode MS" panose="020B0604020202020204" pitchFamily="50" charset="-128"/>
                <a:cs typeface="Arial Unicode MS" panose="020B0604020202020204" pitchFamily="50" charset="-128"/>
              </a:rPr>
              <a:t>© 2017 </a:t>
            </a:r>
            <a:r>
              <a:rPr lang="en-US" altLang="ja-JP" sz="900" b="0" dirty="0">
                <a:solidFill>
                  <a:srgbClr val="4D4D4D"/>
                </a:solidFill>
                <a:latin typeface="Arial Unicode MS" panose="020B0604020202020204" pitchFamily="50" charset="-128"/>
                <a:ea typeface="Arial Unicode MS" panose="020B0604020202020204" pitchFamily="50" charset="-128"/>
                <a:cs typeface="Arial Unicode MS" panose="020B0604020202020204" pitchFamily="50" charset="-128"/>
              </a:rPr>
              <a:t>Rubato</a:t>
            </a:r>
            <a:r>
              <a:rPr lang="en-US" altLang="ja-JP" sz="900" dirty="0">
                <a:solidFill>
                  <a:srgbClr val="4D4D4D"/>
                </a:solidFill>
                <a:latin typeface="Arial Unicode MS" panose="020B0604020202020204" pitchFamily="50" charset="-128"/>
                <a:ea typeface="Arial Unicode MS" panose="020B0604020202020204" pitchFamily="50" charset="-128"/>
                <a:cs typeface="Arial Unicode MS" panose="020B0604020202020204" pitchFamily="50" charset="-128"/>
              </a:rPr>
              <a:t> Co., Ltd. –Confidential-</a:t>
            </a:r>
            <a:endParaRPr lang="en-US" altLang="ja-JP" sz="1100" b="0" dirty="0">
              <a:solidFill>
                <a:srgbClr val="4D4D4D"/>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 name="タイトル 1"/>
          <p:cNvSpPr>
            <a:spLocks noGrp="1"/>
          </p:cNvSpPr>
          <p:nvPr>
            <p:ph type="title" hasCustomPrompt="1"/>
          </p:nvPr>
        </p:nvSpPr>
        <p:spPr>
          <a:xfrm>
            <a:off x="0" y="1"/>
            <a:ext cx="9009451" cy="836712"/>
          </a:xfrm>
        </p:spPr>
        <p:txBody>
          <a:bodyPr anchor="b">
            <a:normAutofit/>
          </a:bodyPr>
          <a:lstStyle>
            <a:lvl1pPr algn="l">
              <a:defRPr sz="2400" b="0">
                <a:solidFill>
                  <a:srgbClr val="4D4D4D"/>
                </a:solidFill>
                <a:latin typeface="+mn-ea"/>
                <a:ea typeface="+mn-ea"/>
              </a:defRPr>
            </a:lvl1pPr>
          </a:lstStyle>
          <a:p>
            <a:r>
              <a:rPr kumimoji="1" lang="en-US" altLang="ja-JP" dirty="0"/>
              <a:t>T1</a:t>
            </a:r>
            <a:endParaRPr kumimoji="1" lang="ja-JP" altLang="en-US" dirty="0"/>
          </a:p>
        </p:txBody>
      </p:sp>
      <p:sp>
        <p:nvSpPr>
          <p:cNvPr id="13" name="テキスト プレースホルダー 12"/>
          <p:cNvSpPr>
            <a:spLocks noGrp="1"/>
          </p:cNvSpPr>
          <p:nvPr>
            <p:ph type="body" sz="quarter" idx="13" hasCustomPrompt="1"/>
          </p:nvPr>
        </p:nvSpPr>
        <p:spPr>
          <a:xfrm>
            <a:off x="0" y="869950"/>
            <a:ext cx="9906000" cy="470818"/>
          </a:xfrm>
        </p:spPr>
        <p:txBody>
          <a:bodyPr>
            <a:normAutofit/>
          </a:bodyPr>
          <a:lstStyle>
            <a:lvl1pPr marL="0" indent="0">
              <a:buNone/>
              <a:defRPr sz="2000">
                <a:solidFill>
                  <a:srgbClr val="4D4D4D"/>
                </a:solidFill>
                <a:latin typeface="+mn-ea"/>
                <a:ea typeface="+mn-ea"/>
              </a:defRPr>
            </a:lvl1pPr>
          </a:lstStyle>
          <a:p>
            <a:pPr lvl="0"/>
            <a:r>
              <a:rPr kumimoji="1" lang="en-US" altLang="ja-JP" dirty="0"/>
              <a:t>T2</a:t>
            </a:r>
            <a:endParaRPr kumimoji="1" lang="ja-JP" altLang="en-US" dirty="0"/>
          </a:p>
        </p:txBody>
      </p:sp>
      <p:pic>
        <p:nvPicPr>
          <p:cNvPr id="15" name="図 14"/>
          <p:cNvPicPr>
            <a:picLocks noChangeAspect="1"/>
          </p:cNvPicPr>
          <p:nvPr userDrawn="1"/>
        </p:nvPicPr>
        <p:blipFill>
          <a:blip r:embed="rId2">
            <a:clrChange>
              <a:clrFrom>
                <a:srgbClr val="FFFFF9"/>
              </a:clrFrom>
              <a:clrTo>
                <a:srgbClr val="FFFFF9">
                  <a:alpha val="0"/>
                </a:srgbClr>
              </a:clrTo>
            </a:clrChange>
            <a:extLst>
              <a:ext uri="{28A0092B-C50C-407E-A947-70E740481C1C}">
                <a14:useLocalDpi xmlns:a14="http://schemas.microsoft.com/office/drawing/2010/main" val="0"/>
              </a:ext>
            </a:extLst>
          </a:blip>
          <a:stretch>
            <a:fillRect/>
          </a:stretch>
        </p:blipFill>
        <p:spPr>
          <a:xfrm>
            <a:off x="8049344" y="146369"/>
            <a:ext cx="1673264" cy="690553"/>
          </a:xfrm>
          <a:prstGeom prst="rect">
            <a:avLst/>
          </a:prstGeom>
        </p:spPr>
      </p:pic>
    </p:spTree>
    <p:extLst>
      <p:ext uri="{BB962C8B-B14F-4D97-AF65-F5344CB8AC3E}">
        <p14:creationId xmlns:p14="http://schemas.microsoft.com/office/powerpoint/2010/main" val="3609701818"/>
      </p:ext>
    </p:extLst>
  </p:cSld>
  <p:clrMapOvr>
    <a:masterClrMapping/>
  </p:clrMapOvr>
  <p:extLst mod="1">
    <p:ext uri="{DCECCB84-F9BA-43D5-87BE-67443E8EF086}">
      <p15:sldGuideLst xmlns:p15="http://schemas.microsoft.com/office/powerpoint/2012/main">
        <p15:guide id="1" orient="horz" pos="1026">
          <p15:clr>
            <a:srgbClr val="FBAE40"/>
          </p15:clr>
        </p15:guide>
        <p15:guide id="2" pos="308">
          <p15:clr>
            <a:srgbClr val="FBAE40"/>
          </p15:clr>
        </p15:guide>
        <p15:guide id="3" pos="5932">
          <p15:clr>
            <a:srgbClr val="FBAE40"/>
          </p15:clr>
        </p15:guide>
        <p15:guide id="4" orient="horz" pos="3974">
          <p15:clr>
            <a:srgbClr val="FBAE40"/>
          </p15:clr>
        </p15:guide>
        <p15:guide id="5" orient="horz" pos="2503">
          <p15:clr>
            <a:srgbClr val="FBAE40"/>
          </p15:clr>
        </p15:guide>
        <p15:guide id="6" pos="3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 4"/>
          <p:cNvSpPr>
            <a:spLocks noGrp="1"/>
          </p:cNvSpPr>
          <p:nvPr>
            <p:ph type="ftr" sz="quarter" idx="3"/>
          </p:nvPr>
        </p:nvSpPr>
        <p:spPr>
          <a:xfrm>
            <a:off x="21291" y="6485617"/>
            <a:ext cx="6943632" cy="365125"/>
          </a:xfrm>
          <a:prstGeom prst="rect">
            <a:avLst/>
          </a:prstGeom>
        </p:spPr>
        <p:txBody>
          <a:bodyPr vert="horz" lIns="91440" tIns="45720" rIns="91440" bIns="45720" rtlCol="0" anchor="ctr"/>
          <a:lstStyle>
            <a:lvl1pPr algn="l">
              <a:defRPr sz="1000">
                <a:solidFill>
                  <a:srgbClr val="4D4D4D"/>
                </a:solidFill>
                <a:latin typeface="Arial Unicode MS" panose="020B0604020202020204" pitchFamily="50" charset="-128"/>
              </a:defRPr>
            </a:lvl1pPr>
          </a:lstStyle>
          <a:p>
            <a:r>
              <a:rPr lang="ja-JP" altLang="en-US" dirty="0"/>
              <a:t>出所：　</a:t>
            </a:r>
          </a:p>
        </p:txBody>
      </p:sp>
      <p:sp>
        <p:nvSpPr>
          <p:cNvPr id="6" name="スライド番号プレースホルダ 5"/>
          <p:cNvSpPr>
            <a:spLocks noGrp="1"/>
          </p:cNvSpPr>
          <p:nvPr>
            <p:ph type="sldNum" sz="quarter" idx="4"/>
          </p:nvPr>
        </p:nvSpPr>
        <p:spPr>
          <a:xfrm>
            <a:off x="7595051" y="6508228"/>
            <a:ext cx="2311400" cy="365125"/>
          </a:xfrm>
          <a:prstGeom prst="rect">
            <a:avLst/>
          </a:prstGeom>
        </p:spPr>
        <p:txBody>
          <a:bodyPr vert="horz" lIns="91440" tIns="45720" rIns="91440" bIns="45720" rtlCol="0" anchor="ctr"/>
          <a:lstStyle>
            <a:lvl1pPr algn="r">
              <a:defRPr sz="1000">
                <a:solidFill>
                  <a:srgbClr val="4D4D4D"/>
                </a:solidFill>
                <a:latin typeface="Meiryo UI" panose="020B0604030504040204" pitchFamily="50" charset="-128"/>
                <a:ea typeface="Meiryo UI" panose="020B0604030504040204" pitchFamily="50" charset="-128"/>
              </a:defRPr>
            </a:lvl1pPr>
          </a:lstStyle>
          <a:p>
            <a:fld id="{618100BA-33A5-45E8-9E48-58FC381EFEDD}" type="slidenum">
              <a:rPr lang="ja-JP" altLang="en-US" smtClean="0"/>
              <a:pPr/>
              <a:t>‹#›</a:t>
            </a:fld>
            <a:endParaRPr lang="ja-JP" altLang="en-US" dirty="0"/>
          </a:p>
        </p:txBody>
      </p:sp>
    </p:spTree>
    <p:extLst>
      <p:ext uri="{BB962C8B-B14F-4D97-AF65-F5344CB8AC3E}">
        <p14:creationId xmlns:p14="http://schemas.microsoft.com/office/powerpoint/2010/main" val="1417608447"/>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914400" rtl="0" eaLnBrk="1" latinLnBrk="0" hangingPunct="1">
        <a:spcBef>
          <a:spcPct val="0"/>
        </a:spcBef>
        <a:buNone/>
        <a:defRPr kumimoji="1" sz="4400" kern="1200">
          <a:solidFill>
            <a:schemeClr val="tx1"/>
          </a:solidFill>
          <a:latin typeface="+mn-ea"/>
          <a:ea typeface="+mn-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a:t>資料チェックリスト２０</a:t>
            </a:r>
            <a:endParaRPr kumimoji="1" lang="ja-JP" altLang="en-US" dirty="0"/>
          </a:p>
        </p:txBody>
      </p:sp>
      <p:sp>
        <p:nvSpPr>
          <p:cNvPr id="6" name="サブタイトル 5"/>
          <p:cNvSpPr>
            <a:spLocks noGrp="1"/>
          </p:cNvSpPr>
          <p:nvPr>
            <p:ph type="subTitle" idx="1"/>
          </p:nvPr>
        </p:nvSpPr>
        <p:spPr/>
        <p:txBody>
          <a:bodyPr/>
          <a:lstStyle/>
          <a:p>
            <a:r>
              <a:rPr kumimoji="1" lang="en-US" altLang="ja-JP" dirty="0"/>
              <a:t>2017</a:t>
            </a:r>
            <a:r>
              <a:rPr kumimoji="1" lang="ja-JP" altLang="en-US" dirty="0"/>
              <a:t>年</a:t>
            </a:r>
            <a:r>
              <a:rPr kumimoji="1" lang="en-US" altLang="ja-JP" dirty="0"/>
              <a:t>2</a:t>
            </a:r>
            <a:r>
              <a:rPr kumimoji="1" lang="ja-JP" altLang="en-US" dirty="0"/>
              <a:t>月</a:t>
            </a:r>
            <a:r>
              <a:rPr kumimoji="1" lang="en-US" altLang="ja-JP" dirty="0"/>
              <a:t>20</a:t>
            </a:r>
            <a:r>
              <a:rPr kumimoji="1" lang="ja-JP" altLang="en-US" dirty="0"/>
              <a:t>日</a:t>
            </a:r>
            <a:br>
              <a:rPr kumimoji="1" lang="en-US" altLang="ja-JP" dirty="0"/>
            </a:br>
            <a:r>
              <a:rPr kumimoji="1" lang="ja-JP" altLang="en-US" dirty="0"/>
              <a:t>株式会社ルバート</a:t>
            </a:r>
          </a:p>
        </p:txBody>
      </p:sp>
      <p:sp>
        <p:nvSpPr>
          <p:cNvPr id="7" name="コンテンツ プレースホルダー 6"/>
          <p:cNvSpPr>
            <a:spLocks noGrp="1"/>
          </p:cNvSpPr>
          <p:nvPr>
            <p:ph sz="quarter" idx="10"/>
          </p:nvPr>
        </p:nvSpPr>
        <p:spPr/>
        <p:txBody>
          <a:bodyPr/>
          <a:lstStyle/>
          <a:p>
            <a:endParaRPr kumimoji="1" lang="ja-JP" altLang="en-US" dirty="0"/>
          </a:p>
        </p:txBody>
      </p:sp>
    </p:spTree>
    <p:extLst>
      <p:ext uri="{BB962C8B-B14F-4D97-AF65-F5344CB8AC3E}">
        <p14:creationId xmlns:p14="http://schemas.microsoft.com/office/powerpoint/2010/main" val="10020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10</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三つのプロモーションがアイデアとして挙がった</a:t>
            </a:r>
          </a:p>
        </p:txBody>
      </p:sp>
      <p:sp>
        <p:nvSpPr>
          <p:cNvPr id="7" name="正方形/長方形 6"/>
          <p:cNvSpPr/>
          <p:nvPr/>
        </p:nvSpPr>
        <p:spPr>
          <a:xfrm>
            <a:off x="488950" y="1844824"/>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endParaRPr kumimoji="1" lang="ja-JP" altLang="en-US" dirty="0">
              <a:latin typeface="+mj-ea"/>
              <a:ea typeface="+mj-ea"/>
            </a:endParaRPr>
          </a:p>
        </p:txBody>
      </p:sp>
      <p:sp>
        <p:nvSpPr>
          <p:cNvPr id="8" name="正方形/長方形 7"/>
          <p:cNvSpPr/>
          <p:nvPr/>
        </p:nvSpPr>
        <p:spPr>
          <a:xfrm>
            <a:off x="488950" y="328480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488950" y="472533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pic>
        <p:nvPicPr>
          <p:cNvPr id="13" name="Picture 2" descr="「paper pictogram」の画像検索結果"/>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3281" y="3405414"/>
            <a:ext cx="864096" cy="815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8769424" y="3300206"/>
            <a:ext cx="984210" cy="102949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8202657" y="3439799"/>
            <a:ext cx="697627" cy="707886"/>
          </a:xfrm>
          <a:prstGeom prst="rect">
            <a:avLst/>
          </a:prstGeom>
          <a:noFill/>
        </p:spPr>
        <p:txBody>
          <a:bodyPr wrap="none" rtlCol="0">
            <a:spAutoFit/>
          </a:bodyPr>
          <a:lstStyle/>
          <a:p>
            <a:r>
              <a:rPr kumimoji="1" lang="ja-JP" altLang="en-US" sz="4000" dirty="0">
                <a:solidFill>
                  <a:srgbClr val="4D4D4D"/>
                </a:solidFill>
                <a:latin typeface="Meiryo UI" panose="020B0604030504040204" pitchFamily="50" charset="-128"/>
                <a:ea typeface="Meiryo UI" panose="020B0604030504040204" pitchFamily="50" charset="-128"/>
              </a:rPr>
              <a:t>＋</a:t>
            </a:r>
          </a:p>
        </p:txBody>
      </p:sp>
      <p:pic>
        <p:nvPicPr>
          <p:cNvPr id="1030" name="Picture 6"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31520" t="66767" r="38241" b="2960"/>
          <a:stretch/>
        </p:blipFill>
        <p:spPr bwMode="auto">
          <a:xfrm>
            <a:off x="8037584" y="4778707"/>
            <a:ext cx="987064" cy="9881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paper pictogram」の画像検索結果"/>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9422" y="1889141"/>
            <a:ext cx="864096" cy="815490"/>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五方向 11"/>
          <p:cNvSpPr/>
          <p:nvPr/>
        </p:nvSpPr>
        <p:spPr>
          <a:xfrm>
            <a:off x="60331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8" name="矢印: 五方向 17"/>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9" name="矢印: 五方向 18"/>
          <p:cNvSpPr/>
          <p:nvPr/>
        </p:nvSpPr>
        <p:spPr>
          <a:xfrm>
            <a:off x="7123185" y="356384"/>
            <a:ext cx="537463" cy="433000"/>
          </a:xfrm>
          <a:prstGeom prst="homePlate">
            <a:avLst>
              <a:gd name="adj" fmla="val 394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0" name="矢印: 五方向 19"/>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
        <p:nvSpPr>
          <p:cNvPr id="21" name="コンテンツ プレースホルダー 1"/>
          <p:cNvSpPr txBox="1">
            <a:spLocks/>
          </p:cNvSpPr>
          <p:nvPr/>
        </p:nvSpPr>
        <p:spPr>
          <a:xfrm>
            <a:off x="2648743" y="1880831"/>
            <a:ext cx="4946307" cy="9359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従来</a:t>
            </a:r>
            <a:r>
              <a:rPr lang="en-US" altLang="ja-JP" sz="1600" dirty="0">
                <a:solidFill>
                  <a:srgbClr val="7F7F7F"/>
                </a:solidFill>
                <a:latin typeface="+mj-ea"/>
                <a:ea typeface="+mj-ea"/>
              </a:rPr>
              <a:t>1,000</a:t>
            </a:r>
            <a:r>
              <a:rPr lang="ja-JP" altLang="en-US" sz="1600" dirty="0">
                <a:solidFill>
                  <a:srgbClr val="7F7F7F"/>
                </a:solidFill>
                <a:latin typeface="+mj-ea"/>
                <a:ea typeface="+mj-ea"/>
              </a:rPr>
              <a:t>円と有料だった</a:t>
            </a:r>
            <a:r>
              <a:rPr lang="ja-JP" altLang="en-US" sz="1600" b="1" dirty="0">
                <a:solidFill>
                  <a:schemeClr val="accent1"/>
                </a:solidFill>
                <a:latin typeface="+mn-ea"/>
                <a:ea typeface="+mn-ea"/>
              </a:rPr>
              <a:t>フィットネスの利用券を無料化してチラシ</a:t>
            </a:r>
            <a:r>
              <a:rPr lang="ja-JP" altLang="en-US" sz="1600" dirty="0">
                <a:solidFill>
                  <a:srgbClr val="7F7F7F"/>
                </a:solidFill>
                <a:latin typeface="+mj-ea"/>
                <a:ea typeface="+mj-ea"/>
              </a:rPr>
              <a:t>の形で従来の配布エリアに配布</a:t>
            </a:r>
            <a:endParaRPr lang="en-US" altLang="ja-JP" sz="1600" dirty="0">
              <a:solidFill>
                <a:srgbClr val="7F7F7F"/>
              </a:solidFill>
              <a:latin typeface="+mj-ea"/>
              <a:ea typeface="+mj-ea"/>
            </a:endParaRPr>
          </a:p>
        </p:txBody>
      </p:sp>
      <p:sp>
        <p:nvSpPr>
          <p:cNvPr id="22" name="コンテンツ プレースホルダー 1"/>
          <p:cNvSpPr txBox="1">
            <a:spLocks/>
          </p:cNvSpPr>
          <p:nvPr/>
        </p:nvSpPr>
        <p:spPr>
          <a:xfrm>
            <a:off x="2648743" y="3284800"/>
            <a:ext cx="4946307" cy="1069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b="1" dirty="0">
                <a:solidFill>
                  <a:schemeClr val="accent1"/>
                </a:solidFill>
                <a:latin typeface="+mn-ea"/>
                <a:ea typeface="+mn-ea"/>
              </a:rPr>
              <a:t>無料券</a:t>
            </a:r>
            <a:r>
              <a:rPr lang="ja-JP" altLang="en-US" sz="1600" dirty="0">
                <a:solidFill>
                  <a:srgbClr val="7F7F7F"/>
                </a:solidFill>
                <a:latin typeface="+mj-ea"/>
                <a:ea typeface="+mj-ea"/>
              </a:rPr>
              <a:t>のみだけでなく、トレーナーの協力を得て</a:t>
            </a:r>
            <a:r>
              <a:rPr lang="ja-JP" altLang="en-US" sz="1600" b="1" dirty="0">
                <a:solidFill>
                  <a:schemeClr val="accent1"/>
                </a:solidFill>
                <a:latin typeface="+mn-ea"/>
                <a:ea typeface="+mn-ea"/>
              </a:rPr>
              <a:t>無料トレーナー体験を提供</a:t>
            </a:r>
            <a:r>
              <a:rPr lang="ja-JP" altLang="en-US" sz="1600" dirty="0">
                <a:solidFill>
                  <a:srgbClr val="7F7F7F"/>
                </a:solidFill>
                <a:latin typeface="+mj-ea"/>
                <a:ea typeface="+mj-ea"/>
              </a:rPr>
              <a:t>し、入会率のアップを狙う</a:t>
            </a:r>
            <a:endParaRPr lang="en-US" altLang="ja-JP" sz="1600" dirty="0">
              <a:solidFill>
                <a:srgbClr val="7F7F7F"/>
              </a:solidFill>
              <a:latin typeface="+mj-ea"/>
              <a:ea typeface="+mj-ea"/>
            </a:endParaRPr>
          </a:p>
        </p:txBody>
      </p:sp>
      <p:sp>
        <p:nvSpPr>
          <p:cNvPr id="23" name="コンテンツ プレースホルダー 1"/>
          <p:cNvSpPr txBox="1">
            <a:spLocks/>
          </p:cNvSpPr>
          <p:nvPr/>
        </p:nvSpPr>
        <p:spPr>
          <a:xfrm>
            <a:off x="2648743" y="4725330"/>
            <a:ext cx="4946307" cy="8555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すでに当フィットネスの良さを理解している</a:t>
            </a:r>
            <a:r>
              <a:rPr lang="ja-JP" altLang="en-US" sz="1600" b="1" dirty="0">
                <a:solidFill>
                  <a:schemeClr val="accent1"/>
                </a:solidFill>
                <a:latin typeface="+mn-ea"/>
                <a:ea typeface="+mn-ea"/>
              </a:rPr>
              <a:t>会員の友人のみを対象にして無料体験キャンペーン</a:t>
            </a:r>
            <a:r>
              <a:rPr lang="ja-JP" altLang="en-US" sz="1600" dirty="0">
                <a:solidFill>
                  <a:srgbClr val="7F7F7F"/>
                </a:solidFill>
                <a:latin typeface="+mj-ea"/>
                <a:ea typeface="+mj-ea"/>
              </a:rPr>
              <a:t>を行い、顧客の掘り起こしを狙う</a:t>
            </a:r>
          </a:p>
        </p:txBody>
      </p:sp>
      <p:sp>
        <p:nvSpPr>
          <p:cNvPr id="24" name="正方形/長方形 23"/>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チェック後</a:t>
            </a:r>
          </a:p>
        </p:txBody>
      </p:sp>
    </p:spTree>
    <p:extLst>
      <p:ext uri="{BB962C8B-B14F-4D97-AF65-F5344CB8AC3E}">
        <p14:creationId xmlns:p14="http://schemas.microsoft.com/office/powerpoint/2010/main" val="70017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11</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三つのプロモーションがアイデアとして挙がった</a:t>
            </a:r>
          </a:p>
        </p:txBody>
      </p:sp>
      <p:sp>
        <p:nvSpPr>
          <p:cNvPr id="6" name="コンテンツ プレースホルダー 1"/>
          <p:cNvSpPr txBox="1">
            <a:spLocks/>
          </p:cNvSpPr>
          <p:nvPr/>
        </p:nvSpPr>
        <p:spPr>
          <a:xfrm>
            <a:off x="2648743" y="1880831"/>
            <a:ext cx="4946307" cy="9359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従来</a:t>
            </a:r>
            <a:r>
              <a:rPr lang="en-US" altLang="ja-JP" sz="1600" dirty="0">
                <a:solidFill>
                  <a:srgbClr val="7F7F7F"/>
                </a:solidFill>
                <a:latin typeface="+mj-ea"/>
                <a:ea typeface="+mj-ea"/>
              </a:rPr>
              <a:t>1,000</a:t>
            </a:r>
            <a:r>
              <a:rPr lang="ja-JP" altLang="en-US" sz="1600" dirty="0">
                <a:solidFill>
                  <a:srgbClr val="7F7F7F"/>
                </a:solidFill>
                <a:latin typeface="+mj-ea"/>
                <a:ea typeface="+mj-ea"/>
              </a:rPr>
              <a:t>円と有料だった</a:t>
            </a:r>
            <a:r>
              <a:rPr lang="ja-JP" altLang="en-US" sz="1600" b="1" dirty="0">
                <a:solidFill>
                  <a:schemeClr val="accent1"/>
                </a:solidFill>
                <a:latin typeface="+mn-ea"/>
                <a:ea typeface="+mn-ea"/>
              </a:rPr>
              <a:t>フィットネスの利用券を無料化してチラシ</a:t>
            </a:r>
            <a:r>
              <a:rPr lang="ja-JP" altLang="en-US" sz="1600" dirty="0">
                <a:solidFill>
                  <a:srgbClr val="7F7F7F"/>
                </a:solidFill>
                <a:latin typeface="+mj-ea"/>
                <a:ea typeface="+mj-ea"/>
              </a:rPr>
              <a:t>の形で従来の配布エリアに配布</a:t>
            </a:r>
            <a:endParaRPr lang="en-US" altLang="ja-JP" sz="1600" dirty="0">
              <a:solidFill>
                <a:srgbClr val="7F7F7F"/>
              </a:solidFill>
              <a:latin typeface="+mj-ea"/>
              <a:ea typeface="+mj-ea"/>
            </a:endParaRPr>
          </a:p>
        </p:txBody>
      </p:sp>
      <p:sp>
        <p:nvSpPr>
          <p:cNvPr id="7" name="正方形/長方形 6"/>
          <p:cNvSpPr/>
          <p:nvPr/>
        </p:nvSpPr>
        <p:spPr>
          <a:xfrm>
            <a:off x="488950" y="1844824"/>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endParaRPr kumimoji="1" lang="ja-JP" altLang="en-US" dirty="0">
              <a:latin typeface="+mj-ea"/>
              <a:ea typeface="+mj-ea"/>
            </a:endParaRPr>
          </a:p>
        </p:txBody>
      </p:sp>
      <p:sp>
        <p:nvSpPr>
          <p:cNvPr id="8" name="正方形/長方形 7"/>
          <p:cNvSpPr/>
          <p:nvPr/>
        </p:nvSpPr>
        <p:spPr>
          <a:xfrm>
            <a:off x="488950" y="328480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488950" y="472533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10" name="コンテンツ プレースホルダー 1"/>
          <p:cNvSpPr txBox="1">
            <a:spLocks/>
          </p:cNvSpPr>
          <p:nvPr/>
        </p:nvSpPr>
        <p:spPr>
          <a:xfrm>
            <a:off x="2648743" y="3284800"/>
            <a:ext cx="4946307" cy="1069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b="1" dirty="0">
                <a:solidFill>
                  <a:schemeClr val="accent1"/>
                </a:solidFill>
                <a:latin typeface="+mn-ea"/>
                <a:ea typeface="+mn-ea"/>
              </a:rPr>
              <a:t>無料券</a:t>
            </a:r>
            <a:r>
              <a:rPr lang="ja-JP" altLang="en-US" sz="1600" dirty="0">
                <a:solidFill>
                  <a:srgbClr val="7F7F7F"/>
                </a:solidFill>
                <a:latin typeface="+mj-ea"/>
                <a:ea typeface="+mj-ea"/>
              </a:rPr>
              <a:t>のみだけでなく、トレーナーの協力を得て</a:t>
            </a:r>
            <a:r>
              <a:rPr lang="ja-JP" altLang="en-US" sz="1600" b="1" dirty="0">
                <a:solidFill>
                  <a:schemeClr val="accent1"/>
                </a:solidFill>
                <a:latin typeface="+mn-ea"/>
                <a:ea typeface="+mn-ea"/>
              </a:rPr>
              <a:t>無料トレーナー体験を提供</a:t>
            </a:r>
            <a:r>
              <a:rPr lang="ja-JP" altLang="en-US" sz="1600" dirty="0">
                <a:solidFill>
                  <a:srgbClr val="7F7F7F"/>
                </a:solidFill>
                <a:latin typeface="+mj-ea"/>
                <a:ea typeface="+mj-ea"/>
              </a:rPr>
              <a:t>し、入会率のアップを狙う</a:t>
            </a:r>
            <a:endParaRPr lang="en-US" altLang="ja-JP" sz="1600" dirty="0">
              <a:solidFill>
                <a:srgbClr val="7F7F7F"/>
              </a:solidFill>
              <a:latin typeface="+mj-ea"/>
              <a:ea typeface="+mj-ea"/>
            </a:endParaRPr>
          </a:p>
        </p:txBody>
      </p:sp>
      <p:sp>
        <p:nvSpPr>
          <p:cNvPr id="11" name="コンテンツ プレースホルダー 1"/>
          <p:cNvSpPr txBox="1">
            <a:spLocks/>
          </p:cNvSpPr>
          <p:nvPr/>
        </p:nvSpPr>
        <p:spPr>
          <a:xfrm>
            <a:off x="2648743" y="4725330"/>
            <a:ext cx="4946307" cy="8555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すでに当フィットネスの良さを理解している</a:t>
            </a:r>
            <a:r>
              <a:rPr lang="ja-JP" altLang="en-US" sz="1600" b="1" dirty="0">
                <a:solidFill>
                  <a:schemeClr val="accent1"/>
                </a:solidFill>
                <a:latin typeface="+mn-ea"/>
                <a:ea typeface="+mn-ea"/>
              </a:rPr>
              <a:t>会員の友人のみを対象にして無料体験キャンペーン</a:t>
            </a:r>
            <a:r>
              <a:rPr lang="ja-JP" altLang="en-US" sz="1600" dirty="0">
                <a:solidFill>
                  <a:srgbClr val="7F7F7F"/>
                </a:solidFill>
                <a:latin typeface="+mj-ea"/>
                <a:ea typeface="+mj-ea"/>
              </a:rPr>
              <a:t>を行い、顧客の掘り起こしを狙う</a:t>
            </a:r>
          </a:p>
        </p:txBody>
      </p:sp>
      <p:pic>
        <p:nvPicPr>
          <p:cNvPr id="13" name="Picture 2" descr="「paper pictogram」の画像検索結果"/>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3281" y="3405414"/>
            <a:ext cx="864096" cy="815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8769424" y="3300206"/>
            <a:ext cx="984210" cy="102949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8202657" y="3439799"/>
            <a:ext cx="697627" cy="707886"/>
          </a:xfrm>
          <a:prstGeom prst="rect">
            <a:avLst/>
          </a:prstGeom>
          <a:noFill/>
        </p:spPr>
        <p:txBody>
          <a:bodyPr wrap="none" rtlCol="0">
            <a:spAutoFit/>
          </a:bodyPr>
          <a:lstStyle/>
          <a:p>
            <a:r>
              <a:rPr kumimoji="1" lang="ja-JP" altLang="en-US" sz="4000" dirty="0">
                <a:solidFill>
                  <a:srgbClr val="4D4D4D"/>
                </a:solidFill>
                <a:latin typeface="Meiryo UI" panose="020B0604030504040204" pitchFamily="50" charset="-128"/>
                <a:ea typeface="Meiryo UI" panose="020B0604030504040204" pitchFamily="50" charset="-128"/>
              </a:rPr>
              <a:t>＋</a:t>
            </a:r>
          </a:p>
        </p:txBody>
      </p:sp>
      <p:pic>
        <p:nvPicPr>
          <p:cNvPr id="1030" name="Picture 6"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31520" t="66767" r="38241" b="2960"/>
          <a:stretch/>
        </p:blipFill>
        <p:spPr bwMode="auto">
          <a:xfrm>
            <a:off x="8037584" y="4778707"/>
            <a:ext cx="987064" cy="9881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paper pictogram」の画像検索結果"/>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9422" y="1889141"/>
            <a:ext cx="864096" cy="815490"/>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五方向 11"/>
          <p:cNvSpPr/>
          <p:nvPr/>
        </p:nvSpPr>
        <p:spPr>
          <a:xfrm>
            <a:off x="5964877" y="329887"/>
            <a:ext cx="605706" cy="459497"/>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8" name="矢印: 五方向 17"/>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9" name="矢印: 五方向 18"/>
          <p:cNvSpPr/>
          <p:nvPr/>
        </p:nvSpPr>
        <p:spPr>
          <a:xfrm>
            <a:off x="7123185" y="356384"/>
            <a:ext cx="537463" cy="433000"/>
          </a:xfrm>
          <a:prstGeom prst="homePlate">
            <a:avLst>
              <a:gd name="adj" fmla="val 394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0" name="矢印: 五方向 19"/>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
        <p:nvSpPr>
          <p:cNvPr id="21" name="正方形/長方形 20"/>
          <p:cNvSpPr/>
          <p:nvPr/>
        </p:nvSpPr>
        <p:spPr>
          <a:xfrm>
            <a:off x="5967901" y="277498"/>
            <a:ext cx="2234756" cy="51923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2" name="テキスト ボックス 21"/>
          <p:cNvSpPr txBox="1"/>
          <p:nvPr/>
        </p:nvSpPr>
        <p:spPr>
          <a:xfrm>
            <a:off x="5916454" y="875617"/>
            <a:ext cx="4001416"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③背景→課題→解決策→効果の順を押さえている</a:t>
            </a:r>
            <a:endParaRPr kumimoji="1" lang="ja-JP" altLang="en-US" sz="1400" b="1" dirty="0">
              <a:solidFill>
                <a:schemeClr val="accent6">
                  <a:lumMod val="75000"/>
                </a:schemeClr>
              </a:solidFill>
              <a:latin typeface="+mj-ea"/>
              <a:ea typeface="+mj-ea"/>
            </a:endParaRPr>
          </a:p>
        </p:txBody>
      </p:sp>
      <p:sp>
        <p:nvSpPr>
          <p:cNvPr id="23" name="正方形/長方形 22"/>
          <p:cNvSpPr/>
          <p:nvPr/>
        </p:nvSpPr>
        <p:spPr>
          <a:xfrm>
            <a:off x="0" y="0"/>
            <a:ext cx="5422867" cy="1513755"/>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4" name="テキスト ボックス 23"/>
          <p:cNvSpPr txBox="1"/>
          <p:nvPr/>
        </p:nvSpPr>
        <p:spPr>
          <a:xfrm>
            <a:off x="21291" y="48607"/>
            <a:ext cx="1864613"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⑤</a:t>
            </a:r>
            <a:r>
              <a:rPr lang="en-US" altLang="ja-JP" sz="1400" b="1" dirty="0">
                <a:solidFill>
                  <a:schemeClr val="accent6">
                    <a:lumMod val="75000"/>
                  </a:schemeClr>
                </a:solidFill>
                <a:latin typeface="+mj-ea"/>
                <a:ea typeface="+mj-ea"/>
              </a:rPr>
              <a:t>T1</a:t>
            </a:r>
            <a:r>
              <a:rPr lang="ja-JP" altLang="en-US" sz="1400" b="1" dirty="0" err="1">
                <a:solidFill>
                  <a:schemeClr val="accent6">
                    <a:lumMod val="75000"/>
                  </a:schemeClr>
                </a:solidFill>
                <a:latin typeface="+mj-ea"/>
                <a:ea typeface="+mj-ea"/>
              </a:rPr>
              <a:t>、</a:t>
            </a:r>
            <a:r>
              <a:rPr lang="en-US" altLang="ja-JP" sz="1400" b="1" dirty="0">
                <a:solidFill>
                  <a:schemeClr val="accent6">
                    <a:lumMod val="75000"/>
                  </a:schemeClr>
                </a:solidFill>
                <a:latin typeface="+mj-ea"/>
                <a:ea typeface="+mj-ea"/>
              </a:rPr>
              <a:t>T2</a:t>
            </a:r>
            <a:r>
              <a:rPr lang="ja-JP" altLang="en-US" sz="1400" b="1" dirty="0">
                <a:solidFill>
                  <a:schemeClr val="accent6">
                    <a:lumMod val="75000"/>
                  </a:schemeClr>
                </a:solidFill>
                <a:latin typeface="+mj-ea"/>
                <a:ea typeface="+mj-ea"/>
              </a:rPr>
              <a:t>が入っている</a:t>
            </a:r>
            <a:endParaRPr kumimoji="1" lang="ja-JP" altLang="en-US" sz="1400" b="1" dirty="0">
              <a:solidFill>
                <a:schemeClr val="accent6">
                  <a:lumMod val="75000"/>
                </a:schemeClr>
              </a:solidFill>
              <a:latin typeface="+mj-ea"/>
              <a:ea typeface="+mj-ea"/>
            </a:endParaRPr>
          </a:p>
        </p:txBody>
      </p:sp>
      <p:sp>
        <p:nvSpPr>
          <p:cNvPr id="25" name="正方形/長方形 24"/>
          <p:cNvSpPr/>
          <p:nvPr/>
        </p:nvSpPr>
        <p:spPr>
          <a:xfrm>
            <a:off x="435544" y="1778969"/>
            <a:ext cx="7037737" cy="409830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6" name="テキスト ボックス 25"/>
          <p:cNvSpPr txBox="1"/>
          <p:nvPr/>
        </p:nvSpPr>
        <p:spPr>
          <a:xfrm>
            <a:off x="0" y="2420689"/>
            <a:ext cx="400110" cy="1969450"/>
          </a:xfrm>
          <a:prstGeom prst="rect">
            <a:avLst/>
          </a:prstGeom>
          <a:noFill/>
        </p:spPr>
        <p:txBody>
          <a:bodyPr vert="eaVert" wrap="square" rtlCol="0">
            <a:spAutoFit/>
          </a:bodyPr>
          <a:lstStyle/>
          <a:p>
            <a:r>
              <a:rPr lang="ja-JP" altLang="en-US" sz="1400" b="1" dirty="0">
                <a:solidFill>
                  <a:schemeClr val="accent6">
                    <a:lumMod val="75000"/>
                  </a:schemeClr>
                </a:solidFill>
                <a:latin typeface="+mj-ea"/>
                <a:ea typeface="+mj-ea"/>
              </a:rPr>
              <a:t>⑯文字が強調されている</a:t>
            </a:r>
            <a:endParaRPr kumimoji="1" lang="ja-JP" altLang="en-US" sz="1400" b="1" dirty="0">
              <a:solidFill>
                <a:schemeClr val="accent6">
                  <a:lumMod val="75000"/>
                </a:schemeClr>
              </a:solidFill>
              <a:latin typeface="+mj-ea"/>
              <a:ea typeface="+mj-ea"/>
            </a:endParaRPr>
          </a:p>
        </p:txBody>
      </p:sp>
      <p:sp>
        <p:nvSpPr>
          <p:cNvPr id="27" name="正方形/長方形 26"/>
          <p:cNvSpPr/>
          <p:nvPr/>
        </p:nvSpPr>
        <p:spPr>
          <a:xfrm>
            <a:off x="7595050" y="1750804"/>
            <a:ext cx="2158584" cy="412646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8" name="テキスト ボックス 27"/>
          <p:cNvSpPr txBox="1"/>
          <p:nvPr/>
        </p:nvSpPr>
        <p:spPr>
          <a:xfrm>
            <a:off x="7668219" y="6127232"/>
            <a:ext cx="2286203"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⑨ピクトグラムが使えている</a:t>
            </a:r>
            <a:endParaRPr kumimoji="1" lang="ja-JP" altLang="en-US" sz="1400" b="1" dirty="0">
              <a:solidFill>
                <a:schemeClr val="accent6">
                  <a:lumMod val="75000"/>
                </a:schemeClr>
              </a:solidFill>
              <a:latin typeface="+mj-ea"/>
              <a:ea typeface="+mj-ea"/>
            </a:endParaRPr>
          </a:p>
        </p:txBody>
      </p:sp>
      <p:sp>
        <p:nvSpPr>
          <p:cNvPr id="29" name="正方形/長方形 28"/>
          <p:cNvSpPr/>
          <p:nvPr/>
        </p:nvSpPr>
        <p:spPr>
          <a:xfrm>
            <a:off x="8263438" y="347403"/>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チェック例</a:t>
            </a:r>
          </a:p>
        </p:txBody>
      </p:sp>
    </p:spTree>
    <p:extLst>
      <p:ext uri="{BB962C8B-B14F-4D97-AF65-F5344CB8AC3E}">
        <p14:creationId xmlns:p14="http://schemas.microsoft.com/office/powerpoint/2010/main" val="7843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12</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案の比較</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二つの施策を比較したところ、無料体験チラシ＋無料トレーナー体験がより適している</a:t>
            </a:r>
          </a:p>
        </p:txBody>
      </p:sp>
      <p:sp>
        <p:nvSpPr>
          <p:cNvPr id="8" name="正方形/長方形 7"/>
          <p:cNvSpPr/>
          <p:nvPr/>
        </p:nvSpPr>
        <p:spPr>
          <a:xfrm>
            <a:off x="1208584" y="1658609"/>
            <a:ext cx="2592288"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5601072" y="1670457"/>
            <a:ext cx="3382188"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10" name="コンテンツ プレースホルダー 1"/>
          <p:cNvSpPr txBox="1">
            <a:spLocks/>
          </p:cNvSpPr>
          <p:nvPr/>
        </p:nvSpPr>
        <p:spPr>
          <a:xfrm>
            <a:off x="1208583" y="2726950"/>
            <a:ext cx="2811905" cy="3366346"/>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71475" indent="-285750" defTabSz="763588" fontAlgn="ctr">
              <a:lnSpc>
                <a:spcPts val="2500"/>
              </a:lnSpc>
              <a:spcBef>
                <a:spcPts val="0"/>
              </a:spcBef>
            </a:pPr>
            <a:r>
              <a:rPr lang="ja-JP" altLang="en-US" sz="1600" dirty="0">
                <a:solidFill>
                  <a:srgbClr val="7F7F7F"/>
                </a:solidFill>
                <a:latin typeface="+mj-ea"/>
                <a:ea typeface="+mj-ea"/>
              </a:rPr>
              <a:t>費用</a:t>
            </a:r>
            <a:endParaRPr lang="en-US" altLang="ja-JP" sz="1600" dirty="0">
              <a:solidFill>
                <a:srgbClr val="7F7F7F"/>
              </a:solidFill>
              <a:latin typeface="+mj-ea"/>
              <a:ea typeface="+mj-ea"/>
            </a:endParaRPr>
          </a:p>
          <a:p>
            <a:pPr marL="222250" indent="88900" defTabSz="763588" fontAlgn="ctr">
              <a:lnSpc>
                <a:spcPts val="2500"/>
              </a:lnSpc>
              <a:spcBef>
                <a:spcPts val="0"/>
              </a:spcBef>
              <a:buNone/>
              <a:tabLst>
                <a:tab pos="344488" algn="l"/>
              </a:tabLst>
            </a:pPr>
            <a:r>
              <a:rPr lang="ja-JP" altLang="en-US" sz="1600" dirty="0">
                <a:solidFill>
                  <a:srgbClr val="7F7F7F"/>
                </a:solidFill>
                <a:latin typeface="+mj-ea"/>
                <a:ea typeface="+mj-ea"/>
              </a:rPr>
              <a:t>−チラシ作成、配布費用</a:t>
            </a:r>
            <a:endParaRPr lang="en-US" altLang="ja-JP" sz="1600" dirty="0">
              <a:solidFill>
                <a:srgbClr val="7F7F7F"/>
              </a:solidFill>
              <a:latin typeface="+mj-ea"/>
              <a:ea typeface="+mj-ea"/>
            </a:endParaRPr>
          </a:p>
          <a:p>
            <a:pPr marL="371475" indent="-285750" defTabSz="763588" fontAlgn="ctr">
              <a:lnSpc>
                <a:spcPts val="2500"/>
              </a:lnSpc>
              <a:spcBef>
                <a:spcPts val="0"/>
              </a:spcBef>
            </a:pPr>
            <a:r>
              <a:rPr lang="ja-JP" altLang="en-US" sz="1600" dirty="0">
                <a:solidFill>
                  <a:srgbClr val="7F7F7F"/>
                </a:solidFill>
                <a:latin typeface="+mj-ea"/>
                <a:ea typeface="+mj-ea"/>
              </a:rPr>
              <a:t>労力</a:t>
            </a:r>
            <a:endParaRPr lang="en-US" altLang="ja-JP" sz="1600" dirty="0">
              <a:solidFill>
                <a:srgbClr val="7F7F7F"/>
              </a:solidFill>
              <a:latin typeface="+mj-ea"/>
              <a:ea typeface="+mj-ea"/>
            </a:endParaRPr>
          </a:p>
          <a:p>
            <a:pPr marL="444500" indent="-133350" defTabSz="763588" fontAlgn="ctr">
              <a:lnSpc>
                <a:spcPts val="2500"/>
              </a:lnSpc>
              <a:spcBef>
                <a:spcPts val="0"/>
              </a:spcBef>
              <a:buNone/>
            </a:pPr>
            <a:r>
              <a:rPr lang="ja-JP" altLang="en-US" sz="1600" dirty="0">
                <a:solidFill>
                  <a:srgbClr val="7F7F7F"/>
                </a:solidFill>
                <a:latin typeface="+mj-ea"/>
                <a:ea typeface="+mj-ea"/>
              </a:rPr>
              <a:t>−</a:t>
            </a:r>
            <a:r>
              <a:rPr lang="ja-JP" altLang="en-US" sz="1600" dirty="0">
                <a:solidFill>
                  <a:srgbClr val="7F7F7F"/>
                </a:solidFill>
                <a:latin typeface="+mj-ea"/>
              </a:rPr>
              <a:t>トレーナーに任せるので労力はほぼなし</a:t>
            </a:r>
            <a:endParaRPr lang="en-US" altLang="ja-JP" sz="1600" dirty="0">
              <a:solidFill>
                <a:srgbClr val="7F7F7F"/>
              </a:solidFill>
              <a:latin typeface="+mj-ea"/>
            </a:endParaRPr>
          </a:p>
          <a:p>
            <a:pPr marL="361950" indent="-276225" defTabSz="763588" fontAlgn="ctr">
              <a:lnSpc>
                <a:spcPts val="2500"/>
              </a:lnSpc>
              <a:spcBef>
                <a:spcPts val="0"/>
              </a:spcBef>
            </a:pPr>
            <a:r>
              <a:rPr lang="ja-JP" altLang="en-US" sz="1600" dirty="0">
                <a:solidFill>
                  <a:srgbClr val="7F7F7F"/>
                </a:solidFill>
                <a:latin typeface="+mj-ea"/>
              </a:rPr>
              <a:t>効果</a:t>
            </a:r>
            <a:endParaRPr lang="en-US" altLang="ja-JP" sz="1600" dirty="0">
              <a:solidFill>
                <a:srgbClr val="7F7F7F"/>
              </a:solidFill>
              <a:latin typeface="+mj-ea"/>
            </a:endParaRPr>
          </a:p>
          <a:p>
            <a:pPr marL="444500" indent="-133350" defTabSz="763588" fontAlgn="ctr">
              <a:lnSpc>
                <a:spcPts val="2500"/>
              </a:lnSpc>
              <a:spcBef>
                <a:spcPts val="0"/>
              </a:spcBef>
              <a:buNone/>
            </a:pPr>
            <a:r>
              <a:rPr lang="ja-JP" altLang="en-US" sz="1600" dirty="0">
                <a:solidFill>
                  <a:srgbClr val="7F7F7F"/>
                </a:solidFill>
                <a:latin typeface="+mj-ea"/>
              </a:rPr>
              <a:t>−本格的なトレーナー体験ができるので効果大</a:t>
            </a:r>
            <a:endParaRPr lang="en-US" altLang="ja-JP" sz="1600" dirty="0">
              <a:solidFill>
                <a:srgbClr val="7F7F7F"/>
              </a:solidFill>
              <a:latin typeface="+mj-ea"/>
            </a:endParaRPr>
          </a:p>
          <a:p>
            <a:pPr marL="361950" indent="-276225" defTabSz="763588" fontAlgn="ctr">
              <a:lnSpc>
                <a:spcPts val="2500"/>
              </a:lnSpc>
              <a:spcBef>
                <a:spcPts val="0"/>
              </a:spcBef>
            </a:pPr>
            <a:endParaRPr lang="en-US" altLang="ja-JP" sz="1600" dirty="0">
              <a:solidFill>
                <a:srgbClr val="7F7F7F"/>
              </a:solidFill>
              <a:latin typeface="+mj-ea"/>
            </a:endParaRPr>
          </a:p>
          <a:p>
            <a:pPr marL="361950" indent="-276225" defTabSz="763588" fontAlgn="ctr">
              <a:lnSpc>
                <a:spcPts val="2500"/>
              </a:lnSpc>
              <a:spcBef>
                <a:spcPts val="0"/>
              </a:spcBef>
            </a:pPr>
            <a:endParaRPr lang="en-US" altLang="ja-JP" sz="1600" dirty="0">
              <a:solidFill>
                <a:srgbClr val="7F7F7F"/>
              </a:solidFill>
              <a:latin typeface="+mj-ea"/>
              <a:ea typeface="+mj-ea"/>
            </a:endParaRPr>
          </a:p>
        </p:txBody>
      </p:sp>
      <p:sp>
        <p:nvSpPr>
          <p:cNvPr id="11" name="コンテンツ プレースホルダー 1"/>
          <p:cNvSpPr txBox="1">
            <a:spLocks/>
          </p:cNvSpPr>
          <p:nvPr/>
        </p:nvSpPr>
        <p:spPr>
          <a:xfrm>
            <a:off x="5601072" y="2721851"/>
            <a:ext cx="3382188" cy="3586874"/>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rPr>
              <a:t>費用</a:t>
            </a:r>
            <a:endParaRPr lang="en-US" altLang="ja-JP" sz="1600" dirty="0">
              <a:solidFill>
                <a:srgbClr val="7F7F7F"/>
              </a:solidFill>
              <a:latin typeface="+mj-ea"/>
            </a:endParaRPr>
          </a:p>
          <a:p>
            <a:pPr marL="85725" indent="225425" defTabSz="763588" fontAlgn="ctr">
              <a:lnSpc>
                <a:spcPts val="2500"/>
              </a:lnSpc>
              <a:spcBef>
                <a:spcPts val="0"/>
              </a:spcBef>
              <a:buNone/>
            </a:pPr>
            <a:r>
              <a:rPr lang="ja-JP" altLang="en-US" sz="1600" dirty="0">
                <a:solidFill>
                  <a:srgbClr val="7F7F7F"/>
                </a:solidFill>
                <a:latin typeface="+mj-ea"/>
                <a:ea typeface="+mj-ea"/>
              </a:rPr>
              <a:t>−ポスター費用のみ</a:t>
            </a:r>
            <a:endParaRPr lang="en-US" altLang="ja-JP" sz="1600" dirty="0">
              <a:solidFill>
                <a:srgbClr val="7F7F7F"/>
              </a:solidFill>
              <a:latin typeface="+mj-ea"/>
              <a:ea typeface="+mj-ea"/>
            </a:endParaRPr>
          </a:p>
          <a:p>
            <a:pPr marL="361950" indent="-276225" defTabSz="763588" fontAlgn="ctr">
              <a:lnSpc>
                <a:spcPts val="2500"/>
              </a:lnSpc>
              <a:spcBef>
                <a:spcPts val="0"/>
              </a:spcBef>
            </a:pPr>
            <a:r>
              <a:rPr lang="ja-JP" altLang="en-US" sz="1600" dirty="0">
                <a:solidFill>
                  <a:srgbClr val="7F7F7F"/>
                </a:solidFill>
                <a:latin typeface="+mj-ea"/>
              </a:rPr>
              <a:t>労力</a:t>
            </a:r>
            <a:endParaRPr lang="en-US" altLang="ja-JP" sz="1600" dirty="0">
              <a:solidFill>
                <a:srgbClr val="7F7F7F"/>
              </a:solidFill>
              <a:latin typeface="+mj-ea"/>
            </a:endParaRPr>
          </a:p>
          <a:p>
            <a:pPr marL="444500" indent="-133350" defTabSz="763588" fontAlgn="ctr">
              <a:lnSpc>
                <a:spcPts val="2500"/>
              </a:lnSpc>
              <a:spcBef>
                <a:spcPts val="0"/>
              </a:spcBef>
              <a:buNone/>
            </a:pPr>
            <a:r>
              <a:rPr lang="ja-JP" altLang="en-US" sz="1600" dirty="0">
                <a:solidFill>
                  <a:srgbClr val="7F7F7F"/>
                </a:solidFill>
                <a:latin typeface="+mj-ea"/>
              </a:rPr>
              <a:t>−スタッフによる無料体験対応が必要</a:t>
            </a:r>
            <a:endParaRPr lang="en-US" altLang="ja-JP" sz="1600" dirty="0">
              <a:solidFill>
                <a:srgbClr val="7F7F7F"/>
              </a:solidFill>
              <a:latin typeface="+mj-ea"/>
            </a:endParaRPr>
          </a:p>
          <a:p>
            <a:pPr marL="361950" indent="-276225" defTabSz="763588" fontAlgn="ctr">
              <a:lnSpc>
                <a:spcPts val="2500"/>
              </a:lnSpc>
              <a:spcBef>
                <a:spcPts val="0"/>
              </a:spcBef>
            </a:pPr>
            <a:r>
              <a:rPr lang="ja-JP" altLang="en-US" sz="1600" dirty="0">
                <a:solidFill>
                  <a:srgbClr val="7F7F7F"/>
                </a:solidFill>
                <a:latin typeface="+mj-ea"/>
              </a:rPr>
              <a:t>効果</a:t>
            </a:r>
            <a:endParaRPr lang="en-US" altLang="ja-JP" sz="1600" dirty="0">
              <a:solidFill>
                <a:srgbClr val="7F7F7F"/>
              </a:solidFill>
              <a:latin typeface="+mj-ea"/>
            </a:endParaRPr>
          </a:p>
          <a:p>
            <a:pPr marL="444500" indent="-88900" defTabSz="763588" fontAlgn="ctr">
              <a:lnSpc>
                <a:spcPts val="2500"/>
              </a:lnSpc>
              <a:spcBef>
                <a:spcPts val="0"/>
              </a:spcBef>
              <a:buNone/>
            </a:pPr>
            <a:r>
              <a:rPr lang="ja-JP" altLang="en-US" sz="1600" dirty="0">
                <a:solidFill>
                  <a:srgbClr val="7F7F7F"/>
                </a:solidFill>
                <a:latin typeface="+mj-ea"/>
              </a:rPr>
              <a:t>−ジムの無料利用のみなので効果は普通</a:t>
            </a:r>
          </a:p>
          <a:p>
            <a:pPr marL="361950" indent="-276225" defTabSz="763588" fontAlgn="ctr">
              <a:lnSpc>
                <a:spcPts val="2500"/>
              </a:lnSpc>
              <a:spcBef>
                <a:spcPts val="0"/>
              </a:spcBef>
            </a:pPr>
            <a:endParaRPr lang="ja-JP" altLang="en-US" sz="1600" dirty="0">
              <a:solidFill>
                <a:srgbClr val="7F7F7F"/>
              </a:solidFill>
              <a:latin typeface="+mj-ea"/>
            </a:endParaRPr>
          </a:p>
          <a:p>
            <a:pPr marL="361950" indent="-276225" defTabSz="763588" fontAlgn="ctr">
              <a:lnSpc>
                <a:spcPts val="2500"/>
              </a:lnSpc>
              <a:spcBef>
                <a:spcPts val="0"/>
              </a:spcBef>
            </a:pPr>
            <a:endParaRPr lang="ja-JP" altLang="en-US" sz="1600" dirty="0">
              <a:solidFill>
                <a:srgbClr val="7F7F7F"/>
              </a:solidFill>
              <a:latin typeface="+mj-ea"/>
              <a:ea typeface="+mj-ea"/>
            </a:endParaRPr>
          </a:p>
        </p:txBody>
      </p:sp>
      <p:sp>
        <p:nvSpPr>
          <p:cNvPr id="6" name="テキスト ボックス 5"/>
          <p:cNvSpPr txBox="1"/>
          <p:nvPr/>
        </p:nvSpPr>
        <p:spPr>
          <a:xfrm>
            <a:off x="4092498" y="3200400"/>
            <a:ext cx="184731" cy="307777"/>
          </a:xfrm>
          <a:prstGeom prst="rect">
            <a:avLst/>
          </a:prstGeom>
          <a:noFill/>
        </p:spPr>
        <p:txBody>
          <a:bodyPr wrap="none" rtlCol="0">
            <a:spAutoFit/>
          </a:bodyPr>
          <a:lstStyle/>
          <a:p>
            <a:endParaRPr kumimoji="1" lang="ja-JP" altLang="en-US" sz="1400" dirty="0">
              <a:solidFill>
                <a:srgbClr val="4D4D4D"/>
              </a:solidFill>
              <a:latin typeface="Meiryo UI" panose="020B0604030504040204" pitchFamily="50" charset="-128"/>
              <a:ea typeface="Meiryo UI" panose="020B0604030504040204" pitchFamily="50" charset="-128"/>
            </a:endParaRPr>
          </a:p>
        </p:txBody>
      </p:sp>
      <p:sp>
        <p:nvSpPr>
          <p:cNvPr id="32" name="矢印: 左右 12"/>
          <p:cNvSpPr/>
          <p:nvPr/>
        </p:nvSpPr>
        <p:spPr>
          <a:xfrm>
            <a:off x="4435095" y="3200400"/>
            <a:ext cx="1080120" cy="1621132"/>
          </a:xfrm>
          <a:prstGeom prst="leftRightArrow">
            <a:avLst>
              <a:gd name="adj1" fmla="val 47595"/>
              <a:gd name="adj2" fmla="val 3148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16" name="正方形/長方形 15"/>
          <p:cNvSpPr/>
          <p:nvPr/>
        </p:nvSpPr>
        <p:spPr>
          <a:xfrm>
            <a:off x="8263438" y="356297"/>
            <a:ext cx="1440160" cy="3600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dirty="0">
                <a:solidFill>
                  <a:schemeClr val="bg1"/>
                </a:solidFill>
              </a:rPr>
              <a:t>チェック前</a:t>
            </a:r>
          </a:p>
        </p:txBody>
      </p:sp>
    </p:spTree>
    <p:extLst>
      <p:ext uri="{BB962C8B-B14F-4D97-AF65-F5344CB8AC3E}">
        <p14:creationId xmlns:p14="http://schemas.microsoft.com/office/powerpoint/2010/main" val="18275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楕円 27"/>
          <p:cNvSpPr/>
          <p:nvPr/>
        </p:nvSpPr>
        <p:spPr>
          <a:xfrm>
            <a:off x="7768462" y="2886379"/>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9" name="二等辺三角形 28"/>
          <p:cNvSpPr/>
          <p:nvPr/>
        </p:nvSpPr>
        <p:spPr>
          <a:xfrm>
            <a:off x="7761312" y="4038152"/>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30" name="二等辺三角形 29"/>
          <p:cNvSpPr/>
          <p:nvPr/>
        </p:nvSpPr>
        <p:spPr>
          <a:xfrm>
            <a:off x="7761312" y="5117703"/>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5" name="楕円 24"/>
          <p:cNvSpPr/>
          <p:nvPr/>
        </p:nvSpPr>
        <p:spPr>
          <a:xfrm>
            <a:off x="3820827" y="3965575"/>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6" name="楕円 25"/>
          <p:cNvSpPr/>
          <p:nvPr/>
        </p:nvSpPr>
        <p:spPr>
          <a:xfrm>
            <a:off x="3820827" y="5117703"/>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7" name="二等辺三角形 26"/>
          <p:cNvSpPr/>
          <p:nvPr/>
        </p:nvSpPr>
        <p:spPr>
          <a:xfrm>
            <a:off x="3800041" y="2924944"/>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13</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案の比較</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二つの施策を比較したところ、無料体験チラシ＋無料トレーナー体験がより適している</a:t>
            </a:r>
          </a:p>
        </p:txBody>
      </p:sp>
      <p:sp>
        <p:nvSpPr>
          <p:cNvPr id="8" name="正方形/長方形 7"/>
          <p:cNvSpPr/>
          <p:nvPr/>
        </p:nvSpPr>
        <p:spPr>
          <a:xfrm>
            <a:off x="2796679" y="1628775"/>
            <a:ext cx="266385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6753200" y="1628775"/>
            <a:ext cx="266385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10" name="コンテンツ プレースホルダー 1"/>
          <p:cNvSpPr txBox="1">
            <a:spLocks/>
          </p:cNvSpPr>
          <p:nvPr/>
        </p:nvSpPr>
        <p:spPr>
          <a:xfrm>
            <a:off x="2796680"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チラシ作成、配布費用</a:t>
            </a:r>
            <a:endParaRPr lang="en-US" altLang="ja-JP" sz="1600" dirty="0">
              <a:solidFill>
                <a:srgbClr val="7F7F7F"/>
              </a:solidFill>
              <a:latin typeface="+mj-ea"/>
              <a:ea typeface="+mj-ea"/>
            </a:endParaRPr>
          </a:p>
        </p:txBody>
      </p:sp>
      <p:sp>
        <p:nvSpPr>
          <p:cNvPr id="11" name="コンテンツ プレースホルダー 1"/>
          <p:cNvSpPr txBox="1">
            <a:spLocks/>
          </p:cNvSpPr>
          <p:nvPr/>
        </p:nvSpPr>
        <p:spPr>
          <a:xfrm>
            <a:off x="6753201"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ポスター費用のみ</a:t>
            </a:r>
          </a:p>
        </p:txBody>
      </p:sp>
      <p:sp>
        <p:nvSpPr>
          <p:cNvPr id="17" name="正方形/長方形 16"/>
          <p:cNvSpPr/>
          <p:nvPr/>
        </p:nvSpPr>
        <p:spPr>
          <a:xfrm>
            <a:off x="488951" y="2781755"/>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費用</a:t>
            </a:r>
          </a:p>
        </p:txBody>
      </p:sp>
      <p:sp>
        <p:nvSpPr>
          <p:cNvPr id="19" name="正方形/長方形 18"/>
          <p:cNvSpPr/>
          <p:nvPr/>
        </p:nvSpPr>
        <p:spPr>
          <a:xfrm>
            <a:off x="484412" y="5026765"/>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効果</a:t>
            </a:r>
          </a:p>
        </p:txBody>
      </p:sp>
      <p:sp>
        <p:nvSpPr>
          <p:cNvPr id="20" name="正方形/長方形 19"/>
          <p:cNvSpPr/>
          <p:nvPr/>
        </p:nvSpPr>
        <p:spPr>
          <a:xfrm>
            <a:off x="473399" y="3870629"/>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労力</a:t>
            </a:r>
          </a:p>
        </p:txBody>
      </p:sp>
      <p:sp>
        <p:nvSpPr>
          <p:cNvPr id="21" name="コンテンツ プレースホルダー 1"/>
          <p:cNvSpPr txBox="1">
            <a:spLocks/>
          </p:cNvSpPr>
          <p:nvPr/>
        </p:nvSpPr>
        <p:spPr>
          <a:xfrm>
            <a:off x="2796679"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トレーナーに任せるので労力はほぼなし</a:t>
            </a:r>
            <a:endParaRPr lang="en-US" altLang="ja-JP" sz="1600" dirty="0">
              <a:solidFill>
                <a:srgbClr val="7F7F7F"/>
              </a:solidFill>
              <a:latin typeface="+mj-ea"/>
              <a:ea typeface="+mj-ea"/>
            </a:endParaRPr>
          </a:p>
        </p:txBody>
      </p:sp>
      <p:sp>
        <p:nvSpPr>
          <p:cNvPr id="22" name="コンテンツ プレースホルダー 1"/>
          <p:cNvSpPr txBox="1">
            <a:spLocks/>
          </p:cNvSpPr>
          <p:nvPr/>
        </p:nvSpPr>
        <p:spPr>
          <a:xfrm>
            <a:off x="6753200"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スタッフによる無料体験対応が必要</a:t>
            </a:r>
          </a:p>
        </p:txBody>
      </p:sp>
      <p:sp>
        <p:nvSpPr>
          <p:cNvPr id="23" name="コンテンツ プレースホルダー 1"/>
          <p:cNvSpPr txBox="1">
            <a:spLocks/>
          </p:cNvSpPr>
          <p:nvPr/>
        </p:nvSpPr>
        <p:spPr>
          <a:xfrm>
            <a:off x="2796679"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本格的なトレーナー体験ができるので効果大</a:t>
            </a:r>
            <a:endParaRPr lang="en-US" altLang="ja-JP" sz="1600" dirty="0">
              <a:solidFill>
                <a:srgbClr val="7F7F7F"/>
              </a:solidFill>
              <a:latin typeface="+mj-ea"/>
              <a:ea typeface="+mj-ea"/>
            </a:endParaRPr>
          </a:p>
        </p:txBody>
      </p:sp>
      <p:sp>
        <p:nvSpPr>
          <p:cNvPr id="24" name="コンテンツ プレースホルダー 1"/>
          <p:cNvSpPr txBox="1">
            <a:spLocks/>
          </p:cNvSpPr>
          <p:nvPr/>
        </p:nvSpPr>
        <p:spPr>
          <a:xfrm>
            <a:off x="6753200"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ジムの無料利用のみなので効果は普通</a:t>
            </a:r>
          </a:p>
        </p:txBody>
      </p:sp>
      <p:sp>
        <p:nvSpPr>
          <p:cNvPr id="13" name="矢印: 左右 12"/>
          <p:cNvSpPr/>
          <p:nvPr/>
        </p:nvSpPr>
        <p:spPr>
          <a:xfrm>
            <a:off x="5601072" y="3486907"/>
            <a:ext cx="1080120" cy="1584176"/>
          </a:xfrm>
          <a:prstGeom prst="leftRightArrow">
            <a:avLst>
              <a:gd name="adj1" fmla="val 47595"/>
              <a:gd name="adj2" fmla="val 3148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32" name="正方形/長方形 31"/>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チェック後</a:t>
            </a:r>
          </a:p>
        </p:txBody>
      </p:sp>
    </p:spTree>
    <p:extLst>
      <p:ext uri="{BB962C8B-B14F-4D97-AF65-F5344CB8AC3E}">
        <p14:creationId xmlns:p14="http://schemas.microsoft.com/office/powerpoint/2010/main" val="72701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楕円 27"/>
          <p:cNvSpPr/>
          <p:nvPr/>
        </p:nvSpPr>
        <p:spPr>
          <a:xfrm>
            <a:off x="7768462" y="2886379"/>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9" name="二等辺三角形 28"/>
          <p:cNvSpPr/>
          <p:nvPr/>
        </p:nvSpPr>
        <p:spPr>
          <a:xfrm>
            <a:off x="7761312" y="4038152"/>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30" name="二等辺三角形 29"/>
          <p:cNvSpPr/>
          <p:nvPr/>
        </p:nvSpPr>
        <p:spPr>
          <a:xfrm>
            <a:off x="7761312" y="5117703"/>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5" name="楕円 24"/>
          <p:cNvSpPr/>
          <p:nvPr/>
        </p:nvSpPr>
        <p:spPr>
          <a:xfrm>
            <a:off x="3820827" y="3965575"/>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6" name="楕円 25"/>
          <p:cNvSpPr/>
          <p:nvPr/>
        </p:nvSpPr>
        <p:spPr>
          <a:xfrm>
            <a:off x="3820827" y="5117703"/>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7" name="二等辺三角形 26"/>
          <p:cNvSpPr/>
          <p:nvPr/>
        </p:nvSpPr>
        <p:spPr>
          <a:xfrm>
            <a:off x="3800041" y="2924944"/>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14</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案の比較</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二つの施策を比較したところ、無料体験チラシ＋無料トレーナー体験がより適している</a:t>
            </a:r>
          </a:p>
        </p:txBody>
      </p:sp>
      <p:sp>
        <p:nvSpPr>
          <p:cNvPr id="8" name="正方形/長方形 7"/>
          <p:cNvSpPr/>
          <p:nvPr/>
        </p:nvSpPr>
        <p:spPr>
          <a:xfrm>
            <a:off x="2796679" y="1628775"/>
            <a:ext cx="266385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6753200" y="1628775"/>
            <a:ext cx="266385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10" name="コンテンツ プレースホルダー 1"/>
          <p:cNvSpPr txBox="1">
            <a:spLocks/>
          </p:cNvSpPr>
          <p:nvPr/>
        </p:nvSpPr>
        <p:spPr>
          <a:xfrm>
            <a:off x="2796680"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チラシ作成、配布費用</a:t>
            </a:r>
            <a:endParaRPr lang="en-US" altLang="ja-JP" sz="1600" dirty="0">
              <a:solidFill>
                <a:srgbClr val="7F7F7F"/>
              </a:solidFill>
              <a:latin typeface="+mj-ea"/>
              <a:ea typeface="+mj-ea"/>
            </a:endParaRPr>
          </a:p>
        </p:txBody>
      </p:sp>
      <p:sp>
        <p:nvSpPr>
          <p:cNvPr id="11" name="コンテンツ プレースホルダー 1"/>
          <p:cNvSpPr txBox="1">
            <a:spLocks/>
          </p:cNvSpPr>
          <p:nvPr/>
        </p:nvSpPr>
        <p:spPr>
          <a:xfrm>
            <a:off x="6753201"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ポスター費用のみ</a:t>
            </a:r>
          </a:p>
        </p:txBody>
      </p:sp>
      <p:sp>
        <p:nvSpPr>
          <p:cNvPr id="17" name="正方形/長方形 16"/>
          <p:cNvSpPr/>
          <p:nvPr/>
        </p:nvSpPr>
        <p:spPr>
          <a:xfrm>
            <a:off x="488951" y="2781755"/>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費用</a:t>
            </a:r>
          </a:p>
        </p:txBody>
      </p:sp>
      <p:sp>
        <p:nvSpPr>
          <p:cNvPr id="19" name="正方形/長方形 18"/>
          <p:cNvSpPr/>
          <p:nvPr/>
        </p:nvSpPr>
        <p:spPr>
          <a:xfrm>
            <a:off x="484412" y="5026765"/>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効果</a:t>
            </a:r>
          </a:p>
        </p:txBody>
      </p:sp>
      <p:sp>
        <p:nvSpPr>
          <p:cNvPr id="20" name="正方形/長方形 19"/>
          <p:cNvSpPr/>
          <p:nvPr/>
        </p:nvSpPr>
        <p:spPr>
          <a:xfrm>
            <a:off x="473399" y="3870629"/>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労力</a:t>
            </a:r>
          </a:p>
        </p:txBody>
      </p:sp>
      <p:sp>
        <p:nvSpPr>
          <p:cNvPr id="21" name="コンテンツ プレースホルダー 1"/>
          <p:cNvSpPr txBox="1">
            <a:spLocks/>
          </p:cNvSpPr>
          <p:nvPr/>
        </p:nvSpPr>
        <p:spPr>
          <a:xfrm>
            <a:off x="2796679"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トレーナーに任せるので労力はほぼなし</a:t>
            </a:r>
            <a:endParaRPr lang="en-US" altLang="ja-JP" sz="1600" dirty="0">
              <a:solidFill>
                <a:srgbClr val="7F7F7F"/>
              </a:solidFill>
              <a:latin typeface="+mj-ea"/>
              <a:ea typeface="+mj-ea"/>
            </a:endParaRPr>
          </a:p>
        </p:txBody>
      </p:sp>
      <p:sp>
        <p:nvSpPr>
          <p:cNvPr id="22" name="コンテンツ プレースホルダー 1"/>
          <p:cNvSpPr txBox="1">
            <a:spLocks/>
          </p:cNvSpPr>
          <p:nvPr/>
        </p:nvSpPr>
        <p:spPr>
          <a:xfrm>
            <a:off x="6753200"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スタッフによる無料体験対応が必要</a:t>
            </a:r>
          </a:p>
        </p:txBody>
      </p:sp>
      <p:sp>
        <p:nvSpPr>
          <p:cNvPr id="23" name="コンテンツ プレースホルダー 1"/>
          <p:cNvSpPr txBox="1">
            <a:spLocks/>
          </p:cNvSpPr>
          <p:nvPr/>
        </p:nvSpPr>
        <p:spPr>
          <a:xfrm>
            <a:off x="2796679"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本格的なトレーナー体験ができるので効果大</a:t>
            </a:r>
            <a:endParaRPr lang="en-US" altLang="ja-JP" sz="1600" dirty="0">
              <a:solidFill>
                <a:srgbClr val="7F7F7F"/>
              </a:solidFill>
              <a:latin typeface="+mj-ea"/>
              <a:ea typeface="+mj-ea"/>
            </a:endParaRPr>
          </a:p>
        </p:txBody>
      </p:sp>
      <p:sp>
        <p:nvSpPr>
          <p:cNvPr id="24" name="コンテンツ プレースホルダー 1"/>
          <p:cNvSpPr txBox="1">
            <a:spLocks/>
          </p:cNvSpPr>
          <p:nvPr/>
        </p:nvSpPr>
        <p:spPr>
          <a:xfrm>
            <a:off x="6753200"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ジムの無料利用のみなので効果は普通</a:t>
            </a:r>
          </a:p>
        </p:txBody>
      </p:sp>
      <p:sp>
        <p:nvSpPr>
          <p:cNvPr id="13" name="矢印: 左右 12"/>
          <p:cNvSpPr/>
          <p:nvPr/>
        </p:nvSpPr>
        <p:spPr>
          <a:xfrm>
            <a:off x="5601072" y="3486907"/>
            <a:ext cx="1080120" cy="1584176"/>
          </a:xfrm>
          <a:prstGeom prst="leftRightArrow">
            <a:avLst>
              <a:gd name="adj1" fmla="val 47595"/>
              <a:gd name="adj2" fmla="val 3148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31" name="テキスト ボックス 30"/>
          <p:cNvSpPr txBox="1"/>
          <p:nvPr/>
        </p:nvSpPr>
        <p:spPr>
          <a:xfrm>
            <a:off x="4263010" y="6042482"/>
            <a:ext cx="2100255"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⑩マトリクスが使えている</a:t>
            </a:r>
            <a:endParaRPr kumimoji="1" lang="ja-JP" altLang="en-US" sz="1400" b="1" dirty="0">
              <a:solidFill>
                <a:schemeClr val="accent6">
                  <a:lumMod val="75000"/>
                </a:schemeClr>
              </a:solidFill>
              <a:latin typeface="+mj-ea"/>
              <a:ea typeface="+mj-ea"/>
            </a:endParaRPr>
          </a:p>
        </p:txBody>
      </p:sp>
      <p:sp>
        <p:nvSpPr>
          <p:cNvPr id="32" name="正方形/長方形 31"/>
          <p:cNvSpPr/>
          <p:nvPr/>
        </p:nvSpPr>
        <p:spPr>
          <a:xfrm>
            <a:off x="2720752" y="2664262"/>
            <a:ext cx="6696297" cy="33173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33" name="テキスト ボックス 32"/>
          <p:cNvSpPr txBox="1"/>
          <p:nvPr/>
        </p:nvSpPr>
        <p:spPr>
          <a:xfrm>
            <a:off x="9431046" y="1906639"/>
            <a:ext cx="400110" cy="4330673"/>
          </a:xfrm>
          <a:prstGeom prst="rect">
            <a:avLst/>
          </a:prstGeom>
          <a:noFill/>
        </p:spPr>
        <p:txBody>
          <a:bodyPr vert="eaVert" wrap="none" rtlCol="0">
            <a:spAutoFit/>
          </a:bodyPr>
          <a:lstStyle/>
          <a:p>
            <a:r>
              <a:rPr lang="ja-JP" altLang="en-US" sz="1400" b="1" dirty="0">
                <a:solidFill>
                  <a:schemeClr val="accent6">
                    <a:lumMod val="75000"/>
                  </a:schemeClr>
                </a:solidFill>
                <a:latin typeface="+mj-ea"/>
                <a:ea typeface="+mj-ea"/>
              </a:rPr>
              <a:t>⑱比較の場合、点数や</a:t>
            </a:r>
            <a:r>
              <a:rPr lang="ja-JP" altLang="en-US" sz="1400" b="1" dirty="0" err="1">
                <a:solidFill>
                  <a:schemeClr val="accent6">
                    <a:lumMod val="75000"/>
                  </a:schemeClr>
                </a:solidFill>
                <a:latin typeface="+mj-ea"/>
                <a:ea typeface="+mj-ea"/>
              </a:rPr>
              <a:t>〇</a:t>
            </a:r>
            <a:r>
              <a:rPr lang="en-US" altLang="ja-JP" sz="1400" b="1" dirty="0">
                <a:solidFill>
                  <a:schemeClr val="accent6">
                    <a:lumMod val="75000"/>
                  </a:schemeClr>
                </a:solidFill>
                <a:latin typeface="+mj-ea"/>
                <a:ea typeface="+mj-ea"/>
              </a:rPr>
              <a:t>×</a:t>
            </a:r>
            <a:r>
              <a:rPr lang="ja-JP" altLang="en-US" sz="1400" b="1" dirty="0">
                <a:solidFill>
                  <a:schemeClr val="accent6">
                    <a:lumMod val="75000"/>
                  </a:schemeClr>
                </a:solidFill>
                <a:latin typeface="+mj-ea"/>
                <a:ea typeface="+mj-ea"/>
              </a:rPr>
              <a:t>などで評価が一見してわかる</a:t>
            </a:r>
            <a:endParaRPr kumimoji="1" lang="ja-JP" altLang="en-US" sz="1400" b="1" dirty="0">
              <a:solidFill>
                <a:schemeClr val="accent6">
                  <a:lumMod val="75000"/>
                </a:schemeClr>
              </a:solidFill>
              <a:latin typeface="+mj-ea"/>
              <a:ea typeface="+mj-ea"/>
            </a:endParaRPr>
          </a:p>
        </p:txBody>
      </p:sp>
      <p:cxnSp>
        <p:nvCxnSpPr>
          <p:cNvPr id="7" name="直線コネクタ 6"/>
          <p:cNvCxnSpPr/>
          <p:nvPr/>
        </p:nvCxnSpPr>
        <p:spPr>
          <a:xfrm>
            <a:off x="488950" y="1628775"/>
            <a:ext cx="8928100" cy="0"/>
          </a:xfrm>
          <a:prstGeom prst="lin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直線コネクタ 33"/>
          <p:cNvCxnSpPr>
            <a:cxnSpLocks/>
          </p:cNvCxnSpPr>
          <p:nvPr/>
        </p:nvCxnSpPr>
        <p:spPr>
          <a:xfrm>
            <a:off x="488950" y="1628775"/>
            <a:ext cx="0" cy="4608537"/>
          </a:xfrm>
          <a:prstGeom prst="lin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5" name="テキスト ボックス 34"/>
          <p:cNvSpPr txBox="1"/>
          <p:nvPr/>
        </p:nvSpPr>
        <p:spPr>
          <a:xfrm>
            <a:off x="660072" y="1280304"/>
            <a:ext cx="2255746"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⑳図形の縦横が揃っている</a:t>
            </a:r>
            <a:endParaRPr kumimoji="1" lang="ja-JP" altLang="en-US" sz="1400" b="1" dirty="0">
              <a:solidFill>
                <a:schemeClr val="accent6">
                  <a:lumMod val="75000"/>
                </a:schemeClr>
              </a:solidFill>
              <a:latin typeface="+mj-ea"/>
              <a:ea typeface="+mj-ea"/>
            </a:endParaRPr>
          </a:p>
        </p:txBody>
      </p:sp>
      <p:sp>
        <p:nvSpPr>
          <p:cNvPr id="37" name="正方形/長方形 36"/>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チェック例</a:t>
            </a:r>
          </a:p>
        </p:txBody>
      </p:sp>
    </p:spTree>
    <p:extLst>
      <p:ext uri="{BB962C8B-B14F-4D97-AF65-F5344CB8AC3E}">
        <p14:creationId xmlns:p14="http://schemas.microsoft.com/office/powerpoint/2010/main" val="319603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15</a:t>
            </a:fld>
            <a:endParaRPr lang="ja-JP" altLang="en-US" dirty="0"/>
          </a:p>
        </p:txBody>
      </p:sp>
      <p:sp>
        <p:nvSpPr>
          <p:cNvPr id="4" name="タイトル 3"/>
          <p:cNvSpPr>
            <a:spLocks noGrp="1"/>
          </p:cNvSpPr>
          <p:nvPr>
            <p:ph type="title"/>
          </p:nvPr>
        </p:nvSpPr>
        <p:spPr/>
        <p:txBody>
          <a:bodyPr/>
          <a:lstStyle/>
          <a:p>
            <a:r>
              <a:rPr lang="ja-JP" altLang="en-US" dirty="0"/>
              <a:t>解決策（詳細）　トレーナー付き無料体験の内容</a:t>
            </a:r>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12" name="正方形/長方形 11"/>
          <p:cNvSpPr/>
          <p:nvPr/>
        </p:nvSpPr>
        <p:spPr>
          <a:xfrm>
            <a:off x="344488" y="1072633"/>
            <a:ext cx="9359110" cy="1047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無料体験チラシ＋無料トレーナー体験 プロモーション</a:t>
            </a:r>
          </a:p>
        </p:txBody>
      </p:sp>
      <p:sp>
        <p:nvSpPr>
          <p:cNvPr id="14" name="正方形/長方形 13"/>
          <p:cNvSpPr/>
          <p:nvPr/>
        </p:nvSpPr>
        <p:spPr>
          <a:xfrm>
            <a:off x="6613944" y="2268816"/>
            <a:ext cx="3089654" cy="57220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a:t>
            </a:r>
          </a:p>
        </p:txBody>
      </p:sp>
      <p:sp>
        <p:nvSpPr>
          <p:cNvPr id="15" name="正方形/長方形 14"/>
          <p:cNvSpPr/>
          <p:nvPr/>
        </p:nvSpPr>
        <p:spPr>
          <a:xfrm>
            <a:off x="6613944" y="2841021"/>
            <a:ext cx="3089654" cy="390034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en-US" altLang="ja-JP" sz="1600" dirty="0">
                <a:solidFill>
                  <a:schemeClr val="bg1">
                    <a:lumMod val="50000"/>
                  </a:schemeClr>
                </a:solidFill>
                <a:latin typeface="+mn-ea"/>
              </a:rPr>
              <a:t>1</a:t>
            </a:r>
            <a:r>
              <a:rPr lang="ja-JP" altLang="en-US" sz="1600" dirty="0">
                <a:solidFill>
                  <a:schemeClr val="bg1">
                    <a:lumMod val="50000"/>
                  </a:schemeClr>
                </a:solidFill>
                <a:latin typeface="+mn-ea"/>
              </a:rPr>
              <a:t>日体験入会を</a:t>
            </a:r>
            <a:r>
              <a:rPr lang="en-US" altLang="ja-JP" sz="1600" dirty="0">
                <a:solidFill>
                  <a:schemeClr val="bg1">
                    <a:lumMod val="50000"/>
                  </a:schemeClr>
                </a:solidFill>
                <a:latin typeface="+mn-ea"/>
              </a:rPr>
              <a:t>1,000</a:t>
            </a:r>
            <a:r>
              <a:rPr lang="ja-JP" altLang="en-US" sz="1600" dirty="0">
                <a:solidFill>
                  <a:schemeClr val="bg1">
                    <a:lumMod val="50000"/>
                  </a:schemeClr>
                </a:solidFill>
                <a:latin typeface="+mn-ea"/>
              </a:rPr>
              <a:t>円から無料にすることで顧客がより気軽に体験に取り組める</a:t>
            </a:r>
            <a:endParaRPr lang="en-US" altLang="ja-JP" sz="16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en-US" altLang="ja-JP" sz="1600" dirty="0">
                <a:solidFill>
                  <a:schemeClr val="bg1">
                    <a:lumMod val="50000"/>
                  </a:schemeClr>
                </a:solidFill>
                <a:latin typeface="+mn-ea"/>
              </a:rPr>
              <a:t>1,000</a:t>
            </a:r>
            <a:r>
              <a:rPr lang="ja-JP" altLang="en-US" sz="1600" dirty="0">
                <a:solidFill>
                  <a:schemeClr val="bg1">
                    <a:lumMod val="50000"/>
                  </a:schemeClr>
                </a:solidFill>
                <a:latin typeface="+mn-ea"/>
              </a:rPr>
              <a:t>円の課金は売上にとってほとんど影響がない</a:t>
            </a:r>
            <a:endParaRPr lang="en-US" altLang="ja-JP" sz="16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ja-JP" altLang="en-US" sz="1600" dirty="0">
                <a:solidFill>
                  <a:schemeClr val="bg1">
                    <a:lumMod val="50000"/>
                  </a:schemeClr>
                </a:solidFill>
                <a:latin typeface="+mn-ea"/>
              </a:rPr>
              <a:t>無料ならば試してみたいという顧客層がいることはすでに確認済み</a:t>
            </a:r>
            <a:endParaRPr lang="en-US" altLang="ja-JP" sz="1600" dirty="0">
              <a:solidFill>
                <a:schemeClr val="bg1">
                  <a:lumMod val="50000"/>
                </a:schemeClr>
              </a:solidFill>
              <a:latin typeface="+mn-ea"/>
            </a:endParaRPr>
          </a:p>
        </p:txBody>
      </p:sp>
      <p:sp>
        <p:nvSpPr>
          <p:cNvPr id="17" name="正方形/長方形 16"/>
          <p:cNvSpPr/>
          <p:nvPr/>
        </p:nvSpPr>
        <p:spPr>
          <a:xfrm>
            <a:off x="3557161" y="2253671"/>
            <a:ext cx="2791678" cy="57220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無料でのトレーナー</a:t>
            </a:r>
          </a:p>
        </p:txBody>
      </p:sp>
      <p:sp>
        <p:nvSpPr>
          <p:cNvPr id="18" name="正方形/長方形 17"/>
          <p:cNvSpPr/>
          <p:nvPr/>
        </p:nvSpPr>
        <p:spPr>
          <a:xfrm>
            <a:off x="3557161" y="2825876"/>
            <a:ext cx="2791678" cy="3915491"/>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a:spcBef>
                <a:spcPts val="300"/>
              </a:spcBef>
            </a:pPr>
            <a:r>
              <a:rPr lang="ja-JP" altLang="en-US" sz="1600" dirty="0">
                <a:solidFill>
                  <a:schemeClr val="bg1">
                    <a:lumMod val="50000"/>
                  </a:schemeClr>
                </a:solidFill>
                <a:latin typeface="+mn-ea"/>
              </a:rPr>
              <a:t>当社には金銭的負担がなく、お客様へのサービス向上になる</a:t>
            </a:r>
            <a:endParaRPr lang="en-US" altLang="ja-JP" sz="16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600" dirty="0">
                <a:solidFill>
                  <a:schemeClr val="bg1">
                    <a:lumMod val="50000"/>
                  </a:schemeClr>
                </a:solidFill>
                <a:latin typeface="+mn-ea"/>
              </a:rPr>
              <a:t>従来は顧客がマシンの使い方がわからず入会を阻害</a:t>
            </a:r>
            <a:endParaRPr lang="en-US" altLang="ja-JP" sz="16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600" dirty="0">
                <a:solidFill>
                  <a:schemeClr val="bg1">
                    <a:lumMod val="50000"/>
                  </a:schemeClr>
                </a:solidFill>
                <a:latin typeface="+mn-ea"/>
              </a:rPr>
              <a:t>顧客開拓になるのでトレーナーに無料で依頼可能</a:t>
            </a:r>
            <a:endParaRPr lang="en-US" altLang="ja-JP" sz="16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600" dirty="0">
                <a:solidFill>
                  <a:schemeClr val="bg1">
                    <a:lumMod val="50000"/>
                  </a:schemeClr>
                </a:solidFill>
                <a:latin typeface="+mn-ea"/>
              </a:rPr>
              <a:t>既に複数のトレーナーが協力に意欲を見せている</a:t>
            </a:r>
            <a:endParaRPr lang="en-US" altLang="ja-JP" sz="16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600" dirty="0">
                <a:solidFill>
                  <a:schemeClr val="bg1">
                    <a:lumMod val="50000"/>
                  </a:schemeClr>
                </a:solidFill>
                <a:latin typeface="+mn-ea"/>
              </a:rPr>
              <a:t>当社スタッフの負担軽減にもつながる</a:t>
            </a:r>
            <a:endParaRPr lang="en-US" altLang="ja-JP" sz="1600" dirty="0">
              <a:solidFill>
                <a:schemeClr val="bg1">
                  <a:lumMod val="50000"/>
                </a:schemeClr>
              </a:solidFill>
              <a:latin typeface="+mn-ea"/>
            </a:endParaRPr>
          </a:p>
        </p:txBody>
      </p:sp>
      <p:sp>
        <p:nvSpPr>
          <p:cNvPr id="21" name="正方形/長方形 20"/>
          <p:cNvSpPr/>
          <p:nvPr/>
        </p:nvSpPr>
        <p:spPr>
          <a:xfrm>
            <a:off x="344488" y="2825877"/>
            <a:ext cx="2936138" cy="3915489"/>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ja-JP" altLang="en-US" sz="1600" dirty="0">
                <a:solidFill>
                  <a:schemeClr val="bg1">
                    <a:lumMod val="50000"/>
                  </a:schemeClr>
                </a:solidFill>
                <a:latin typeface="+mn-ea"/>
              </a:rPr>
              <a:t>従来通りのエリアにチラシ配布を行うので追加的なコストは発生せず、効果検証も容易</a:t>
            </a:r>
            <a:endParaRPr lang="en-US" altLang="ja-JP" sz="16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ja-JP" altLang="en-US" sz="1600" dirty="0">
                <a:solidFill>
                  <a:schemeClr val="bg1">
                    <a:lumMod val="50000"/>
                  </a:schemeClr>
                </a:solidFill>
                <a:latin typeface="+mn-ea"/>
              </a:rPr>
              <a:t>従来のチラシの内容変更が必要だが、簡単な変更に留める</a:t>
            </a:r>
            <a:endParaRPr lang="en-US" altLang="ja-JP" sz="16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ja-JP" altLang="en-US" sz="1600" dirty="0">
                <a:solidFill>
                  <a:schemeClr val="bg1">
                    <a:lumMod val="50000"/>
                  </a:schemeClr>
                </a:solidFill>
                <a:latin typeface="+mn-ea"/>
              </a:rPr>
              <a:t>新たなエリアにまくよりも従来のエリアにまくことで効果検証が容易になる</a:t>
            </a:r>
            <a:endParaRPr lang="en-US" altLang="ja-JP" sz="1600" dirty="0">
              <a:solidFill>
                <a:schemeClr val="bg1">
                  <a:lumMod val="50000"/>
                </a:schemeClr>
              </a:solidFill>
              <a:latin typeface="+mn-ea"/>
            </a:endParaRPr>
          </a:p>
          <a:p>
            <a:pPr lvl="2"/>
            <a:endParaRPr lang="en-US" altLang="ja-JP" dirty="0"/>
          </a:p>
        </p:txBody>
      </p:sp>
      <p:sp>
        <p:nvSpPr>
          <p:cNvPr id="20" name="正方形/長方形 19"/>
          <p:cNvSpPr/>
          <p:nvPr/>
        </p:nvSpPr>
        <p:spPr>
          <a:xfrm>
            <a:off x="344487" y="2268816"/>
            <a:ext cx="2947569" cy="57220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追加でのコストなし</a:t>
            </a:r>
          </a:p>
        </p:txBody>
      </p:sp>
      <p:sp>
        <p:nvSpPr>
          <p:cNvPr id="13" name="正方形/長方形 12"/>
          <p:cNvSpPr/>
          <p:nvPr/>
        </p:nvSpPr>
        <p:spPr>
          <a:xfrm>
            <a:off x="8263438" y="356297"/>
            <a:ext cx="1440160" cy="3600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dirty="0">
                <a:solidFill>
                  <a:schemeClr val="bg1"/>
                </a:solidFill>
              </a:rPr>
              <a:t>チェック前</a:t>
            </a:r>
          </a:p>
        </p:txBody>
      </p:sp>
    </p:spTree>
    <p:extLst>
      <p:ext uri="{BB962C8B-B14F-4D97-AF65-F5344CB8AC3E}">
        <p14:creationId xmlns:p14="http://schemas.microsoft.com/office/powerpoint/2010/main" val="172671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16</a:t>
            </a:fld>
            <a:endParaRPr lang="ja-JP" altLang="en-US" dirty="0"/>
          </a:p>
        </p:txBody>
      </p:sp>
      <p:sp>
        <p:nvSpPr>
          <p:cNvPr id="4" name="タイトル 3"/>
          <p:cNvSpPr>
            <a:spLocks noGrp="1"/>
          </p:cNvSpPr>
          <p:nvPr>
            <p:ph type="title"/>
          </p:nvPr>
        </p:nvSpPr>
        <p:spPr/>
        <p:txBody>
          <a:bodyPr/>
          <a:lstStyle/>
          <a:p>
            <a:r>
              <a:rPr lang="ja-JP" altLang="en-US" dirty="0"/>
              <a:t>解決策（詳細）　トレーナー付き無料体験の内容</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無料体験、無料でのトレーナーによる指導で顧客にアピールできる一方で、追加的なコストは発生しない</a:t>
            </a:r>
          </a:p>
        </p:txBody>
      </p:sp>
      <p:sp>
        <p:nvSpPr>
          <p:cNvPr id="12" name="正方形/長方形 11"/>
          <p:cNvSpPr/>
          <p:nvPr/>
        </p:nvSpPr>
        <p:spPr>
          <a:xfrm>
            <a:off x="499374" y="1623131"/>
            <a:ext cx="8917675" cy="49684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無料体験チラシ＋無料トレーナー体験 プロモーション</a:t>
            </a:r>
          </a:p>
        </p:txBody>
      </p:sp>
      <p:sp>
        <p:nvSpPr>
          <p:cNvPr id="14" name="正方形/長方形 13"/>
          <p:cNvSpPr/>
          <p:nvPr/>
        </p:nvSpPr>
        <p:spPr>
          <a:xfrm>
            <a:off x="488951"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a:t>
            </a:r>
          </a:p>
        </p:txBody>
      </p:sp>
      <p:sp>
        <p:nvSpPr>
          <p:cNvPr id="15" name="正方形/長方形 14"/>
          <p:cNvSpPr/>
          <p:nvPr/>
        </p:nvSpPr>
        <p:spPr>
          <a:xfrm>
            <a:off x="488951"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en-US" altLang="ja-JP" sz="1400" b="1" dirty="0">
                <a:solidFill>
                  <a:schemeClr val="accent1"/>
                </a:solidFill>
                <a:latin typeface="+mn-ea"/>
              </a:rPr>
              <a:t>1</a:t>
            </a:r>
            <a:r>
              <a:rPr lang="ja-JP" altLang="en-US" sz="1400" b="1" dirty="0">
                <a:solidFill>
                  <a:schemeClr val="accent1"/>
                </a:solidFill>
                <a:latin typeface="+mn-ea"/>
              </a:rPr>
              <a:t>日体験入会を</a:t>
            </a:r>
            <a:r>
              <a:rPr lang="en-US" altLang="ja-JP" sz="1400" b="1" dirty="0">
                <a:solidFill>
                  <a:schemeClr val="accent1"/>
                </a:solidFill>
                <a:latin typeface="+mn-ea"/>
              </a:rPr>
              <a:t>1,000</a:t>
            </a:r>
            <a:r>
              <a:rPr lang="ja-JP" altLang="en-US" sz="1400" b="1" dirty="0">
                <a:solidFill>
                  <a:schemeClr val="accent1"/>
                </a:solidFill>
                <a:latin typeface="+mn-ea"/>
              </a:rPr>
              <a:t>円から無料</a:t>
            </a:r>
            <a:r>
              <a:rPr lang="ja-JP" altLang="en-US" sz="1400" dirty="0">
                <a:solidFill>
                  <a:schemeClr val="bg1">
                    <a:lumMod val="50000"/>
                  </a:schemeClr>
                </a:solidFill>
                <a:latin typeface="+mn-ea"/>
              </a:rPr>
              <a:t>にすることで顧客がより気軽に体験に取り組める</a:t>
            </a:r>
            <a:endParaRPr lang="en-US" altLang="ja-JP" sz="14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en-US" altLang="ja-JP" sz="1400" dirty="0">
                <a:solidFill>
                  <a:schemeClr val="bg1">
                    <a:lumMod val="50000"/>
                  </a:schemeClr>
                </a:solidFill>
                <a:latin typeface="+mn-ea"/>
              </a:rPr>
              <a:t>1,000</a:t>
            </a:r>
            <a:r>
              <a:rPr lang="ja-JP" altLang="en-US" sz="1400" dirty="0">
                <a:solidFill>
                  <a:schemeClr val="bg1">
                    <a:lumMod val="50000"/>
                  </a:schemeClr>
                </a:solidFill>
                <a:latin typeface="+mn-ea"/>
              </a:rPr>
              <a:t>円の</a:t>
            </a:r>
            <a:r>
              <a:rPr lang="ja-JP" altLang="en-US" sz="1400" b="1" dirty="0">
                <a:solidFill>
                  <a:schemeClr val="accent1"/>
                </a:solidFill>
                <a:latin typeface="+mn-ea"/>
              </a:rPr>
              <a:t>課金は売上にとってほとんど影響がない</a:t>
            </a:r>
            <a:endParaRPr lang="en-US" altLang="ja-JP" sz="1400" b="1" dirty="0">
              <a:solidFill>
                <a:schemeClr val="accent1"/>
              </a:solidFill>
              <a:latin typeface="+mn-ea"/>
            </a:endParaRPr>
          </a:p>
          <a:p>
            <a:pPr marL="450850" lvl="1" indent="-200025">
              <a:spcBef>
                <a:spcPts val="1200"/>
              </a:spcBef>
              <a:buFont typeface="Meiryo UI" panose="020B0604030504040204" pitchFamily="50" charset="-128"/>
              <a:buChar char="–"/>
            </a:pPr>
            <a:r>
              <a:rPr lang="ja-JP" altLang="en-US" sz="1400" b="1" dirty="0">
                <a:solidFill>
                  <a:schemeClr val="accent1"/>
                </a:solidFill>
                <a:latin typeface="+mn-ea"/>
              </a:rPr>
              <a:t>無料ならば試してみたいという顧客層がいる</a:t>
            </a:r>
            <a:r>
              <a:rPr lang="ja-JP" altLang="en-US" sz="1400" dirty="0">
                <a:solidFill>
                  <a:schemeClr val="bg1">
                    <a:lumMod val="50000"/>
                  </a:schemeClr>
                </a:solidFill>
                <a:latin typeface="+mn-ea"/>
              </a:rPr>
              <a:t>ことはすでに確認済み</a:t>
            </a:r>
            <a:endParaRPr lang="en-US" altLang="ja-JP" sz="1400" dirty="0">
              <a:solidFill>
                <a:schemeClr val="bg1">
                  <a:lumMod val="50000"/>
                </a:schemeClr>
              </a:solidFill>
              <a:latin typeface="+mn-ea"/>
            </a:endParaRPr>
          </a:p>
        </p:txBody>
      </p:sp>
      <p:sp>
        <p:nvSpPr>
          <p:cNvPr id="17" name="正方形/長方形 16"/>
          <p:cNvSpPr/>
          <p:nvPr/>
        </p:nvSpPr>
        <p:spPr>
          <a:xfrm>
            <a:off x="3557161"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無料でのトレーナー</a:t>
            </a:r>
          </a:p>
        </p:txBody>
      </p:sp>
      <p:sp>
        <p:nvSpPr>
          <p:cNvPr id="18" name="正方形/長方形 17"/>
          <p:cNvSpPr/>
          <p:nvPr/>
        </p:nvSpPr>
        <p:spPr>
          <a:xfrm>
            <a:off x="3557161"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a:spcBef>
                <a:spcPts val="300"/>
              </a:spcBef>
            </a:pPr>
            <a:r>
              <a:rPr lang="ja-JP" altLang="en-US" sz="1400" dirty="0">
                <a:solidFill>
                  <a:schemeClr val="bg1">
                    <a:lumMod val="50000"/>
                  </a:schemeClr>
                </a:solidFill>
                <a:latin typeface="+mn-ea"/>
              </a:rPr>
              <a:t>当社には</a:t>
            </a:r>
            <a:r>
              <a:rPr lang="ja-JP" altLang="en-US" sz="1400" b="1" dirty="0">
                <a:solidFill>
                  <a:schemeClr val="accent1"/>
                </a:solidFill>
                <a:latin typeface="+mn-ea"/>
              </a:rPr>
              <a:t>金銭的負担がなく</a:t>
            </a:r>
            <a:r>
              <a:rPr lang="ja-JP" altLang="en-US" sz="1400" dirty="0">
                <a:solidFill>
                  <a:schemeClr val="bg1">
                    <a:lumMod val="50000"/>
                  </a:schemeClr>
                </a:solidFill>
                <a:latin typeface="+mn-ea"/>
              </a:rPr>
              <a:t>、お客様への</a:t>
            </a:r>
            <a:r>
              <a:rPr lang="ja-JP" altLang="en-US" sz="1400" b="1" dirty="0">
                <a:solidFill>
                  <a:schemeClr val="accent1"/>
                </a:solidFill>
                <a:latin typeface="+mn-ea"/>
              </a:rPr>
              <a:t>サービス向上</a:t>
            </a:r>
            <a:r>
              <a:rPr lang="ja-JP" altLang="en-US" sz="1400" dirty="0">
                <a:solidFill>
                  <a:schemeClr val="bg1">
                    <a:lumMod val="50000"/>
                  </a:schemeClr>
                </a:solidFill>
                <a:latin typeface="+mn-ea"/>
              </a:rPr>
              <a:t>になる</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従来は顧客がマシンの使い方がわからず入会を阻害</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顧客開拓になるので</a:t>
            </a:r>
            <a:r>
              <a:rPr lang="ja-JP" altLang="en-US" sz="1400" b="1" dirty="0">
                <a:solidFill>
                  <a:schemeClr val="accent1"/>
                </a:solidFill>
                <a:latin typeface="+mn-ea"/>
              </a:rPr>
              <a:t>トレーナーに無料で依頼可能</a:t>
            </a:r>
            <a:endParaRPr lang="en-US" altLang="ja-JP" sz="1400" b="1" dirty="0">
              <a:solidFill>
                <a:schemeClr val="accent1"/>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既に</a:t>
            </a:r>
            <a:r>
              <a:rPr lang="ja-JP" altLang="en-US" sz="1400" b="1" dirty="0">
                <a:solidFill>
                  <a:schemeClr val="accent1"/>
                </a:solidFill>
                <a:latin typeface="+mn-ea"/>
              </a:rPr>
              <a:t>複数のトレーナーが協力に意欲</a:t>
            </a:r>
            <a:r>
              <a:rPr lang="ja-JP" altLang="en-US" sz="1400" dirty="0">
                <a:solidFill>
                  <a:schemeClr val="bg1">
                    <a:lumMod val="50000"/>
                  </a:schemeClr>
                </a:solidFill>
                <a:latin typeface="+mn-ea"/>
              </a:rPr>
              <a:t>を見せている</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b="1" dirty="0">
                <a:solidFill>
                  <a:schemeClr val="accent1"/>
                </a:solidFill>
                <a:latin typeface="+mn-ea"/>
              </a:rPr>
              <a:t>当社スタッフの負担軽減</a:t>
            </a:r>
            <a:r>
              <a:rPr lang="ja-JP" altLang="en-US" sz="1400" dirty="0">
                <a:solidFill>
                  <a:schemeClr val="bg1">
                    <a:lumMod val="50000"/>
                  </a:schemeClr>
                </a:solidFill>
                <a:latin typeface="+mn-ea"/>
              </a:rPr>
              <a:t>にもつながる</a:t>
            </a:r>
            <a:endParaRPr lang="en-US" altLang="ja-JP" sz="1400" dirty="0">
              <a:solidFill>
                <a:schemeClr val="bg1">
                  <a:lumMod val="50000"/>
                </a:schemeClr>
              </a:solidFill>
              <a:latin typeface="+mn-ea"/>
            </a:endParaRPr>
          </a:p>
        </p:txBody>
      </p:sp>
      <p:sp>
        <p:nvSpPr>
          <p:cNvPr id="20" name="正方形/長方形 19"/>
          <p:cNvSpPr/>
          <p:nvPr/>
        </p:nvSpPr>
        <p:spPr>
          <a:xfrm>
            <a:off x="6625373"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追加でのコストなし</a:t>
            </a:r>
          </a:p>
        </p:txBody>
      </p:sp>
      <p:sp>
        <p:nvSpPr>
          <p:cNvPr id="21" name="正方形/長方形 20"/>
          <p:cNvSpPr/>
          <p:nvPr/>
        </p:nvSpPr>
        <p:spPr>
          <a:xfrm>
            <a:off x="6625373"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ja-JP" altLang="en-US" sz="1400" dirty="0">
                <a:solidFill>
                  <a:schemeClr val="bg1">
                    <a:lumMod val="50000"/>
                  </a:schemeClr>
                </a:solidFill>
                <a:latin typeface="+mn-ea"/>
              </a:rPr>
              <a:t>従来通りのエリアにチラシ配布を行うので</a:t>
            </a:r>
            <a:r>
              <a:rPr lang="ja-JP" altLang="en-US" sz="1400" b="1" dirty="0">
                <a:solidFill>
                  <a:schemeClr val="accent1"/>
                </a:solidFill>
                <a:latin typeface="+mn-ea"/>
              </a:rPr>
              <a:t>追加的なコストは発生せず、効果検証も容易</a:t>
            </a:r>
            <a:endParaRPr lang="en-US" altLang="ja-JP" sz="1400" b="1" dirty="0">
              <a:solidFill>
                <a:schemeClr val="accent1"/>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bg1">
                    <a:lumMod val="50000"/>
                  </a:schemeClr>
                </a:solidFill>
                <a:latin typeface="+mn-ea"/>
              </a:rPr>
              <a:t>従来のチラシの内容変更が必要だが、</a:t>
            </a:r>
            <a:r>
              <a:rPr lang="ja-JP" altLang="en-US" sz="1400" b="1" dirty="0">
                <a:solidFill>
                  <a:schemeClr val="accent1"/>
                </a:solidFill>
                <a:latin typeface="+mn-ea"/>
              </a:rPr>
              <a:t>簡単な変更</a:t>
            </a:r>
            <a:r>
              <a:rPr lang="ja-JP" altLang="en-US" sz="1400" dirty="0">
                <a:solidFill>
                  <a:schemeClr val="bg1">
                    <a:lumMod val="50000"/>
                  </a:schemeClr>
                </a:solidFill>
                <a:latin typeface="+mn-ea"/>
              </a:rPr>
              <a:t>に留める</a:t>
            </a:r>
            <a:endParaRPr lang="en-US" altLang="ja-JP" sz="14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bg1">
                    <a:lumMod val="50000"/>
                  </a:schemeClr>
                </a:solidFill>
                <a:latin typeface="+mn-ea"/>
              </a:rPr>
              <a:t>新たなエリアにまくよりも</a:t>
            </a:r>
            <a:r>
              <a:rPr lang="ja-JP" altLang="en-US" sz="1400" b="1" dirty="0">
                <a:solidFill>
                  <a:schemeClr val="accent1"/>
                </a:solidFill>
                <a:latin typeface="+mn-ea"/>
              </a:rPr>
              <a:t>従来のエリアにまくことで効果検証が容易</a:t>
            </a:r>
            <a:r>
              <a:rPr lang="ja-JP" altLang="en-US" sz="1400" dirty="0">
                <a:solidFill>
                  <a:schemeClr val="bg1">
                    <a:lumMod val="50000"/>
                  </a:schemeClr>
                </a:solidFill>
                <a:latin typeface="+mn-ea"/>
              </a:rPr>
              <a:t>になる</a:t>
            </a:r>
            <a:endParaRPr lang="en-US" altLang="ja-JP" sz="1400" dirty="0">
              <a:solidFill>
                <a:schemeClr val="bg1">
                  <a:lumMod val="50000"/>
                </a:schemeClr>
              </a:solidFill>
              <a:latin typeface="+mn-ea"/>
            </a:endParaRPr>
          </a:p>
          <a:p>
            <a:pPr lvl="2"/>
            <a:endParaRPr lang="en-US" altLang="ja-JP" dirty="0"/>
          </a:p>
        </p:txBody>
      </p:sp>
      <p:pic>
        <p:nvPicPr>
          <p:cNvPr id="16" name="図 15"/>
          <p:cNvPicPr>
            <a:picLocks noChangeAspect="1"/>
          </p:cNvPicPr>
          <p:nvPr/>
        </p:nvPicPr>
        <p:blipFill>
          <a:blip r:embed="rId2" cstate="print">
            <a:clrChange>
              <a:clrFrom>
                <a:srgbClr val="000000">
                  <a:alpha val="0"/>
                </a:srgbClr>
              </a:clrFrom>
              <a:clrTo>
                <a:srgbClr val="000000">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89304" y="5333515"/>
            <a:ext cx="1017661" cy="1017661"/>
          </a:xfrm>
          <a:prstGeom prst="rect">
            <a:avLst/>
          </a:prstGeom>
        </p:spPr>
      </p:pic>
      <p:sp>
        <p:nvSpPr>
          <p:cNvPr id="6" name="乗算記号 5"/>
          <p:cNvSpPr/>
          <p:nvPr/>
        </p:nvSpPr>
        <p:spPr>
          <a:xfrm>
            <a:off x="7689304" y="5458395"/>
            <a:ext cx="817315" cy="817315"/>
          </a:xfrm>
          <a:prstGeom prst="mathMultiply">
            <a:avLst>
              <a:gd name="adj1" fmla="val 1733"/>
            </a:avLst>
          </a:prstGeom>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pic>
        <p:nvPicPr>
          <p:cNvPr id="19" name="Picture 4"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4523500" y="5238972"/>
            <a:ext cx="984210" cy="102949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マシン　ピクト　ジム」の画像検索結果"/>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2600" y="5157192"/>
            <a:ext cx="1099815" cy="1099815"/>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チェック後</a:t>
            </a:r>
          </a:p>
        </p:txBody>
      </p:sp>
    </p:spTree>
    <p:extLst>
      <p:ext uri="{BB962C8B-B14F-4D97-AF65-F5344CB8AC3E}">
        <p14:creationId xmlns:p14="http://schemas.microsoft.com/office/powerpoint/2010/main" val="189653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488950" y="5238972"/>
            <a:ext cx="8928100" cy="105384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17</a:t>
            </a:fld>
            <a:endParaRPr lang="ja-JP" altLang="en-US" dirty="0"/>
          </a:p>
        </p:txBody>
      </p:sp>
      <p:sp>
        <p:nvSpPr>
          <p:cNvPr id="4" name="タイトル 3"/>
          <p:cNvSpPr>
            <a:spLocks noGrp="1"/>
          </p:cNvSpPr>
          <p:nvPr>
            <p:ph type="title"/>
          </p:nvPr>
        </p:nvSpPr>
        <p:spPr/>
        <p:txBody>
          <a:bodyPr/>
          <a:lstStyle/>
          <a:p>
            <a:r>
              <a:rPr lang="ja-JP" altLang="en-US" dirty="0"/>
              <a:t>解決策（詳細）　トレーナー付き無料体験の内容</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無料体験、無料でのトレーナーによる指導で顧客にアピールできる一方で、追加的なコストは発生しない</a:t>
            </a:r>
          </a:p>
        </p:txBody>
      </p:sp>
      <p:sp>
        <p:nvSpPr>
          <p:cNvPr id="12" name="正方形/長方形 11"/>
          <p:cNvSpPr/>
          <p:nvPr/>
        </p:nvSpPr>
        <p:spPr>
          <a:xfrm>
            <a:off x="499374" y="1623131"/>
            <a:ext cx="8917675" cy="49684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無料体験チラシ＋無料トレーナー体験 プロモーション</a:t>
            </a:r>
          </a:p>
        </p:txBody>
      </p:sp>
      <p:sp>
        <p:nvSpPr>
          <p:cNvPr id="14" name="正方形/長方形 13"/>
          <p:cNvSpPr/>
          <p:nvPr/>
        </p:nvSpPr>
        <p:spPr>
          <a:xfrm>
            <a:off x="488951"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a:t>
            </a:r>
          </a:p>
        </p:txBody>
      </p:sp>
      <p:sp>
        <p:nvSpPr>
          <p:cNvPr id="15" name="正方形/長方形 14"/>
          <p:cNvSpPr/>
          <p:nvPr/>
        </p:nvSpPr>
        <p:spPr>
          <a:xfrm>
            <a:off x="488951"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en-US" altLang="ja-JP" sz="1400" b="1" dirty="0">
                <a:solidFill>
                  <a:schemeClr val="accent1"/>
                </a:solidFill>
                <a:latin typeface="+mn-ea"/>
              </a:rPr>
              <a:t>1</a:t>
            </a:r>
            <a:r>
              <a:rPr lang="ja-JP" altLang="en-US" sz="1400" b="1" dirty="0">
                <a:solidFill>
                  <a:schemeClr val="accent1"/>
                </a:solidFill>
                <a:latin typeface="+mn-ea"/>
              </a:rPr>
              <a:t>日体験入会を</a:t>
            </a:r>
            <a:r>
              <a:rPr lang="en-US" altLang="ja-JP" sz="1400" b="1" dirty="0">
                <a:solidFill>
                  <a:schemeClr val="accent1"/>
                </a:solidFill>
                <a:latin typeface="+mn-ea"/>
              </a:rPr>
              <a:t>1,000</a:t>
            </a:r>
            <a:r>
              <a:rPr lang="ja-JP" altLang="en-US" sz="1400" b="1" dirty="0">
                <a:solidFill>
                  <a:schemeClr val="accent1"/>
                </a:solidFill>
                <a:latin typeface="+mn-ea"/>
              </a:rPr>
              <a:t>円から無料</a:t>
            </a:r>
            <a:r>
              <a:rPr lang="ja-JP" altLang="en-US" sz="1400" dirty="0">
                <a:solidFill>
                  <a:schemeClr val="bg1">
                    <a:lumMod val="50000"/>
                  </a:schemeClr>
                </a:solidFill>
                <a:latin typeface="+mn-ea"/>
              </a:rPr>
              <a:t>にすることで顧客がより気軽に体験に取り組める</a:t>
            </a:r>
            <a:endParaRPr lang="en-US" altLang="ja-JP" sz="14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en-US" altLang="ja-JP" sz="1400" dirty="0">
                <a:solidFill>
                  <a:schemeClr val="bg1">
                    <a:lumMod val="50000"/>
                  </a:schemeClr>
                </a:solidFill>
                <a:latin typeface="+mn-ea"/>
              </a:rPr>
              <a:t>1,000</a:t>
            </a:r>
            <a:r>
              <a:rPr lang="ja-JP" altLang="en-US" sz="1400" dirty="0">
                <a:solidFill>
                  <a:schemeClr val="bg1">
                    <a:lumMod val="50000"/>
                  </a:schemeClr>
                </a:solidFill>
                <a:latin typeface="+mn-ea"/>
              </a:rPr>
              <a:t>円の</a:t>
            </a:r>
            <a:r>
              <a:rPr lang="ja-JP" altLang="en-US" sz="1400" b="1" dirty="0">
                <a:solidFill>
                  <a:schemeClr val="accent1"/>
                </a:solidFill>
                <a:latin typeface="+mn-ea"/>
              </a:rPr>
              <a:t>課金は売上にとってほとんど影響がない</a:t>
            </a:r>
            <a:endParaRPr lang="en-US" altLang="ja-JP" sz="1400" b="1" dirty="0">
              <a:solidFill>
                <a:schemeClr val="accent1"/>
              </a:solidFill>
              <a:latin typeface="+mn-ea"/>
            </a:endParaRPr>
          </a:p>
          <a:p>
            <a:pPr marL="450850" lvl="1" indent="-200025">
              <a:spcBef>
                <a:spcPts val="1200"/>
              </a:spcBef>
              <a:buFont typeface="Meiryo UI" panose="020B0604030504040204" pitchFamily="50" charset="-128"/>
              <a:buChar char="–"/>
            </a:pPr>
            <a:r>
              <a:rPr lang="ja-JP" altLang="en-US" sz="1400" b="1" dirty="0">
                <a:solidFill>
                  <a:schemeClr val="accent1"/>
                </a:solidFill>
                <a:latin typeface="+mn-ea"/>
              </a:rPr>
              <a:t>無料ならば試してみたいという顧客層がいる</a:t>
            </a:r>
            <a:r>
              <a:rPr lang="ja-JP" altLang="en-US" sz="1400" dirty="0">
                <a:solidFill>
                  <a:schemeClr val="bg1">
                    <a:lumMod val="50000"/>
                  </a:schemeClr>
                </a:solidFill>
                <a:latin typeface="+mn-ea"/>
              </a:rPr>
              <a:t>ことはすでに確認済み</a:t>
            </a:r>
            <a:endParaRPr lang="en-US" altLang="ja-JP" sz="1400" dirty="0">
              <a:solidFill>
                <a:schemeClr val="bg1">
                  <a:lumMod val="50000"/>
                </a:schemeClr>
              </a:solidFill>
              <a:latin typeface="+mn-ea"/>
            </a:endParaRPr>
          </a:p>
        </p:txBody>
      </p:sp>
      <p:sp>
        <p:nvSpPr>
          <p:cNvPr id="17" name="正方形/長方形 16"/>
          <p:cNvSpPr/>
          <p:nvPr/>
        </p:nvSpPr>
        <p:spPr>
          <a:xfrm>
            <a:off x="3557161"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無料でのトレーナー</a:t>
            </a:r>
          </a:p>
        </p:txBody>
      </p:sp>
      <p:sp>
        <p:nvSpPr>
          <p:cNvPr id="18" name="正方形/長方形 17"/>
          <p:cNvSpPr/>
          <p:nvPr/>
        </p:nvSpPr>
        <p:spPr>
          <a:xfrm>
            <a:off x="3557161"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a:spcBef>
                <a:spcPts val="300"/>
              </a:spcBef>
            </a:pPr>
            <a:r>
              <a:rPr lang="ja-JP" altLang="en-US" sz="1400" dirty="0">
                <a:solidFill>
                  <a:schemeClr val="bg1">
                    <a:lumMod val="50000"/>
                  </a:schemeClr>
                </a:solidFill>
                <a:latin typeface="+mn-ea"/>
              </a:rPr>
              <a:t>当社には</a:t>
            </a:r>
            <a:r>
              <a:rPr lang="ja-JP" altLang="en-US" sz="1400" b="1" dirty="0">
                <a:solidFill>
                  <a:schemeClr val="accent1"/>
                </a:solidFill>
                <a:latin typeface="+mn-ea"/>
              </a:rPr>
              <a:t>金銭的負担がなく</a:t>
            </a:r>
            <a:r>
              <a:rPr lang="ja-JP" altLang="en-US" sz="1400" dirty="0">
                <a:solidFill>
                  <a:schemeClr val="bg1">
                    <a:lumMod val="50000"/>
                  </a:schemeClr>
                </a:solidFill>
                <a:latin typeface="+mn-ea"/>
              </a:rPr>
              <a:t>、お客様への</a:t>
            </a:r>
            <a:r>
              <a:rPr lang="ja-JP" altLang="en-US" sz="1400" b="1" dirty="0">
                <a:solidFill>
                  <a:schemeClr val="accent1"/>
                </a:solidFill>
                <a:latin typeface="+mn-ea"/>
              </a:rPr>
              <a:t>サービス向上</a:t>
            </a:r>
            <a:r>
              <a:rPr lang="ja-JP" altLang="en-US" sz="1400" dirty="0">
                <a:solidFill>
                  <a:schemeClr val="bg1">
                    <a:lumMod val="50000"/>
                  </a:schemeClr>
                </a:solidFill>
                <a:latin typeface="+mn-ea"/>
              </a:rPr>
              <a:t>になる</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従来は顧客がマシンの使い方がわからず入会を阻害</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顧客開拓になるので</a:t>
            </a:r>
            <a:r>
              <a:rPr lang="ja-JP" altLang="en-US" sz="1400" b="1" dirty="0">
                <a:solidFill>
                  <a:schemeClr val="accent1"/>
                </a:solidFill>
                <a:latin typeface="+mn-ea"/>
              </a:rPr>
              <a:t>トレーナーに無料で依頼可能</a:t>
            </a:r>
            <a:endParaRPr lang="en-US" altLang="ja-JP" sz="1400" b="1" dirty="0">
              <a:solidFill>
                <a:schemeClr val="accent1"/>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既に</a:t>
            </a:r>
            <a:r>
              <a:rPr lang="ja-JP" altLang="en-US" sz="1400" b="1" dirty="0">
                <a:solidFill>
                  <a:schemeClr val="accent1"/>
                </a:solidFill>
                <a:latin typeface="+mn-ea"/>
              </a:rPr>
              <a:t>複数のトレーナーが協力に意欲</a:t>
            </a:r>
            <a:r>
              <a:rPr lang="ja-JP" altLang="en-US" sz="1400" dirty="0">
                <a:solidFill>
                  <a:schemeClr val="bg1">
                    <a:lumMod val="50000"/>
                  </a:schemeClr>
                </a:solidFill>
                <a:latin typeface="+mn-ea"/>
              </a:rPr>
              <a:t>を見せている</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b="1" dirty="0">
                <a:solidFill>
                  <a:schemeClr val="accent1"/>
                </a:solidFill>
                <a:latin typeface="+mn-ea"/>
              </a:rPr>
              <a:t>当社スタッフの負担軽減</a:t>
            </a:r>
            <a:r>
              <a:rPr lang="ja-JP" altLang="en-US" sz="1400" dirty="0">
                <a:solidFill>
                  <a:schemeClr val="bg1">
                    <a:lumMod val="50000"/>
                  </a:schemeClr>
                </a:solidFill>
                <a:latin typeface="+mn-ea"/>
              </a:rPr>
              <a:t>にもつながる</a:t>
            </a:r>
            <a:endParaRPr lang="en-US" altLang="ja-JP" sz="1400" dirty="0">
              <a:solidFill>
                <a:schemeClr val="bg1">
                  <a:lumMod val="50000"/>
                </a:schemeClr>
              </a:solidFill>
              <a:latin typeface="+mn-ea"/>
            </a:endParaRPr>
          </a:p>
        </p:txBody>
      </p:sp>
      <p:sp>
        <p:nvSpPr>
          <p:cNvPr id="20" name="正方形/長方形 19"/>
          <p:cNvSpPr/>
          <p:nvPr/>
        </p:nvSpPr>
        <p:spPr>
          <a:xfrm>
            <a:off x="6625373"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追加でのコストなし</a:t>
            </a:r>
          </a:p>
        </p:txBody>
      </p:sp>
      <p:sp>
        <p:nvSpPr>
          <p:cNvPr id="21" name="正方形/長方形 20"/>
          <p:cNvSpPr/>
          <p:nvPr/>
        </p:nvSpPr>
        <p:spPr>
          <a:xfrm>
            <a:off x="6625373"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ja-JP" altLang="en-US" sz="1400" dirty="0">
                <a:solidFill>
                  <a:schemeClr val="bg1">
                    <a:lumMod val="50000"/>
                  </a:schemeClr>
                </a:solidFill>
                <a:latin typeface="+mn-ea"/>
              </a:rPr>
              <a:t>従来通りのエリアにチラシ配布を行うので</a:t>
            </a:r>
            <a:r>
              <a:rPr lang="ja-JP" altLang="en-US" sz="1400" b="1" dirty="0">
                <a:solidFill>
                  <a:schemeClr val="accent1"/>
                </a:solidFill>
                <a:latin typeface="+mn-ea"/>
              </a:rPr>
              <a:t>追加的なコストは発生せず、効果検証も容易</a:t>
            </a:r>
            <a:endParaRPr lang="en-US" altLang="ja-JP" sz="1400" b="1" dirty="0">
              <a:solidFill>
                <a:schemeClr val="accent1"/>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bg1">
                    <a:lumMod val="50000"/>
                  </a:schemeClr>
                </a:solidFill>
                <a:latin typeface="+mn-ea"/>
              </a:rPr>
              <a:t>従来のチラシの内容変更が必要だが、</a:t>
            </a:r>
            <a:r>
              <a:rPr lang="ja-JP" altLang="en-US" sz="1400" b="1" dirty="0">
                <a:solidFill>
                  <a:schemeClr val="accent1"/>
                </a:solidFill>
                <a:latin typeface="+mn-ea"/>
              </a:rPr>
              <a:t>簡単な変更</a:t>
            </a:r>
            <a:r>
              <a:rPr lang="ja-JP" altLang="en-US" sz="1400" dirty="0">
                <a:solidFill>
                  <a:schemeClr val="bg1">
                    <a:lumMod val="50000"/>
                  </a:schemeClr>
                </a:solidFill>
                <a:latin typeface="+mn-ea"/>
              </a:rPr>
              <a:t>に留める</a:t>
            </a:r>
            <a:endParaRPr lang="en-US" altLang="ja-JP" sz="14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bg1">
                    <a:lumMod val="50000"/>
                  </a:schemeClr>
                </a:solidFill>
                <a:latin typeface="+mn-ea"/>
              </a:rPr>
              <a:t>新たなエリアにまくよりも</a:t>
            </a:r>
            <a:r>
              <a:rPr lang="ja-JP" altLang="en-US" sz="1400" b="1" dirty="0">
                <a:solidFill>
                  <a:schemeClr val="accent1"/>
                </a:solidFill>
                <a:latin typeface="+mn-ea"/>
              </a:rPr>
              <a:t>従来のエリアにまくことで効果検証が容易</a:t>
            </a:r>
            <a:r>
              <a:rPr lang="ja-JP" altLang="en-US" sz="1400" dirty="0">
                <a:solidFill>
                  <a:schemeClr val="bg1">
                    <a:lumMod val="50000"/>
                  </a:schemeClr>
                </a:solidFill>
                <a:latin typeface="+mn-ea"/>
              </a:rPr>
              <a:t>になる</a:t>
            </a:r>
            <a:endParaRPr lang="en-US" altLang="ja-JP" sz="1400" dirty="0">
              <a:solidFill>
                <a:schemeClr val="bg1">
                  <a:lumMod val="50000"/>
                </a:schemeClr>
              </a:solidFill>
              <a:latin typeface="+mn-ea"/>
            </a:endParaRPr>
          </a:p>
          <a:p>
            <a:pPr lvl="2"/>
            <a:endParaRPr lang="en-US" altLang="ja-JP" dirty="0"/>
          </a:p>
        </p:txBody>
      </p:sp>
      <p:pic>
        <p:nvPicPr>
          <p:cNvPr id="16" name="図 15"/>
          <p:cNvPicPr>
            <a:picLocks noChangeAspect="1"/>
          </p:cNvPicPr>
          <p:nvPr/>
        </p:nvPicPr>
        <p:blipFill>
          <a:blip r:embed="rId2" cstate="print">
            <a:clrChange>
              <a:clrFrom>
                <a:srgbClr val="000000">
                  <a:alpha val="0"/>
                </a:srgbClr>
              </a:clrFrom>
              <a:clrTo>
                <a:srgbClr val="000000">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89304" y="5333515"/>
            <a:ext cx="1017661" cy="1017661"/>
          </a:xfrm>
          <a:prstGeom prst="rect">
            <a:avLst/>
          </a:prstGeom>
        </p:spPr>
      </p:pic>
      <p:sp>
        <p:nvSpPr>
          <p:cNvPr id="6" name="乗算記号 5"/>
          <p:cNvSpPr/>
          <p:nvPr/>
        </p:nvSpPr>
        <p:spPr>
          <a:xfrm>
            <a:off x="7689304" y="5458395"/>
            <a:ext cx="817315" cy="817315"/>
          </a:xfrm>
          <a:prstGeom prst="mathMultiply">
            <a:avLst>
              <a:gd name="adj1" fmla="val 1733"/>
            </a:avLst>
          </a:prstGeom>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pic>
        <p:nvPicPr>
          <p:cNvPr id="19" name="Picture 4"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4523500" y="5238972"/>
            <a:ext cx="984210" cy="102949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マシン　ピクト　ジム」の画像検索結果"/>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2600" y="5157192"/>
            <a:ext cx="1099815" cy="109981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238790" y="6331728"/>
            <a:ext cx="2286203"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⑨ピクトグラムが使えている</a:t>
            </a:r>
            <a:endParaRPr kumimoji="1" lang="ja-JP" altLang="en-US" sz="1400" b="1" dirty="0">
              <a:solidFill>
                <a:schemeClr val="accent6">
                  <a:lumMod val="75000"/>
                </a:schemeClr>
              </a:solidFill>
              <a:latin typeface="+mj-ea"/>
              <a:ea typeface="+mj-ea"/>
            </a:endParaRPr>
          </a:p>
        </p:txBody>
      </p:sp>
      <p:sp>
        <p:nvSpPr>
          <p:cNvPr id="22" name="正方形/長方形 21"/>
          <p:cNvSpPr/>
          <p:nvPr/>
        </p:nvSpPr>
        <p:spPr>
          <a:xfrm>
            <a:off x="499374" y="2864792"/>
            <a:ext cx="8917675" cy="2234035"/>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3" name="テキスト ボックス 22"/>
          <p:cNvSpPr txBox="1"/>
          <p:nvPr/>
        </p:nvSpPr>
        <p:spPr>
          <a:xfrm>
            <a:off x="9431046" y="2910423"/>
            <a:ext cx="400110" cy="1969450"/>
          </a:xfrm>
          <a:prstGeom prst="rect">
            <a:avLst/>
          </a:prstGeom>
          <a:noFill/>
        </p:spPr>
        <p:txBody>
          <a:bodyPr vert="eaVert" wrap="none" rtlCol="0">
            <a:spAutoFit/>
          </a:bodyPr>
          <a:lstStyle/>
          <a:p>
            <a:r>
              <a:rPr lang="ja-JP" altLang="en-US" sz="1400" b="1" dirty="0">
                <a:solidFill>
                  <a:schemeClr val="accent6">
                    <a:lumMod val="75000"/>
                  </a:schemeClr>
                </a:solidFill>
                <a:latin typeface="+mj-ea"/>
                <a:ea typeface="+mj-ea"/>
              </a:rPr>
              <a:t>⑯文字が強調されている</a:t>
            </a:r>
            <a:endParaRPr kumimoji="1" lang="ja-JP" altLang="en-US" sz="1400" b="1" dirty="0">
              <a:solidFill>
                <a:schemeClr val="accent6">
                  <a:lumMod val="75000"/>
                </a:schemeClr>
              </a:solidFill>
              <a:latin typeface="+mj-ea"/>
              <a:ea typeface="+mj-ea"/>
            </a:endParaRPr>
          </a:p>
        </p:txBody>
      </p:sp>
      <p:sp>
        <p:nvSpPr>
          <p:cNvPr id="24" name="正方形/長方形 23"/>
          <p:cNvSpPr/>
          <p:nvPr/>
        </p:nvSpPr>
        <p:spPr>
          <a:xfrm>
            <a:off x="0" y="0"/>
            <a:ext cx="9633520" cy="1513755"/>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5" name="テキスト ボックス 24"/>
          <p:cNvSpPr txBox="1"/>
          <p:nvPr/>
        </p:nvSpPr>
        <p:spPr>
          <a:xfrm>
            <a:off x="471877" y="6299624"/>
            <a:ext cx="2896947" cy="523220"/>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⑦左から右、上から下の流れがある</a:t>
            </a:r>
            <a:endParaRPr lang="en-US" altLang="ja-JP" sz="1400" b="1" dirty="0">
              <a:solidFill>
                <a:schemeClr val="accent6">
                  <a:lumMod val="75000"/>
                </a:schemeClr>
              </a:solidFill>
              <a:latin typeface="+mj-ea"/>
              <a:ea typeface="+mj-ea"/>
            </a:endParaRPr>
          </a:p>
          <a:p>
            <a:r>
              <a:rPr lang="ja-JP" altLang="en-US" sz="1400" b="1" dirty="0">
                <a:solidFill>
                  <a:schemeClr val="accent6">
                    <a:lumMod val="75000"/>
                  </a:schemeClr>
                </a:solidFill>
                <a:latin typeface="+mj-ea"/>
                <a:ea typeface="+mj-ea"/>
              </a:rPr>
              <a:t>⑲</a:t>
            </a:r>
            <a:r>
              <a:rPr lang="en-US" altLang="ja-JP" sz="1400" b="1" dirty="0">
                <a:solidFill>
                  <a:schemeClr val="accent6">
                    <a:lumMod val="75000"/>
                  </a:schemeClr>
                </a:solidFill>
                <a:latin typeface="+mj-ea"/>
                <a:ea typeface="+mj-ea"/>
              </a:rPr>
              <a:t>3</a:t>
            </a:r>
            <a:r>
              <a:rPr lang="ja-JP" altLang="en-US" sz="1400" b="1" dirty="0">
                <a:solidFill>
                  <a:schemeClr val="accent6">
                    <a:lumMod val="75000"/>
                  </a:schemeClr>
                </a:solidFill>
                <a:latin typeface="+mj-ea"/>
                <a:ea typeface="+mj-ea"/>
              </a:rPr>
              <a:t>色以下におさめられている</a:t>
            </a:r>
            <a:endParaRPr kumimoji="1" lang="ja-JP" altLang="en-US" sz="1400" b="1" dirty="0">
              <a:solidFill>
                <a:schemeClr val="accent6">
                  <a:lumMod val="75000"/>
                </a:schemeClr>
              </a:solidFill>
              <a:latin typeface="+mj-ea"/>
              <a:ea typeface="+mj-ea"/>
            </a:endParaRPr>
          </a:p>
        </p:txBody>
      </p:sp>
      <p:sp>
        <p:nvSpPr>
          <p:cNvPr id="27" name="テキスト ボックス 26"/>
          <p:cNvSpPr txBox="1"/>
          <p:nvPr/>
        </p:nvSpPr>
        <p:spPr>
          <a:xfrm>
            <a:off x="0" y="2312575"/>
            <a:ext cx="400110" cy="3242234"/>
          </a:xfrm>
          <a:prstGeom prst="rect">
            <a:avLst/>
          </a:prstGeom>
          <a:noFill/>
        </p:spPr>
        <p:txBody>
          <a:bodyPr vert="eaVert" wrap="none" rtlCol="0">
            <a:spAutoFit/>
          </a:bodyPr>
          <a:lstStyle/>
          <a:p>
            <a:r>
              <a:rPr lang="ja-JP" altLang="en-US" sz="1400" b="1" dirty="0">
                <a:solidFill>
                  <a:schemeClr val="accent6">
                    <a:lumMod val="75000"/>
                  </a:schemeClr>
                </a:solidFill>
                <a:latin typeface="+mj-ea"/>
                <a:ea typeface="+mj-ea"/>
              </a:rPr>
              <a:t>⑥ボディの範囲内に内容がおさまっている</a:t>
            </a:r>
            <a:endParaRPr kumimoji="1" lang="ja-JP" altLang="en-US" sz="1400" b="1" dirty="0">
              <a:solidFill>
                <a:schemeClr val="accent6">
                  <a:lumMod val="75000"/>
                </a:schemeClr>
              </a:solidFill>
              <a:latin typeface="+mj-ea"/>
              <a:ea typeface="+mj-ea"/>
            </a:endParaRPr>
          </a:p>
        </p:txBody>
      </p:sp>
      <p:sp>
        <p:nvSpPr>
          <p:cNvPr id="28" name="テキスト ボックス 27"/>
          <p:cNvSpPr txBox="1"/>
          <p:nvPr/>
        </p:nvSpPr>
        <p:spPr>
          <a:xfrm>
            <a:off x="6257528" y="212178"/>
            <a:ext cx="1864613"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⑤</a:t>
            </a:r>
            <a:r>
              <a:rPr lang="en-US" altLang="ja-JP" sz="1400" b="1" dirty="0">
                <a:solidFill>
                  <a:schemeClr val="accent6">
                    <a:lumMod val="75000"/>
                  </a:schemeClr>
                </a:solidFill>
                <a:latin typeface="+mj-ea"/>
                <a:ea typeface="+mj-ea"/>
              </a:rPr>
              <a:t>T1</a:t>
            </a:r>
            <a:r>
              <a:rPr lang="ja-JP" altLang="en-US" sz="1400" b="1" dirty="0" err="1">
                <a:solidFill>
                  <a:schemeClr val="accent6">
                    <a:lumMod val="75000"/>
                  </a:schemeClr>
                </a:solidFill>
                <a:latin typeface="+mj-ea"/>
                <a:ea typeface="+mj-ea"/>
              </a:rPr>
              <a:t>、</a:t>
            </a:r>
            <a:r>
              <a:rPr lang="en-US" altLang="ja-JP" sz="1400" b="1" dirty="0">
                <a:solidFill>
                  <a:schemeClr val="accent6">
                    <a:lumMod val="75000"/>
                  </a:schemeClr>
                </a:solidFill>
                <a:latin typeface="+mj-ea"/>
                <a:ea typeface="+mj-ea"/>
              </a:rPr>
              <a:t>T2</a:t>
            </a:r>
            <a:r>
              <a:rPr lang="ja-JP" altLang="en-US" sz="1400" b="1" dirty="0">
                <a:solidFill>
                  <a:schemeClr val="accent6">
                    <a:lumMod val="75000"/>
                  </a:schemeClr>
                </a:solidFill>
                <a:latin typeface="+mj-ea"/>
                <a:ea typeface="+mj-ea"/>
              </a:rPr>
              <a:t>が入っている</a:t>
            </a:r>
            <a:endParaRPr kumimoji="1" lang="ja-JP" altLang="en-US" sz="1400" b="1" dirty="0">
              <a:solidFill>
                <a:schemeClr val="accent6">
                  <a:lumMod val="75000"/>
                </a:schemeClr>
              </a:solidFill>
              <a:latin typeface="+mj-ea"/>
              <a:ea typeface="+mj-ea"/>
            </a:endParaRPr>
          </a:p>
        </p:txBody>
      </p:sp>
      <p:sp>
        <p:nvSpPr>
          <p:cNvPr id="26" name="正方形/長方形 25"/>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チェック例</a:t>
            </a:r>
          </a:p>
        </p:txBody>
      </p:sp>
    </p:spTree>
    <p:extLst>
      <p:ext uri="{BB962C8B-B14F-4D97-AF65-F5344CB8AC3E}">
        <p14:creationId xmlns:p14="http://schemas.microsoft.com/office/powerpoint/2010/main" val="3161162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18</a:t>
            </a:fld>
            <a:endParaRPr lang="ja-JP" altLang="en-US" dirty="0"/>
          </a:p>
        </p:txBody>
      </p:sp>
      <p:sp>
        <p:nvSpPr>
          <p:cNvPr id="4" name="タイトル 3"/>
          <p:cNvSpPr>
            <a:spLocks noGrp="1"/>
          </p:cNvSpPr>
          <p:nvPr>
            <p:ph type="title"/>
          </p:nvPr>
        </p:nvSpPr>
        <p:spPr/>
        <p:txBody>
          <a:bodyPr/>
          <a:lstStyle/>
          <a:p>
            <a:r>
              <a:rPr lang="ja-JP" altLang="en-US" dirty="0"/>
              <a:t>解決策　プロモーション施策入会者見込み計算</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無料体験チラシ＋トレーナー体験は体験者数、入会者数ともに無料体験チラシのみよりも効果が高いと思われる</a:t>
            </a:r>
          </a:p>
        </p:txBody>
      </p:sp>
      <p:graphicFrame>
        <p:nvGraphicFramePr>
          <p:cNvPr id="22" name="コンテンツ プレースホルダー 2"/>
          <p:cNvGraphicFramePr>
            <a:graphicFrameLocks/>
          </p:cNvGraphicFramePr>
          <p:nvPr>
            <p:extLst>
              <p:ext uri="{D42A27DB-BD31-4B8C-83A1-F6EECF244321}">
                <p14:modId xmlns:p14="http://schemas.microsoft.com/office/powerpoint/2010/main" val="657655103"/>
              </p:ext>
            </p:extLst>
          </p:nvPr>
        </p:nvGraphicFramePr>
        <p:xfrm>
          <a:off x="776536" y="3106701"/>
          <a:ext cx="7709247" cy="2658123"/>
        </p:xfrm>
        <a:graphic>
          <a:graphicData uri="http://schemas.openxmlformats.org/drawingml/2006/table">
            <a:tbl>
              <a:tblPr firstRow="1" bandRow="1">
                <a:tableStyleId>{5C22544A-7EE6-4342-B048-85BDC9FD1C3A}</a:tableStyleId>
              </a:tblPr>
              <a:tblGrid>
                <a:gridCol w="2172564">
                  <a:extLst>
                    <a:ext uri="{9D8B030D-6E8A-4147-A177-3AD203B41FA5}">
                      <a16:colId xmlns:a16="http://schemas.microsoft.com/office/drawing/2014/main" val="1470090210"/>
                    </a:ext>
                  </a:extLst>
                </a:gridCol>
                <a:gridCol w="1845561">
                  <a:extLst>
                    <a:ext uri="{9D8B030D-6E8A-4147-A177-3AD203B41FA5}">
                      <a16:colId xmlns:a16="http://schemas.microsoft.com/office/drawing/2014/main" val="213675738"/>
                    </a:ext>
                  </a:extLst>
                </a:gridCol>
                <a:gridCol w="1845561">
                  <a:extLst>
                    <a:ext uri="{9D8B030D-6E8A-4147-A177-3AD203B41FA5}">
                      <a16:colId xmlns:a16="http://schemas.microsoft.com/office/drawing/2014/main" val="2328639609"/>
                    </a:ext>
                  </a:extLst>
                </a:gridCol>
                <a:gridCol w="1845561">
                  <a:extLst>
                    <a:ext uri="{9D8B030D-6E8A-4147-A177-3AD203B41FA5}">
                      <a16:colId xmlns:a16="http://schemas.microsoft.com/office/drawing/2014/main" val="210321961"/>
                    </a:ext>
                  </a:extLst>
                </a:gridCol>
              </a:tblGrid>
              <a:tr h="886041">
                <a:tc>
                  <a:txBody>
                    <a:bodyPr/>
                    <a:lstStyle/>
                    <a:p>
                      <a:pPr algn="l"/>
                      <a:r>
                        <a:rPr kumimoji="1" lang="ja-JP" altLang="en-US" sz="1800" b="1" dirty="0">
                          <a:solidFill>
                            <a:schemeClr val="tx1">
                              <a:lumMod val="50000"/>
                              <a:lumOff val="50000"/>
                            </a:schemeClr>
                          </a:solidFill>
                        </a:rPr>
                        <a:t>無料体験チラシ</a:t>
                      </a:r>
                    </a:p>
                  </a:txBody>
                  <a:tcPr marL="47818" marR="47818" marT="23909" marB="23909">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60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30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17350707"/>
                  </a:ext>
                </a:extLst>
              </a:tr>
              <a:tr h="886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kern="1200" dirty="0">
                          <a:solidFill>
                            <a:schemeClr val="tx1">
                              <a:lumMod val="50000"/>
                              <a:lumOff val="50000"/>
                            </a:schemeClr>
                          </a:solidFill>
                          <a:latin typeface="+mj-ea"/>
                          <a:ea typeface="+mn-ea"/>
                          <a:cs typeface="+mn-cs"/>
                        </a:rPr>
                        <a:t>無料体験チラシ＋</a:t>
                      </a:r>
                      <a:br>
                        <a:rPr kumimoji="1" lang="en-US" altLang="ja-JP" sz="1800" b="1" kern="1200" dirty="0">
                          <a:solidFill>
                            <a:schemeClr val="tx1">
                              <a:lumMod val="50000"/>
                              <a:lumOff val="50000"/>
                            </a:schemeClr>
                          </a:solidFill>
                          <a:latin typeface="+mj-ea"/>
                          <a:ea typeface="+mn-ea"/>
                          <a:cs typeface="+mn-cs"/>
                        </a:rPr>
                      </a:br>
                      <a:r>
                        <a:rPr kumimoji="1" lang="ja-JP" altLang="en-US" sz="1800" b="1" kern="1200" dirty="0">
                          <a:solidFill>
                            <a:schemeClr val="tx1">
                              <a:lumMod val="50000"/>
                              <a:lumOff val="50000"/>
                            </a:schemeClr>
                          </a:solidFill>
                          <a:latin typeface="+mj-ea"/>
                          <a:ea typeface="+mn-ea"/>
                          <a:cs typeface="+mn-cs"/>
                        </a:rPr>
                        <a:t>無料トレーナー体験</a:t>
                      </a:r>
                    </a:p>
                  </a:txBody>
                  <a:tcPr marL="47818" marR="47818" marT="23909" marB="23909">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100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50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50237441"/>
                  </a:ext>
                </a:extLst>
              </a:tr>
              <a:tr h="886041">
                <a:tc>
                  <a:txBody>
                    <a:bodyPr/>
                    <a:lstStyle/>
                    <a:p>
                      <a:pPr algn="l"/>
                      <a:r>
                        <a:rPr kumimoji="1" lang="ja-JP" altLang="en-US" sz="1800" b="1" kern="1200" dirty="0">
                          <a:solidFill>
                            <a:schemeClr val="tx1">
                              <a:lumMod val="50000"/>
                              <a:lumOff val="50000"/>
                            </a:schemeClr>
                          </a:solidFill>
                          <a:latin typeface="+mj-ea"/>
                          <a:ea typeface="+mn-ea"/>
                          <a:cs typeface="+mn-cs"/>
                        </a:rPr>
                        <a:t>会員の友人の</a:t>
                      </a:r>
                      <a:endParaRPr kumimoji="1" lang="en-US" altLang="ja-JP" sz="1800" b="1" kern="1200" dirty="0">
                        <a:solidFill>
                          <a:schemeClr val="tx1">
                            <a:lumMod val="50000"/>
                            <a:lumOff val="50000"/>
                          </a:schemeClr>
                        </a:solidFill>
                        <a:latin typeface="+mj-ea"/>
                        <a:ea typeface="+mn-ea"/>
                        <a:cs typeface="+mn-cs"/>
                      </a:endParaRPr>
                    </a:p>
                    <a:p>
                      <a:pPr algn="l"/>
                      <a:r>
                        <a:rPr kumimoji="1" lang="ja-JP" altLang="en-US" sz="1800" b="1" kern="1200" dirty="0">
                          <a:solidFill>
                            <a:schemeClr val="tx1">
                              <a:lumMod val="50000"/>
                              <a:lumOff val="50000"/>
                            </a:schemeClr>
                          </a:solidFill>
                          <a:latin typeface="+mj-ea"/>
                          <a:ea typeface="+mn-ea"/>
                          <a:cs typeface="+mn-cs"/>
                        </a:rPr>
                        <a:t>無料体験</a:t>
                      </a:r>
                    </a:p>
                  </a:txBody>
                  <a:tcPr marL="47818" marR="47818" marT="23909" marB="23909">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1" dirty="0">
                          <a:solidFill>
                            <a:schemeClr val="bg1">
                              <a:lumMod val="50000"/>
                            </a:schemeClr>
                          </a:solidFill>
                        </a:rPr>
                        <a:t>400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40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20</a:t>
                      </a:r>
                      <a:r>
                        <a:rPr kumimoji="1" lang="ja-JP" altLang="en-US" sz="2000" b="1" dirty="0">
                          <a:solidFill>
                            <a:schemeClr val="bg1">
                              <a:lumMod val="50000"/>
                            </a:schemeClr>
                          </a:solidFill>
                        </a:rPr>
                        <a:t>人</a:t>
                      </a:r>
                    </a:p>
                  </a:txBody>
                  <a:tcPr marL="47818" marR="47818" marT="23909" marB="239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8224866"/>
                  </a:ext>
                </a:extLst>
              </a:tr>
            </a:tbl>
          </a:graphicData>
        </a:graphic>
      </p:graphicFrame>
      <p:sp>
        <p:nvSpPr>
          <p:cNvPr id="23" name="矢印: 五方向 22"/>
          <p:cNvSpPr/>
          <p:nvPr/>
        </p:nvSpPr>
        <p:spPr>
          <a:xfrm>
            <a:off x="3023019"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リーチ人数</a:t>
            </a:r>
          </a:p>
        </p:txBody>
      </p:sp>
      <p:sp>
        <p:nvSpPr>
          <p:cNvPr id="24" name="矢印: 五方向 23"/>
          <p:cNvSpPr/>
          <p:nvPr/>
        </p:nvSpPr>
        <p:spPr>
          <a:xfrm>
            <a:off x="486366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体験者数</a:t>
            </a:r>
          </a:p>
        </p:txBody>
      </p:sp>
      <p:sp>
        <p:nvSpPr>
          <p:cNvPr id="25" name="矢印: 五方向 24"/>
          <p:cNvSpPr/>
          <p:nvPr/>
        </p:nvSpPr>
        <p:spPr>
          <a:xfrm>
            <a:off x="670431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入会者数</a:t>
            </a:r>
          </a:p>
        </p:txBody>
      </p:sp>
      <p:sp>
        <p:nvSpPr>
          <p:cNvPr id="11" name="正方形/長方形 10"/>
          <p:cNvSpPr/>
          <p:nvPr/>
        </p:nvSpPr>
        <p:spPr>
          <a:xfrm>
            <a:off x="8263438" y="356297"/>
            <a:ext cx="1440160" cy="3600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dirty="0">
                <a:solidFill>
                  <a:schemeClr val="bg1"/>
                </a:solidFill>
              </a:rPr>
              <a:t>チェック前</a:t>
            </a:r>
          </a:p>
        </p:txBody>
      </p:sp>
    </p:spTree>
    <p:extLst>
      <p:ext uri="{BB962C8B-B14F-4D97-AF65-F5344CB8AC3E}">
        <p14:creationId xmlns:p14="http://schemas.microsoft.com/office/powerpoint/2010/main" val="56467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19</a:t>
            </a:fld>
            <a:endParaRPr lang="ja-JP" altLang="en-US" dirty="0"/>
          </a:p>
        </p:txBody>
      </p:sp>
      <p:sp>
        <p:nvSpPr>
          <p:cNvPr id="4" name="タイトル 3"/>
          <p:cNvSpPr>
            <a:spLocks noGrp="1"/>
          </p:cNvSpPr>
          <p:nvPr>
            <p:ph type="title"/>
          </p:nvPr>
        </p:nvSpPr>
        <p:spPr/>
        <p:txBody>
          <a:bodyPr/>
          <a:lstStyle/>
          <a:p>
            <a:r>
              <a:rPr lang="ja-JP" altLang="en-US" dirty="0"/>
              <a:t>解決策　プロモーション施策入会者見込み計算</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無料体験チラシ＋トレーナー体験は体験者数、入会者数ともに無料体験チラシのみよりも効果が高いと思われる</a:t>
            </a:r>
          </a:p>
        </p:txBody>
      </p:sp>
      <p:graphicFrame>
        <p:nvGraphicFramePr>
          <p:cNvPr id="22" name="コンテンツ プレースホルダー 2"/>
          <p:cNvGraphicFramePr>
            <a:graphicFrameLocks/>
          </p:cNvGraphicFramePr>
          <p:nvPr>
            <p:extLst/>
          </p:nvPr>
        </p:nvGraphicFramePr>
        <p:xfrm>
          <a:off x="776536" y="3106701"/>
          <a:ext cx="7709247" cy="2658123"/>
        </p:xfrm>
        <a:graphic>
          <a:graphicData uri="http://schemas.openxmlformats.org/drawingml/2006/table">
            <a:tbl>
              <a:tblPr firstRow="1" bandRow="1">
                <a:tableStyleId>{5C22544A-7EE6-4342-B048-85BDC9FD1C3A}</a:tableStyleId>
              </a:tblPr>
              <a:tblGrid>
                <a:gridCol w="2172564">
                  <a:extLst>
                    <a:ext uri="{9D8B030D-6E8A-4147-A177-3AD203B41FA5}">
                      <a16:colId xmlns:a16="http://schemas.microsoft.com/office/drawing/2014/main" val="1470090210"/>
                    </a:ext>
                  </a:extLst>
                </a:gridCol>
                <a:gridCol w="1845561">
                  <a:extLst>
                    <a:ext uri="{9D8B030D-6E8A-4147-A177-3AD203B41FA5}">
                      <a16:colId xmlns:a16="http://schemas.microsoft.com/office/drawing/2014/main" val="213675738"/>
                    </a:ext>
                  </a:extLst>
                </a:gridCol>
                <a:gridCol w="1845561">
                  <a:extLst>
                    <a:ext uri="{9D8B030D-6E8A-4147-A177-3AD203B41FA5}">
                      <a16:colId xmlns:a16="http://schemas.microsoft.com/office/drawing/2014/main" val="2328639609"/>
                    </a:ext>
                  </a:extLst>
                </a:gridCol>
                <a:gridCol w="1845561">
                  <a:extLst>
                    <a:ext uri="{9D8B030D-6E8A-4147-A177-3AD203B41FA5}">
                      <a16:colId xmlns:a16="http://schemas.microsoft.com/office/drawing/2014/main" val="210321961"/>
                    </a:ext>
                  </a:extLst>
                </a:gridCol>
              </a:tblGrid>
              <a:tr h="886041">
                <a:tc>
                  <a:txBody>
                    <a:bodyPr/>
                    <a:lstStyle/>
                    <a:p>
                      <a:pPr algn="ctr"/>
                      <a:r>
                        <a:rPr kumimoji="1" lang="ja-JP" altLang="en-US" sz="1800" b="1" dirty="0">
                          <a:solidFill>
                            <a:schemeClr val="bg1"/>
                          </a:solidFill>
                        </a:rPr>
                        <a:t>無料体験チラシ</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60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30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17350707"/>
                  </a:ext>
                </a:extLst>
              </a:tr>
              <a:tr h="886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kern="1200" dirty="0">
                          <a:solidFill>
                            <a:schemeClr val="bg1"/>
                          </a:solidFill>
                          <a:latin typeface="+mj-ea"/>
                          <a:ea typeface="+mn-ea"/>
                          <a:cs typeface="+mn-cs"/>
                        </a:rPr>
                        <a:t>無料体験チラシ＋</a:t>
                      </a:r>
                      <a:br>
                        <a:rPr kumimoji="1" lang="en-US" altLang="ja-JP" sz="1800" b="1" kern="1200" dirty="0">
                          <a:solidFill>
                            <a:schemeClr val="bg1"/>
                          </a:solidFill>
                          <a:latin typeface="+mj-ea"/>
                          <a:ea typeface="+mn-ea"/>
                          <a:cs typeface="+mn-cs"/>
                        </a:rPr>
                      </a:br>
                      <a:r>
                        <a:rPr kumimoji="1" lang="ja-JP" altLang="en-US" sz="1800" b="1" kern="1200" dirty="0">
                          <a:solidFill>
                            <a:schemeClr val="bg1"/>
                          </a:solidFill>
                          <a:latin typeface="+mj-ea"/>
                          <a:ea typeface="+mn-ea"/>
                          <a:cs typeface="+mn-cs"/>
                        </a:rPr>
                        <a:t>無料トレーナー体験</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100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50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50237441"/>
                  </a:ext>
                </a:extLst>
              </a:tr>
              <a:tr h="886041">
                <a:tc>
                  <a:txBody>
                    <a:bodyPr/>
                    <a:lstStyle/>
                    <a:p>
                      <a:pPr algn="ctr"/>
                      <a:r>
                        <a:rPr kumimoji="1" lang="ja-JP" altLang="en-US" sz="1800" b="1" kern="1200" dirty="0">
                          <a:solidFill>
                            <a:schemeClr val="bg1"/>
                          </a:solidFill>
                          <a:latin typeface="+mj-ea"/>
                          <a:ea typeface="+mn-ea"/>
                          <a:cs typeface="+mn-cs"/>
                        </a:rPr>
                        <a:t>会員の友人の</a:t>
                      </a:r>
                      <a:endParaRPr kumimoji="1" lang="en-US" altLang="ja-JP" sz="1800" b="1" kern="1200" dirty="0">
                        <a:solidFill>
                          <a:schemeClr val="bg1"/>
                        </a:solidFill>
                        <a:latin typeface="+mj-ea"/>
                        <a:ea typeface="+mn-ea"/>
                        <a:cs typeface="+mn-cs"/>
                      </a:endParaRPr>
                    </a:p>
                    <a:p>
                      <a:pPr algn="ctr"/>
                      <a:r>
                        <a:rPr kumimoji="1" lang="ja-JP" altLang="en-US" sz="1800" b="1" kern="1200" dirty="0">
                          <a:solidFill>
                            <a:schemeClr val="bg1"/>
                          </a:solidFill>
                          <a:latin typeface="+mj-ea"/>
                          <a:ea typeface="+mn-ea"/>
                          <a:cs typeface="+mn-cs"/>
                        </a:rPr>
                        <a:t>無料体験</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2000" b="1" dirty="0">
                          <a:solidFill>
                            <a:schemeClr val="bg1">
                              <a:lumMod val="50000"/>
                            </a:schemeClr>
                          </a:solidFill>
                        </a:rPr>
                        <a:t>400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40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20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8224866"/>
                  </a:ext>
                </a:extLst>
              </a:tr>
            </a:tbl>
          </a:graphicData>
        </a:graphic>
      </p:graphicFrame>
      <p:sp>
        <p:nvSpPr>
          <p:cNvPr id="23" name="矢印: 五方向 22"/>
          <p:cNvSpPr/>
          <p:nvPr/>
        </p:nvSpPr>
        <p:spPr>
          <a:xfrm>
            <a:off x="3023019"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リーチ人数</a:t>
            </a:r>
          </a:p>
        </p:txBody>
      </p:sp>
      <p:sp>
        <p:nvSpPr>
          <p:cNvPr id="24" name="矢印: 五方向 23"/>
          <p:cNvSpPr/>
          <p:nvPr/>
        </p:nvSpPr>
        <p:spPr>
          <a:xfrm>
            <a:off x="486366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体験者数</a:t>
            </a:r>
          </a:p>
        </p:txBody>
      </p:sp>
      <p:sp>
        <p:nvSpPr>
          <p:cNvPr id="25" name="矢印: 五方向 24"/>
          <p:cNvSpPr/>
          <p:nvPr/>
        </p:nvSpPr>
        <p:spPr>
          <a:xfrm>
            <a:off x="670431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入会者数</a:t>
            </a:r>
          </a:p>
        </p:txBody>
      </p:sp>
      <p:sp>
        <p:nvSpPr>
          <p:cNvPr id="10" name="正方形/長方形 9"/>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チェック後</a:t>
            </a:r>
          </a:p>
        </p:txBody>
      </p:sp>
    </p:spTree>
    <p:extLst>
      <p:ext uri="{BB962C8B-B14F-4D97-AF65-F5344CB8AC3E}">
        <p14:creationId xmlns:p14="http://schemas.microsoft.com/office/powerpoint/2010/main" val="84094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ja-JP" altLang="en-US"/>
              <a:t>出所：　</a:t>
            </a:r>
            <a:endParaRPr kumimoji="1"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a:t>
            </a:fld>
            <a:endParaRPr lang="ja-JP" altLang="en-US" dirty="0"/>
          </a:p>
        </p:txBody>
      </p:sp>
      <p:sp>
        <p:nvSpPr>
          <p:cNvPr id="4" name="タイトル 3"/>
          <p:cNvSpPr>
            <a:spLocks noGrp="1"/>
          </p:cNvSpPr>
          <p:nvPr>
            <p:ph type="title"/>
          </p:nvPr>
        </p:nvSpPr>
        <p:spPr/>
        <p:txBody>
          <a:bodyPr/>
          <a:lstStyle/>
          <a:p>
            <a:r>
              <a:rPr kumimoji="1" lang="ja-JP" altLang="en-US" dirty="0"/>
              <a:t>本チェックリストの使い方</a:t>
            </a:r>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ボックス 5"/>
          <p:cNvSpPr txBox="1"/>
          <p:nvPr/>
        </p:nvSpPr>
        <p:spPr>
          <a:xfrm>
            <a:off x="488950" y="1628775"/>
            <a:ext cx="8928100" cy="452431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mn-ea"/>
              </a:rPr>
              <a:t>本資料チェックリストは</a:t>
            </a:r>
            <a:r>
              <a:rPr kumimoji="1" lang="en-US" altLang="ja-JP" dirty="0">
                <a:latin typeface="+mn-ea"/>
              </a:rPr>
              <a:t>300</a:t>
            </a:r>
            <a:r>
              <a:rPr kumimoji="1" lang="ja-JP" altLang="en-US" dirty="0">
                <a:latin typeface="+mn-ea"/>
              </a:rPr>
              <a:t>名以上の「資料作成講座」参加者のパワポ資料を添削する中で</a:t>
            </a:r>
            <a:r>
              <a:rPr kumimoji="1" lang="ja-JP" altLang="en-US" b="1" dirty="0">
                <a:solidFill>
                  <a:schemeClr val="tx2">
                    <a:lumMod val="60000"/>
                    <a:lumOff val="40000"/>
                  </a:schemeClr>
                </a:solidFill>
                <a:latin typeface="+mn-ea"/>
              </a:rPr>
              <a:t>高頻度で発生する修正ポイントにつきまとめたものです</a:t>
            </a:r>
            <a:endParaRPr kumimoji="1" lang="en-US" altLang="ja-JP" b="1" dirty="0">
              <a:solidFill>
                <a:schemeClr val="tx2">
                  <a:lumMod val="60000"/>
                  <a:lumOff val="40000"/>
                </a:schemeClr>
              </a:solidFill>
              <a:latin typeface="+mn-ea"/>
            </a:endParaRPr>
          </a:p>
          <a:p>
            <a:pPr marL="285750" indent="-285750">
              <a:buFont typeface="Arial" panose="020B0604020202020204" pitchFamily="34" charset="0"/>
              <a:buChar char="•"/>
            </a:pPr>
            <a:endParaRPr lang="en-US" altLang="ja-JP" dirty="0">
              <a:latin typeface="+mn-ea"/>
            </a:endParaRPr>
          </a:p>
          <a:p>
            <a:pPr marL="285750" indent="-285750">
              <a:buFont typeface="Arial" panose="020B0604020202020204" pitchFamily="34" charset="0"/>
              <a:buChar char="•"/>
            </a:pPr>
            <a:r>
              <a:rPr lang="ja-JP" altLang="en-US" b="1" dirty="0">
                <a:solidFill>
                  <a:schemeClr val="tx2">
                    <a:lumMod val="60000"/>
                    <a:lumOff val="40000"/>
                  </a:schemeClr>
                </a:solidFill>
                <a:latin typeface="+mn-ea"/>
              </a:rPr>
              <a:t>資料作成前に一度目を通し</a:t>
            </a:r>
            <a:r>
              <a:rPr lang="ja-JP" altLang="en-US" dirty="0">
                <a:latin typeface="+mn-ea"/>
              </a:rPr>
              <a:t>、チェックポイントを気にしながら作成していただき、</a:t>
            </a:r>
            <a:r>
              <a:rPr lang="ja-JP" altLang="en-US" b="1" dirty="0">
                <a:solidFill>
                  <a:schemeClr val="tx2">
                    <a:lumMod val="60000"/>
                    <a:lumOff val="40000"/>
                  </a:schemeClr>
                </a:solidFill>
                <a:latin typeface="+mn-ea"/>
              </a:rPr>
              <a:t>最後にもう一度チェック</a:t>
            </a:r>
            <a:r>
              <a:rPr lang="ja-JP" altLang="en-US" dirty="0">
                <a:latin typeface="+mn-ea"/>
              </a:rPr>
              <a:t>していただければと思います</a:t>
            </a:r>
            <a:endParaRPr kumimoji="1" lang="en-US" altLang="ja-JP" dirty="0">
              <a:latin typeface="+mn-ea"/>
            </a:endParaRPr>
          </a:p>
          <a:p>
            <a:pPr marL="285750" indent="-285750">
              <a:buFont typeface="Arial" panose="020B0604020202020204" pitchFamily="34" charset="0"/>
              <a:buChar char="•"/>
            </a:pPr>
            <a:endParaRPr lang="en-US" altLang="ja-JP" dirty="0">
              <a:latin typeface="+mn-ea"/>
            </a:endParaRPr>
          </a:p>
          <a:p>
            <a:pPr marL="285750" indent="-285750">
              <a:buFont typeface="Arial" panose="020B0604020202020204" pitchFamily="34" charset="0"/>
              <a:buChar char="•"/>
            </a:pPr>
            <a:r>
              <a:rPr kumimoji="1" lang="ja-JP" altLang="en-US" dirty="0">
                <a:latin typeface="+mn-ea"/>
              </a:rPr>
              <a:t>講座で配布した資料に関連している内容ですが、長く講座を行う中で内容も変わっているので、かなり前に受講した人はわかりにくいところがあるかもしれません。その場合は</a:t>
            </a:r>
            <a:r>
              <a:rPr lang="ja-JP" altLang="en-US" b="1" dirty="0">
                <a:solidFill>
                  <a:schemeClr val="tx2">
                    <a:lumMod val="60000"/>
                    <a:lumOff val="40000"/>
                  </a:schemeClr>
                </a:solidFill>
                <a:latin typeface="+mn-ea"/>
              </a:rPr>
              <a:t>スライドのチェック例を確認</a:t>
            </a:r>
            <a:r>
              <a:rPr kumimoji="1" lang="ja-JP" altLang="en-US" dirty="0">
                <a:latin typeface="+mn-ea"/>
              </a:rPr>
              <a:t>してください。</a:t>
            </a:r>
            <a:endParaRPr kumimoji="1" lang="en-US" altLang="ja-JP" dirty="0">
              <a:latin typeface="+mn-ea"/>
            </a:endParaRPr>
          </a:p>
          <a:p>
            <a:pPr marL="285750" indent="-285750">
              <a:buFont typeface="Arial" panose="020B0604020202020204" pitchFamily="34" charset="0"/>
              <a:buChar char="•"/>
            </a:pPr>
            <a:endParaRPr kumimoji="1" lang="en-US" altLang="ja-JP" dirty="0">
              <a:latin typeface="+mn-ea"/>
            </a:endParaRPr>
          </a:p>
          <a:p>
            <a:pPr marL="285750" indent="-285750">
              <a:buFont typeface="Arial" panose="020B0604020202020204" pitchFamily="34" charset="0"/>
              <a:buChar char="•"/>
            </a:pPr>
            <a:endParaRPr kumimoji="1" lang="en-US" altLang="ja-JP" dirty="0">
              <a:latin typeface="+mn-ea"/>
            </a:endParaRPr>
          </a:p>
          <a:p>
            <a:pPr marL="285750" indent="-285750">
              <a:buFont typeface="Arial" panose="020B0604020202020204" pitchFamily="34" charset="0"/>
              <a:buChar char="•"/>
            </a:pPr>
            <a:r>
              <a:rPr kumimoji="1" lang="ja-JP" altLang="en-US" dirty="0">
                <a:latin typeface="+mn-ea"/>
              </a:rPr>
              <a:t>このチェックリストを使って部下や同僚の資料を修正していただくのは全く構いませんが、</a:t>
            </a:r>
            <a:r>
              <a:rPr lang="ja-JP" altLang="en-US" b="1" dirty="0">
                <a:solidFill>
                  <a:schemeClr val="tx2">
                    <a:lumMod val="60000"/>
                    <a:lumOff val="40000"/>
                  </a:schemeClr>
                </a:solidFill>
                <a:latin typeface="+mn-ea"/>
              </a:rPr>
              <a:t>チェックリストを周りの方に無許可で配布するのはご遠慮ください</a:t>
            </a:r>
            <a:r>
              <a:rPr kumimoji="1" lang="ja-JP" altLang="en-US" dirty="0">
                <a:latin typeface="+mn-ea"/>
              </a:rPr>
              <a:t>（講義内容を理解していないと全く使えないと思います）</a:t>
            </a:r>
            <a:endParaRPr kumimoji="1" lang="en-US" altLang="ja-JP" dirty="0">
              <a:latin typeface="+mn-ea"/>
            </a:endParaRPr>
          </a:p>
          <a:p>
            <a:pPr marL="285750" indent="-285750">
              <a:buFont typeface="Arial" panose="020B0604020202020204" pitchFamily="34" charset="0"/>
              <a:buChar char="•"/>
            </a:pPr>
            <a:endParaRPr lang="en-US" altLang="ja-JP" dirty="0">
              <a:latin typeface="+mn-ea"/>
            </a:endParaRPr>
          </a:p>
          <a:p>
            <a:pPr marL="285750" indent="-285750">
              <a:buFont typeface="Arial" panose="020B0604020202020204" pitchFamily="34" charset="0"/>
              <a:buChar char="•"/>
            </a:pPr>
            <a:r>
              <a:rPr kumimoji="1" lang="ja-JP" altLang="en-US" dirty="0">
                <a:latin typeface="+mn-ea"/>
              </a:rPr>
              <a:t>皆さまの資料作成、そして社内コミュニケーションの一助になることを願っています</a:t>
            </a:r>
          </a:p>
        </p:txBody>
      </p:sp>
    </p:spTree>
    <p:extLst>
      <p:ext uri="{BB962C8B-B14F-4D97-AF65-F5344CB8AC3E}">
        <p14:creationId xmlns:p14="http://schemas.microsoft.com/office/powerpoint/2010/main" val="33784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20</a:t>
            </a:fld>
            <a:endParaRPr lang="ja-JP" altLang="en-US" dirty="0"/>
          </a:p>
        </p:txBody>
      </p:sp>
      <p:sp>
        <p:nvSpPr>
          <p:cNvPr id="4" name="タイトル 3"/>
          <p:cNvSpPr>
            <a:spLocks noGrp="1"/>
          </p:cNvSpPr>
          <p:nvPr>
            <p:ph type="title"/>
          </p:nvPr>
        </p:nvSpPr>
        <p:spPr/>
        <p:txBody>
          <a:bodyPr/>
          <a:lstStyle/>
          <a:p>
            <a:r>
              <a:rPr lang="ja-JP" altLang="en-US" dirty="0"/>
              <a:t>解決策　プロモーション施策入会者見込み計算</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無料体験チラシ＋トレーナー体験は体験者数、入会者数ともに無料体験チラシのみよりも効果が高いと思われる</a:t>
            </a:r>
          </a:p>
        </p:txBody>
      </p:sp>
      <p:graphicFrame>
        <p:nvGraphicFramePr>
          <p:cNvPr id="22" name="コンテンツ プレースホルダー 2"/>
          <p:cNvGraphicFramePr>
            <a:graphicFrameLocks/>
          </p:cNvGraphicFramePr>
          <p:nvPr>
            <p:extLst/>
          </p:nvPr>
        </p:nvGraphicFramePr>
        <p:xfrm>
          <a:off x="776536" y="3106701"/>
          <a:ext cx="7709247" cy="2658123"/>
        </p:xfrm>
        <a:graphic>
          <a:graphicData uri="http://schemas.openxmlformats.org/drawingml/2006/table">
            <a:tbl>
              <a:tblPr firstRow="1" bandRow="1">
                <a:tableStyleId>{5C22544A-7EE6-4342-B048-85BDC9FD1C3A}</a:tableStyleId>
              </a:tblPr>
              <a:tblGrid>
                <a:gridCol w="2172564">
                  <a:extLst>
                    <a:ext uri="{9D8B030D-6E8A-4147-A177-3AD203B41FA5}">
                      <a16:colId xmlns:a16="http://schemas.microsoft.com/office/drawing/2014/main" val="1470090210"/>
                    </a:ext>
                  </a:extLst>
                </a:gridCol>
                <a:gridCol w="1845561">
                  <a:extLst>
                    <a:ext uri="{9D8B030D-6E8A-4147-A177-3AD203B41FA5}">
                      <a16:colId xmlns:a16="http://schemas.microsoft.com/office/drawing/2014/main" val="213675738"/>
                    </a:ext>
                  </a:extLst>
                </a:gridCol>
                <a:gridCol w="1845561">
                  <a:extLst>
                    <a:ext uri="{9D8B030D-6E8A-4147-A177-3AD203B41FA5}">
                      <a16:colId xmlns:a16="http://schemas.microsoft.com/office/drawing/2014/main" val="2328639609"/>
                    </a:ext>
                  </a:extLst>
                </a:gridCol>
                <a:gridCol w="1845561">
                  <a:extLst>
                    <a:ext uri="{9D8B030D-6E8A-4147-A177-3AD203B41FA5}">
                      <a16:colId xmlns:a16="http://schemas.microsoft.com/office/drawing/2014/main" val="210321961"/>
                    </a:ext>
                  </a:extLst>
                </a:gridCol>
              </a:tblGrid>
              <a:tr h="886041">
                <a:tc>
                  <a:txBody>
                    <a:bodyPr/>
                    <a:lstStyle/>
                    <a:p>
                      <a:pPr algn="ctr"/>
                      <a:r>
                        <a:rPr kumimoji="1" lang="ja-JP" altLang="en-US" sz="1800" b="1" dirty="0">
                          <a:solidFill>
                            <a:schemeClr val="bg1"/>
                          </a:solidFill>
                        </a:rPr>
                        <a:t>無料体験チラシ</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60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30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17350707"/>
                  </a:ext>
                </a:extLst>
              </a:tr>
              <a:tr h="886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kern="1200" dirty="0">
                          <a:solidFill>
                            <a:schemeClr val="bg1"/>
                          </a:solidFill>
                          <a:latin typeface="+mj-ea"/>
                          <a:ea typeface="+mn-ea"/>
                          <a:cs typeface="+mn-cs"/>
                        </a:rPr>
                        <a:t>無料体験チラシ＋</a:t>
                      </a:r>
                      <a:br>
                        <a:rPr kumimoji="1" lang="en-US" altLang="ja-JP" sz="1800" b="1" kern="1200" dirty="0">
                          <a:solidFill>
                            <a:schemeClr val="bg1"/>
                          </a:solidFill>
                          <a:latin typeface="+mj-ea"/>
                          <a:ea typeface="+mn-ea"/>
                          <a:cs typeface="+mn-cs"/>
                        </a:rPr>
                      </a:br>
                      <a:r>
                        <a:rPr kumimoji="1" lang="ja-JP" altLang="en-US" sz="1800" b="1" kern="1200" dirty="0">
                          <a:solidFill>
                            <a:schemeClr val="bg1"/>
                          </a:solidFill>
                          <a:latin typeface="+mj-ea"/>
                          <a:ea typeface="+mn-ea"/>
                          <a:cs typeface="+mn-cs"/>
                        </a:rPr>
                        <a:t>無料トレーナー体験</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100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50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50237441"/>
                  </a:ext>
                </a:extLst>
              </a:tr>
              <a:tr h="886041">
                <a:tc>
                  <a:txBody>
                    <a:bodyPr/>
                    <a:lstStyle/>
                    <a:p>
                      <a:pPr algn="ctr"/>
                      <a:r>
                        <a:rPr kumimoji="1" lang="ja-JP" altLang="en-US" sz="1800" b="1" kern="1200" dirty="0">
                          <a:solidFill>
                            <a:schemeClr val="bg1"/>
                          </a:solidFill>
                          <a:latin typeface="+mj-ea"/>
                          <a:ea typeface="+mn-ea"/>
                          <a:cs typeface="+mn-cs"/>
                        </a:rPr>
                        <a:t>会員の友人の</a:t>
                      </a:r>
                      <a:endParaRPr kumimoji="1" lang="en-US" altLang="ja-JP" sz="1800" b="1" kern="1200" dirty="0">
                        <a:solidFill>
                          <a:schemeClr val="bg1"/>
                        </a:solidFill>
                        <a:latin typeface="+mj-ea"/>
                        <a:ea typeface="+mn-ea"/>
                        <a:cs typeface="+mn-cs"/>
                      </a:endParaRPr>
                    </a:p>
                    <a:p>
                      <a:pPr algn="ctr"/>
                      <a:r>
                        <a:rPr kumimoji="1" lang="ja-JP" altLang="en-US" sz="1800" b="1" kern="1200" dirty="0">
                          <a:solidFill>
                            <a:schemeClr val="bg1"/>
                          </a:solidFill>
                          <a:latin typeface="+mj-ea"/>
                          <a:ea typeface="+mn-ea"/>
                          <a:cs typeface="+mn-cs"/>
                        </a:rPr>
                        <a:t>無料体験</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2000" b="1" dirty="0">
                          <a:solidFill>
                            <a:schemeClr val="bg1">
                              <a:lumMod val="50000"/>
                            </a:schemeClr>
                          </a:solidFill>
                        </a:rPr>
                        <a:t>400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40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20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8224866"/>
                  </a:ext>
                </a:extLst>
              </a:tr>
            </a:tbl>
          </a:graphicData>
        </a:graphic>
      </p:graphicFrame>
      <p:sp>
        <p:nvSpPr>
          <p:cNvPr id="23" name="矢印: 五方向 22"/>
          <p:cNvSpPr/>
          <p:nvPr/>
        </p:nvSpPr>
        <p:spPr>
          <a:xfrm>
            <a:off x="3023019"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リーチ人数</a:t>
            </a:r>
          </a:p>
        </p:txBody>
      </p:sp>
      <p:sp>
        <p:nvSpPr>
          <p:cNvPr id="24" name="矢印: 五方向 23"/>
          <p:cNvSpPr/>
          <p:nvPr/>
        </p:nvSpPr>
        <p:spPr>
          <a:xfrm>
            <a:off x="486366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体験者数</a:t>
            </a:r>
          </a:p>
        </p:txBody>
      </p:sp>
      <p:sp>
        <p:nvSpPr>
          <p:cNvPr id="25" name="矢印: 五方向 24"/>
          <p:cNvSpPr/>
          <p:nvPr/>
        </p:nvSpPr>
        <p:spPr>
          <a:xfrm>
            <a:off x="670431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入会者数</a:t>
            </a:r>
          </a:p>
        </p:txBody>
      </p:sp>
      <p:sp>
        <p:nvSpPr>
          <p:cNvPr id="10" name="テキスト ボックス 9"/>
          <p:cNvSpPr txBox="1"/>
          <p:nvPr/>
        </p:nvSpPr>
        <p:spPr>
          <a:xfrm>
            <a:off x="816851" y="5817443"/>
            <a:ext cx="2986715"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⑪先頭行・列は色で塗りつぶしている</a:t>
            </a:r>
            <a:endParaRPr kumimoji="1" lang="ja-JP" altLang="en-US" sz="1400" b="1" dirty="0">
              <a:solidFill>
                <a:schemeClr val="accent6">
                  <a:lumMod val="75000"/>
                </a:schemeClr>
              </a:solidFill>
              <a:latin typeface="+mj-ea"/>
              <a:ea typeface="+mj-ea"/>
            </a:endParaRPr>
          </a:p>
        </p:txBody>
      </p:sp>
      <p:sp>
        <p:nvSpPr>
          <p:cNvPr id="11" name="正方形/長方形 10"/>
          <p:cNvSpPr/>
          <p:nvPr/>
        </p:nvSpPr>
        <p:spPr>
          <a:xfrm>
            <a:off x="704528" y="3104394"/>
            <a:ext cx="2318491" cy="266043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12" name="テキスト ボックス 11"/>
          <p:cNvSpPr txBox="1"/>
          <p:nvPr/>
        </p:nvSpPr>
        <p:spPr>
          <a:xfrm>
            <a:off x="814157" y="6073551"/>
            <a:ext cx="2744662"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⑫先頭行・列の文字は中央にある</a:t>
            </a:r>
            <a:endParaRPr kumimoji="1" lang="ja-JP" altLang="en-US" sz="1400" b="1" dirty="0">
              <a:solidFill>
                <a:schemeClr val="accent6">
                  <a:lumMod val="75000"/>
                </a:schemeClr>
              </a:solidFill>
              <a:latin typeface="+mj-ea"/>
              <a:ea typeface="+mj-ea"/>
            </a:endParaRPr>
          </a:p>
        </p:txBody>
      </p:sp>
      <p:sp>
        <p:nvSpPr>
          <p:cNvPr id="13" name="正方形/長方形 12"/>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チェック例</a:t>
            </a:r>
          </a:p>
        </p:txBody>
      </p:sp>
    </p:spTree>
    <p:extLst>
      <p:ext uri="{BB962C8B-B14F-4D97-AF65-F5344CB8AC3E}">
        <p14:creationId xmlns:p14="http://schemas.microsoft.com/office/powerpoint/2010/main" val="3342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21</a:t>
            </a:fld>
            <a:endParaRPr lang="ja-JP" altLang="en-US" dirty="0"/>
          </a:p>
        </p:txBody>
      </p:sp>
      <p:sp>
        <p:nvSpPr>
          <p:cNvPr id="4" name="タイトル 3"/>
          <p:cNvSpPr>
            <a:spLocks noGrp="1"/>
          </p:cNvSpPr>
          <p:nvPr>
            <p:ph type="title"/>
          </p:nvPr>
        </p:nvSpPr>
        <p:spPr/>
        <p:txBody>
          <a:bodyPr/>
          <a:lstStyle/>
          <a:p>
            <a:r>
              <a:rPr kumimoji="1" lang="ja-JP" altLang="en-US" dirty="0"/>
              <a:t>参考用</a:t>
            </a:r>
          </a:p>
        </p:txBody>
      </p:sp>
      <p:sp>
        <p:nvSpPr>
          <p:cNvPr id="6" name="テキスト プレースホルダー 5"/>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22630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704528" y="4509120"/>
            <a:ext cx="6944047" cy="13681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 name="フッター プレースホルダー 1"/>
          <p:cNvSpPr>
            <a:spLocks noGrp="1"/>
          </p:cNvSpPr>
          <p:nvPr>
            <p:ph type="ftr" sz="quarter" idx="11"/>
          </p:nvPr>
        </p:nvSpPr>
        <p:spPr/>
        <p:txBody>
          <a:bodyPr/>
          <a:lstStyle/>
          <a:p>
            <a:r>
              <a:rPr lang="ja-JP" altLang="en-US" dirty="0"/>
              <a:t>出所：　ジムの利用に関するアンケート（</a:t>
            </a:r>
            <a:r>
              <a:rPr lang="en-US" altLang="ja-JP" dirty="0"/>
              <a:t>n=400</a:t>
            </a:r>
            <a:r>
              <a:rPr lang="ja-JP" altLang="en-US" dirty="0" err="1"/>
              <a:t>、</a:t>
            </a:r>
            <a:r>
              <a:rPr lang="en-US" altLang="ja-JP" dirty="0"/>
              <a:t>2016</a:t>
            </a:r>
            <a:r>
              <a:rPr lang="ja-JP" altLang="en-US" dirty="0"/>
              <a:t>年</a:t>
            </a:r>
            <a:r>
              <a:rPr lang="en-US" altLang="ja-JP" dirty="0"/>
              <a:t>2</a:t>
            </a:r>
            <a:r>
              <a:rPr lang="ja-JP" altLang="en-US" dirty="0"/>
              <a:t>月</a:t>
            </a:r>
            <a:r>
              <a:rPr lang="en-US" altLang="ja-JP" dirty="0"/>
              <a:t>1</a:t>
            </a:r>
            <a:r>
              <a:rPr lang="ja-JP" altLang="en-US" dirty="0"/>
              <a:t>日～</a:t>
            </a:r>
            <a:r>
              <a:rPr lang="en-US" altLang="ja-JP" dirty="0"/>
              <a:t>14</a:t>
            </a:r>
            <a:r>
              <a:rPr lang="ja-JP" altLang="en-US" dirty="0"/>
              <a:t>日実施）</a:t>
            </a: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22</a:t>
            </a:fld>
            <a:endParaRPr lang="ja-JP" altLang="en-US" dirty="0"/>
          </a:p>
        </p:txBody>
      </p:sp>
      <p:sp>
        <p:nvSpPr>
          <p:cNvPr id="4" name="タイトル 3"/>
          <p:cNvSpPr>
            <a:spLocks noGrp="1"/>
          </p:cNvSpPr>
          <p:nvPr>
            <p:ph type="title"/>
          </p:nvPr>
        </p:nvSpPr>
        <p:spPr/>
        <p:txBody>
          <a:bodyPr/>
          <a:lstStyle/>
          <a:p>
            <a:r>
              <a:rPr lang="ja-JP" altLang="en-US" dirty="0"/>
              <a:t>課題　ジムの体験に関するアンケート</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時間や金銭、ジムからの距離などの顧客の課題を除くと、体験が有料であること、マシンの使い方がわからないことが課題である</a:t>
            </a:r>
          </a:p>
        </p:txBody>
      </p:sp>
      <p:graphicFrame>
        <p:nvGraphicFramePr>
          <p:cNvPr id="10" name="グラフ 9"/>
          <p:cNvGraphicFramePr/>
          <p:nvPr>
            <p:extLst/>
          </p:nvPr>
        </p:nvGraphicFramePr>
        <p:xfrm>
          <a:off x="704528" y="2276872"/>
          <a:ext cx="7320136" cy="4031853"/>
        </p:xfrm>
        <a:graphic>
          <a:graphicData uri="http://schemas.openxmlformats.org/drawingml/2006/chart">
            <c:chart xmlns:c="http://schemas.openxmlformats.org/drawingml/2006/chart" xmlns:r="http://schemas.openxmlformats.org/officeDocument/2006/relationships" r:id="rId2"/>
          </a:graphicData>
        </a:graphic>
      </p:graphicFrame>
      <p:sp>
        <p:nvSpPr>
          <p:cNvPr id="12" name="テキスト ボックス 11"/>
          <p:cNvSpPr txBox="1"/>
          <p:nvPr/>
        </p:nvSpPr>
        <p:spPr>
          <a:xfrm>
            <a:off x="2576736" y="1628800"/>
            <a:ext cx="5256584" cy="584775"/>
          </a:xfrm>
          <a:prstGeom prst="rect">
            <a:avLst/>
          </a:prstGeom>
          <a:noFill/>
        </p:spPr>
        <p:txBody>
          <a:bodyPr wrap="square" rtlCol="0">
            <a:spAutoFit/>
          </a:bodyPr>
          <a:lstStyle/>
          <a:p>
            <a:pPr algn="ctr"/>
            <a:r>
              <a:rPr lang="ja-JP" altLang="en-US" sz="1600" dirty="0">
                <a:solidFill>
                  <a:schemeClr val="bg1">
                    <a:lumMod val="50000"/>
                  </a:schemeClr>
                </a:solidFill>
                <a:latin typeface="+mn-ea"/>
              </a:rPr>
              <a:t>「あなたが当ジムを体験しない理由は何ですか」</a:t>
            </a:r>
            <a:br>
              <a:rPr lang="en-US" altLang="ja-JP" sz="1600" dirty="0">
                <a:solidFill>
                  <a:schemeClr val="bg1">
                    <a:lumMod val="50000"/>
                  </a:schemeClr>
                </a:solidFill>
                <a:latin typeface="+mn-ea"/>
              </a:rPr>
            </a:br>
            <a:r>
              <a:rPr lang="en-US" altLang="ja-JP" sz="1600" dirty="0">
                <a:solidFill>
                  <a:schemeClr val="bg1">
                    <a:lumMod val="50000"/>
                  </a:schemeClr>
                </a:solidFill>
                <a:latin typeface="+mn-ea"/>
              </a:rPr>
              <a:t>(</a:t>
            </a:r>
            <a:r>
              <a:rPr lang="ja-JP" altLang="en-US" sz="1600" dirty="0">
                <a:solidFill>
                  <a:schemeClr val="bg1">
                    <a:lumMod val="50000"/>
                  </a:schemeClr>
                </a:solidFill>
                <a:latin typeface="+mn-ea"/>
              </a:rPr>
              <a:t>ジム入会に興味ありと答えた人対象、</a:t>
            </a:r>
            <a:r>
              <a:rPr lang="en-US" altLang="ja-JP" sz="1600" dirty="0">
                <a:solidFill>
                  <a:schemeClr val="bg1">
                    <a:lumMod val="50000"/>
                  </a:schemeClr>
                </a:solidFill>
                <a:latin typeface="+mn-ea"/>
              </a:rPr>
              <a:t>n=50)</a:t>
            </a:r>
          </a:p>
        </p:txBody>
      </p:sp>
      <p:cxnSp>
        <p:nvCxnSpPr>
          <p:cNvPr id="13" name="直線コネクタ 12"/>
          <p:cNvCxnSpPr/>
          <p:nvPr/>
        </p:nvCxnSpPr>
        <p:spPr>
          <a:xfrm>
            <a:off x="3142568" y="2204864"/>
            <a:ext cx="4042680"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sp>
        <p:nvSpPr>
          <p:cNvPr id="7" name="矢印: 左 6"/>
          <p:cNvSpPr/>
          <p:nvPr/>
        </p:nvSpPr>
        <p:spPr>
          <a:xfrm>
            <a:off x="7692603" y="4869160"/>
            <a:ext cx="288032" cy="504056"/>
          </a:xfrm>
          <a:prstGeom prst="lef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8" name="テキスト ボックス 7"/>
          <p:cNvSpPr txBox="1"/>
          <p:nvPr/>
        </p:nvSpPr>
        <p:spPr>
          <a:xfrm>
            <a:off x="8000602" y="4705689"/>
            <a:ext cx="1316386" cy="923330"/>
          </a:xfrm>
          <a:prstGeom prst="rect">
            <a:avLst/>
          </a:prstGeom>
          <a:noFill/>
        </p:spPr>
        <p:txBody>
          <a:bodyPr wrap="none" rtlCol="0">
            <a:spAutoFit/>
          </a:bodyPr>
          <a:lstStyle/>
          <a:p>
            <a:r>
              <a:rPr kumimoji="1" lang="ja-JP" altLang="en-US" dirty="0">
                <a:solidFill>
                  <a:schemeClr val="accent6">
                    <a:lumMod val="75000"/>
                  </a:schemeClr>
                </a:solidFill>
                <a:latin typeface="+mj-ea"/>
                <a:ea typeface="+mj-ea"/>
              </a:rPr>
              <a:t>ジムが</a:t>
            </a:r>
            <a:br>
              <a:rPr kumimoji="1" lang="en-US" altLang="ja-JP" dirty="0">
                <a:solidFill>
                  <a:schemeClr val="accent6">
                    <a:lumMod val="75000"/>
                  </a:schemeClr>
                </a:solidFill>
                <a:latin typeface="+mj-ea"/>
                <a:ea typeface="+mj-ea"/>
              </a:rPr>
            </a:br>
            <a:r>
              <a:rPr kumimoji="1" lang="ja-JP" altLang="en-US" dirty="0">
                <a:solidFill>
                  <a:schemeClr val="accent6">
                    <a:lumMod val="75000"/>
                  </a:schemeClr>
                </a:solidFill>
                <a:latin typeface="+mj-ea"/>
                <a:ea typeface="+mj-ea"/>
              </a:rPr>
              <a:t>取り組み</a:t>
            </a:r>
            <a:br>
              <a:rPr kumimoji="1" lang="en-US" altLang="ja-JP" dirty="0">
                <a:solidFill>
                  <a:schemeClr val="accent6">
                    <a:lumMod val="75000"/>
                  </a:schemeClr>
                </a:solidFill>
                <a:latin typeface="+mj-ea"/>
                <a:ea typeface="+mj-ea"/>
              </a:rPr>
            </a:br>
            <a:r>
              <a:rPr kumimoji="1" lang="ja-JP" altLang="en-US" dirty="0">
                <a:solidFill>
                  <a:schemeClr val="accent6">
                    <a:lumMod val="75000"/>
                  </a:schemeClr>
                </a:solidFill>
                <a:latin typeface="+mj-ea"/>
                <a:ea typeface="+mj-ea"/>
              </a:rPr>
              <a:t>可能な課題</a:t>
            </a:r>
          </a:p>
        </p:txBody>
      </p:sp>
    </p:spTree>
    <p:extLst>
      <p:ext uri="{BB962C8B-B14F-4D97-AF65-F5344CB8AC3E}">
        <p14:creationId xmlns:p14="http://schemas.microsoft.com/office/powerpoint/2010/main" val="95249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23</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三つのプロモーションがアイデアとして挙がった</a:t>
            </a:r>
          </a:p>
        </p:txBody>
      </p:sp>
      <p:sp>
        <p:nvSpPr>
          <p:cNvPr id="7" name="正方形/長方形 6"/>
          <p:cNvSpPr/>
          <p:nvPr/>
        </p:nvSpPr>
        <p:spPr>
          <a:xfrm>
            <a:off x="488950" y="1844824"/>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endParaRPr kumimoji="1" lang="ja-JP" altLang="en-US" dirty="0">
              <a:latin typeface="+mj-ea"/>
              <a:ea typeface="+mj-ea"/>
            </a:endParaRPr>
          </a:p>
        </p:txBody>
      </p:sp>
      <p:sp>
        <p:nvSpPr>
          <p:cNvPr id="8" name="正方形/長方形 7"/>
          <p:cNvSpPr/>
          <p:nvPr/>
        </p:nvSpPr>
        <p:spPr>
          <a:xfrm>
            <a:off x="488950" y="328480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488950" y="472533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pic>
        <p:nvPicPr>
          <p:cNvPr id="13" name="Picture 2" descr="「paper pictogram」の画像検索結果"/>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3281" y="3405414"/>
            <a:ext cx="864096" cy="815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8769424" y="3300206"/>
            <a:ext cx="984210" cy="102949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8202657" y="3439799"/>
            <a:ext cx="697627" cy="707886"/>
          </a:xfrm>
          <a:prstGeom prst="rect">
            <a:avLst/>
          </a:prstGeom>
          <a:noFill/>
        </p:spPr>
        <p:txBody>
          <a:bodyPr wrap="none" rtlCol="0">
            <a:spAutoFit/>
          </a:bodyPr>
          <a:lstStyle/>
          <a:p>
            <a:r>
              <a:rPr kumimoji="1" lang="ja-JP" altLang="en-US" sz="4000" dirty="0">
                <a:solidFill>
                  <a:srgbClr val="4D4D4D"/>
                </a:solidFill>
                <a:latin typeface="Meiryo UI" panose="020B0604030504040204" pitchFamily="50" charset="-128"/>
                <a:ea typeface="Meiryo UI" panose="020B0604030504040204" pitchFamily="50" charset="-128"/>
              </a:rPr>
              <a:t>＋</a:t>
            </a:r>
          </a:p>
        </p:txBody>
      </p:sp>
      <p:pic>
        <p:nvPicPr>
          <p:cNvPr id="1030" name="Picture 6"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31520" t="66767" r="38241" b="2960"/>
          <a:stretch/>
        </p:blipFill>
        <p:spPr bwMode="auto">
          <a:xfrm>
            <a:off x="8037584" y="4778707"/>
            <a:ext cx="987064" cy="9881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paper pictogram」の画像検索結果"/>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9422" y="1889141"/>
            <a:ext cx="864096" cy="815490"/>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五方向 11"/>
          <p:cNvSpPr/>
          <p:nvPr/>
        </p:nvSpPr>
        <p:spPr>
          <a:xfrm>
            <a:off x="60331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8" name="矢印: 五方向 17"/>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9" name="矢印: 五方向 18"/>
          <p:cNvSpPr/>
          <p:nvPr/>
        </p:nvSpPr>
        <p:spPr>
          <a:xfrm>
            <a:off x="7123185" y="356384"/>
            <a:ext cx="537463" cy="433000"/>
          </a:xfrm>
          <a:prstGeom prst="homePlate">
            <a:avLst>
              <a:gd name="adj" fmla="val 394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0" name="矢印: 五方向 19"/>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
        <p:nvSpPr>
          <p:cNvPr id="21" name="コンテンツ プレースホルダー 1"/>
          <p:cNvSpPr txBox="1">
            <a:spLocks/>
          </p:cNvSpPr>
          <p:nvPr/>
        </p:nvSpPr>
        <p:spPr>
          <a:xfrm>
            <a:off x="2648743" y="1880831"/>
            <a:ext cx="4946307" cy="9359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従来</a:t>
            </a:r>
            <a:r>
              <a:rPr lang="en-US" altLang="ja-JP" sz="1600" dirty="0">
                <a:solidFill>
                  <a:srgbClr val="7F7F7F"/>
                </a:solidFill>
                <a:latin typeface="+mj-ea"/>
                <a:ea typeface="+mj-ea"/>
              </a:rPr>
              <a:t>1,000</a:t>
            </a:r>
            <a:r>
              <a:rPr lang="ja-JP" altLang="en-US" sz="1600" dirty="0">
                <a:solidFill>
                  <a:srgbClr val="7F7F7F"/>
                </a:solidFill>
                <a:latin typeface="+mj-ea"/>
                <a:ea typeface="+mj-ea"/>
              </a:rPr>
              <a:t>円と有料だった</a:t>
            </a:r>
            <a:r>
              <a:rPr lang="ja-JP" altLang="en-US" sz="1600" b="1" dirty="0">
                <a:solidFill>
                  <a:schemeClr val="accent1"/>
                </a:solidFill>
                <a:latin typeface="+mn-ea"/>
                <a:ea typeface="+mn-ea"/>
              </a:rPr>
              <a:t>フィットネスの利用券を無料化してチラシ</a:t>
            </a:r>
            <a:r>
              <a:rPr lang="ja-JP" altLang="en-US" sz="1600" dirty="0">
                <a:solidFill>
                  <a:srgbClr val="7F7F7F"/>
                </a:solidFill>
                <a:latin typeface="+mj-ea"/>
                <a:ea typeface="+mj-ea"/>
              </a:rPr>
              <a:t>の形で従来の配布エリアに配布</a:t>
            </a:r>
            <a:endParaRPr lang="en-US" altLang="ja-JP" sz="1600" dirty="0">
              <a:solidFill>
                <a:srgbClr val="7F7F7F"/>
              </a:solidFill>
              <a:latin typeface="+mj-ea"/>
              <a:ea typeface="+mj-ea"/>
            </a:endParaRPr>
          </a:p>
        </p:txBody>
      </p:sp>
      <p:sp>
        <p:nvSpPr>
          <p:cNvPr id="22" name="コンテンツ プレースホルダー 1"/>
          <p:cNvSpPr txBox="1">
            <a:spLocks/>
          </p:cNvSpPr>
          <p:nvPr/>
        </p:nvSpPr>
        <p:spPr>
          <a:xfrm>
            <a:off x="2648743" y="3284800"/>
            <a:ext cx="4946307" cy="1069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b="1" dirty="0">
                <a:solidFill>
                  <a:schemeClr val="accent1"/>
                </a:solidFill>
                <a:latin typeface="+mn-ea"/>
                <a:ea typeface="+mn-ea"/>
              </a:rPr>
              <a:t>無料券</a:t>
            </a:r>
            <a:r>
              <a:rPr lang="ja-JP" altLang="en-US" sz="1600" dirty="0">
                <a:solidFill>
                  <a:srgbClr val="7F7F7F"/>
                </a:solidFill>
                <a:latin typeface="+mj-ea"/>
                <a:ea typeface="+mj-ea"/>
              </a:rPr>
              <a:t>のみだけでなく、トレーナーの協力を得て</a:t>
            </a:r>
            <a:r>
              <a:rPr lang="ja-JP" altLang="en-US" sz="1600" b="1" dirty="0">
                <a:solidFill>
                  <a:schemeClr val="accent1"/>
                </a:solidFill>
                <a:latin typeface="+mn-ea"/>
                <a:ea typeface="+mn-ea"/>
              </a:rPr>
              <a:t>無料トレーナー体験を提供</a:t>
            </a:r>
            <a:r>
              <a:rPr lang="ja-JP" altLang="en-US" sz="1600" dirty="0">
                <a:solidFill>
                  <a:srgbClr val="7F7F7F"/>
                </a:solidFill>
                <a:latin typeface="+mj-ea"/>
                <a:ea typeface="+mj-ea"/>
              </a:rPr>
              <a:t>し、入会率のアップを狙う</a:t>
            </a:r>
            <a:endParaRPr lang="en-US" altLang="ja-JP" sz="1600" dirty="0">
              <a:solidFill>
                <a:srgbClr val="7F7F7F"/>
              </a:solidFill>
              <a:latin typeface="+mj-ea"/>
              <a:ea typeface="+mj-ea"/>
            </a:endParaRPr>
          </a:p>
        </p:txBody>
      </p:sp>
      <p:sp>
        <p:nvSpPr>
          <p:cNvPr id="23" name="コンテンツ プレースホルダー 1"/>
          <p:cNvSpPr txBox="1">
            <a:spLocks/>
          </p:cNvSpPr>
          <p:nvPr/>
        </p:nvSpPr>
        <p:spPr>
          <a:xfrm>
            <a:off x="2648743" y="4725330"/>
            <a:ext cx="4946307" cy="8555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すでに当フィットネスの良さを理解している</a:t>
            </a:r>
            <a:r>
              <a:rPr lang="ja-JP" altLang="en-US" sz="1600" b="1" dirty="0">
                <a:solidFill>
                  <a:schemeClr val="accent1"/>
                </a:solidFill>
                <a:latin typeface="+mn-ea"/>
                <a:ea typeface="+mn-ea"/>
              </a:rPr>
              <a:t>会員の友人のみを対象にして無料体験キャンペーン</a:t>
            </a:r>
            <a:r>
              <a:rPr lang="ja-JP" altLang="en-US" sz="1600" dirty="0">
                <a:solidFill>
                  <a:srgbClr val="7F7F7F"/>
                </a:solidFill>
                <a:latin typeface="+mj-ea"/>
                <a:ea typeface="+mj-ea"/>
              </a:rPr>
              <a:t>を行い、顧客の掘り起こしを狙う</a:t>
            </a:r>
          </a:p>
        </p:txBody>
      </p:sp>
    </p:spTree>
    <p:extLst>
      <p:ext uri="{BB962C8B-B14F-4D97-AF65-F5344CB8AC3E}">
        <p14:creationId xmlns:p14="http://schemas.microsoft.com/office/powerpoint/2010/main" val="4257051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楕円 27"/>
          <p:cNvSpPr/>
          <p:nvPr/>
        </p:nvSpPr>
        <p:spPr>
          <a:xfrm>
            <a:off x="7768462" y="2886379"/>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9" name="二等辺三角形 28"/>
          <p:cNvSpPr/>
          <p:nvPr/>
        </p:nvSpPr>
        <p:spPr>
          <a:xfrm>
            <a:off x="7761312" y="4038152"/>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30" name="二等辺三角形 29"/>
          <p:cNvSpPr/>
          <p:nvPr/>
        </p:nvSpPr>
        <p:spPr>
          <a:xfrm>
            <a:off x="7761312" y="5117703"/>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5" name="楕円 24"/>
          <p:cNvSpPr/>
          <p:nvPr/>
        </p:nvSpPr>
        <p:spPr>
          <a:xfrm>
            <a:off x="3820827" y="3965575"/>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6" name="楕円 25"/>
          <p:cNvSpPr/>
          <p:nvPr/>
        </p:nvSpPr>
        <p:spPr>
          <a:xfrm>
            <a:off x="3820827" y="5117703"/>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7" name="二等辺三角形 26"/>
          <p:cNvSpPr/>
          <p:nvPr/>
        </p:nvSpPr>
        <p:spPr>
          <a:xfrm>
            <a:off x="3800041" y="2924944"/>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24</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案の比較</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二つの施策を比較したところ、無料体験チラシ＋無料トレーナー体験がより適している</a:t>
            </a:r>
          </a:p>
        </p:txBody>
      </p:sp>
      <p:sp>
        <p:nvSpPr>
          <p:cNvPr id="8" name="正方形/長方形 7"/>
          <p:cNvSpPr/>
          <p:nvPr/>
        </p:nvSpPr>
        <p:spPr>
          <a:xfrm>
            <a:off x="2796679" y="1628775"/>
            <a:ext cx="266385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6753200" y="1628775"/>
            <a:ext cx="266385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10" name="コンテンツ プレースホルダー 1"/>
          <p:cNvSpPr txBox="1">
            <a:spLocks/>
          </p:cNvSpPr>
          <p:nvPr/>
        </p:nvSpPr>
        <p:spPr>
          <a:xfrm>
            <a:off x="2796680"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チラシ作成、配布費用</a:t>
            </a:r>
            <a:endParaRPr lang="en-US" altLang="ja-JP" sz="1600" dirty="0">
              <a:solidFill>
                <a:srgbClr val="7F7F7F"/>
              </a:solidFill>
              <a:latin typeface="+mj-ea"/>
              <a:ea typeface="+mj-ea"/>
            </a:endParaRPr>
          </a:p>
        </p:txBody>
      </p:sp>
      <p:sp>
        <p:nvSpPr>
          <p:cNvPr id="11" name="コンテンツ プレースホルダー 1"/>
          <p:cNvSpPr txBox="1">
            <a:spLocks/>
          </p:cNvSpPr>
          <p:nvPr/>
        </p:nvSpPr>
        <p:spPr>
          <a:xfrm>
            <a:off x="6753201"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ポスター費用のみ</a:t>
            </a:r>
          </a:p>
        </p:txBody>
      </p:sp>
      <p:sp>
        <p:nvSpPr>
          <p:cNvPr id="17" name="正方形/長方形 16"/>
          <p:cNvSpPr/>
          <p:nvPr/>
        </p:nvSpPr>
        <p:spPr>
          <a:xfrm>
            <a:off x="488951" y="2781755"/>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費用</a:t>
            </a:r>
          </a:p>
        </p:txBody>
      </p:sp>
      <p:sp>
        <p:nvSpPr>
          <p:cNvPr id="19" name="正方形/長方形 18"/>
          <p:cNvSpPr/>
          <p:nvPr/>
        </p:nvSpPr>
        <p:spPr>
          <a:xfrm>
            <a:off x="484412" y="5026765"/>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効果</a:t>
            </a:r>
          </a:p>
        </p:txBody>
      </p:sp>
      <p:sp>
        <p:nvSpPr>
          <p:cNvPr id="20" name="正方形/長方形 19"/>
          <p:cNvSpPr/>
          <p:nvPr/>
        </p:nvSpPr>
        <p:spPr>
          <a:xfrm>
            <a:off x="473399" y="3870629"/>
            <a:ext cx="2031330" cy="78743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労力</a:t>
            </a:r>
          </a:p>
        </p:txBody>
      </p:sp>
      <p:sp>
        <p:nvSpPr>
          <p:cNvPr id="21" name="コンテンツ プレースホルダー 1"/>
          <p:cNvSpPr txBox="1">
            <a:spLocks/>
          </p:cNvSpPr>
          <p:nvPr/>
        </p:nvSpPr>
        <p:spPr>
          <a:xfrm>
            <a:off x="2796679"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トレーナーに任せるので労力はほぼなし</a:t>
            </a:r>
            <a:endParaRPr lang="en-US" altLang="ja-JP" sz="1600" dirty="0">
              <a:solidFill>
                <a:srgbClr val="7F7F7F"/>
              </a:solidFill>
              <a:latin typeface="+mj-ea"/>
              <a:ea typeface="+mj-ea"/>
            </a:endParaRPr>
          </a:p>
        </p:txBody>
      </p:sp>
      <p:sp>
        <p:nvSpPr>
          <p:cNvPr id="22" name="コンテンツ プレースホルダー 1"/>
          <p:cNvSpPr txBox="1">
            <a:spLocks/>
          </p:cNvSpPr>
          <p:nvPr/>
        </p:nvSpPr>
        <p:spPr>
          <a:xfrm>
            <a:off x="6753200"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スタッフによる無料体験対応が必要</a:t>
            </a:r>
          </a:p>
        </p:txBody>
      </p:sp>
      <p:sp>
        <p:nvSpPr>
          <p:cNvPr id="23" name="コンテンツ プレースホルダー 1"/>
          <p:cNvSpPr txBox="1">
            <a:spLocks/>
          </p:cNvSpPr>
          <p:nvPr/>
        </p:nvSpPr>
        <p:spPr>
          <a:xfrm>
            <a:off x="2796679"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本格的なトレーナー体験ができるので効果大</a:t>
            </a:r>
            <a:endParaRPr lang="en-US" altLang="ja-JP" sz="1600" dirty="0">
              <a:solidFill>
                <a:srgbClr val="7F7F7F"/>
              </a:solidFill>
              <a:latin typeface="+mj-ea"/>
              <a:ea typeface="+mj-ea"/>
            </a:endParaRPr>
          </a:p>
        </p:txBody>
      </p:sp>
      <p:sp>
        <p:nvSpPr>
          <p:cNvPr id="24" name="コンテンツ プレースホルダー 1"/>
          <p:cNvSpPr txBox="1">
            <a:spLocks/>
          </p:cNvSpPr>
          <p:nvPr/>
        </p:nvSpPr>
        <p:spPr>
          <a:xfrm>
            <a:off x="6753200"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rgbClr val="7F7F7F"/>
                </a:solidFill>
                <a:latin typeface="+mj-ea"/>
                <a:ea typeface="+mj-ea"/>
              </a:rPr>
              <a:t>ジムの無料利用のみなので効果は普通</a:t>
            </a:r>
          </a:p>
        </p:txBody>
      </p:sp>
      <p:sp>
        <p:nvSpPr>
          <p:cNvPr id="13" name="矢印: 左右 12"/>
          <p:cNvSpPr/>
          <p:nvPr/>
        </p:nvSpPr>
        <p:spPr>
          <a:xfrm>
            <a:off x="5601072" y="3486907"/>
            <a:ext cx="1080120" cy="1584176"/>
          </a:xfrm>
          <a:prstGeom prst="leftRightArrow">
            <a:avLst>
              <a:gd name="adj1" fmla="val 47595"/>
              <a:gd name="adj2" fmla="val 3148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Tree>
    <p:extLst>
      <p:ext uri="{BB962C8B-B14F-4D97-AF65-F5344CB8AC3E}">
        <p14:creationId xmlns:p14="http://schemas.microsoft.com/office/powerpoint/2010/main" val="1529502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25</a:t>
            </a:fld>
            <a:endParaRPr lang="ja-JP" altLang="en-US" dirty="0"/>
          </a:p>
        </p:txBody>
      </p:sp>
      <p:sp>
        <p:nvSpPr>
          <p:cNvPr id="4" name="タイトル 3"/>
          <p:cNvSpPr>
            <a:spLocks noGrp="1"/>
          </p:cNvSpPr>
          <p:nvPr>
            <p:ph type="title"/>
          </p:nvPr>
        </p:nvSpPr>
        <p:spPr/>
        <p:txBody>
          <a:bodyPr/>
          <a:lstStyle/>
          <a:p>
            <a:r>
              <a:rPr lang="ja-JP" altLang="en-US" dirty="0"/>
              <a:t>解決策（詳細）　トレーナー付き無料体験の内容</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無料体験、無料でのトレーナーによる指導で顧客にアピールできる一方で、追加的なコストは発生しない</a:t>
            </a:r>
          </a:p>
        </p:txBody>
      </p:sp>
      <p:sp>
        <p:nvSpPr>
          <p:cNvPr id="12" name="正方形/長方形 11"/>
          <p:cNvSpPr/>
          <p:nvPr/>
        </p:nvSpPr>
        <p:spPr>
          <a:xfrm>
            <a:off x="499374" y="1623131"/>
            <a:ext cx="8917675" cy="49684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無料体験チラシ＋無料トレーナー体験 プロモーション</a:t>
            </a:r>
          </a:p>
        </p:txBody>
      </p:sp>
      <p:sp>
        <p:nvSpPr>
          <p:cNvPr id="14" name="正方形/長方形 13"/>
          <p:cNvSpPr/>
          <p:nvPr/>
        </p:nvSpPr>
        <p:spPr>
          <a:xfrm>
            <a:off x="488951"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無料体験</a:t>
            </a:r>
          </a:p>
        </p:txBody>
      </p:sp>
      <p:sp>
        <p:nvSpPr>
          <p:cNvPr id="15" name="正方形/長方形 14"/>
          <p:cNvSpPr/>
          <p:nvPr/>
        </p:nvSpPr>
        <p:spPr>
          <a:xfrm>
            <a:off x="488951"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en-US" altLang="ja-JP" sz="1400" b="1" dirty="0">
                <a:solidFill>
                  <a:schemeClr val="accent1"/>
                </a:solidFill>
                <a:latin typeface="+mn-ea"/>
              </a:rPr>
              <a:t>1</a:t>
            </a:r>
            <a:r>
              <a:rPr lang="ja-JP" altLang="en-US" sz="1400" b="1" dirty="0">
                <a:solidFill>
                  <a:schemeClr val="accent1"/>
                </a:solidFill>
                <a:latin typeface="+mn-ea"/>
              </a:rPr>
              <a:t>日体験入会を</a:t>
            </a:r>
            <a:r>
              <a:rPr lang="en-US" altLang="ja-JP" sz="1400" b="1" dirty="0">
                <a:solidFill>
                  <a:schemeClr val="accent1"/>
                </a:solidFill>
                <a:latin typeface="+mn-ea"/>
              </a:rPr>
              <a:t>1,000</a:t>
            </a:r>
            <a:r>
              <a:rPr lang="ja-JP" altLang="en-US" sz="1400" b="1" dirty="0">
                <a:solidFill>
                  <a:schemeClr val="accent1"/>
                </a:solidFill>
                <a:latin typeface="+mn-ea"/>
              </a:rPr>
              <a:t>円から無料</a:t>
            </a:r>
            <a:r>
              <a:rPr lang="ja-JP" altLang="en-US" sz="1400" dirty="0">
                <a:solidFill>
                  <a:schemeClr val="bg1">
                    <a:lumMod val="50000"/>
                  </a:schemeClr>
                </a:solidFill>
                <a:latin typeface="+mn-ea"/>
              </a:rPr>
              <a:t>にすることで顧客がより気軽に体験に取り組める</a:t>
            </a:r>
            <a:endParaRPr lang="en-US" altLang="ja-JP" sz="14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en-US" altLang="ja-JP" sz="1400" dirty="0">
                <a:solidFill>
                  <a:schemeClr val="bg1">
                    <a:lumMod val="50000"/>
                  </a:schemeClr>
                </a:solidFill>
                <a:latin typeface="+mn-ea"/>
              </a:rPr>
              <a:t>1,000</a:t>
            </a:r>
            <a:r>
              <a:rPr lang="ja-JP" altLang="en-US" sz="1400" dirty="0">
                <a:solidFill>
                  <a:schemeClr val="bg1">
                    <a:lumMod val="50000"/>
                  </a:schemeClr>
                </a:solidFill>
                <a:latin typeface="+mn-ea"/>
              </a:rPr>
              <a:t>円の</a:t>
            </a:r>
            <a:r>
              <a:rPr lang="ja-JP" altLang="en-US" sz="1400" b="1" dirty="0">
                <a:solidFill>
                  <a:schemeClr val="accent1"/>
                </a:solidFill>
                <a:latin typeface="+mn-ea"/>
              </a:rPr>
              <a:t>課金は売上にとってほとんど影響がない</a:t>
            </a:r>
            <a:endParaRPr lang="en-US" altLang="ja-JP" sz="1400" b="1" dirty="0">
              <a:solidFill>
                <a:schemeClr val="accent1"/>
              </a:solidFill>
              <a:latin typeface="+mn-ea"/>
            </a:endParaRPr>
          </a:p>
          <a:p>
            <a:pPr marL="450850" lvl="1" indent="-200025">
              <a:spcBef>
                <a:spcPts val="1200"/>
              </a:spcBef>
              <a:buFont typeface="Meiryo UI" panose="020B0604030504040204" pitchFamily="50" charset="-128"/>
              <a:buChar char="–"/>
            </a:pPr>
            <a:r>
              <a:rPr lang="ja-JP" altLang="en-US" sz="1400" b="1" dirty="0">
                <a:solidFill>
                  <a:schemeClr val="accent1"/>
                </a:solidFill>
                <a:latin typeface="+mn-ea"/>
              </a:rPr>
              <a:t>無料ならば試してみたいという顧客層がいる</a:t>
            </a:r>
            <a:r>
              <a:rPr lang="ja-JP" altLang="en-US" sz="1400" dirty="0">
                <a:solidFill>
                  <a:schemeClr val="bg1">
                    <a:lumMod val="50000"/>
                  </a:schemeClr>
                </a:solidFill>
                <a:latin typeface="+mn-ea"/>
              </a:rPr>
              <a:t>ことはすでに確認済み</a:t>
            </a:r>
            <a:endParaRPr lang="en-US" altLang="ja-JP" sz="1400" dirty="0">
              <a:solidFill>
                <a:schemeClr val="bg1">
                  <a:lumMod val="50000"/>
                </a:schemeClr>
              </a:solidFill>
              <a:latin typeface="+mn-ea"/>
            </a:endParaRPr>
          </a:p>
        </p:txBody>
      </p:sp>
      <p:sp>
        <p:nvSpPr>
          <p:cNvPr id="17" name="正方形/長方形 16"/>
          <p:cNvSpPr/>
          <p:nvPr/>
        </p:nvSpPr>
        <p:spPr>
          <a:xfrm>
            <a:off x="3557161"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無料でのトレーナー</a:t>
            </a:r>
          </a:p>
        </p:txBody>
      </p:sp>
      <p:sp>
        <p:nvSpPr>
          <p:cNvPr id="18" name="正方形/長方形 17"/>
          <p:cNvSpPr/>
          <p:nvPr/>
        </p:nvSpPr>
        <p:spPr>
          <a:xfrm>
            <a:off x="3557161"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a:spcBef>
                <a:spcPts val="300"/>
              </a:spcBef>
            </a:pPr>
            <a:r>
              <a:rPr lang="ja-JP" altLang="en-US" sz="1400" dirty="0">
                <a:solidFill>
                  <a:schemeClr val="bg1">
                    <a:lumMod val="50000"/>
                  </a:schemeClr>
                </a:solidFill>
                <a:latin typeface="+mn-ea"/>
              </a:rPr>
              <a:t>当社には</a:t>
            </a:r>
            <a:r>
              <a:rPr lang="ja-JP" altLang="en-US" sz="1400" b="1" dirty="0">
                <a:solidFill>
                  <a:schemeClr val="accent1"/>
                </a:solidFill>
                <a:latin typeface="+mn-ea"/>
              </a:rPr>
              <a:t>金銭的負担がなく</a:t>
            </a:r>
            <a:r>
              <a:rPr lang="ja-JP" altLang="en-US" sz="1400" dirty="0">
                <a:solidFill>
                  <a:schemeClr val="bg1">
                    <a:lumMod val="50000"/>
                  </a:schemeClr>
                </a:solidFill>
                <a:latin typeface="+mn-ea"/>
              </a:rPr>
              <a:t>、お客様への</a:t>
            </a:r>
            <a:r>
              <a:rPr lang="ja-JP" altLang="en-US" sz="1400" b="1" dirty="0">
                <a:solidFill>
                  <a:schemeClr val="accent1"/>
                </a:solidFill>
                <a:latin typeface="+mn-ea"/>
              </a:rPr>
              <a:t>サービス向上</a:t>
            </a:r>
            <a:r>
              <a:rPr lang="ja-JP" altLang="en-US" sz="1400" dirty="0">
                <a:solidFill>
                  <a:schemeClr val="bg1">
                    <a:lumMod val="50000"/>
                  </a:schemeClr>
                </a:solidFill>
                <a:latin typeface="+mn-ea"/>
              </a:rPr>
              <a:t>になる</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従来は顧客がマシンの使い方がわからず入会を阻害</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顧客開拓になるので</a:t>
            </a:r>
            <a:r>
              <a:rPr lang="ja-JP" altLang="en-US" sz="1400" b="1" dirty="0">
                <a:solidFill>
                  <a:schemeClr val="accent1"/>
                </a:solidFill>
                <a:latin typeface="+mn-ea"/>
              </a:rPr>
              <a:t>トレーナーに無料で依頼可能</a:t>
            </a:r>
            <a:endParaRPr lang="en-US" altLang="ja-JP" sz="1400" b="1" dirty="0">
              <a:solidFill>
                <a:schemeClr val="accent1"/>
              </a:solidFill>
              <a:latin typeface="+mn-ea"/>
            </a:endParaRPr>
          </a:p>
          <a:p>
            <a:pPr marL="450850" lvl="1" indent="-200025">
              <a:spcBef>
                <a:spcPts val="300"/>
              </a:spcBef>
              <a:buFont typeface="Meiryo UI" panose="020B0604030504040204" pitchFamily="50" charset="-128"/>
              <a:buChar char="–"/>
            </a:pPr>
            <a:r>
              <a:rPr lang="ja-JP" altLang="en-US" sz="1400" dirty="0">
                <a:solidFill>
                  <a:schemeClr val="bg1">
                    <a:lumMod val="50000"/>
                  </a:schemeClr>
                </a:solidFill>
                <a:latin typeface="+mn-ea"/>
              </a:rPr>
              <a:t>既に</a:t>
            </a:r>
            <a:r>
              <a:rPr lang="ja-JP" altLang="en-US" sz="1400" b="1" dirty="0">
                <a:solidFill>
                  <a:schemeClr val="accent1"/>
                </a:solidFill>
                <a:latin typeface="+mn-ea"/>
              </a:rPr>
              <a:t>複数のトレーナーが協力に意欲</a:t>
            </a:r>
            <a:r>
              <a:rPr lang="ja-JP" altLang="en-US" sz="1400" dirty="0">
                <a:solidFill>
                  <a:schemeClr val="bg1">
                    <a:lumMod val="50000"/>
                  </a:schemeClr>
                </a:solidFill>
                <a:latin typeface="+mn-ea"/>
              </a:rPr>
              <a:t>を見せている</a:t>
            </a:r>
            <a:endParaRPr lang="en-US" altLang="ja-JP" sz="1400" dirty="0">
              <a:solidFill>
                <a:schemeClr val="bg1">
                  <a:lumMod val="50000"/>
                </a:schemeClr>
              </a:solidFill>
              <a:latin typeface="+mn-ea"/>
            </a:endParaRPr>
          </a:p>
          <a:p>
            <a:pPr marL="450850" lvl="1" indent="-200025">
              <a:spcBef>
                <a:spcPts val="300"/>
              </a:spcBef>
              <a:buFont typeface="Meiryo UI" panose="020B0604030504040204" pitchFamily="50" charset="-128"/>
              <a:buChar char="–"/>
            </a:pPr>
            <a:r>
              <a:rPr lang="ja-JP" altLang="en-US" sz="1400" b="1" dirty="0">
                <a:solidFill>
                  <a:schemeClr val="accent1"/>
                </a:solidFill>
                <a:latin typeface="+mn-ea"/>
              </a:rPr>
              <a:t>当社スタッフの負担軽減</a:t>
            </a:r>
            <a:r>
              <a:rPr lang="ja-JP" altLang="en-US" sz="1400" dirty="0">
                <a:solidFill>
                  <a:schemeClr val="bg1">
                    <a:lumMod val="50000"/>
                  </a:schemeClr>
                </a:solidFill>
                <a:latin typeface="+mn-ea"/>
              </a:rPr>
              <a:t>にもつながる</a:t>
            </a:r>
            <a:endParaRPr lang="en-US" altLang="ja-JP" sz="1400" dirty="0">
              <a:solidFill>
                <a:schemeClr val="bg1">
                  <a:lumMod val="50000"/>
                </a:schemeClr>
              </a:solidFill>
              <a:latin typeface="+mn-ea"/>
            </a:endParaRPr>
          </a:p>
        </p:txBody>
      </p:sp>
      <p:sp>
        <p:nvSpPr>
          <p:cNvPr id="20" name="正方形/長方形 19"/>
          <p:cNvSpPr/>
          <p:nvPr/>
        </p:nvSpPr>
        <p:spPr>
          <a:xfrm>
            <a:off x="6625373" y="2253671"/>
            <a:ext cx="2791678" cy="57220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ea typeface="+mj-ea"/>
              </a:rPr>
              <a:t>追加でのコストなし</a:t>
            </a:r>
          </a:p>
        </p:txBody>
      </p:sp>
      <p:sp>
        <p:nvSpPr>
          <p:cNvPr id="21" name="正方形/長方形 20"/>
          <p:cNvSpPr/>
          <p:nvPr/>
        </p:nvSpPr>
        <p:spPr>
          <a:xfrm>
            <a:off x="6625373" y="2825877"/>
            <a:ext cx="2791678" cy="3466935"/>
          </a:xfrm>
          <a:prstGeom prst="rect">
            <a:avLst/>
          </a:prstGeom>
          <a:noFill/>
          <a:ln>
            <a:solidFill>
              <a:schemeClr val="tx2">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ja-JP" altLang="en-US" sz="1400" dirty="0">
                <a:solidFill>
                  <a:schemeClr val="bg1">
                    <a:lumMod val="50000"/>
                  </a:schemeClr>
                </a:solidFill>
                <a:latin typeface="+mn-ea"/>
              </a:rPr>
              <a:t>従来通りのエリアにチラシ配布を行うので</a:t>
            </a:r>
            <a:r>
              <a:rPr lang="ja-JP" altLang="en-US" sz="1400" b="1" dirty="0">
                <a:solidFill>
                  <a:schemeClr val="accent1"/>
                </a:solidFill>
                <a:latin typeface="+mn-ea"/>
              </a:rPr>
              <a:t>追加的なコストは発生せず、効果検証も容易</a:t>
            </a:r>
            <a:endParaRPr lang="en-US" altLang="ja-JP" sz="1400" b="1" dirty="0">
              <a:solidFill>
                <a:schemeClr val="accent1"/>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bg1">
                    <a:lumMod val="50000"/>
                  </a:schemeClr>
                </a:solidFill>
                <a:latin typeface="+mn-ea"/>
              </a:rPr>
              <a:t>従来のチラシの内容変更が必要だが、</a:t>
            </a:r>
            <a:r>
              <a:rPr lang="ja-JP" altLang="en-US" sz="1400" b="1" dirty="0">
                <a:solidFill>
                  <a:schemeClr val="accent1"/>
                </a:solidFill>
                <a:latin typeface="+mn-ea"/>
              </a:rPr>
              <a:t>簡単な変更</a:t>
            </a:r>
            <a:r>
              <a:rPr lang="ja-JP" altLang="en-US" sz="1400" dirty="0">
                <a:solidFill>
                  <a:schemeClr val="bg1">
                    <a:lumMod val="50000"/>
                  </a:schemeClr>
                </a:solidFill>
                <a:latin typeface="+mn-ea"/>
              </a:rPr>
              <a:t>に留める</a:t>
            </a:r>
            <a:endParaRPr lang="en-US" altLang="ja-JP" sz="1400" dirty="0">
              <a:solidFill>
                <a:schemeClr val="bg1">
                  <a:lumMod val="50000"/>
                </a:schemeClr>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bg1">
                    <a:lumMod val="50000"/>
                  </a:schemeClr>
                </a:solidFill>
                <a:latin typeface="+mn-ea"/>
              </a:rPr>
              <a:t>新たなエリアにまくよりも</a:t>
            </a:r>
            <a:r>
              <a:rPr lang="ja-JP" altLang="en-US" sz="1400" b="1" dirty="0">
                <a:solidFill>
                  <a:schemeClr val="accent1"/>
                </a:solidFill>
                <a:latin typeface="+mn-ea"/>
              </a:rPr>
              <a:t>従来のエリアにまくことで効果検証が容易</a:t>
            </a:r>
            <a:r>
              <a:rPr lang="ja-JP" altLang="en-US" sz="1400" dirty="0">
                <a:solidFill>
                  <a:schemeClr val="bg1">
                    <a:lumMod val="50000"/>
                  </a:schemeClr>
                </a:solidFill>
                <a:latin typeface="+mn-ea"/>
              </a:rPr>
              <a:t>になる</a:t>
            </a:r>
            <a:endParaRPr lang="en-US" altLang="ja-JP" sz="1400" dirty="0">
              <a:solidFill>
                <a:schemeClr val="bg1">
                  <a:lumMod val="50000"/>
                </a:schemeClr>
              </a:solidFill>
              <a:latin typeface="+mn-ea"/>
            </a:endParaRPr>
          </a:p>
          <a:p>
            <a:pPr lvl="2"/>
            <a:endParaRPr lang="en-US" altLang="ja-JP" dirty="0"/>
          </a:p>
        </p:txBody>
      </p:sp>
      <p:pic>
        <p:nvPicPr>
          <p:cNvPr id="16" name="図 15"/>
          <p:cNvPicPr>
            <a:picLocks noChangeAspect="1"/>
          </p:cNvPicPr>
          <p:nvPr/>
        </p:nvPicPr>
        <p:blipFill>
          <a:blip r:embed="rId2" cstate="print">
            <a:clrChange>
              <a:clrFrom>
                <a:srgbClr val="000000">
                  <a:alpha val="0"/>
                </a:srgbClr>
              </a:clrFrom>
              <a:clrTo>
                <a:srgbClr val="000000">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89304" y="5333515"/>
            <a:ext cx="1017661" cy="1017661"/>
          </a:xfrm>
          <a:prstGeom prst="rect">
            <a:avLst/>
          </a:prstGeom>
        </p:spPr>
      </p:pic>
      <p:sp>
        <p:nvSpPr>
          <p:cNvPr id="6" name="乗算記号 5"/>
          <p:cNvSpPr/>
          <p:nvPr/>
        </p:nvSpPr>
        <p:spPr>
          <a:xfrm>
            <a:off x="7689304" y="5458395"/>
            <a:ext cx="817315" cy="817315"/>
          </a:xfrm>
          <a:prstGeom prst="mathMultiply">
            <a:avLst>
              <a:gd name="adj1" fmla="val 1733"/>
            </a:avLst>
          </a:prstGeom>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pic>
        <p:nvPicPr>
          <p:cNvPr id="19" name="Picture 4"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4523500" y="5238972"/>
            <a:ext cx="984210" cy="102949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マシン　ピクト　ジム」の画像検索結果"/>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2600" y="5157192"/>
            <a:ext cx="1099815" cy="109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66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26</a:t>
            </a:fld>
            <a:endParaRPr lang="ja-JP" altLang="en-US" dirty="0"/>
          </a:p>
        </p:txBody>
      </p:sp>
      <p:sp>
        <p:nvSpPr>
          <p:cNvPr id="4" name="タイトル 3"/>
          <p:cNvSpPr>
            <a:spLocks noGrp="1"/>
          </p:cNvSpPr>
          <p:nvPr>
            <p:ph type="title"/>
          </p:nvPr>
        </p:nvSpPr>
        <p:spPr/>
        <p:txBody>
          <a:bodyPr/>
          <a:lstStyle/>
          <a:p>
            <a:r>
              <a:rPr lang="ja-JP" altLang="en-US" dirty="0"/>
              <a:t>解決策　プロモーション施策入会者見込み計算</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無料体験チラシ＋トレーナー体験は体験者数、入会者数ともに無料体験チラシのみよりも効果が高いと思われる</a:t>
            </a:r>
          </a:p>
        </p:txBody>
      </p:sp>
      <p:graphicFrame>
        <p:nvGraphicFramePr>
          <p:cNvPr id="22" name="コンテンツ プレースホルダー 2"/>
          <p:cNvGraphicFramePr>
            <a:graphicFrameLocks/>
          </p:cNvGraphicFramePr>
          <p:nvPr>
            <p:extLst>
              <p:ext uri="{D42A27DB-BD31-4B8C-83A1-F6EECF244321}">
                <p14:modId xmlns:p14="http://schemas.microsoft.com/office/powerpoint/2010/main" val="2803294202"/>
              </p:ext>
            </p:extLst>
          </p:nvPr>
        </p:nvGraphicFramePr>
        <p:xfrm>
          <a:off x="776536" y="3106701"/>
          <a:ext cx="7709247" cy="2658123"/>
        </p:xfrm>
        <a:graphic>
          <a:graphicData uri="http://schemas.openxmlformats.org/drawingml/2006/table">
            <a:tbl>
              <a:tblPr firstRow="1" bandRow="1">
                <a:tableStyleId>{5C22544A-7EE6-4342-B048-85BDC9FD1C3A}</a:tableStyleId>
              </a:tblPr>
              <a:tblGrid>
                <a:gridCol w="2172564">
                  <a:extLst>
                    <a:ext uri="{9D8B030D-6E8A-4147-A177-3AD203B41FA5}">
                      <a16:colId xmlns:a16="http://schemas.microsoft.com/office/drawing/2014/main" val="1470090210"/>
                    </a:ext>
                  </a:extLst>
                </a:gridCol>
                <a:gridCol w="1845561">
                  <a:extLst>
                    <a:ext uri="{9D8B030D-6E8A-4147-A177-3AD203B41FA5}">
                      <a16:colId xmlns:a16="http://schemas.microsoft.com/office/drawing/2014/main" val="213675738"/>
                    </a:ext>
                  </a:extLst>
                </a:gridCol>
                <a:gridCol w="1845561">
                  <a:extLst>
                    <a:ext uri="{9D8B030D-6E8A-4147-A177-3AD203B41FA5}">
                      <a16:colId xmlns:a16="http://schemas.microsoft.com/office/drawing/2014/main" val="2328639609"/>
                    </a:ext>
                  </a:extLst>
                </a:gridCol>
                <a:gridCol w="1845561">
                  <a:extLst>
                    <a:ext uri="{9D8B030D-6E8A-4147-A177-3AD203B41FA5}">
                      <a16:colId xmlns:a16="http://schemas.microsoft.com/office/drawing/2014/main" val="210321961"/>
                    </a:ext>
                  </a:extLst>
                </a:gridCol>
              </a:tblGrid>
              <a:tr h="886041">
                <a:tc>
                  <a:txBody>
                    <a:bodyPr/>
                    <a:lstStyle/>
                    <a:p>
                      <a:pPr algn="ctr"/>
                      <a:r>
                        <a:rPr kumimoji="1" lang="ja-JP" altLang="en-US" sz="1800" b="1" dirty="0">
                          <a:solidFill>
                            <a:schemeClr val="bg1"/>
                          </a:solidFill>
                        </a:rPr>
                        <a:t>無料体験チラシ</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60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30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17350707"/>
                  </a:ext>
                </a:extLst>
              </a:tr>
              <a:tr h="886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kern="1200" dirty="0">
                          <a:solidFill>
                            <a:schemeClr val="bg1"/>
                          </a:solidFill>
                          <a:latin typeface="+mj-ea"/>
                          <a:ea typeface="+mn-ea"/>
                          <a:cs typeface="+mn-cs"/>
                        </a:rPr>
                        <a:t>無料体験チラシ＋</a:t>
                      </a:r>
                      <a:br>
                        <a:rPr kumimoji="1" lang="en-US" altLang="ja-JP" sz="1800" b="1" kern="1200" dirty="0">
                          <a:solidFill>
                            <a:schemeClr val="bg1"/>
                          </a:solidFill>
                          <a:latin typeface="+mj-ea"/>
                          <a:ea typeface="+mn-ea"/>
                          <a:cs typeface="+mn-cs"/>
                        </a:rPr>
                      </a:br>
                      <a:r>
                        <a:rPr kumimoji="1" lang="ja-JP" altLang="en-US" sz="1800" b="1" kern="1200" dirty="0">
                          <a:solidFill>
                            <a:schemeClr val="bg1"/>
                          </a:solidFill>
                          <a:latin typeface="+mj-ea"/>
                          <a:ea typeface="+mn-ea"/>
                          <a:cs typeface="+mn-cs"/>
                        </a:rPr>
                        <a:t>無料トレーナー体験</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2000" b="1" dirty="0">
                          <a:solidFill>
                            <a:schemeClr val="bg1">
                              <a:lumMod val="50000"/>
                            </a:schemeClr>
                          </a:solidFill>
                        </a:rPr>
                        <a:t>50,000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100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50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50237441"/>
                  </a:ext>
                </a:extLst>
              </a:tr>
              <a:tr h="886041">
                <a:tc>
                  <a:txBody>
                    <a:bodyPr/>
                    <a:lstStyle/>
                    <a:p>
                      <a:pPr algn="ctr"/>
                      <a:r>
                        <a:rPr kumimoji="1" lang="ja-JP" altLang="en-US" sz="1800" b="1" kern="1200" dirty="0">
                          <a:solidFill>
                            <a:schemeClr val="bg1"/>
                          </a:solidFill>
                          <a:latin typeface="+mj-ea"/>
                          <a:ea typeface="+mn-ea"/>
                          <a:cs typeface="+mn-cs"/>
                        </a:rPr>
                        <a:t>会員の友人の</a:t>
                      </a:r>
                      <a:endParaRPr kumimoji="1" lang="en-US" altLang="ja-JP" sz="1800" b="1" kern="1200" dirty="0">
                        <a:solidFill>
                          <a:schemeClr val="bg1"/>
                        </a:solidFill>
                        <a:latin typeface="+mj-ea"/>
                        <a:ea typeface="+mn-ea"/>
                        <a:cs typeface="+mn-cs"/>
                      </a:endParaRPr>
                    </a:p>
                    <a:p>
                      <a:pPr algn="ctr"/>
                      <a:r>
                        <a:rPr kumimoji="1" lang="ja-JP" altLang="en-US" sz="1800" b="1" kern="1200" dirty="0">
                          <a:solidFill>
                            <a:schemeClr val="bg1"/>
                          </a:solidFill>
                          <a:latin typeface="+mj-ea"/>
                          <a:ea typeface="+mn-ea"/>
                          <a:cs typeface="+mn-cs"/>
                        </a:rPr>
                        <a:t>無料体験</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2000" b="1" dirty="0">
                          <a:solidFill>
                            <a:schemeClr val="bg1">
                              <a:lumMod val="50000"/>
                            </a:schemeClr>
                          </a:solidFill>
                        </a:rPr>
                        <a:t>400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40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2000" b="1" dirty="0">
                          <a:solidFill>
                            <a:schemeClr val="bg1">
                              <a:lumMod val="50000"/>
                            </a:schemeClr>
                          </a:solidFill>
                        </a:rPr>
                        <a:t>20</a:t>
                      </a:r>
                      <a:r>
                        <a:rPr kumimoji="1" lang="ja-JP" altLang="en-US" sz="2000" b="1" dirty="0">
                          <a:solidFill>
                            <a:schemeClr val="bg1">
                              <a:lumMod val="50000"/>
                            </a:schemeClr>
                          </a:solidFill>
                        </a:rPr>
                        <a:t>人</a:t>
                      </a:r>
                    </a:p>
                  </a:txBody>
                  <a:tcPr marL="47818" marR="47818" marT="23909" marB="2390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8224866"/>
                  </a:ext>
                </a:extLst>
              </a:tr>
            </a:tbl>
          </a:graphicData>
        </a:graphic>
      </p:graphicFrame>
      <p:sp>
        <p:nvSpPr>
          <p:cNvPr id="23" name="矢印: 五方向 22"/>
          <p:cNvSpPr/>
          <p:nvPr/>
        </p:nvSpPr>
        <p:spPr>
          <a:xfrm>
            <a:off x="3023019"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リーチ人数</a:t>
            </a:r>
          </a:p>
        </p:txBody>
      </p:sp>
      <p:sp>
        <p:nvSpPr>
          <p:cNvPr id="24" name="矢印: 五方向 23"/>
          <p:cNvSpPr/>
          <p:nvPr/>
        </p:nvSpPr>
        <p:spPr>
          <a:xfrm>
            <a:off x="486366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体験者数</a:t>
            </a:r>
          </a:p>
        </p:txBody>
      </p:sp>
      <p:sp>
        <p:nvSpPr>
          <p:cNvPr id="25" name="矢印: 五方向 24"/>
          <p:cNvSpPr/>
          <p:nvPr/>
        </p:nvSpPr>
        <p:spPr>
          <a:xfrm>
            <a:off x="6704318" y="2137605"/>
            <a:ext cx="1781466" cy="814490"/>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入会者数</a:t>
            </a:r>
          </a:p>
        </p:txBody>
      </p:sp>
    </p:spTree>
    <p:extLst>
      <p:ext uri="{BB962C8B-B14F-4D97-AF65-F5344CB8AC3E}">
        <p14:creationId xmlns:p14="http://schemas.microsoft.com/office/powerpoint/2010/main" val="312503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3</a:t>
            </a:fld>
            <a:endParaRPr lang="ja-JP" altLang="en-US" dirty="0"/>
          </a:p>
        </p:txBody>
      </p:sp>
      <p:sp>
        <p:nvSpPr>
          <p:cNvPr id="4" name="タイトル 3"/>
          <p:cNvSpPr>
            <a:spLocks noGrp="1"/>
          </p:cNvSpPr>
          <p:nvPr>
            <p:ph type="title"/>
          </p:nvPr>
        </p:nvSpPr>
        <p:spPr/>
        <p:txBody>
          <a:bodyPr/>
          <a:lstStyle/>
          <a:p>
            <a:r>
              <a:rPr kumimoji="1" lang="ja-JP" altLang="en-US" dirty="0"/>
              <a:t>資料チェックリスト２０　「目的」「ストーリーライン」「スライドレイアウト」</a:t>
            </a:r>
          </a:p>
        </p:txBody>
      </p:sp>
      <p:sp>
        <p:nvSpPr>
          <p:cNvPr id="5" name="テキスト プレースホルダー 4"/>
          <p:cNvSpPr>
            <a:spLocks noGrp="1"/>
          </p:cNvSpPr>
          <p:nvPr>
            <p:ph type="body" sz="quarter" idx="13"/>
          </p:nvPr>
        </p:nvSpPr>
        <p:spPr/>
        <p:txBody>
          <a:bodyPr/>
          <a:lstStyle/>
          <a:p>
            <a:endParaRPr kumimoji="1" lang="ja-JP" altLang="en-US"/>
          </a:p>
        </p:txBody>
      </p:sp>
      <p:graphicFrame>
        <p:nvGraphicFramePr>
          <p:cNvPr id="14" name="表 13"/>
          <p:cNvGraphicFramePr>
            <a:graphicFrameLocks noGrp="1"/>
          </p:cNvGraphicFramePr>
          <p:nvPr>
            <p:extLst>
              <p:ext uri="{D42A27DB-BD31-4B8C-83A1-F6EECF244321}">
                <p14:modId xmlns:p14="http://schemas.microsoft.com/office/powerpoint/2010/main" val="2765000686"/>
              </p:ext>
            </p:extLst>
          </p:nvPr>
        </p:nvGraphicFramePr>
        <p:xfrm>
          <a:off x="488950" y="1654475"/>
          <a:ext cx="8928100" cy="3781224"/>
        </p:xfrm>
        <a:graphic>
          <a:graphicData uri="http://schemas.openxmlformats.org/drawingml/2006/table">
            <a:tbl>
              <a:tblPr firstRow="1" bandRow="1">
                <a:tableStyleId>{5C22544A-7EE6-4342-B048-85BDC9FD1C3A}</a:tableStyleId>
              </a:tblPr>
              <a:tblGrid>
                <a:gridCol w="2375818">
                  <a:extLst>
                    <a:ext uri="{9D8B030D-6E8A-4147-A177-3AD203B41FA5}">
                      <a16:colId xmlns:a16="http://schemas.microsoft.com/office/drawing/2014/main" val="20000"/>
                    </a:ext>
                  </a:extLst>
                </a:gridCol>
                <a:gridCol w="720080">
                  <a:extLst>
                    <a:ext uri="{9D8B030D-6E8A-4147-A177-3AD203B41FA5}">
                      <a16:colId xmlns:a16="http://schemas.microsoft.com/office/drawing/2014/main" val="20002"/>
                    </a:ext>
                  </a:extLst>
                </a:gridCol>
                <a:gridCol w="4968552">
                  <a:extLst>
                    <a:ext uri="{9D8B030D-6E8A-4147-A177-3AD203B41FA5}">
                      <a16:colId xmlns:a16="http://schemas.microsoft.com/office/drawing/2014/main" val="3765506326"/>
                    </a:ext>
                  </a:extLst>
                </a:gridCol>
                <a:gridCol w="863650">
                  <a:extLst>
                    <a:ext uri="{9D8B030D-6E8A-4147-A177-3AD203B41FA5}">
                      <a16:colId xmlns:a16="http://schemas.microsoft.com/office/drawing/2014/main" val="20003"/>
                    </a:ext>
                  </a:extLst>
                </a:gridCol>
              </a:tblGrid>
              <a:tr h="472653">
                <a:tc>
                  <a:txBody>
                    <a:bodyPr/>
                    <a:lstStyle/>
                    <a:p>
                      <a:pPr algn="ctr"/>
                      <a:r>
                        <a:rPr kumimoji="1" lang="ja-JP" altLang="en-US" sz="1600" b="0" dirty="0">
                          <a:solidFill>
                            <a:schemeClr val="bg1"/>
                          </a:solidFill>
                        </a:rPr>
                        <a:t>項目</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r>
                        <a:rPr kumimoji="1" lang="ja-JP" altLang="en-US" sz="1600" b="0" dirty="0">
                          <a:solidFill>
                            <a:schemeClr val="bg1"/>
                          </a:solidFill>
                        </a:rPr>
                        <a:t>番号</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kumimoji="1" lang="ja-JP" altLang="en-US" sz="1600" b="0" dirty="0">
                          <a:solidFill>
                            <a:schemeClr val="bg1"/>
                          </a:solidFill>
                        </a:rPr>
                        <a:t>チェックポイント</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kumimoji="1" lang="ja-JP" altLang="en-US" sz="1600" b="0" dirty="0">
                          <a:solidFill>
                            <a:schemeClr val="bg1"/>
                          </a:solidFill>
                        </a:rPr>
                        <a:t>チェック</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472653">
                <a:tc>
                  <a:txBody>
                    <a:bodyPr/>
                    <a:lstStyle/>
                    <a:p>
                      <a:pPr algn="ctr"/>
                      <a:r>
                        <a:rPr kumimoji="1" lang="ja-JP" altLang="en-US" sz="1600" b="0" dirty="0">
                          <a:solidFill>
                            <a:schemeClr val="bg1">
                              <a:lumMod val="50000"/>
                            </a:schemeClr>
                          </a:solidFill>
                        </a:rPr>
                        <a:t>目的</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en-US" altLang="ja-JP" sz="1600" b="0" dirty="0">
                          <a:solidFill>
                            <a:schemeClr val="bg1">
                              <a:lumMod val="50000"/>
                            </a:schemeClr>
                          </a:solidFill>
                        </a:rPr>
                        <a:t>1</a:t>
                      </a:r>
                      <a:endParaRPr kumimoji="1" lang="ja-JP" altLang="en-US" sz="1600" b="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a:solidFill>
                            <a:schemeClr val="tx1">
                              <a:lumMod val="50000"/>
                              <a:lumOff val="50000"/>
                            </a:schemeClr>
                          </a:solidFill>
                          <a:latin typeface="+mj-ea"/>
                          <a:ea typeface="+mj-ea"/>
                        </a:rPr>
                        <a:t>「誰が」「誰に」「どうしてもらうか」が明確か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b="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2653">
                <a:tc rowSpan="3">
                  <a:txBody>
                    <a:bodyPr/>
                    <a:lstStyle/>
                    <a:p>
                      <a:pPr algn="ctr"/>
                      <a:r>
                        <a:rPr kumimoji="1" lang="ja-JP" altLang="en-US" sz="1600" dirty="0">
                          <a:solidFill>
                            <a:schemeClr val="bg1">
                              <a:lumMod val="50000"/>
                            </a:schemeClr>
                          </a:solidFill>
                        </a:rPr>
                        <a:t>ストーリーライン</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en-US" altLang="ja-JP" sz="1600" dirty="0">
                          <a:solidFill>
                            <a:schemeClr val="bg1">
                              <a:lumMod val="50000"/>
                            </a:schemeClr>
                          </a:solidFill>
                        </a:rPr>
                        <a:t>2</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「相手が重要と思うポイント」を漏れなく含んでいるか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en-US" altLang="ja-JP"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2653">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solidFill>
                            <a:schemeClr val="bg1">
                              <a:lumMod val="50000"/>
                            </a:schemeClr>
                          </a:solidFill>
                        </a:rPr>
                        <a:t>3</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背景→課題→解決策→効果の順を押さえているか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2653">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solidFill>
                            <a:schemeClr val="bg1">
                              <a:lumMod val="50000"/>
                            </a:schemeClr>
                          </a:solidFill>
                        </a:rPr>
                        <a:t>4</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サマリー、結論があるか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72653">
                <a:tc rowSpan="3">
                  <a:txBody>
                    <a:bodyPr/>
                    <a:lstStyle/>
                    <a:p>
                      <a:pPr algn="ctr"/>
                      <a:r>
                        <a:rPr lang="ja-JP" altLang="en-US" sz="1600" dirty="0">
                          <a:solidFill>
                            <a:schemeClr val="bg1">
                              <a:lumMod val="50000"/>
                            </a:schemeClr>
                          </a:solidFill>
                        </a:rPr>
                        <a:t>スライドレイアウト</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en-US" altLang="ja-JP" sz="1600" dirty="0">
                          <a:solidFill>
                            <a:schemeClr val="bg1">
                              <a:lumMod val="50000"/>
                            </a:schemeClr>
                          </a:solidFill>
                        </a:rPr>
                        <a:t>5</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b="0" dirty="0">
                          <a:solidFill>
                            <a:schemeClr val="tx1">
                              <a:lumMod val="50000"/>
                              <a:lumOff val="50000"/>
                            </a:schemeClr>
                          </a:solidFill>
                          <a:latin typeface="+mj-ea"/>
                          <a:ea typeface="+mj-ea"/>
                        </a:rPr>
                        <a:t>T1</a:t>
                      </a:r>
                      <a:r>
                        <a:rPr kumimoji="1" lang="ja-JP" altLang="en-US" sz="1600" b="0" dirty="0">
                          <a:solidFill>
                            <a:schemeClr val="tx1">
                              <a:lumMod val="50000"/>
                              <a:lumOff val="50000"/>
                            </a:schemeClr>
                          </a:solidFill>
                          <a:latin typeface="+mj-ea"/>
                          <a:ea typeface="+mj-ea"/>
                        </a:rPr>
                        <a:t>、</a:t>
                      </a:r>
                      <a:r>
                        <a:rPr kumimoji="1" lang="en-US" altLang="ja-JP" sz="1600" b="0" dirty="0">
                          <a:solidFill>
                            <a:schemeClr val="tx1">
                              <a:lumMod val="50000"/>
                              <a:lumOff val="50000"/>
                            </a:schemeClr>
                          </a:solidFill>
                          <a:latin typeface="+mj-ea"/>
                          <a:ea typeface="+mj-ea"/>
                        </a:rPr>
                        <a:t>T2</a:t>
                      </a:r>
                      <a:r>
                        <a:rPr kumimoji="1" lang="ja-JP" altLang="en-US" sz="1600" b="0" dirty="0">
                          <a:solidFill>
                            <a:schemeClr val="tx1">
                              <a:lumMod val="50000"/>
                              <a:lumOff val="50000"/>
                            </a:schemeClr>
                          </a:solidFill>
                          <a:latin typeface="+mj-ea"/>
                          <a:ea typeface="+mj-ea"/>
                        </a:rPr>
                        <a:t>が入っているか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72653">
                <a:tc vMerge="1">
                  <a:txBody>
                    <a:bodyPr/>
                    <a:lstStyle/>
                    <a:p>
                      <a:endParaRPr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solidFill>
                            <a:schemeClr val="bg1">
                              <a:lumMod val="50000"/>
                            </a:schemeClr>
                          </a:solidFill>
                        </a:rPr>
                        <a:t>6</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ボディの範囲内に内容がおさまっているか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72653">
                <a:tc vMerge="1">
                  <a:txBody>
                    <a:bodyPr/>
                    <a:lstStyle/>
                    <a:p>
                      <a:endParaRPr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solidFill>
                            <a:schemeClr val="bg1">
                              <a:lumMod val="50000"/>
                            </a:schemeClr>
                          </a:solidFill>
                        </a:rPr>
                        <a:t>7</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左から右、上から下の流れがあるか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070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4</a:t>
            </a:fld>
            <a:endParaRPr lang="ja-JP" altLang="en-US" dirty="0"/>
          </a:p>
        </p:txBody>
      </p:sp>
      <p:sp>
        <p:nvSpPr>
          <p:cNvPr id="4" name="タイトル 3"/>
          <p:cNvSpPr>
            <a:spLocks noGrp="1"/>
          </p:cNvSpPr>
          <p:nvPr>
            <p:ph type="title"/>
          </p:nvPr>
        </p:nvSpPr>
        <p:spPr/>
        <p:txBody>
          <a:bodyPr/>
          <a:lstStyle/>
          <a:p>
            <a:r>
              <a:rPr lang="ja-JP" altLang="en-US" dirty="0"/>
              <a:t>資料チェックリスト２０　「スライドタイプ」</a:t>
            </a:r>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graphicFrame>
        <p:nvGraphicFramePr>
          <p:cNvPr id="14" name="表 13"/>
          <p:cNvGraphicFramePr>
            <a:graphicFrameLocks noGrp="1"/>
          </p:cNvGraphicFramePr>
          <p:nvPr>
            <p:extLst>
              <p:ext uri="{D42A27DB-BD31-4B8C-83A1-F6EECF244321}">
                <p14:modId xmlns:p14="http://schemas.microsoft.com/office/powerpoint/2010/main" val="151749524"/>
              </p:ext>
            </p:extLst>
          </p:nvPr>
        </p:nvGraphicFramePr>
        <p:xfrm>
          <a:off x="488950" y="1641713"/>
          <a:ext cx="8928100" cy="3803511"/>
        </p:xfrm>
        <a:graphic>
          <a:graphicData uri="http://schemas.openxmlformats.org/drawingml/2006/table">
            <a:tbl>
              <a:tblPr firstRow="1" bandRow="1">
                <a:tableStyleId>{5C22544A-7EE6-4342-B048-85BDC9FD1C3A}</a:tableStyleId>
              </a:tblPr>
              <a:tblGrid>
                <a:gridCol w="1079674">
                  <a:extLst>
                    <a:ext uri="{9D8B030D-6E8A-4147-A177-3AD203B41FA5}">
                      <a16:colId xmlns:a16="http://schemas.microsoft.com/office/drawing/2014/main" val="20000"/>
                    </a:ext>
                  </a:extLst>
                </a:gridCol>
                <a:gridCol w="1296144">
                  <a:extLst>
                    <a:ext uri="{9D8B030D-6E8A-4147-A177-3AD203B41FA5}">
                      <a16:colId xmlns:a16="http://schemas.microsoft.com/office/drawing/2014/main" val="682736548"/>
                    </a:ext>
                  </a:extLst>
                </a:gridCol>
                <a:gridCol w="720080">
                  <a:extLst>
                    <a:ext uri="{9D8B030D-6E8A-4147-A177-3AD203B41FA5}">
                      <a16:colId xmlns:a16="http://schemas.microsoft.com/office/drawing/2014/main" val="20002"/>
                    </a:ext>
                  </a:extLst>
                </a:gridCol>
                <a:gridCol w="4968552">
                  <a:extLst>
                    <a:ext uri="{9D8B030D-6E8A-4147-A177-3AD203B41FA5}">
                      <a16:colId xmlns:a16="http://schemas.microsoft.com/office/drawing/2014/main" val="3765506326"/>
                    </a:ext>
                  </a:extLst>
                </a:gridCol>
                <a:gridCol w="863650">
                  <a:extLst>
                    <a:ext uri="{9D8B030D-6E8A-4147-A177-3AD203B41FA5}">
                      <a16:colId xmlns:a16="http://schemas.microsoft.com/office/drawing/2014/main" val="20003"/>
                    </a:ext>
                  </a:extLst>
                </a:gridCol>
              </a:tblGrid>
              <a:tr h="491143">
                <a:tc gridSpan="2">
                  <a:txBody>
                    <a:bodyPr/>
                    <a:lstStyle/>
                    <a:p>
                      <a:pPr algn="ctr"/>
                      <a:r>
                        <a:rPr kumimoji="1" lang="ja-JP" altLang="en-US" sz="1600" b="0" dirty="0">
                          <a:solidFill>
                            <a:schemeClr val="bg1"/>
                          </a:solidFill>
                        </a:rPr>
                        <a:t>項目</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endParaRPr kumimoji="1" lang="ja-JP" altLang="en-US"/>
                    </a:p>
                  </a:txBody>
                  <a:tcPr/>
                </a:tc>
                <a:tc>
                  <a:txBody>
                    <a:bodyPr/>
                    <a:lstStyle/>
                    <a:p>
                      <a:pPr algn="ctr"/>
                      <a:r>
                        <a:rPr kumimoji="1" lang="ja-JP" altLang="en-US" sz="1600" b="0" dirty="0">
                          <a:solidFill>
                            <a:schemeClr val="bg1"/>
                          </a:solidFill>
                        </a:rPr>
                        <a:t>番号</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kumimoji="1" lang="ja-JP" altLang="en-US" sz="1600" b="0" dirty="0">
                          <a:solidFill>
                            <a:schemeClr val="bg1"/>
                          </a:solidFill>
                        </a:rPr>
                        <a:t>チェックポイント</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kumimoji="1" lang="ja-JP" altLang="en-US" sz="1600" b="0" dirty="0">
                          <a:solidFill>
                            <a:schemeClr val="bg1"/>
                          </a:solidFill>
                        </a:rPr>
                        <a:t>チェック</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414046">
                <a:tc rowSpan="8">
                  <a:txBody>
                    <a:bodyPr/>
                    <a:lstStyle/>
                    <a:p>
                      <a:pPr algn="ctr"/>
                      <a:r>
                        <a:rPr lang="ja-JP" altLang="en-US" sz="1600" dirty="0">
                          <a:solidFill>
                            <a:schemeClr val="bg1">
                              <a:lumMod val="50000"/>
                            </a:schemeClr>
                          </a:solidFill>
                        </a:rPr>
                        <a:t>スライド</a:t>
                      </a:r>
                    </a:p>
                    <a:p>
                      <a:pPr algn="ctr"/>
                      <a:r>
                        <a:rPr lang="ja-JP" altLang="en-US" sz="1600" dirty="0">
                          <a:solidFill>
                            <a:schemeClr val="bg1">
                              <a:lumMod val="50000"/>
                            </a:schemeClr>
                          </a:solidFill>
                        </a:rPr>
                        <a:t>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3">
                  <a:txBody>
                    <a:bodyPr/>
                    <a:lstStyle/>
                    <a:p>
                      <a:pPr algn="ctr"/>
                      <a:r>
                        <a:rPr lang="ja-JP" altLang="en-US" sz="1600" dirty="0">
                          <a:solidFill>
                            <a:schemeClr val="bg1">
                              <a:lumMod val="50000"/>
                            </a:schemeClr>
                          </a:solidFill>
                        </a:rPr>
                        <a:t>図解</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en-US" altLang="ja-JP" sz="1600" dirty="0">
                          <a:solidFill>
                            <a:schemeClr val="bg1">
                              <a:lumMod val="50000"/>
                            </a:schemeClr>
                          </a:solidFill>
                        </a:rPr>
                        <a:t>8</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適切な図解が使えているか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4046">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a:endParaRPr kumimoji="1" lang="ja-JP" altLang="en-US" sz="1050" dirty="0">
                        <a:solidFill>
                          <a:schemeClr val="bg1">
                            <a:lumMod val="50000"/>
                          </a:schemeClr>
                        </a:solidFill>
                      </a:endParaRPr>
                    </a:p>
                  </a:txBody>
                  <a:tcPr/>
                </a:tc>
                <a:tc>
                  <a:txBody>
                    <a:bodyPr/>
                    <a:lstStyle/>
                    <a:p>
                      <a:pPr algn="ctr"/>
                      <a:r>
                        <a:rPr kumimoji="1" lang="en-US" altLang="ja-JP" sz="1600" dirty="0">
                          <a:solidFill>
                            <a:schemeClr val="bg1">
                              <a:lumMod val="50000"/>
                            </a:schemeClr>
                          </a:solidFill>
                        </a:rPr>
                        <a:t>9</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ピクトグラムが使えているか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4046">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a:endParaRPr kumimoji="1" lang="ja-JP" altLang="en-US" sz="1050" dirty="0">
                        <a:solidFill>
                          <a:schemeClr val="bg1">
                            <a:lumMod val="50000"/>
                          </a:schemeClr>
                        </a:solidFill>
                      </a:endParaRPr>
                    </a:p>
                  </a:txBody>
                  <a:tcPr/>
                </a:tc>
                <a:tc>
                  <a:txBody>
                    <a:bodyPr/>
                    <a:lstStyle/>
                    <a:p>
                      <a:pPr algn="ctr"/>
                      <a:r>
                        <a:rPr kumimoji="1" lang="en-US" altLang="ja-JP" sz="1600" dirty="0">
                          <a:solidFill>
                            <a:schemeClr val="bg1">
                              <a:lumMod val="50000"/>
                            </a:schemeClr>
                          </a:solidFill>
                        </a:rPr>
                        <a:t>10</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マトリクスが使えているか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414046">
                <a:tc vMerge="1">
                  <a:txBody>
                    <a:bodyPr/>
                    <a:lstStyle/>
                    <a:p>
                      <a:endParaRPr kumimoji="1" lang="ja-JP" altLang="en-US" sz="105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kumimoji="1" lang="ja-JP" altLang="en-US" sz="1600" dirty="0">
                          <a:solidFill>
                            <a:schemeClr val="bg1">
                              <a:lumMod val="50000"/>
                            </a:schemeClr>
                          </a:solidFill>
                        </a:rPr>
                        <a:t>表</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en-US" altLang="ja-JP" sz="1600" dirty="0">
                          <a:solidFill>
                            <a:schemeClr val="bg1">
                              <a:lumMod val="50000"/>
                            </a:schemeClr>
                          </a:solidFill>
                        </a:rPr>
                        <a:t>11</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先頭行・列は色で塗りつぶしているか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en-US" altLang="ja-JP"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414046">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a:endParaRPr kumimoji="1" lang="ja-JP" altLang="en-US" sz="1050" dirty="0">
                        <a:solidFill>
                          <a:schemeClr val="bg1">
                            <a:lumMod val="50000"/>
                          </a:schemeClr>
                        </a:solidFill>
                      </a:endParaRPr>
                    </a:p>
                  </a:txBody>
                  <a:tcPr/>
                </a:tc>
                <a:tc>
                  <a:txBody>
                    <a:bodyPr/>
                    <a:lstStyle/>
                    <a:p>
                      <a:pPr algn="ctr"/>
                      <a:r>
                        <a:rPr kumimoji="1" lang="en-US" altLang="ja-JP" sz="1600" dirty="0">
                          <a:solidFill>
                            <a:schemeClr val="bg1">
                              <a:lumMod val="50000"/>
                            </a:schemeClr>
                          </a:solidFill>
                        </a:rPr>
                        <a:t>12</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先頭行・列の文字は中央にあるか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414046">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r>
                        <a:rPr kumimoji="1" lang="ja-JP" altLang="en-US" sz="1600" dirty="0">
                          <a:solidFill>
                            <a:schemeClr val="bg1">
                              <a:lumMod val="50000"/>
                            </a:schemeClr>
                          </a:solidFill>
                        </a:rPr>
                        <a:t>グラフ</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en-US" altLang="ja-JP" sz="1600" dirty="0">
                          <a:solidFill>
                            <a:schemeClr val="bg1">
                              <a:lumMod val="50000"/>
                            </a:schemeClr>
                          </a:solidFill>
                        </a:rPr>
                        <a:t>13</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適切なグラフが使えているか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414046">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a:endParaRPr kumimoji="1" lang="ja-JP" altLang="en-US" sz="1050" dirty="0">
                        <a:solidFill>
                          <a:schemeClr val="bg1">
                            <a:lumMod val="50000"/>
                          </a:schemeClr>
                        </a:solidFill>
                      </a:endParaRPr>
                    </a:p>
                  </a:txBody>
                  <a:tcPr/>
                </a:tc>
                <a:tc>
                  <a:txBody>
                    <a:bodyPr/>
                    <a:lstStyle/>
                    <a:p>
                      <a:pPr algn="ctr"/>
                      <a:r>
                        <a:rPr kumimoji="1" lang="en-US" altLang="ja-JP" sz="1600" dirty="0">
                          <a:solidFill>
                            <a:schemeClr val="bg1">
                              <a:lumMod val="50000"/>
                            </a:schemeClr>
                          </a:solidFill>
                        </a:rPr>
                        <a:t>14</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データの並び順は適切か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414046">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a:endParaRPr kumimoji="1" lang="ja-JP" altLang="en-US" sz="1050" dirty="0">
                        <a:solidFill>
                          <a:schemeClr val="bg1">
                            <a:lumMod val="50000"/>
                          </a:schemeClr>
                        </a:solidFill>
                      </a:endParaRPr>
                    </a:p>
                  </a:txBody>
                  <a:tcPr/>
                </a:tc>
                <a:tc>
                  <a:txBody>
                    <a:bodyPr/>
                    <a:lstStyle/>
                    <a:p>
                      <a:pPr algn="ctr"/>
                      <a:r>
                        <a:rPr kumimoji="1" lang="en-US" altLang="ja-JP" sz="1600" dirty="0">
                          <a:solidFill>
                            <a:schemeClr val="bg1">
                              <a:lumMod val="50000"/>
                            </a:schemeClr>
                          </a:solidFill>
                        </a:rPr>
                        <a:t>15</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定性表現が使えているか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40194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5</a:t>
            </a:fld>
            <a:endParaRPr lang="ja-JP" altLang="en-US" dirty="0"/>
          </a:p>
        </p:txBody>
      </p:sp>
      <p:sp>
        <p:nvSpPr>
          <p:cNvPr id="4" name="タイトル 3"/>
          <p:cNvSpPr>
            <a:spLocks noGrp="1"/>
          </p:cNvSpPr>
          <p:nvPr>
            <p:ph type="title"/>
          </p:nvPr>
        </p:nvSpPr>
        <p:spPr/>
        <p:txBody>
          <a:bodyPr/>
          <a:lstStyle/>
          <a:p>
            <a:r>
              <a:rPr lang="ja-JP" altLang="en-US" dirty="0"/>
              <a:t>資料チェックリスト２０　「スライド表現」</a:t>
            </a:r>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graphicFrame>
        <p:nvGraphicFramePr>
          <p:cNvPr id="14" name="表 13"/>
          <p:cNvGraphicFramePr>
            <a:graphicFrameLocks noGrp="1"/>
          </p:cNvGraphicFramePr>
          <p:nvPr>
            <p:extLst>
              <p:ext uri="{D42A27DB-BD31-4B8C-83A1-F6EECF244321}">
                <p14:modId xmlns:p14="http://schemas.microsoft.com/office/powerpoint/2010/main" val="2983219648"/>
              </p:ext>
            </p:extLst>
          </p:nvPr>
        </p:nvGraphicFramePr>
        <p:xfrm>
          <a:off x="488950" y="1628774"/>
          <a:ext cx="8928100" cy="3816452"/>
        </p:xfrm>
        <a:graphic>
          <a:graphicData uri="http://schemas.openxmlformats.org/drawingml/2006/table">
            <a:tbl>
              <a:tblPr firstRow="1" bandRow="1">
                <a:tableStyleId>{5C22544A-7EE6-4342-B048-85BDC9FD1C3A}</a:tableStyleId>
              </a:tblPr>
              <a:tblGrid>
                <a:gridCol w="107967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4968552">
                  <a:extLst>
                    <a:ext uri="{9D8B030D-6E8A-4147-A177-3AD203B41FA5}">
                      <a16:colId xmlns:a16="http://schemas.microsoft.com/office/drawing/2014/main" val="3765506326"/>
                    </a:ext>
                  </a:extLst>
                </a:gridCol>
                <a:gridCol w="863650">
                  <a:extLst>
                    <a:ext uri="{9D8B030D-6E8A-4147-A177-3AD203B41FA5}">
                      <a16:colId xmlns:a16="http://schemas.microsoft.com/office/drawing/2014/main" val="20003"/>
                    </a:ext>
                  </a:extLst>
                </a:gridCol>
              </a:tblGrid>
              <a:tr h="504082">
                <a:tc gridSpan="2">
                  <a:txBody>
                    <a:bodyPr/>
                    <a:lstStyle/>
                    <a:p>
                      <a:pPr algn="ctr"/>
                      <a:r>
                        <a:rPr kumimoji="1" lang="ja-JP" altLang="en-US" sz="1600" b="0" dirty="0">
                          <a:solidFill>
                            <a:schemeClr val="bg1"/>
                          </a:solidFill>
                        </a:rPr>
                        <a:t>項目</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endParaRPr kumimoji="1" lang="ja-JP" altLang="en-US" sz="1050" b="0" dirty="0">
                        <a:solidFill>
                          <a:schemeClr val="bg1">
                            <a:lumMod val="50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600" b="0" dirty="0">
                          <a:solidFill>
                            <a:schemeClr val="bg1"/>
                          </a:solidFill>
                        </a:rPr>
                        <a:t>番号</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kumimoji="1" lang="ja-JP" altLang="en-US" sz="1600" b="0" dirty="0">
                          <a:solidFill>
                            <a:schemeClr val="bg1"/>
                          </a:solidFill>
                        </a:rPr>
                        <a:t>チェックポイント</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kumimoji="1" lang="ja-JP" altLang="en-US" sz="1600" b="0" dirty="0">
                          <a:solidFill>
                            <a:schemeClr val="bg1"/>
                          </a:solidFill>
                        </a:rPr>
                        <a:t>チェック</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662474">
                <a:tc rowSpan="5">
                  <a:txBody>
                    <a:bodyPr/>
                    <a:lstStyle/>
                    <a:p>
                      <a:pPr algn="ctr"/>
                      <a:r>
                        <a:rPr kumimoji="1" lang="ja-JP" altLang="en-US" sz="1600" dirty="0">
                          <a:solidFill>
                            <a:schemeClr val="bg1">
                              <a:lumMod val="50000"/>
                            </a:schemeClr>
                          </a:solidFill>
                        </a:rPr>
                        <a:t>スライド</a:t>
                      </a:r>
                      <a:br>
                        <a:rPr kumimoji="1" lang="en-US" altLang="ja-JP" sz="1600" dirty="0">
                          <a:solidFill>
                            <a:schemeClr val="bg1">
                              <a:lumMod val="50000"/>
                            </a:schemeClr>
                          </a:solidFill>
                        </a:rPr>
                      </a:br>
                      <a:r>
                        <a:rPr kumimoji="1" lang="ja-JP" altLang="en-US" sz="1600" dirty="0">
                          <a:solidFill>
                            <a:schemeClr val="bg1">
                              <a:lumMod val="50000"/>
                            </a:schemeClr>
                          </a:solidFill>
                        </a:rPr>
                        <a:t>表現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kumimoji="1" lang="ja-JP" altLang="en-US" sz="1600" dirty="0">
                          <a:solidFill>
                            <a:schemeClr val="bg1">
                              <a:lumMod val="50000"/>
                            </a:schemeClr>
                          </a:solidFill>
                        </a:rPr>
                        <a:t>強調</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en-US" altLang="ja-JP" sz="1600" dirty="0">
                          <a:solidFill>
                            <a:schemeClr val="bg1">
                              <a:lumMod val="50000"/>
                            </a:schemeClr>
                          </a:solidFill>
                        </a:rPr>
                        <a:t>16</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文字が強調されているか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662474">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solidFill>
                            <a:schemeClr val="bg1">
                              <a:lumMod val="50000"/>
                            </a:schemeClr>
                          </a:solidFill>
                        </a:rPr>
                        <a:t>17</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大事な部分が強調されているか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662474">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600" dirty="0">
                          <a:solidFill>
                            <a:schemeClr val="bg1">
                              <a:lumMod val="50000"/>
                            </a:schemeClr>
                          </a:solidFill>
                        </a:rPr>
                        <a:t>比較</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sz="1600" dirty="0">
                          <a:solidFill>
                            <a:schemeClr val="bg1">
                              <a:lumMod val="50000"/>
                            </a:schemeClr>
                          </a:solidFill>
                        </a:rPr>
                        <a:t>18</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比較の場合、点数や〇</a:t>
                      </a:r>
                      <a:r>
                        <a:rPr kumimoji="1" lang="en-US" altLang="ja-JP" sz="1600" b="0" dirty="0">
                          <a:solidFill>
                            <a:schemeClr val="tx1">
                              <a:lumMod val="50000"/>
                              <a:lumOff val="50000"/>
                            </a:schemeClr>
                          </a:solidFill>
                          <a:latin typeface="+mj-ea"/>
                          <a:ea typeface="+mj-ea"/>
                        </a:rPr>
                        <a:t>×</a:t>
                      </a:r>
                      <a:r>
                        <a:rPr kumimoji="1" lang="ja-JP" altLang="en-US" sz="1600" b="0" dirty="0">
                          <a:solidFill>
                            <a:schemeClr val="tx1">
                              <a:lumMod val="50000"/>
                              <a:lumOff val="50000"/>
                            </a:schemeClr>
                          </a:solidFill>
                          <a:latin typeface="+mj-ea"/>
                          <a:ea typeface="+mj-ea"/>
                        </a:rPr>
                        <a:t>などで評価が一見でわかるか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662474">
                <a:tc vMerge="1">
                  <a:txBody>
                    <a:bodyPr/>
                    <a:lstStyle/>
                    <a:p>
                      <a:endParaRPr kumimoji="1" lang="ja-JP" altLang="en-US" sz="105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600" dirty="0">
                          <a:solidFill>
                            <a:schemeClr val="bg1">
                              <a:lumMod val="50000"/>
                            </a:schemeClr>
                          </a:solidFill>
                        </a:rPr>
                        <a:t>色</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sz="1600" dirty="0">
                          <a:solidFill>
                            <a:schemeClr val="bg1">
                              <a:lumMod val="50000"/>
                            </a:schemeClr>
                          </a:solidFill>
                        </a:rPr>
                        <a:t>19</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b="0" dirty="0">
                          <a:solidFill>
                            <a:schemeClr val="tx1">
                              <a:lumMod val="50000"/>
                              <a:lumOff val="50000"/>
                            </a:schemeClr>
                          </a:solidFill>
                          <a:latin typeface="+mj-ea"/>
                          <a:ea typeface="+mj-ea"/>
                        </a:rPr>
                        <a:t>3</a:t>
                      </a:r>
                      <a:r>
                        <a:rPr kumimoji="1" lang="ja-JP" altLang="en-US" sz="1600" b="0" dirty="0">
                          <a:solidFill>
                            <a:schemeClr val="tx1">
                              <a:lumMod val="50000"/>
                              <a:lumOff val="50000"/>
                            </a:schemeClr>
                          </a:solidFill>
                          <a:latin typeface="+mj-ea"/>
                          <a:ea typeface="+mj-ea"/>
                        </a:rPr>
                        <a:t>色以下におさめられているか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662474">
                <a:tc vMerge="1">
                  <a:txBody>
                    <a:bodyPr/>
                    <a:lstStyle/>
                    <a:p>
                      <a:pPr algn="ctr"/>
                      <a:endParaRPr lang="ja-JP" altLang="en-US" sz="1600" dirty="0">
                        <a:solidFill>
                          <a:schemeClr val="bg1">
                            <a:lumMod val="50000"/>
                          </a:schemeClr>
                        </a:solidFill>
                      </a:endParaRP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600" dirty="0">
                          <a:solidFill>
                            <a:schemeClr val="bg1">
                              <a:lumMod val="50000"/>
                            </a:schemeClr>
                          </a:solidFill>
                        </a:rPr>
                        <a:t>整列</a:t>
                      </a:r>
                    </a:p>
                  </a:txBody>
                  <a:tcPr marT="10800" marB="108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sz="1600" dirty="0">
                          <a:solidFill>
                            <a:schemeClr val="bg1">
                              <a:lumMod val="50000"/>
                            </a:schemeClr>
                          </a:solidFill>
                        </a:rPr>
                        <a:t>20</a:t>
                      </a: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lumMod val="50000"/>
                              <a:lumOff val="50000"/>
                            </a:schemeClr>
                          </a:solidFill>
                          <a:latin typeface="+mj-ea"/>
                          <a:ea typeface="+mj-ea"/>
                        </a:rPr>
                        <a:t>図形の位置が縦横で揃っているか</a:t>
                      </a: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600" dirty="0">
                        <a:solidFill>
                          <a:schemeClr val="bg1">
                            <a:lumMod val="50000"/>
                          </a:schemeClr>
                        </a:solidFill>
                      </a:endParaRPr>
                    </a:p>
                  </a:txBody>
                  <a:tcPr marT="1080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454895"/>
                  </a:ext>
                </a:extLst>
              </a:tr>
            </a:tbl>
          </a:graphicData>
        </a:graphic>
      </p:graphicFrame>
    </p:spTree>
    <p:extLst>
      <p:ext uri="{BB962C8B-B14F-4D97-AF65-F5344CB8AC3E}">
        <p14:creationId xmlns:p14="http://schemas.microsoft.com/office/powerpoint/2010/main" val="176335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dirty="0"/>
              <a:t>出所：　ジムの利用に関するアンケート（</a:t>
            </a:r>
            <a:r>
              <a:rPr lang="en-US" altLang="ja-JP" dirty="0"/>
              <a:t>n=400</a:t>
            </a:r>
            <a:r>
              <a:rPr lang="ja-JP" altLang="en-US" dirty="0" err="1"/>
              <a:t>、</a:t>
            </a:r>
            <a:r>
              <a:rPr lang="en-US" altLang="ja-JP" dirty="0"/>
              <a:t>2016</a:t>
            </a:r>
            <a:r>
              <a:rPr lang="ja-JP" altLang="en-US" dirty="0"/>
              <a:t>年</a:t>
            </a:r>
            <a:r>
              <a:rPr lang="en-US" altLang="ja-JP" dirty="0"/>
              <a:t>2</a:t>
            </a:r>
            <a:r>
              <a:rPr lang="ja-JP" altLang="en-US" dirty="0"/>
              <a:t>月</a:t>
            </a:r>
            <a:r>
              <a:rPr lang="en-US" altLang="ja-JP" dirty="0"/>
              <a:t>1</a:t>
            </a:r>
            <a:r>
              <a:rPr lang="ja-JP" altLang="en-US" dirty="0"/>
              <a:t>日～</a:t>
            </a:r>
            <a:r>
              <a:rPr lang="en-US" altLang="ja-JP" dirty="0"/>
              <a:t>14</a:t>
            </a:r>
            <a:r>
              <a:rPr lang="ja-JP" altLang="en-US" dirty="0"/>
              <a:t>日実施）</a:t>
            </a: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6</a:t>
            </a:fld>
            <a:endParaRPr lang="ja-JP" altLang="en-US" dirty="0"/>
          </a:p>
        </p:txBody>
      </p:sp>
      <p:sp>
        <p:nvSpPr>
          <p:cNvPr id="4" name="タイトル 3"/>
          <p:cNvSpPr>
            <a:spLocks noGrp="1"/>
          </p:cNvSpPr>
          <p:nvPr>
            <p:ph type="title"/>
          </p:nvPr>
        </p:nvSpPr>
        <p:spPr/>
        <p:txBody>
          <a:bodyPr/>
          <a:lstStyle/>
          <a:p>
            <a:r>
              <a:rPr lang="ja-JP" altLang="en-US" dirty="0"/>
              <a:t>課題　ジムの体験に関するアンケート</a:t>
            </a:r>
            <a:endParaRPr kumimoji="1" lang="ja-JP" altLang="en-US" dirty="0"/>
          </a:p>
        </p:txBody>
      </p:sp>
      <p:sp>
        <p:nvSpPr>
          <p:cNvPr id="5" name="テキスト プレースホルダー 4"/>
          <p:cNvSpPr>
            <a:spLocks noGrp="1"/>
          </p:cNvSpPr>
          <p:nvPr>
            <p:ph type="body" sz="quarter" idx="13"/>
          </p:nvPr>
        </p:nvSpPr>
        <p:spPr/>
        <p:txBody>
          <a:bodyPr>
            <a:noAutofit/>
          </a:bodyPr>
          <a:lstStyle/>
          <a:p>
            <a:r>
              <a:rPr lang="ja-JP" altLang="en-US" dirty="0"/>
              <a:t>時間や金銭、ジムからの距離などの顧客の課題を除くと、体験が有料であること、マシンの使い方がわからないことが課題である</a:t>
            </a:r>
            <a:endParaRPr kumimoji="1" lang="ja-JP" altLang="en-US" dirty="0"/>
          </a:p>
        </p:txBody>
      </p:sp>
      <p:graphicFrame>
        <p:nvGraphicFramePr>
          <p:cNvPr id="10" name="グラフ 9"/>
          <p:cNvGraphicFramePr/>
          <p:nvPr>
            <p:extLst>
              <p:ext uri="{D42A27DB-BD31-4B8C-83A1-F6EECF244321}">
                <p14:modId xmlns:p14="http://schemas.microsoft.com/office/powerpoint/2010/main" val="2549716727"/>
              </p:ext>
            </p:extLst>
          </p:nvPr>
        </p:nvGraphicFramePr>
        <p:xfrm>
          <a:off x="1208584" y="2435926"/>
          <a:ext cx="7320136" cy="4031853"/>
        </p:xfrm>
        <a:graphic>
          <a:graphicData uri="http://schemas.openxmlformats.org/drawingml/2006/chart">
            <c:chart xmlns:c="http://schemas.openxmlformats.org/drawingml/2006/chart" xmlns:r="http://schemas.openxmlformats.org/officeDocument/2006/relationships" r:id="rId2"/>
          </a:graphicData>
        </a:graphic>
      </p:graphicFrame>
      <p:sp>
        <p:nvSpPr>
          <p:cNvPr id="12" name="テキスト ボックス 11"/>
          <p:cNvSpPr txBox="1"/>
          <p:nvPr/>
        </p:nvSpPr>
        <p:spPr>
          <a:xfrm>
            <a:off x="2576736" y="1628800"/>
            <a:ext cx="5256584" cy="584775"/>
          </a:xfrm>
          <a:prstGeom prst="rect">
            <a:avLst/>
          </a:prstGeom>
          <a:noFill/>
        </p:spPr>
        <p:txBody>
          <a:bodyPr wrap="square" rtlCol="0">
            <a:spAutoFit/>
          </a:bodyPr>
          <a:lstStyle/>
          <a:p>
            <a:pPr algn="ctr"/>
            <a:r>
              <a:rPr lang="ja-JP" altLang="en-US" sz="1600" dirty="0">
                <a:solidFill>
                  <a:schemeClr val="bg1">
                    <a:lumMod val="50000"/>
                  </a:schemeClr>
                </a:solidFill>
                <a:latin typeface="+mn-ea"/>
              </a:rPr>
              <a:t>「あなたが当ジムを体験しない理由は何ですか」</a:t>
            </a:r>
            <a:br>
              <a:rPr lang="en-US" altLang="ja-JP" sz="1600" dirty="0">
                <a:solidFill>
                  <a:schemeClr val="bg1">
                    <a:lumMod val="50000"/>
                  </a:schemeClr>
                </a:solidFill>
                <a:latin typeface="+mn-ea"/>
              </a:rPr>
            </a:br>
            <a:r>
              <a:rPr lang="en-US" altLang="ja-JP" sz="1600" dirty="0">
                <a:solidFill>
                  <a:schemeClr val="bg1">
                    <a:lumMod val="50000"/>
                  </a:schemeClr>
                </a:solidFill>
                <a:latin typeface="+mn-ea"/>
              </a:rPr>
              <a:t>(</a:t>
            </a:r>
            <a:r>
              <a:rPr lang="ja-JP" altLang="en-US" sz="1600" dirty="0">
                <a:solidFill>
                  <a:schemeClr val="bg1">
                    <a:lumMod val="50000"/>
                  </a:schemeClr>
                </a:solidFill>
                <a:latin typeface="+mn-ea"/>
              </a:rPr>
              <a:t>ジム入会に興味ありと答えた人対象、</a:t>
            </a:r>
            <a:r>
              <a:rPr lang="en-US" altLang="ja-JP" sz="1600" dirty="0">
                <a:solidFill>
                  <a:schemeClr val="bg1">
                    <a:lumMod val="50000"/>
                  </a:schemeClr>
                </a:solidFill>
                <a:latin typeface="+mn-ea"/>
              </a:rPr>
              <a:t>n=50)</a:t>
            </a:r>
          </a:p>
        </p:txBody>
      </p:sp>
      <p:cxnSp>
        <p:nvCxnSpPr>
          <p:cNvPr id="13" name="直線コネクタ 12"/>
          <p:cNvCxnSpPr/>
          <p:nvPr/>
        </p:nvCxnSpPr>
        <p:spPr>
          <a:xfrm>
            <a:off x="3142568" y="2204864"/>
            <a:ext cx="4042680"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8263438" y="356297"/>
            <a:ext cx="1440160" cy="3600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dirty="0">
                <a:solidFill>
                  <a:schemeClr val="bg1"/>
                </a:solidFill>
              </a:rPr>
              <a:t>チェック前</a:t>
            </a:r>
          </a:p>
        </p:txBody>
      </p:sp>
    </p:spTree>
    <p:extLst>
      <p:ext uri="{BB962C8B-B14F-4D97-AF65-F5344CB8AC3E}">
        <p14:creationId xmlns:p14="http://schemas.microsoft.com/office/powerpoint/2010/main" val="278034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704528" y="4509120"/>
            <a:ext cx="6944047" cy="13681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 name="フッター プレースホルダー 1"/>
          <p:cNvSpPr>
            <a:spLocks noGrp="1"/>
          </p:cNvSpPr>
          <p:nvPr>
            <p:ph type="ftr" sz="quarter" idx="11"/>
          </p:nvPr>
        </p:nvSpPr>
        <p:spPr/>
        <p:txBody>
          <a:bodyPr/>
          <a:lstStyle/>
          <a:p>
            <a:r>
              <a:rPr lang="ja-JP" altLang="en-US" dirty="0"/>
              <a:t>出所：　ジムの利用に関するアンケート（</a:t>
            </a:r>
            <a:r>
              <a:rPr lang="en-US" altLang="ja-JP" dirty="0"/>
              <a:t>n=400</a:t>
            </a:r>
            <a:r>
              <a:rPr lang="ja-JP" altLang="en-US" dirty="0" err="1"/>
              <a:t>、</a:t>
            </a:r>
            <a:r>
              <a:rPr lang="en-US" altLang="ja-JP" dirty="0"/>
              <a:t>2016</a:t>
            </a:r>
            <a:r>
              <a:rPr lang="ja-JP" altLang="en-US" dirty="0"/>
              <a:t>年</a:t>
            </a:r>
            <a:r>
              <a:rPr lang="en-US" altLang="ja-JP" dirty="0"/>
              <a:t>2</a:t>
            </a:r>
            <a:r>
              <a:rPr lang="ja-JP" altLang="en-US" dirty="0"/>
              <a:t>月</a:t>
            </a:r>
            <a:r>
              <a:rPr lang="en-US" altLang="ja-JP" dirty="0"/>
              <a:t>1</a:t>
            </a:r>
            <a:r>
              <a:rPr lang="ja-JP" altLang="en-US" dirty="0"/>
              <a:t>日～</a:t>
            </a:r>
            <a:r>
              <a:rPr lang="en-US" altLang="ja-JP" dirty="0"/>
              <a:t>14</a:t>
            </a:r>
            <a:r>
              <a:rPr lang="ja-JP" altLang="en-US" dirty="0"/>
              <a:t>日実施）</a:t>
            </a: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7</a:t>
            </a:fld>
            <a:endParaRPr lang="ja-JP" altLang="en-US" dirty="0"/>
          </a:p>
        </p:txBody>
      </p:sp>
      <p:sp>
        <p:nvSpPr>
          <p:cNvPr id="4" name="タイトル 3"/>
          <p:cNvSpPr>
            <a:spLocks noGrp="1"/>
          </p:cNvSpPr>
          <p:nvPr>
            <p:ph type="title"/>
          </p:nvPr>
        </p:nvSpPr>
        <p:spPr/>
        <p:txBody>
          <a:bodyPr/>
          <a:lstStyle/>
          <a:p>
            <a:r>
              <a:rPr lang="ja-JP" altLang="en-US" dirty="0"/>
              <a:t>課題　ジムの体験に関するアンケート</a:t>
            </a:r>
            <a:endParaRPr kumimoji="1" lang="ja-JP" altLang="en-US" dirty="0"/>
          </a:p>
        </p:txBody>
      </p:sp>
      <p:sp>
        <p:nvSpPr>
          <p:cNvPr id="5" name="テキスト プレースホルダー 4"/>
          <p:cNvSpPr>
            <a:spLocks noGrp="1"/>
          </p:cNvSpPr>
          <p:nvPr>
            <p:ph type="body" sz="quarter" idx="13"/>
          </p:nvPr>
        </p:nvSpPr>
        <p:spPr/>
        <p:txBody>
          <a:bodyPr>
            <a:noAutofit/>
          </a:bodyPr>
          <a:lstStyle/>
          <a:p>
            <a:r>
              <a:rPr lang="ja-JP" altLang="en-US" dirty="0"/>
              <a:t>時間や金銭、ジムからの距離などの顧客の課題を除くと、体験が有料であること、マシンの使い方がわからないことが課題である</a:t>
            </a:r>
            <a:endParaRPr kumimoji="1" lang="ja-JP" altLang="en-US" dirty="0"/>
          </a:p>
        </p:txBody>
      </p:sp>
      <p:graphicFrame>
        <p:nvGraphicFramePr>
          <p:cNvPr id="10" name="グラフ 9"/>
          <p:cNvGraphicFramePr/>
          <p:nvPr>
            <p:extLst/>
          </p:nvPr>
        </p:nvGraphicFramePr>
        <p:xfrm>
          <a:off x="704528" y="2276872"/>
          <a:ext cx="7320136" cy="4031853"/>
        </p:xfrm>
        <a:graphic>
          <a:graphicData uri="http://schemas.openxmlformats.org/drawingml/2006/chart">
            <c:chart xmlns:c="http://schemas.openxmlformats.org/drawingml/2006/chart" xmlns:r="http://schemas.openxmlformats.org/officeDocument/2006/relationships" r:id="rId2"/>
          </a:graphicData>
        </a:graphic>
      </p:graphicFrame>
      <p:sp>
        <p:nvSpPr>
          <p:cNvPr id="12" name="テキスト ボックス 11"/>
          <p:cNvSpPr txBox="1"/>
          <p:nvPr/>
        </p:nvSpPr>
        <p:spPr>
          <a:xfrm>
            <a:off x="2576736" y="1628800"/>
            <a:ext cx="5256584" cy="584775"/>
          </a:xfrm>
          <a:prstGeom prst="rect">
            <a:avLst/>
          </a:prstGeom>
          <a:noFill/>
        </p:spPr>
        <p:txBody>
          <a:bodyPr wrap="square" rtlCol="0">
            <a:spAutoFit/>
          </a:bodyPr>
          <a:lstStyle/>
          <a:p>
            <a:pPr algn="ctr"/>
            <a:r>
              <a:rPr lang="ja-JP" altLang="en-US" sz="1600" dirty="0">
                <a:solidFill>
                  <a:schemeClr val="bg1">
                    <a:lumMod val="50000"/>
                  </a:schemeClr>
                </a:solidFill>
                <a:latin typeface="+mn-ea"/>
              </a:rPr>
              <a:t>「あなたが当ジムを体験しない理由は何ですか」</a:t>
            </a:r>
            <a:br>
              <a:rPr lang="en-US" altLang="ja-JP" sz="1600" dirty="0">
                <a:solidFill>
                  <a:schemeClr val="bg1">
                    <a:lumMod val="50000"/>
                  </a:schemeClr>
                </a:solidFill>
                <a:latin typeface="+mn-ea"/>
              </a:rPr>
            </a:br>
            <a:r>
              <a:rPr lang="en-US" altLang="ja-JP" sz="1600" dirty="0">
                <a:solidFill>
                  <a:schemeClr val="bg1">
                    <a:lumMod val="50000"/>
                  </a:schemeClr>
                </a:solidFill>
                <a:latin typeface="+mn-ea"/>
              </a:rPr>
              <a:t>(</a:t>
            </a:r>
            <a:r>
              <a:rPr lang="ja-JP" altLang="en-US" sz="1600" dirty="0">
                <a:solidFill>
                  <a:schemeClr val="bg1">
                    <a:lumMod val="50000"/>
                  </a:schemeClr>
                </a:solidFill>
                <a:latin typeface="+mn-ea"/>
              </a:rPr>
              <a:t>ジム入会に興味ありと答えた人対象、</a:t>
            </a:r>
            <a:r>
              <a:rPr lang="en-US" altLang="ja-JP" sz="1600" dirty="0">
                <a:solidFill>
                  <a:schemeClr val="bg1">
                    <a:lumMod val="50000"/>
                  </a:schemeClr>
                </a:solidFill>
                <a:latin typeface="+mn-ea"/>
              </a:rPr>
              <a:t>n=50)</a:t>
            </a:r>
          </a:p>
        </p:txBody>
      </p:sp>
      <p:cxnSp>
        <p:nvCxnSpPr>
          <p:cNvPr id="13" name="直線コネクタ 12"/>
          <p:cNvCxnSpPr/>
          <p:nvPr/>
        </p:nvCxnSpPr>
        <p:spPr>
          <a:xfrm>
            <a:off x="3142568" y="2204864"/>
            <a:ext cx="4042680"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sp>
        <p:nvSpPr>
          <p:cNvPr id="7" name="矢印: 左 6"/>
          <p:cNvSpPr/>
          <p:nvPr/>
        </p:nvSpPr>
        <p:spPr>
          <a:xfrm>
            <a:off x="7692603" y="4869160"/>
            <a:ext cx="288032" cy="504056"/>
          </a:xfrm>
          <a:prstGeom prst="lef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8" name="テキスト ボックス 7"/>
          <p:cNvSpPr txBox="1"/>
          <p:nvPr/>
        </p:nvSpPr>
        <p:spPr>
          <a:xfrm>
            <a:off x="8000602" y="4705689"/>
            <a:ext cx="1316386" cy="923330"/>
          </a:xfrm>
          <a:prstGeom prst="rect">
            <a:avLst/>
          </a:prstGeom>
          <a:noFill/>
        </p:spPr>
        <p:txBody>
          <a:bodyPr wrap="none" rtlCol="0">
            <a:spAutoFit/>
          </a:bodyPr>
          <a:lstStyle/>
          <a:p>
            <a:r>
              <a:rPr kumimoji="1" lang="ja-JP" altLang="en-US" dirty="0">
                <a:solidFill>
                  <a:schemeClr val="accent6">
                    <a:lumMod val="75000"/>
                  </a:schemeClr>
                </a:solidFill>
                <a:latin typeface="+mj-ea"/>
                <a:ea typeface="+mj-ea"/>
              </a:rPr>
              <a:t>ジムが</a:t>
            </a:r>
            <a:br>
              <a:rPr kumimoji="1" lang="en-US" altLang="ja-JP" dirty="0">
                <a:solidFill>
                  <a:schemeClr val="accent6">
                    <a:lumMod val="75000"/>
                  </a:schemeClr>
                </a:solidFill>
                <a:latin typeface="+mj-ea"/>
                <a:ea typeface="+mj-ea"/>
              </a:rPr>
            </a:br>
            <a:r>
              <a:rPr kumimoji="1" lang="ja-JP" altLang="en-US" dirty="0">
                <a:solidFill>
                  <a:schemeClr val="accent6">
                    <a:lumMod val="75000"/>
                  </a:schemeClr>
                </a:solidFill>
                <a:latin typeface="+mj-ea"/>
                <a:ea typeface="+mj-ea"/>
              </a:rPr>
              <a:t>取り組み</a:t>
            </a:r>
            <a:br>
              <a:rPr kumimoji="1" lang="en-US" altLang="ja-JP" dirty="0">
                <a:solidFill>
                  <a:schemeClr val="accent6">
                    <a:lumMod val="75000"/>
                  </a:schemeClr>
                </a:solidFill>
                <a:latin typeface="+mj-ea"/>
                <a:ea typeface="+mj-ea"/>
              </a:rPr>
            </a:br>
            <a:r>
              <a:rPr kumimoji="1" lang="ja-JP" altLang="en-US" dirty="0">
                <a:solidFill>
                  <a:schemeClr val="accent6">
                    <a:lumMod val="75000"/>
                  </a:schemeClr>
                </a:solidFill>
                <a:latin typeface="+mj-ea"/>
                <a:ea typeface="+mj-ea"/>
              </a:rPr>
              <a:t>可能な課題</a:t>
            </a:r>
          </a:p>
        </p:txBody>
      </p:sp>
      <p:sp>
        <p:nvSpPr>
          <p:cNvPr id="15" name="正方形/長方形 14"/>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チェック後</a:t>
            </a:r>
          </a:p>
        </p:txBody>
      </p:sp>
    </p:spTree>
    <p:extLst>
      <p:ext uri="{BB962C8B-B14F-4D97-AF65-F5344CB8AC3E}">
        <p14:creationId xmlns:p14="http://schemas.microsoft.com/office/powerpoint/2010/main" val="112643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704528" y="4509120"/>
            <a:ext cx="6944047" cy="13681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 name="フッター プレースホルダー 1"/>
          <p:cNvSpPr>
            <a:spLocks noGrp="1"/>
          </p:cNvSpPr>
          <p:nvPr>
            <p:ph type="ftr" sz="quarter" idx="11"/>
          </p:nvPr>
        </p:nvSpPr>
        <p:spPr/>
        <p:txBody>
          <a:bodyPr/>
          <a:lstStyle/>
          <a:p>
            <a:r>
              <a:rPr lang="ja-JP" altLang="en-US" dirty="0"/>
              <a:t>出所：　ジムの利用に関するアンケート（</a:t>
            </a:r>
            <a:r>
              <a:rPr lang="en-US" altLang="ja-JP" dirty="0"/>
              <a:t>n=400</a:t>
            </a:r>
            <a:r>
              <a:rPr lang="ja-JP" altLang="en-US" dirty="0" err="1"/>
              <a:t>、</a:t>
            </a:r>
            <a:r>
              <a:rPr lang="en-US" altLang="ja-JP" dirty="0"/>
              <a:t>2016</a:t>
            </a:r>
            <a:r>
              <a:rPr lang="ja-JP" altLang="en-US" dirty="0"/>
              <a:t>年</a:t>
            </a:r>
            <a:r>
              <a:rPr lang="en-US" altLang="ja-JP" dirty="0"/>
              <a:t>2</a:t>
            </a:r>
            <a:r>
              <a:rPr lang="ja-JP" altLang="en-US" dirty="0"/>
              <a:t>月</a:t>
            </a:r>
            <a:r>
              <a:rPr lang="en-US" altLang="ja-JP" dirty="0"/>
              <a:t>1</a:t>
            </a:r>
            <a:r>
              <a:rPr lang="ja-JP" altLang="en-US" dirty="0"/>
              <a:t>日～</a:t>
            </a:r>
            <a:r>
              <a:rPr lang="en-US" altLang="ja-JP" dirty="0"/>
              <a:t>14</a:t>
            </a:r>
            <a:r>
              <a:rPr lang="ja-JP" altLang="en-US" dirty="0"/>
              <a:t>日実施）</a:t>
            </a: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8</a:t>
            </a:fld>
            <a:endParaRPr lang="ja-JP" altLang="en-US" dirty="0"/>
          </a:p>
        </p:txBody>
      </p:sp>
      <p:sp>
        <p:nvSpPr>
          <p:cNvPr id="4" name="タイトル 3"/>
          <p:cNvSpPr>
            <a:spLocks noGrp="1"/>
          </p:cNvSpPr>
          <p:nvPr>
            <p:ph type="title"/>
          </p:nvPr>
        </p:nvSpPr>
        <p:spPr/>
        <p:txBody>
          <a:bodyPr/>
          <a:lstStyle/>
          <a:p>
            <a:r>
              <a:rPr lang="ja-JP" altLang="en-US" dirty="0"/>
              <a:t>課題　ジムの体験に関するアンケート</a:t>
            </a:r>
            <a:endParaRPr kumimoji="1" lang="ja-JP" altLang="en-US" dirty="0"/>
          </a:p>
        </p:txBody>
      </p:sp>
      <p:sp>
        <p:nvSpPr>
          <p:cNvPr id="5" name="テキスト プレースホルダー 4"/>
          <p:cNvSpPr>
            <a:spLocks noGrp="1"/>
          </p:cNvSpPr>
          <p:nvPr>
            <p:ph type="body" sz="quarter" idx="13"/>
          </p:nvPr>
        </p:nvSpPr>
        <p:spPr/>
        <p:txBody>
          <a:bodyPr vert="horz" lIns="91440" tIns="45720" rIns="91440" bIns="45720" rtlCol="0">
            <a:noAutofit/>
          </a:bodyPr>
          <a:lstStyle/>
          <a:p>
            <a:r>
              <a:rPr lang="ja-JP" altLang="en-US" dirty="0"/>
              <a:t>時間や金銭、ジムからの距離などの顧客の課題を除くと、体験が有料であること、マシンの使い方がわからないことが課題である</a:t>
            </a:r>
          </a:p>
        </p:txBody>
      </p:sp>
      <p:graphicFrame>
        <p:nvGraphicFramePr>
          <p:cNvPr id="10" name="グラフ 9"/>
          <p:cNvGraphicFramePr/>
          <p:nvPr>
            <p:extLst/>
          </p:nvPr>
        </p:nvGraphicFramePr>
        <p:xfrm>
          <a:off x="704528" y="2276872"/>
          <a:ext cx="7320136" cy="4031853"/>
        </p:xfrm>
        <a:graphic>
          <a:graphicData uri="http://schemas.openxmlformats.org/drawingml/2006/chart">
            <c:chart xmlns:c="http://schemas.openxmlformats.org/drawingml/2006/chart" xmlns:r="http://schemas.openxmlformats.org/officeDocument/2006/relationships" r:id="rId2"/>
          </a:graphicData>
        </a:graphic>
      </p:graphicFrame>
      <p:sp>
        <p:nvSpPr>
          <p:cNvPr id="12" name="テキスト ボックス 11"/>
          <p:cNvSpPr txBox="1"/>
          <p:nvPr/>
        </p:nvSpPr>
        <p:spPr>
          <a:xfrm>
            <a:off x="2576736" y="1628800"/>
            <a:ext cx="5256584" cy="584775"/>
          </a:xfrm>
          <a:prstGeom prst="rect">
            <a:avLst/>
          </a:prstGeom>
          <a:noFill/>
        </p:spPr>
        <p:txBody>
          <a:bodyPr wrap="square" rtlCol="0">
            <a:spAutoFit/>
          </a:bodyPr>
          <a:lstStyle/>
          <a:p>
            <a:pPr algn="ctr"/>
            <a:r>
              <a:rPr lang="ja-JP" altLang="en-US" sz="1600" dirty="0">
                <a:solidFill>
                  <a:schemeClr val="bg1">
                    <a:lumMod val="50000"/>
                  </a:schemeClr>
                </a:solidFill>
                <a:latin typeface="+mn-ea"/>
              </a:rPr>
              <a:t>「あなたが当ジムを体験しない理由は何ですか」</a:t>
            </a:r>
            <a:br>
              <a:rPr lang="en-US" altLang="ja-JP" sz="1600" dirty="0">
                <a:solidFill>
                  <a:schemeClr val="bg1">
                    <a:lumMod val="50000"/>
                  </a:schemeClr>
                </a:solidFill>
                <a:latin typeface="+mn-ea"/>
              </a:rPr>
            </a:br>
            <a:r>
              <a:rPr lang="en-US" altLang="ja-JP" sz="1600" dirty="0">
                <a:solidFill>
                  <a:schemeClr val="bg1">
                    <a:lumMod val="50000"/>
                  </a:schemeClr>
                </a:solidFill>
                <a:latin typeface="+mn-ea"/>
              </a:rPr>
              <a:t>(</a:t>
            </a:r>
            <a:r>
              <a:rPr lang="ja-JP" altLang="en-US" sz="1600" dirty="0">
                <a:solidFill>
                  <a:schemeClr val="bg1">
                    <a:lumMod val="50000"/>
                  </a:schemeClr>
                </a:solidFill>
                <a:latin typeface="+mn-ea"/>
              </a:rPr>
              <a:t>ジム入会に興味ありと答えた人対象、</a:t>
            </a:r>
            <a:r>
              <a:rPr lang="en-US" altLang="ja-JP" sz="1600" dirty="0">
                <a:solidFill>
                  <a:schemeClr val="bg1">
                    <a:lumMod val="50000"/>
                  </a:schemeClr>
                </a:solidFill>
                <a:latin typeface="+mn-ea"/>
              </a:rPr>
              <a:t>n=50)</a:t>
            </a:r>
          </a:p>
        </p:txBody>
      </p:sp>
      <p:cxnSp>
        <p:nvCxnSpPr>
          <p:cNvPr id="13" name="直線コネクタ 12"/>
          <p:cNvCxnSpPr/>
          <p:nvPr/>
        </p:nvCxnSpPr>
        <p:spPr>
          <a:xfrm>
            <a:off x="3142568" y="2204864"/>
            <a:ext cx="4042680"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sp>
        <p:nvSpPr>
          <p:cNvPr id="7" name="矢印: 左 6"/>
          <p:cNvSpPr/>
          <p:nvPr/>
        </p:nvSpPr>
        <p:spPr>
          <a:xfrm>
            <a:off x="7692603" y="4869160"/>
            <a:ext cx="288032" cy="504056"/>
          </a:xfrm>
          <a:prstGeom prst="lef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8" name="テキスト ボックス 7"/>
          <p:cNvSpPr txBox="1"/>
          <p:nvPr/>
        </p:nvSpPr>
        <p:spPr>
          <a:xfrm>
            <a:off x="8000602" y="4705689"/>
            <a:ext cx="1316386" cy="923330"/>
          </a:xfrm>
          <a:prstGeom prst="rect">
            <a:avLst/>
          </a:prstGeom>
          <a:noFill/>
        </p:spPr>
        <p:txBody>
          <a:bodyPr wrap="none" rtlCol="0">
            <a:spAutoFit/>
          </a:bodyPr>
          <a:lstStyle/>
          <a:p>
            <a:r>
              <a:rPr kumimoji="1" lang="ja-JP" altLang="en-US" dirty="0">
                <a:solidFill>
                  <a:schemeClr val="accent6">
                    <a:lumMod val="75000"/>
                  </a:schemeClr>
                </a:solidFill>
                <a:latin typeface="+mj-ea"/>
                <a:ea typeface="+mj-ea"/>
              </a:rPr>
              <a:t>ジムが</a:t>
            </a:r>
            <a:br>
              <a:rPr kumimoji="1" lang="en-US" altLang="ja-JP" dirty="0">
                <a:solidFill>
                  <a:schemeClr val="accent6">
                    <a:lumMod val="75000"/>
                  </a:schemeClr>
                </a:solidFill>
                <a:latin typeface="+mj-ea"/>
                <a:ea typeface="+mj-ea"/>
              </a:rPr>
            </a:br>
            <a:r>
              <a:rPr kumimoji="1" lang="ja-JP" altLang="en-US" dirty="0">
                <a:solidFill>
                  <a:schemeClr val="accent6">
                    <a:lumMod val="75000"/>
                  </a:schemeClr>
                </a:solidFill>
                <a:latin typeface="+mj-ea"/>
                <a:ea typeface="+mj-ea"/>
              </a:rPr>
              <a:t>取り組み</a:t>
            </a:r>
            <a:br>
              <a:rPr kumimoji="1" lang="en-US" altLang="ja-JP" dirty="0">
                <a:solidFill>
                  <a:schemeClr val="accent6">
                    <a:lumMod val="75000"/>
                  </a:schemeClr>
                </a:solidFill>
                <a:latin typeface="+mj-ea"/>
                <a:ea typeface="+mj-ea"/>
              </a:rPr>
            </a:br>
            <a:r>
              <a:rPr kumimoji="1" lang="ja-JP" altLang="en-US" dirty="0">
                <a:solidFill>
                  <a:schemeClr val="accent6">
                    <a:lumMod val="75000"/>
                  </a:schemeClr>
                </a:solidFill>
                <a:latin typeface="+mj-ea"/>
                <a:ea typeface="+mj-ea"/>
              </a:rPr>
              <a:t>可能な課題</a:t>
            </a:r>
          </a:p>
        </p:txBody>
      </p:sp>
      <p:sp>
        <p:nvSpPr>
          <p:cNvPr id="14" name="正方形/長方形 13"/>
          <p:cNvSpPr/>
          <p:nvPr/>
        </p:nvSpPr>
        <p:spPr>
          <a:xfrm>
            <a:off x="2792760" y="2276872"/>
            <a:ext cx="4899843" cy="3653324"/>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16" name="テキスト ボックス 15"/>
          <p:cNvSpPr txBox="1"/>
          <p:nvPr/>
        </p:nvSpPr>
        <p:spPr>
          <a:xfrm>
            <a:off x="4132623" y="6289963"/>
            <a:ext cx="2359941"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⑬適切なグラフが使えている</a:t>
            </a:r>
            <a:endParaRPr kumimoji="1" lang="ja-JP" altLang="en-US" sz="1400" b="1" dirty="0">
              <a:solidFill>
                <a:schemeClr val="accent6">
                  <a:lumMod val="75000"/>
                </a:schemeClr>
              </a:solidFill>
              <a:latin typeface="+mj-ea"/>
              <a:ea typeface="+mj-ea"/>
            </a:endParaRPr>
          </a:p>
        </p:txBody>
      </p:sp>
      <p:sp>
        <p:nvSpPr>
          <p:cNvPr id="17" name="テキスト ボックス 16"/>
          <p:cNvSpPr txBox="1"/>
          <p:nvPr/>
        </p:nvSpPr>
        <p:spPr>
          <a:xfrm>
            <a:off x="5146479" y="2365285"/>
            <a:ext cx="2165978"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⑭データの並び順は適切</a:t>
            </a:r>
            <a:endParaRPr kumimoji="1" lang="ja-JP" altLang="en-US" sz="1400" b="1" dirty="0">
              <a:solidFill>
                <a:schemeClr val="accent6">
                  <a:lumMod val="75000"/>
                </a:schemeClr>
              </a:solidFill>
              <a:latin typeface="+mj-ea"/>
              <a:ea typeface="+mj-ea"/>
            </a:endParaRPr>
          </a:p>
        </p:txBody>
      </p:sp>
      <p:sp>
        <p:nvSpPr>
          <p:cNvPr id="18" name="テキスト ボックス 17"/>
          <p:cNvSpPr txBox="1"/>
          <p:nvPr/>
        </p:nvSpPr>
        <p:spPr>
          <a:xfrm>
            <a:off x="7712249" y="4307743"/>
            <a:ext cx="2093843" cy="307777"/>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⑮定性表現が使えている</a:t>
            </a:r>
            <a:endParaRPr kumimoji="1" lang="ja-JP" altLang="en-US" sz="1400" b="1" dirty="0">
              <a:solidFill>
                <a:schemeClr val="accent6">
                  <a:lumMod val="75000"/>
                </a:schemeClr>
              </a:solidFill>
              <a:latin typeface="+mj-ea"/>
              <a:ea typeface="+mj-ea"/>
            </a:endParaRPr>
          </a:p>
        </p:txBody>
      </p:sp>
      <p:sp>
        <p:nvSpPr>
          <p:cNvPr id="19" name="正方形/長方形 18"/>
          <p:cNvSpPr/>
          <p:nvPr/>
        </p:nvSpPr>
        <p:spPr>
          <a:xfrm>
            <a:off x="7692603" y="4632644"/>
            <a:ext cx="2079848" cy="106942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0" name="正方形/長方形 19"/>
          <p:cNvSpPr/>
          <p:nvPr/>
        </p:nvSpPr>
        <p:spPr>
          <a:xfrm>
            <a:off x="640854" y="4509120"/>
            <a:ext cx="6954197" cy="1409104"/>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1" name="テキスト ボックス 20"/>
          <p:cNvSpPr txBox="1"/>
          <p:nvPr/>
        </p:nvSpPr>
        <p:spPr>
          <a:xfrm>
            <a:off x="488950" y="6000948"/>
            <a:ext cx="1963999" cy="523220"/>
          </a:xfrm>
          <a:prstGeom prst="rect">
            <a:avLst/>
          </a:prstGeom>
          <a:noFill/>
        </p:spPr>
        <p:txBody>
          <a:bodyPr wrap="none" rtlCol="0">
            <a:spAutoFit/>
          </a:bodyPr>
          <a:lstStyle/>
          <a:p>
            <a:r>
              <a:rPr lang="ja-JP" altLang="en-US" sz="1400" b="1" dirty="0">
                <a:solidFill>
                  <a:schemeClr val="accent6">
                    <a:lumMod val="75000"/>
                  </a:schemeClr>
                </a:solidFill>
                <a:latin typeface="+mj-ea"/>
                <a:ea typeface="+mj-ea"/>
              </a:rPr>
              <a:t>⑰大事な部分の背景が</a:t>
            </a:r>
            <a:br>
              <a:rPr lang="en-US" altLang="ja-JP" sz="1400" b="1" dirty="0">
                <a:solidFill>
                  <a:schemeClr val="accent6">
                    <a:lumMod val="75000"/>
                  </a:schemeClr>
                </a:solidFill>
                <a:latin typeface="+mj-ea"/>
                <a:ea typeface="+mj-ea"/>
              </a:rPr>
            </a:br>
            <a:r>
              <a:rPr lang="ja-JP" altLang="en-US" sz="1400" b="1" dirty="0">
                <a:solidFill>
                  <a:schemeClr val="accent6">
                    <a:lumMod val="75000"/>
                  </a:schemeClr>
                </a:solidFill>
                <a:latin typeface="+mj-ea"/>
                <a:ea typeface="+mj-ea"/>
              </a:rPr>
              <a:t>強調されている</a:t>
            </a:r>
            <a:endParaRPr kumimoji="1" lang="ja-JP" altLang="en-US" sz="1400" b="1" dirty="0">
              <a:solidFill>
                <a:schemeClr val="accent6">
                  <a:lumMod val="75000"/>
                </a:schemeClr>
              </a:solidFill>
              <a:latin typeface="+mj-ea"/>
              <a:ea typeface="+mj-ea"/>
            </a:endParaRPr>
          </a:p>
        </p:txBody>
      </p:sp>
      <p:sp>
        <p:nvSpPr>
          <p:cNvPr id="22" name="正方形/長方形 21"/>
          <p:cNvSpPr/>
          <p:nvPr/>
        </p:nvSpPr>
        <p:spPr>
          <a:xfrm>
            <a:off x="8263438" y="356297"/>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b="1" dirty="0"/>
              <a:t>チェック例</a:t>
            </a:r>
          </a:p>
        </p:txBody>
      </p:sp>
    </p:spTree>
    <p:extLst>
      <p:ext uri="{BB962C8B-B14F-4D97-AF65-F5344CB8AC3E}">
        <p14:creationId xmlns:p14="http://schemas.microsoft.com/office/powerpoint/2010/main" val="252756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9</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a:t>
            </a:r>
            <a:endParaRPr kumimoji="1" lang="ja-JP" altLang="en-US" dirty="0"/>
          </a:p>
        </p:txBody>
      </p:sp>
      <p:sp>
        <p:nvSpPr>
          <p:cNvPr id="6" name="テキスト プレースホルダー 5"/>
          <p:cNvSpPr>
            <a:spLocks noGrp="1"/>
          </p:cNvSpPr>
          <p:nvPr>
            <p:ph type="body" sz="quarter" idx="13"/>
          </p:nvPr>
        </p:nvSpPr>
        <p:spPr/>
        <p:txBody>
          <a:bodyPr vert="horz" lIns="91440" tIns="45720" rIns="91440" bIns="45720" rtlCol="0">
            <a:noAutofit/>
          </a:bodyPr>
          <a:lstStyle/>
          <a:p>
            <a:endParaRPr lang="ja-JP" altLang="en-US"/>
          </a:p>
        </p:txBody>
      </p:sp>
      <p:sp>
        <p:nvSpPr>
          <p:cNvPr id="7" name="正方形/長方形 6"/>
          <p:cNvSpPr/>
          <p:nvPr/>
        </p:nvSpPr>
        <p:spPr>
          <a:xfrm>
            <a:off x="488950" y="1844824"/>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endParaRPr kumimoji="1" lang="ja-JP" altLang="en-US" dirty="0">
              <a:latin typeface="+mj-ea"/>
              <a:ea typeface="+mj-ea"/>
            </a:endParaRPr>
          </a:p>
        </p:txBody>
      </p:sp>
      <p:sp>
        <p:nvSpPr>
          <p:cNvPr id="8" name="正方形/長方形 7"/>
          <p:cNvSpPr/>
          <p:nvPr/>
        </p:nvSpPr>
        <p:spPr>
          <a:xfrm>
            <a:off x="488950" y="328480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br>
              <a:rPr lang="en-US" altLang="ja-JP" dirty="0">
                <a:latin typeface="+mj-ea"/>
                <a:ea typeface="+mj-ea"/>
              </a:rPr>
            </a:br>
            <a:r>
              <a:rPr lang="ja-JP" altLang="en-US" dirty="0">
                <a:latin typeface="+mj-ea"/>
                <a:ea typeface="+mj-ea"/>
              </a:rPr>
              <a:t>無料トレーナー体験</a:t>
            </a:r>
          </a:p>
        </p:txBody>
      </p:sp>
      <p:sp>
        <p:nvSpPr>
          <p:cNvPr id="9" name="正方形/長方形 8"/>
          <p:cNvSpPr/>
          <p:nvPr/>
        </p:nvSpPr>
        <p:spPr>
          <a:xfrm>
            <a:off x="488950" y="4725330"/>
            <a:ext cx="2159794" cy="93610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21" name="コンテンツ プレースホルダー 1"/>
          <p:cNvSpPr txBox="1">
            <a:spLocks/>
          </p:cNvSpPr>
          <p:nvPr/>
        </p:nvSpPr>
        <p:spPr>
          <a:xfrm>
            <a:off x="2648743" y="1880831"/>
            <a:ext cx="6768307" cy="9359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chemeClr val="bg1">
                    <a:lumMod val="50000"/>
                  </a:schemeClr>
                </a:solidFill>
                <a:latin typeface="+mj-ea"/>
                <a:ea typeface="+mj-ea"/>
              </a:rPr>
              <a:t>従来</a:t>
            </a:r>
            <a:r>
              <a:rPr lang="en-US" altLang="ja-JP" sz="1600" dirty="0">
                <a:solidFill>
                  <a:schemeClr val="bg1">
                    <a:lumMod val="50000"/>
                  </a:schemeClr>
                </a:solidFill>
                <a:latin typeface="+mj-ea"/>
                <a:ea typeface="+mj-ea"/>
              </a:rPr>
              <a:t>1,000</a:t>
            </a:r>
            <a:r>
              <a:rPr lang="ja-JP" altLang="en-US" sz="1600" dirty="0">
                <a:solidFill>
                  <a:schemeClr val="bg1">
                    <a:lumMod val="50000"/>
                  </a:schemeClr>
                </a:solidFill>
                <a:latin typeface="+mj-ea"/>
                <a:ea typeface="+mj-ea"/>
              </a:rPr>
              <a:t>円と有料だった</a:t>
            </a:r>
            <a:r>
              <a:rPr lang="ja-JP" altLang="en-US" sz="1600" dirty="0">
                <a:solidFill>
                  <a:schemeClr val="bg1">
                    <a:lumMod val="50000"/>
                  </a:schemeClr>
                </a:solidFill>
                <a:latin typeface="+mn-ea"/>
                <a:ea typeface="+mn-ea"/>
              </a:rPr>
              <a:t>フィットネスの利用券を無料化してチラシ</a:t>
            </a:r>
            <a:r>
              <a:rPr lang="ja-JP" altLang="en-US" sz="1600" dirty="0">
                <a:solidFill>
                  <a:schemeClr val="bg1">
                    <a:lumMod val="50000"/>
                  </a:schemeClr>
                </a:solidFill>
                <a:latin typeface="+mj-ea"/>
                <a:ea typeface="+mj-ea"/>
              </a:rPr>
              <a:t>の形で従来の配布エリアに配布</a:t>
            </a:r>
            <a:endParaRPr lang="en-US" altLang="ja-JP" sz="1600" dirty="0">
              <a:solidFill>
                <a:schemeClr val="bg1">
                  <a:lumMod val="50000"/>
                </a:schemeClr>
              </a:solidFill>
              <a:latin typeface="+mj-ea"/>
              <a:ea typeface="+mj-ea"/>
            </a:endParaRPr>
          </a:p>
        </p:txBody>
      </p:sp>
      <p:sp>
        <p:nvSpPr>
          <p:cNvPr id="22" name="コンテンツ プレースホルダー 1"/>
          <p:cNvSpPr txBox="1">
            <a:spLocks/>
          </p:cNvSpPr>
          <p:nvPr/>
        </p:nvSpPr>
        <p:spPr>
          <a:xfrm>
            <a:off x="2648743" y="3284800"/>
            <a:ext cx="6768307" cy="1069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chemeClr val="bg1">
                    <a:lumMod val="50000"/>
                  </a:schemeClr>
                </a:solidFill>
                <a:latin typeface="+mn-ea"/>
                <a:ea typeface="+mn-ea"/>
              </a:rPr>
              <a:t>無料券</a:t>
            </a:r>
            <a:r>
              <a:rPr lang="ja-JP" altLang="en-US" sz="1600" dirty="0">
                <a:solidFill>
                  <a:schemeClr val="bg1">
                    <a:lumMod val="50000"/>
                  </a:schemeClr>
                </a:solidFill>
                <a:latin typeface="+mj-ea"/>
                <a:ea typeface="+mj-ea"/>
              </a:rPr>
              <a:t>のみだけでなく、トレーナーの協力を得て</a:t>
            </a:r>
            <a:r>
              <a:rPr lang="ja-JP" altLang="en-US" sz="1600" dirty="0">
                <a:solidFill>
                  <a:schemeClr val="bg1">
                    <a:lumMod val="50000"/>
                  </a:schemeClr>
                </a:solidFill>
                <a:latin typeface="+mn-ea"/>
                <a:ea typeface="+mn-ea"/>
              </a:rPr>
              <a:t>無料トレーナー体験を</a:t>
            </a:r>
            <a:endParaRPr lang="en-US" altLang="ja-JP" sz="1600" dirty="0">
              <a:solidFill>
                <a:schemeClr val="bg1">
                  <a:lumMod val="50000"/>
                </a:schemeClr>
              </a:solidFill>
              <a:latin typeface="+mn-ea"/>
              <a:ea typeface="+mn-ea"/>
            </a:endParaRPr>
          </a:p>
          <a:p>
            <a:pPr marL="85725" indent="314325" defTabSz="763588" fontAlgn="ctr">
              <a:lnSpc>
                <a:spcPts val="2500"/>
              </a:lnSpc>
              <a:spcBef>
                <a:spcPts val="0"/>
              </a:spcBef>
              <a:buNone/>
            </a:pPr>
            <a:r>
              <a:rPr lang="ja-JP" altLang="en-US" sz="1600" dirty="0">
                <a:solidFill>
                  <a:schemeClr val="bg1">
                    <a:lumMod val="50000"/>
                  </a:schemeClr>
                </a:solidFill>
                <a:latin typeface="+mn-ea"/>
                <a:ea typeface="+mn-ea"/>
              </a:rPr>
              <a:t>提供</a:t>
            </a:r>
            <a:r>
              <a:rPr lang="ja-JP" altLang="en-US" sz="1600" dirty="0">
                <a:solidFill>
                  <a:schemeClr val="bg1">
                    <a:lumMod val="50000"/>
                  </a:schemeClr>
                </a:solidFill>
                <a:latin typeface="+mj-ea"/>
                <a:ea typeface="+mj-ea"/>
              </a:rPr>
              <a:t>し、入会率のアップを狙う</a:t>
            </a:r>
            <a:endParaRPr lang="en-US" altLang="ja-JP" sz="1600" dirty="0">
              <a:solidFill>
                <a:schemeClr val="bg1">
                  <a:lumMod val="50000"/>
                </a:schemeClr>
              </a:solidFill>
              <a:latin typeface="+mj-ea"/>
              <a:ea typeface="+mj-ea"/>
            </a:endParaRPr>
          </a:p>
        </p:txBody>
      </p:sp>
      <p:sp>
        <p:nvSpPr>
          <p:cNvPr id="23" name="コンテンツ プレースホルダー 1"/>
          <p:cNvSpPr txBox="1">
            <a:spLocks/>
          </p:cNvSpPr>
          <p:nvPr/>
        </p:nvSpPr>
        <p:spPr>
          <a:xfrm>
            <a:off x="2648743" y="4725330"/>
            <a:ext cx="6768307" cy="8555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solidFill>
                  <a:schemeClr val="bg1">
                    <a:lumMod val="50000"/>
                  </a:schemeClr>
                </a:solidFill>
                <a:latin typeface="+mj-ea"/>
                <a:ea typeface="+mj-ea"/>
              </a:rPr>
              <a:t>すでに当フィットネスの良さを理解している</a:t>
            </a:r>
            <a:r>
              <a:rPr lang="ja-JP" altLang="en-US" sz="1600" dirty="0">
                <a:solidFill>
                  <a:schemeClr val="bg1">
                    <a:lumMod val="50000"/>
                  </a:schemeClr>
                </a:solidFill>
                <a:latin typeface="+mn-ea"/>
                <a:ea typeface="+mn-ea"/>
              </a:rPr>
              <a:t>会員の友人のみを対象にして無料体験キャンペーン</a:t>
            </a:r>
            <a:r>
              <a:rPr lang="ja-JP" altLang="en-US" sz="1600" dirty="0">
                <a:solidFill>
                  <a:schemeClr val="bg1">
                    <a:lumMod val="50000"/>
                  </a:schemeClr>
                </a:solidFill>
                <a:latin typeface="+mj-ea"/>
                <a:ea typeface="+mj-ea"/>
              </a:rPr>
              <a:t>を行い、顧客の掘り起こしを狙う</a:t>
            </a:r>
          </a:p>
        </p:txBody>
      </p:sp>
      <p:sp>
        <p:nvSpPr>
          <p:cNvPr id="13" name="矢印: 五方向 11"/>
          <p:cNvSpPr/>
          <p:nvPr/>
        </p:nvSpPr>
        <p:spPr>
          <a:xfrm>
            <a:off x="60331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4" name="矢印: 五方向 17"/>
          <p:cNvSpPr/>
          <p:nvPr/>
        </p:nvSpPr>
        <p:spPr>
          <a:xfrm>
            <a:off x="7127121" y="368487"/>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5" name="矢印: 五方向 18"/>
          <p:cNvSpPr/>
          <p:nvPr/>
        </p:nvSpPr>
        <p:spPr>
          <a:xfrm>
            <a:off x="6597872" y="365894"/>
            <a:ext cx="537463" cy="433000"/>
          </a:xfrm>
          <a:prstGeom prst="homePlate">
            <a:avLst>
              <a:gd name="adj" fmla="val 394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16" name="矢印: 五方向 19"/>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
        <p:nvSpPr>
          <p:cNvPr id="17" name="正方形/長方形 16"/>
          <p:cNvSpPr/>
          <p:nvPr/>
        </p:nvSpPr>
        <p:spPr>
          <a:xfrm>
            <a:off x="8263438" y="356297"/>
            <a:ext cx="1440160" cy="3600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sz="1600" dirty="0">
                <a:solidFill>
                  <a:schemeClr val="bg1"/>
                </a:solidFill>
              </a:rPr>
              <a:t>チェック前</a:t>
            </a:r>
          </a:p>
        </p:txBody>
      </p:sp>
    </p:spTree>
    <p:extLst>
      <p:ext uri="{BB962C8B-B14F-4D97-AF65-F5344CB8AC3E}">
        <p14:creationId xmlns:p14="http://schemas.microsoft.com/office/powerpoint/2010/main" val="134075714"/>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a:solidFill>
              <a:srgbClr val="4D4D4D"/>
            </a:solidFill>
            <a:latin typeface="+mn-ea"/>
          </a:defRPr>
        </a:defPPr>
      </a:lstStyle>
      <a:style>
        <a:lnRef idx="1">
          <a:schemeClr val="accent1"/>
        </a:lnRef>
        <a:fillRef idx="2">
          <a:schemeClr val="accent1"/>
        </a:fillRef>
        <a:effectRef idx="1">
          <a:schemeClr val="accent1"/>
        </a:effectRef>
        <a:fontRef idx="minor">
          <a:schemeClr val="dk1"/>
        </a:fontRef>
      </a:style>
    </a:spDef>
    <a:txDef>
      <a:spPr>
        <a:noFill/>
      </a:spPr>
      <a:bodyPr wrap="square" rtlCol="0">
        <a:spAutoFit/>
      </a:bodyPr>
      <a:lstStyle>
        <a:defPPr>
          <a:defRPr sz="1400" dirty="0">
            <a:latin typeface="+mn-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27611</TotalTime>
  <Words>2679</Words>
  <Application>Microsoft Office PowerPoint</Application>
  <PresentationFormat>A4 210 x 297 mm</PresentationFormat>
  <Paragraphs>435</Paragraphs>
  <Slides>26</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Arial Unicode MS</vt:lpstr>
      <vt:lpstr>Meiryo UI</vt:lpstr>
      <vt:lpstr>ＭＳ Ｐゴシック</vt:lpstr>
      <vt:lpstr>Arial</vt:lpstr>
      <vt:lpstr>1_Office テーマ</vt:lpstr>
      <vt:lpstr>資料チェックリスト２０</vt:lpstr>
      <vt:lpstr>本チェックリストの使い方</vt:lpstr>
      <vt:lpstr>資料チェックリスト２０　「目的」「ストーリーライン」「スライドレイアウト」</vt:lpstr>
      <vt:lpstr>資料チェックリスト２０　「スライドタイプ」</vt:lpstr>
      <vt:lpstr>資料チェックリスト２０　「スライド表現」</vt:lpstr>
      <vt:lpstr>課題　ジムの体験に関するアンケート</vt:lpstr>
      <vt:lpstr>課題　ジムの体験に関するアンケート</vt:lpstr>
      <vt:lpstr>課題　ジムの体験に関するアンケート</vt:lpstr>
      <vt:lpstr>入会者増加のためのプロモーション案</vt:lpstr>
      <vt:lpstr>入会者増加のためのプロモーション案</vt:lpstr>
      <vt:lpstr>入会者増加のためのプロモーション案</vt:lpstr>
      <vt:lpstr>入会者増加のためのプロモーション案の比較</vt:lpstr>
      <vt:lpstr>入会者増加のためのプロモーション案の比較</vt:lpstr>
      <vt:lpstr>入会者増加のためのプロモーション案の比較</vt:lpstr>
      <vt:lpstr>解決策（詳細）　トレーナー付き無料体験の内容</vt:lpstr>
      <vt:lpstr>解決策（詳細）　トレーナー付き無料体験の内容</vt:lpstr>
      <vt:lpstr>解決策（詳細）　トレーナー付き無料体験の内容</vt:lpstr>
      <vt:lpstr>解決策　プロモーション施策入会者見込み計算</vt:lpstr>
      <vt:lpstr>解決策　プロモーション施策入会者見込み計算</vt:lpstr>
      <vt:lpstr>解決策　プロモーション施策入会者見込み計算</vt:lpstr>
      <vt:lpstr>参考用</vt:lpstr>
      <vt:lpstr>課題　ジムの体験に関するアンケート</vt:lpstr>
      <vt:lpstr>入会者増加のためのプロモーション案</vt:lpstr>
      <vt:lpstr>入会者増加のためのプロモーション案の比較</vt:lpstr>
      <vt:lpstr>解決策（詳細）　トレーナー付き無料体験の内容</vt:lpstr>
      <vt:lpstr>解決策　プロモーション施策入会者見込み計算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Junichiro MATSUGAMI</dc:creator>
  <cp:lastModifiedBy>junichiro matsugami</cp:lastModifiedBy>
  <cp:revision>546</cp:revision>
  <cp:lastPrinted>2014-01-26T16:38:26Z</cp:lastPrinted>
  <dcterms:created xsi:type="dcterms:W3CDTF">2010-08-14T15:39:40Z</dcterms:created>
  <dcterms:modified xsi:type="dcterms:W3CDTF">2017-10-23T12:05:42Z</dcterms:modified>
</cp:coreProperties>
</file>