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415" r:id="rId2"/>
    <p:sldId id="578" r:id="rId3"/>
    <p:sldId id="579" r:id="rId4"/>
    <p:sldId id="580" r:id="rId5"/>
    <p:sldId id="581" r:id="rId6"/>
    <p:sldId id="583" r:id="rId7"/>
    <p:sldId id="585" r:id="rId8"/>
    <p:sldId id="586" r:id="rId9"/>
    <p:sldId id="589" r:id="rId10"/>
    <p:sldId id="591" r:id="rId11"/>
    <p:sldId id="593" r:id="rId12"/>
    <p:sldId id="595" r:id="rId13"/>
    <p:sldId id="598" r:id="rId14"/>
    <p:sldId id="612" r:id="rId15"/>
    <p:sldId id="601" r:id="rId16"/>
    <p:sldId id="603" r:id="rId17"/>
    <p:sldId id="606" r:id="rId18"/>
    <p:sldId id="608" r:id="rId19"/>
    <p:sldId id="610" r:id="rId20"/>
    <p:sldId id="613" r:id="rId21"/>
    <p:sldId id="637" r:id="rId22"/>
    <p:sldId id="615" r:id="rId23"/>
    <p:sldId id="621" r:id="rId24"/>
    <p:sldId id="625" r:id="rId25"/>
    <p:sldId id="623" r:id="rId26"/>
    <p:sldId id="638" r:id="rId27"/>
    <p:sldId id="629" r:id="rId28"/>
    <p:sldId id="631" r:id="rId29"/>
    <p:sldId id="831" r:id="rId30"/>
    <p:sldId id="634" r:id="rId31"/>
    <p:sldId id="636" r:id="rId32"/>
    <p:sldId id="691" r:id="rId33"/>
    <p:sldId id="692" r:id="rId34"/>
    <p:sldId id="693" r:id="rId35"/>
    <p:sldId id="694" r:id="rId36"/>
    <p:sldId id="695" r:id="rId37"/>
    <p:sldId id="577" r:id="rId38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3" pos="1623" userDrawn="1">
          <p15:clr>
            <a:srgbClr val="A4A3A4"/>
          </p15:clr>
        </p15:guide>
        <p15:guide id="4" pos="3574" userDrawn="1">
          <p15:clr>
            <a:srgbClr val="A4A3A4"/>
          </p15:clr>
        </p15:guide>
        <p15:guide id="5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D4D4D"/>
    <a:srgbClr val="000000"/>
    <a:srgbClr val="333333"/>
    <a:srgbClr val="DDE9F7"/>
    <a:srgbClr val="C0C0C0"/>
    <a:srgbClr val="B6DF8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7" autoAdjust="0"/>
    <p:restoredTop sz="94976" autoAdjust="0"/>
  </p:normalViewPr>
  <p:slideViewPr>
    <p:cSldViewPr showGuides="1">
      <p:cViewPr varScale="1">
        <p:scale>
          <a:sx n="75" d="100"/>
          <a:sy n="75" d="100"/>
        </p:scale>
        <p:origin x="676" y="52"/>
      </p:cViewPr>
      <p:guideLst>
        <p:guide orient="horz" pos="572"/>
        <p:guide pos="1623"/>
        <p:guide pos="3574"/>
        <p:guide pos="852"/>
      </p:guideLst>
    </p:cSldViewPr>
  </p:slideViewPr>
  <p:outlineViewPr>
    <p:cViewPr>
      <p:scale>
        <a:sx n="33" d="100"/>
        <a:sy n="33" d="100"/>
      </p:scale>
      <p:origin x="0" y="-6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48"/>
    </p:cViewPr>
  </p:sorterViewPr>
  <p:notesViewPr>
    <p:cSldViewPr showGuides="1">
      <p:cViewPr varScale="1">
        <p:scale>
          <a:sx n="50" d="100"/>
          <a:sy n="50" d="100"/>
        </p:scale>
        <p:origin x="-269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__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_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352184860523748E-2"/>
          <c:y val="0.11199964211572479"/>
          <c:w val="0.87232991554190342"/>
          <c:h val="0.8039372539370078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#,##0_ 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6-4CF0-93F3-2860546BF4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1F497D">
                <a:lumMod val="40000"/>
                <a:lumOff val="60000"/>
              </a:srgbClr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#,##0_ </c:formatCode>
                <c:ptCount val="1"/>
                <c:pt idx="0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6-4CF0-93F3-2860546BF4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1F497D">
                <a:lumMod val="20000"/>
                <a:lumOff val="80000"/>
              </a:srgbClr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Sheet1!$D$2</c:f>
              <c:numCache>
                <c:formatCode>#,##0_ 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F6-4CF0-93F3-2860546BF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2379392"/>
        <c:axId val="242389376"/>
      </c:barChart>
      <c:catAx>
        <c:axId val="24237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2389376"/>
        <c:crosses val="autoZero"/>
        <c:auto val="1"/>
        <c:lblAlgn val="ctr"/>
        <c:lblOffset val="100"/>
        <c:noMultiLvlLbl val="0"/>
      </c:catAx>
      <c:valAx>
        <c:axId val="242389376"/>
        <c:scaling>
          <c:orientation val="minMax"/>
          <c:max val="1500"/>
        </c:scaling>
        <c:delete val="0"/>
        <c:axPos val="l"/>
        <c:numFmt formatCode="#,##0_ 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85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2379392"/>
        <c:crosses val="autoZero"/>
        <c:crossBetween val="between"/>
        <c:majorUnit val="5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55048345391953"/>
          <c:y val="0.24877311174866532"/>
          <c:w val="0.74013442857440437"/>
          <c:h val="0.719028233454537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A社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110</c:v>
                </c:pt>
                <c:pt idx="1">
                  <c:v>65</c:v>
                </c:pt>
                <c:pt idx="2">
                  <c:v>45</c:v>
                </c:pt>
                <c:pt idx="3">
                  <c:v>43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9-48E0-ADFB-6720363CE0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4936064"/>
        <c:axId val="244954240"/>
      </c:barChart>
      <c:catAx>
        <c:axId val="244936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4954240"/>
        <c:crosses val="autoZero"/>
        <c:auto val="1"/>
        <c:lblAlgn val="ctr"/>
        <c:lblOffset val="100"/>
        <c:noMultiLvlLbl val="0"/>
      </c:catAx>
      <c:valAx>
        <c:axId val="24495424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4936064"/>
        <c:crosses val="autoZero"/>
        <c:crossBetween val="between"/>
        <c:majorUnit val="4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753868044727032E-2"/>
          <c:y val="0.14539988440822352"/>
          <c:w val="0.87957277084822905"/>
          <c:h val="0.73160518025495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A社売上（億円）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197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2400</c:v>
                </c:pt>
                <c:pt idx="1">
                  <c:v>2500</c:v>
                </c:pt>
                <c:pt idx="2">
                  <c:v>2300</c:v>
                </c:pt>
                <c:pt idx="3">
                  <c:v>2450</c:v>
                </c:pt>
                <c:pt idx="4">
                  <c:v>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6-4672-8C4F-281C05D57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45452160"/>
        <c:axId val="245490816"/>
      </c:barChart>
      <c:catAx>
        <c:axId val="24545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5490816"/>
        <c:crosses val="autoZero"/>
        <c:auto val="1"/>
        <c:lblAlgn val="ctr"/>
        <c:lblOffset val="100"/>
        <c:noMultiLvlLbl val="0"/>
      </c:catAx>
      <c:valAx>
        <c:axId val="245490816"/>
        <c:scaling>
          <c:orientation val="minMax"/>
          <c:min val="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5452160"/>
        <c:crosses val="autoZero"/>
        <c:crossBetween val="between"/>
        <c:majorUnit val="100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66860933721868"/>
          <c:y val="0.1850841549859551"/>
          <c:w val="0.79589714646558596"/>
          <c:h val="0.603039530572757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 cmpd="sng" algn="ctr">
              <a:solidFill>
                <a:srgbClr val="1F497D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1F497D"/>
              </a:solidFill>
              <a:ln w="6350" cap="flat" cmpd="sng" algn="ctr">
                <a:noFill/>
                <a:prstDash val="solid"/>
                <a:round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～10</c:v>
                </c:pt>
                <c:pt idx="1">
                  <c:v>10～30</c:v>
                </c:pt>
                <c:pt idx="2">
                  <c:v>30～50</c:v>
                </c:pt>
                <c:pt idx="3">
                  <c:v>50～100</c:v>
                </c:pt>
                <c:pt idx="4">
                  <c:v>100～200</c:v>
                </c:pt>
                <c:pt idx="5">
                  <c:v>200～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19-4122-AF6B-9EB8C7F0BD4B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triangle"/>
            <c:size val="9"/>
            <c:spPr>
              <a:solidFill>
                <a:srgbClr val="4F81BD"/>
              </a:solidFill>
              <a:ln w="6350" cap="flat" cmpd="sng" algn="ctr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～10</c:v>
                </c:pt>
                <c:pt idx="1">
                  <c:v>10～30</c:v>
                </c:pt>
                <c:pt idx="2">
                  <c:v>30～50</c:v>
                </c:pt>
                <c:pt idx="3">
                  <c:v>50～100</c:v>
                </c:pt>
                <c:pt idx="4">
                  <c:v>100～200</c:v>
                </c:pt>
                <c:pt idx="5">
                  <c:v>200～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19-4122-AF6B-9EB8C7F0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247808"/>
        <c:axId val="246237440"/>
      </c:lineChart>
      <c:valAx>
        <c:axId val="246237440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247808"/>
        <c:crosses val="autoZero"/>
        <c:crossBetween val="between"/>
        <c:majorUnit val="5"/>
      </c:valAx>
      <c:catAx>
        <c:axId val="246247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237440"/>
        <c:crosses val="autoZero"/>
        <c:auto val="1"/>
        <c:lblAlgn val="ctr"/>
        <c:lblOffset val="100"/>
        <c:noMultiLvlLbl val="0"/>
      </c:catAx>
      <c:spPr>
        <a:noFill/>
        <a:ln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ja-JP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8911895808546"/>
          <c:y val="0.20293923174829473"/>
          <c:w val="0.79387945041250596"/>
          <c:h val="0.66544983473935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rgbClr val="4F81BD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2.8</c:v>
                </c:pt>
                <c:pt idx="4">
                  <c:v>3</c:v>
                </c:pt>
                <c:pt idx="5">
                  <c:v>3</c:v>
                </c:pt>
                <c:pt idx="6">
                  <c:v>5.5</c:v>
                </c:pt>
                <c:pt idx="7">
                  <c:v>4</c:v>
                </c:pt>
                <c:pt idx="8">
                  <c:v>5</c:v>
                </c:pt>
                <c:pt idx="9">
                  <c:v>4.5</c:v>
                </c:pt>
                <c:pt idx="10">
                  <c:v>7</c:v>
                </c:pt>
                <c:pt idx="11">
                  <c:v>6</c:v>
                </c:pt>
                <c:pt idx="12">
                  <c:v>6.2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1</c:v>
                </c:pt>
                <c:pt idx="1">
                  <c:v>1.2</c:v>
                </c:pt>
                <c:pt idx="2">
                  <c:v>2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1.9</c:v>
                </c:pt>
                <c:pt idx="7">
                  <c:v>2.2999999999999998</c:v>
                </c:pt>
                <c:pt idx="8">
                  <c:v>3</c:v>
                </c:pt>
                <c:pt idx="9">
                  <c:v>1.8</c:v>
                </c:pt>
                <c:pt idx="10">
                  <c:v>2.5</c:v>
                </c:pt>
                <c:pt idx="11">
                  <c:v>3</c:v>
                </c:pt>
                <c:pt idx="12">
                  <c:v>2.5</c:v>
                </c:pt>
                <c:pt idx="13">
                  <c:v>3.3</c:v>
                </c:pt>
                <c:pt idx="14">
                  <c:v>2.5</c:v>
                </c:pt>
                <c:pt idx="15">
                  <c:v>3.2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8F-449B-88F8-430352245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861760"/>
        <c:axId val="243859840"/>
      </c:scatterChart>
      <c:valAx>
        <c:axId val="24385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3861760"/>
        <c:crosses val="autoZero"/>
        <c:crossBetween val="midCat"/>
        <c:majorUnit val="1"/>
      </c:valAx>
      <c:valAx>
        <c:axId val="24386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3859840"/>
        <c:crosses val="autoZero"/>
        <c:crossBetween val="midCat"/>
      </c:valAx>
      <c:spPr>
        <a:noFill/>
        <a:ln w="6350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0.72475</cdr:x>
      <cdr:y>0.41133</cdr:y>
    </cdr:from>
    <cdr:to>
      <cdr:x>0.842</cdr:x>
      <cdr:y>0.49464</cdr:y>
    </cdr:to>
    <cdr:sp macro="" textlink="">
      <cdr:nvSpPr>
        <cdr:cNvPr id="2" name="テキスト ボックス 18">
          <a:extLst xmlns:a="http://schemas.openxmlformats.org/drawingml/2006/main">
            <a:ext uri="{FF2B5EF4-FFF2-40B4-BE49-F238E27FC236}">
              <a16:creationId xmlns:a16="http://schemas.microsoft.com/office/drawing/2014/main" id="{C19839C5-4A24-44FF-A26D-5D4F483CC588}"/>
            </a:ext>
          </a:extLst>
        </cdr:cNvPr>
        <cdr:cNvSpPr txBox="1"/>
      </cdr:nvSpPr>
      <cdr:spPr>
        <a:xfrm xmlns:a="http://schemas.openxmlformats.org/drawingml/2006/main">
          <a:off x="4418076" y="1671645"/>
          <a:ext cx="71475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600" dirty="0">
              <a:solidFill>
                <a:schemeClr val="bg1">
                  <a:lumMod val="50000"/>
                </a:schemeClr>
              </a:solidFill>
            </a:rPr>
            <a:t>C</a:t>
          </a:r>
          <a:endParaRPr kumimoji="1" lang="ja-JP" altLang="en-US" sz="16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0.72475</cdr:x>
      <cdr:y>0.54399</cdr:y>
    </cdr:from>
    <cdr:to>
      <cdr:x>0.842</cdr:x>
      <cdr:y>0.6273</cdr:y>
    </cdr:to>
    <cdr:sp macro="" textlink="">
      <cdr:nvSpPr>
        <cdr:cNvPr id="3" name="テキスト ボックス 18">
          <a:extLst xmlns:a="http://schemas.openxmlformats.org/drawingml/2006/main">
            <a:ext uri="{FF2B5EF4-FFF2-40B4-BE49-F238E27FC236}">
              <a16:creationId xmlns:a16="http://schemas.microsoft.com/office/drawing/2014/main" id="{0E4FE4CA-5BD6-4A58-B512-11F0904BDF4B}"/>
            </a:ext>
          </a:extLst>
        </cdr:cNvPr>
        <cdr:cNvSpPr txBox="1"/>
      </cdr:nvSpPr>
      <cdr:spPr>
        <a:xfrm xmlns:a="http://schemas.openxmlformats.org/drawingml/2006/main">
          <a:off x="4418076" y="2210775"/>
          <a:ext cx="71475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600" dirty="0">
              <a:solidFill>
                <a:schemeClr val="bg1">
                  <a:lumMod val="50000"/>
                </a:schemeClr>
              </a:solidFill>
            </a:rPr>
            <a:t>B</a:t>
          </a:r>
          <a:endParaRPr kumimoji="1" lang="ja-JP" altLang="en-US" sz="16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0.72475</cdr:x>
      <cdr:y>0.7807</cdr:y>
    </cdr:from>
    <cdr:to>
      <cdr:x>0.842</cdr:x>
      <cdr:y>0.86401</cdr:y>
    </cdr:to>
    <cdr:sp macro="" textlink="">
      <cdr:nvSpPr>
        <cdr:cNvPr id="4" name="テキスト ボックス 18">
          <a:extLst xmlns:a="http://schemas.openxmlformats.org/drawingml/2006/main">
            <a:ext uri="{FF2B5EF4-FFF2-40B4-BE49-F238E27FC236}">
              <a16:creationId xmlns:a16="http://schemas.microsoft.com/office/drawing/2014/main" id="{0E4FE4CA-5BD6-4A58-B512-11F0904BDF4B}"/>
            </a:ext>
          </a:extLst>
        </cdr:cNvPr>
        <cdr:cNvSpPr txBox="1"/>
      </cdr:nvSpPr>
      <cdr:spPr>
        <a:xfrm xmlns:a="http://schemas.openxmlformats.org/drawingml/2006/main">
          <a:off x="4418076" y="3172765"/>
          <a:ext cx="71475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600" dirty="0">
              <a:solidFill>
                <a:schemeClr val="bg1">
                  <a:lumMod val="50000"/>
                </a:schemeClr>
              </a:solidFill>
            </a:rPr>
            <a:t>A</a:t>
          </a:r>
          <a:endParaRPr kumimoji="1" lang="ja-JP" altLang="en-US" sz="16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0.39632</cdr:x>
      <cdr:y>0.01346</cdr:y>
    </cdr:from>
    <cdr:to>
      <cdr:x>0.60368</cdr:x>
      <cdr:y>0.11062</cdr:y>
    </cdr:to>
    <cdr:sp macro="" textlink="">
      <cdr:nvSpPr>
        <cdr:cNvPr id="2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3192F1A4-E543-46C4-B7D5-F4B20D75082A}"/>
            </a:ext>
          </a:extLst>
        </cdr:cNvPr>
        <cdr:cNvSpPr txBox="1"/>
      </cdr:nvSpPr>
      <cdr:spPr>
        <a:xfrm xmlns:a="http://schemas.openxmlformats.org/drawingml/2006/main">
          <a:off x="3196110" y="55436"/>
          <a:ext cx="1672253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algn="ctr" defTabSz="914400" rtl="0" eaLnBrk="1" latinLnBrk="0" hangingPunct="1"/>
          <a:endParaRPr kumimoji="1" lang="ja-JP" altLang="en-US" sz="2000" b="0" i="0" u="none" strike="noStrike" kern="1200" spc="0" baseline="0" dirty="0">
            <a:solidFill>
              <a:prstClr val="black">
                <a:lumMod val="65000"/>
                <a:lumOff val="35000"/>
              </a:prstClr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0.39632</cdr:x>
      <cdr:y>0.02814</cdr:y>
    </cdr:from>
    <cdr:to>
      <cdr:x>0.60368</cdr:x>
      <cdr:y>0.13102</cdr:y>
    </cdr:to>
    <cdr:sp macro="" textlink="">
      <cdr:nvSpPr>
        <cdr:cNvPr id="2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3192F1A4-E543-46C4-B7D5-F4B20D75082A}"/>
            </a:ext>
          </a:extLst>
        </cdr:cNvPr>
        <cdr:cNvSpPr txBox="1"/>
      </cdr:nvSpPr>
      <cdr:spPr>
        <a:xfrm xmlns:a="http://schemas.openxmlformats.org/drawingml/2006/main">
          <a:off x="3196123" y="109436"/>
          <a:ext cx="167225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indent="0" algn="ctr" defTabSz="914400" rtl="0" eaLnBrk="1" latinLnBrk="0" hangingPunct="1"/>
          <a:endParaRPr kumimoji="1" lang="ja-JP" altLang="en-US" sz="2000" b="0" i="0" u="none" strike="noStrike" kern="1200" spc="0" baseline="0" dirty="0">
            <a:solidFill>
              <a:prstClr val="black">
                <a:lumMod val="65000"/>
                <a:lumOff val="35000"/>
              </a:prstClr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0.397</cdr:x>
      <cdr:y>0.03731</cdr:y>
    </cdr:from>
    <cdr:to>
      <cdr:x>0.60471</cdr:x>
      <cdr:y>0.1376</cdr:y>
    </cdr:to>
    <cdr:sp macro="" textlink="">
      <cdr:nvSpPr>
        <cdr:cNvPr id="2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3192F1A4-E543-46C4-B7D5-F4B20D75082A}"/>
            </a:ext>
          </a:extLst>
        </cdr:cNvPr>
        <cdr:cNvSpPr txBox="1"/>
      </cdr:nvSpPr>
      <cdr:spPr>
        <a:xfrm xmlns:a="http://schemas.openxmlformats.org/drawingml/2006/main">
          <a:off x="3196098" y="148870"/>
          <a:ext cx="1672253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indent="0" algn="ctr" defTabSz="914400" rtl="0" eaLnBrk="1" latinLnBrk="0" hangingPunct="1"/>
          <a:endParaRPr kumimoji="1" lang="ja-JP" altLang="en-US" sz="2000" b="0" i="0" u="none" strike="noStrike" kern="1200" spc="0" baseline="0" dirty="0">
            <a:solidFill>
              <a:prstClr val="black">
                <a:lumMod val="65000"/>
                <a:lumOff val="35000"/>
              </a:prstClr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93AEEDAA-138E-467C-BD93-27AE9BBEACBA}" type="datetimeFigureOut">
              <a:rPr lang="ja-JP" altLang="en-US" smtClean="0"/>
              <a:pPr/>
              <a:t>2020/3/3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4" tIns="47728" rIns="95454" bIns="4772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454" tIns="47728" rIns="95454" bIns="47728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2387BCBC-5AA8-4F2B-B14D-5C8B2E94AE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78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7200" y="590417"/>
            <a:ext cx="2304488" cy="951058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2174917" y="6059987"/>
            <a:ext cx="7692629" cy="768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0" anchor="b">
            <a:spAutoFit/>
          </a:bodyPr>
          <a:lstStyle/>
          <a:p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2018 by Rubato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lang="en-US" altLang="ja-JP" sz="500" b="0" dirty="0">
              <a:latin typeface="+mn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No part of this publication may be reproduced, stored in a retrieval system, or transmitted in any form or by any means —</a:t>
            </a:r>
            <a:b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electronic, mechanical, photocopying, recording, or otherwise — without the permission of 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R</a:t>
            </a:r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ubato</a:t>
            </a:r>
            <a:r>
              <a:rPr lang="en-US" altLang="ja-JP" sz="90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lang="en-US" altLang="ja-JP" sz="900" b="0" dirty="0">
              <a:latin typeface="+mn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l"/>
            <a:r>
              <a:rPr lang="en-US" altLang="ja-JP" sz="9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This document provides an outline of a presentation and is incomplete without the accompanying oral commentary and discussion.</a:t>
            </a:r>
          </a:p>
          <a:p>
            <a:pPr algn="l"/>
            <a:r>
              <a:rPr lang="en-US" altLang="ja-JP" sz="1100" b="0" dirty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COMPANY CONFIDENTIAL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101398" y="2296890"/>
            <a:ext cx="6743464" cy="10382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 </a:t>
            </a:r>
            <a:r>
              <a:rPr kumimoji="1" lang="en-US" altLang="ja-JP" dirty="0" err="1"/>
              <a:t>ver.xx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910662" y="4052664"/>
            <a:ext cx="6934200" cy="17526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rgbClr val="4D4D4D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年月日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名前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0"/>
            <a:ext cx="12865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7964857" y="1196753"/>
            <a:ext cx="1286593" cy="169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chemeClr val="bg1"/>
              </a:solidFill>
            </a:endParaRPr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2101398" y="3379440"/>
            <a:ext cx="666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16"/>
          <p:cNvSpPr>
            <a:spLocks noGrp="1"/>
          </p:cNvSpPr>
          <p:nvPr>
            <p:ph sz="quarter" idx="10" hasCustomPrompt="1"/>
          </p:nvPr>
        </p:nvSpPr>
        <p:spPr>
          <a:xfrm>
            <a:off x="1286404" y="6443664"/>
            <a:ext cx="889133" cy="2254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en-US" altLang="ja-JP" dirty="0"/>
              <a:t>xxx-xxx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9531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6591182" y="6674616"/>
            <a:ext cx="3198355" cy="183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0" anchor="b">
            <a:spAutoFit/>
          </a:bodyPr>
          <a:lstStyle/>
          <a:p>
            <a:pPr algn="r"/>
            <a:r>
              <a:rPr lang="en-US" altLang="ja-JP" sz="900" b="0" dirty="0">
                <a:solidFill>
                  <a:srgbClr val="4D4D4D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2018 Rubato</a:t>
            </a:r>
            <a:r>
              <a:rPr lang="en-US" altLang="ja-JP" sz="900" dirty="0">
                <a:solidFill>
                  <a:srgbClr val="4D4D4D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Co., Ltd. –Confidential-</a:t>
            </a:r>
            <a:endParaRPr lang="en-US" altLang="ja-JP" sz="1100" b="0" dirty="0">
              <a:solidFill>
                <a:srgbClr val="4D4D4D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009451" cy="836712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ja-JP" dirty="0"/>
              <a:t>T1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69950"/>
            <a:ext cx="9906000" cy="47081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T2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9344" y="146369"/>
            <a:ext cx="1673264" cy="690553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5932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orient="horz" pos="2503" userDrawn="1">
          <p15:clr>
            <a:srgbClr val="FBAE40"/>
          </p15:clr>
        </p15:guide>
        <p15:guide id="6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1291" y="6485617"/>
            <a:ext cx="6943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D4D4D"/>
                </a:solidFill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出所：　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5051" y="650822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910662" y="2420888"/>
            <a:ext cx="6934200" cy="1544543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400" dirty="0"/>
              <a:t>『</a:t>
            </a:r>
            <a:r>
              <a:rPr lang="en-US" altLang="ja-JP" sz="2400" dirty="0"/>
              <a:t>PowerPoint</a:t>
            </a:r>
            <a:r>
              <a:rPr kumimoji="1" lang="ja-JP" altLang="en-US" sz="2400" dirty="0"/>
              <a:t>資料</a:t>
            </a:r>
            <a:r>
              <a:rPr lang="ja-JP" altLang="en-US" sz="2400" dirty="0"/>
              <a:t>作成　</a:t>
            </a:r>
            <a:r>
              <a:rPr kumimoji="1" lang="ja-JP" altLang="en-US" sz="2400" dirty="0"/>
              <a:t>プロフェッショナルの大原則</a:t>
            </a:r>
            <a:r>
              <a:rPr kumimoji="1" lang="en-US" altLang="ja-JP" sz="2400" dirty="0"/>
              <a:t>』</a:t>
            </a:r>
            <a:br>
              <a:rPr kumimoji="1" lang="en-US" altLang="ja-JP" sz="2400" dirty="0"/>
            </a:b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lang="ja-JP" altLang="en-US" sz="2000" dirty="0"/>
              <a:t>技術評論社</a:t>
            </a:r>
            <a:endParaRPr kumimoji="1" lang="ja-JP" altLang="en-US" sz="28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松上純一郎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0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拡散型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99459" y="1623131"/>
            <a:ext cx="8917592" cy="496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8950" y="270892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8950" y="3216634"/>
            <a:ext cx="2814512" cy="3076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545744" y="270892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45744" y="3216634"/>
            <a:ext cx="2814512" cy="3076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602538" y="270892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602538" y="3216634"/>
            <a:ext cx="2814512" cy="3076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二等辺三角形 16"/>
          <p:cNvSpPr/>
          <p:nvPr/>
        </p:nvSpPr>
        <p:spPr>
          <a:xfrm rot="10800000">
            <a:off x="505759" y="2254727"/>
            <a:ext cx="8984313" cy="31944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6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合流型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右矢印 21"/>
          <p:cNvSpPr/>
          <p:nvPr/>
        </p:nvSpPr>
        <p:spPr>
          <a:xfrm rot="18900000">
            <a:off x="3034917" y="4624427"/>
            <a:ext cx="341223" cy="47217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41" name="右矢印 40"/>
          <p:cNvSpPr/>
          <p:nvPr/>
        </p:nvSpPr>
        <p:spPr>
          <a:xfrm rot="5400000">
            <a:off x="4808826" y="3062373"/>
            <a:ext cx="311162" cy="5177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43" name="右矢印 42"/>
          <p:cNvSpPr/>
          <p:nvPr/>
        </p:nvSpPr>
        <p:spPr>
          <a:xfrm rot="13207693">
            <a:off x="6523527" y="4612264"/>
            <a:ext cx="311162" cy="5177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14" name="円/楕円 34">
            <a:extLst>
              <a:ext uri="{FF2B5EF4-FFF2-40B4-BE49-F238E27FC236}">
                <a16:creationId xmlns:a16="http://schemas.microsoft.com/office/drawing/2014/main" id="{7EAF94E4-564D-4BDD-ADFD-66783159A7E9}"/>
              </a:ext>
            </a:extLst>
          </p:cNvPr>
          <p:cNvSpPr/>
          <p:nvPr/>
        </p:nvSpPr>
        <p:spPr>
          <a:xfrm>
            <a:off x="3482583" y="1631474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円/楕円 5">
            <a:extLst>
              <a:ext uri="{FF2B5EF4-FFF2-40B4-BE49-F238E27FC236}">
                <a16:creationId xmlns:a16="http://schemas.microsoft.com/office/drawing/2014/main" id="{295B1981-15CF-4773-923E-17E7B16CFADE}"/>
              </a:ext>
            </a:extLst>
          </p:cNvPr>
          <p:cNvSpPr/>
          <p:nvPr/>
        </p:nvSpPr>
        <p:spPr>
          <a:xfrm>
            <a:off x="488952" y="4932610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円/楕円 5">
            <a:extLst>
              <a:ext uri="{FF2B5EF4-FFF2-40B4-BE49-F238E27FC236}">
                <a16:creationId xmlns:a16="http://schemas.microsoft.com/office/drawing/2014/main" id="{BA1E3263-7494-46AF-806F-A9516100C2EC}"/>
              </a:ext>
            </a:extLst>
          </p:cNvPr>
          <p:cNvSpPr/>
          <p:nvPr/>
        </p:nvSpPr>
        <p:spPr>
          <a:xfrm>
            <a:off x="6476214" y="4949131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" name="円/楕円 34">
            <a:extLst>
              <a:ext uri="{FF2B5EF4-FFF2-40B4-BE49-F238E27FC236}">
                <a16:creationId xmlns:a16="http://schemas.microsoft.com/office/drawing/2014/main" id="{894C4770-B369-454D-A3CF-C3E4634A82D1}"/>
              </a:ext>
            </a:extLst>
          </p:cNvPr>
          <p:cNvSpPr/>
          <p:nvPr/>
        </p:nvSpPr>
        <p:spPr>
          <a:xfrm>
            <a:off x="3493989" y="3651465"/>
            <a:ext cx="2940836" cy="135959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12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合流型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922232" y="1628800"/>
            <a:ext cx="1494818" cy="4679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297983" y="1628801"/>
            <a:ext cx="4735455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488950" y="1628775"/>
            <a:ext cx="1797379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97983" y="5150594"/>
            <a:ext cx="4735455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00603" y="5156597"/>
            <a:ext cx="1797379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297983" y="3389697"/>
            <a:ext cx="4735455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00603" y="3392697"/>
            <a:ext cx="1797379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5174370" y="3794144"/>
            <a:ext cx="4679952" cy="3492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3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合流型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0" y="869950"/>
            <a:ext cx="9906000" cy="470818"/>
          </a:xfrm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99459" y="5795965"/>
            <a:ext cx="8917592" cy="496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A</a:t>
            </a:r>
            <a:endParaRPr lang="ja-JP" altLang="en-US" b="1" dirty="0"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8950" y="162880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8950" y="2136514"/>
            <a:ext cx="2814512" cy="27326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545744" y="162880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45744" y="2136514"/>
            <a:ext cx="2814512" cy="27326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602538" y="1628801"/>
            <a:ext cx="2814512" cy="507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602538" y="2136514"/>
            <a:ext cx="2814512" cy="27326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二等辺三角形 16"/>
          <p:cNvSpPr/>
          <p:nvPr/>
        </p:nvSpPr>
        <p:spPr>
          <a:xfrm rot="10800000">
            <a:off x="505759" y="5197789"/>
            <a:ext cx="8984313" cy="31944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35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10A4BF5-C8C3-4FD6-8322-488B74F4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FC0F8-5601-4CC4-82E8-3769778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C1CEE90-6332-4424-88F5-78B0B31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コンセプトフロー型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B9B332-E4B5-4EB9-AFF5-699D1F5B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ホームベース 5">
            <a:extLst>
              <a:ext uri="{FF2B5EF4-FFF2-40B4-BE49-F238E27FC236}">
                <a16:creationId xmlns:a16="http://schemas.microsoft.com/office/drawing/2014/main" id="{E0E4BE77-0785-4C2C-94C4-D2C075483E90}"/>
              </a:ext>
            </a:extLst>
          </p:cNvPr>
          <p:cNvSpPr/>
          <p:nvPr/>
        </p:nvSpPr>
        <p:spPr>
          <a:xfrm>
            <a:off x="499244" y="2529957"/>
            <a:ext cx="2709935" cy="2875260"/>
          </a:xfrm>
          <a:prstGeom prst="homePlate">
            <a:avLst>
              <a:gd name="adj" fmla="val 3068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1</a:t>
            </a:r>
            <a:endParaRPr lang="ja-JP" altLang="en-US" b="1" dirty="0">
              <a:latin typeface="+mj-ea"/>
            </a:endParaRPr>
          </a:p>
        </p:txBody>
      </p:sp>
      <p:sp>
        <p:nvSpPr>
          <p:cNvPr id="17" name="ホームベース 5">
            <a:extLst>
              <a:ext uri="{FF2B5EF4-FFF2-40B4-BE49-F238E27FC236}">
                <a16:creationId xmlns:a16="http://schemas.microsoft.com/office/drawing/2014/main" id="{AEB3108C-D522-4C6A-B69C-3BEF1C467F57}"/>
              </a:ext>
            </a:extLst>
          </p:cNvPr>
          <p:cNvSpPr/>
          <p:nvPr/>
        </p:nvSpPr>
        <p:spPr>
          <a:xfrm>
            <a:off x="3598032" y="2535883"/>
            <a:ext cx="2709935" cy="2875260"/>
          </a:xfrm>
          <a:prstGeom prst="homePlate">
            <a:avLst>
              <a:gd name="adj" fmla="val 3068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2</a:t>
            </a:r>
            <a:endParaRPr lang="ja-JP" altLang="en-US" b="1" dirty="0">
              <a:latin typeface="+mj-ea"/>
            </a:endParaRPr>
          </a:p>
        </p:txBody>
      </p:sp>
      <p:sp>
        <p:nvSpPr>
          <p:cNvPr id="18" name="ホームベース 5">
            <a:extLst>
              <a:ext uri="{FF2B5EF4-FFF2-40B4-BE49-F238E27FC236}">
                <a16:creationId xmlns:a16="http://schemas.microsoft.com/office/drawing/2014/main" id="{D50C1397-A2CC-4AA7-A8FE-3F181378D8F2}"/>
              </a:ext>
            </a:extLst>
          </p:cNvPr>
          <p:cNvSpPr/>
          <p:nvPr/>
        </p:nvSpPr>
        <p:spPr>
          <a:xfrm>
            <a:off x="6707115" y="2535883"/>
            <a:ext cx="2709935" cy="2875260"/>
          </a:xfrm>
          <a:prstGeom prst="homePlate">
            <a:avLst>
              <a:gd name="adj" fmla="val 3068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3</a:t>
            </a:r>
            <a:endParaRPr lang="ja-JP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156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/>
              <a:t>横フロー型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88950" y="2564905"/>
            <a:ext cx="2777298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564350" y="2564905"/>
            <a:ext cx="2777298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6639751" y="2564905"/>
            <a:ext cx="2777298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488950" y="1628775"/>
            <a:ext cx="277695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1</a:t>
            </a:r>
            <a:endParaRPr lang="ja-JP" altLang="en-US" b="1" dirty="0">
              <a:latin typeface="+mj-ea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3564466" y="1628775"/>
            <a:ext cx="277695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2</a:t>
            </a:r>
            <a:endParaRPr lang="ja-JP" altLang="en-US" b="1" dirty="0">
              <a:latin typeface="+mj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6639982" y="1628775"/>
            <a:ext cx="277695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3</a:t>
            </a:r>
            <a:endParaRPr lang="ja-JP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45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縦フロー型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620353" y="1628801"/>
            <a:ext cx="6796697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20353" y="3389697"/>
            <a:ext cx="6796697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620353" y="5150594"/>
            <a:ext cx="6796697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6" name="ホームベース 5"/>
          <p:cNvSpPr/>
          <p:nvPr/>
        </p:nvSpPr>
        <p:spPr>
          <a:xfrm rot="5400000">
            <a:off x="896614" y="1221112"/>
            <a:ext cx="1158131" cy="1973457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3" name="ホームベース 12"/>
          <p:cNvSpPr/>
          <p:nvPr/>
        </p:nvSpPr>
        <p:spPr>
          <a:xfrm rot="5400000">
            <a:off x="896614" y="2982035"/>
            <a:ext cx="1158131" cy="1973457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7" name="ホームベース 16"/>
          <p:cNvSpPr/>
          <p:nvPr/>
        </p:nvSpPr>
        <p:spPr>
          <a:xfrm rot="5400000">
            <a:off x="896614" y="4742932"/>
            <a:ext cx="1158131" cy="1973457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61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コンセプト</a:t>
            </a:r>
            <a:r>
              <a:rPr kumimoji="1" lang="ja-JP" altLang="en-US" dirty="0"/>
              <a:t>回転型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21" name="カギ線コネクタ 20"/>
          <p:cNvCxnSpPr>
            <a:cxnSpLocks/>
            <a:stCxn id="15" idx="3"/>
            <a:endCxn id="40" idx="0"/>
          </p:cNvCxnSpPr>
          <p:nvPr/>
        </p:nvCxnSpPr>
        <p:spPr>
          <a:xfrm>
            <a:off x="6664727" y="2528887"/>
            <a:ext cx="1040596" cy="197273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cxnSpLocks/>
            <a:stCxn id="41" idx="0"/>
            <a:endCxn id="15" idx="1"/>
          </p:cNvCxnSpPr>
          <p:nvPr/>
        </p:nvCxnSpPr>
        <p:spPr>
          <a:xfrm rot="5400000" flipH="1" flipV="1">
            <a:off x="1734607" y="2994958"/>
            <a:ext cx="1972736" cy="10405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41273" y="1628774"/>
            <a:ext cx="3423454" cy="1800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09F677-B603-4ABE-875F-FD894E7862FA}"/>
              </a:ext>
            </a:extLst>
          </p:cNvPr>
          <p:cNvSpPr/>
          <p:nvPr/>
        </p:nvSpPr>
        <p:spPr>
          <a:xfrm>
            <a:off x="5993596" y="4501623"/>
            <a:ext cx="3423454" cy="1800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644B337-503F-44A8-9676-A09FB97B11B8}"/>
              </a:ext>
            </a:extLst>
          </p:cNvPr>
          <p:cNvSpPr/>
          <p:nvPr/>
        </p:nvSpPr>
        <p:spPr>
          <a:xfrm>
            <a:off x="488951" y="4501623"/>
            <a:ext cx="3423454" cy="1800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2B57277-7537-4C92-83EA-72EB6F8221C9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3912405" y="5401736"/>
            <a:ext cx="208119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1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横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回転型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88951" y="2564905"/>
            <a:ext cx="2767751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551857" y="2564905"/>
            <a:ext cx="2767751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6614762" y="2564905"/>
            <a:ext cx="2767751" cy="37438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488951" y="1628775"/>
            <a:ext cx="2871359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3517321" y="1628775"/>
            <a:ext cx="2871359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6545691" y="1628775"/>
            <a:ext cx="2871359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cxnSp>
        <p:nvCxnSpPr>
          <p:cNvPr id="14" name="カギ線コネクタ 13"/>
          <p:cNvCxnSpPr>
            <a:cxnSpLocks/>
            <a:stCxn id="29" idx="3"/>
            <a:endCxn id="6" idx="1"/>
          </p:cNvCxnSpPr>
          <p:nvPr/>
        </p:nvCxnSpPr>
        <p:spPr>
          <a:xfrm flipH="1">
            <a:off x="488951" y="1988828"/>
            <a:ext cx="8928099" cy="12700"/>
          </a:xfrm>
          <a:prstGeom prst="bentConnector5">
            <a:avLst>
              <a:gd name="adj1" fmla="val -2560"/>
              <a:gd name="adj2" fmla="val -5008976"/>
              <a:gd name="adj3" fmla="val 102560"/>
            </a:avLst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115994" y="1628801"/>
            <a:ext cx="6301056" cy="12393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6" name="ホームベース 5"/>
          <p:cNvSpPr/>
          <p:nvPr/>
        </p:nvSpPr>
        <p:spPr>
          <a:xfrm rot="5400000">
            <a:off x="1322949" y="1226378"/>
            <a:ext cx="1245778" cy="2050572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15994" y="3238145"/>
            <a:ext cx="6301056" cy="12393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3" name="ホームベース 12"/>
          <p:cNvSpPr/>
          <p:nvPr/>
        </p:nvSpPr>
        <p:spPr>
          <a:xfrm rot="5400000">
            <a:off x="1322949" y="2835750"/>
            <a:ext cx="1245778" cy="2050572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15994" y="4847517"/>
            <a:ext cx="6301056" cy="12393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ホームベース 16"/>
          <p:cNvSpPr/>
          <p:nvPr/>
        </p:nvSpPr>
        <p:spPr>
          <a:xfrm rot="5400000">
            <a:off x="1322949" y="4445121"/>
            <a:ext cx="1245778" cy="2050572"/>
          </a:xfrm>
          <a:prstGeom prst="homePlate">
            <a:avLst>
              <a:gd name="adj" fmla="val 2500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cxnSp>
        <p:nvCxnSpPr>
          <p:cNvPr id="23" name="カギ線コネクタ 48"/>
          <p:cNvCxnSpPr>
            <a:cxnSpLocks/>
            <a:stCxn id="17" idx="3"/>
            <a:endCxn id="6" idx="1"/>
          </p:cNvCxnSpPr>
          <p:nvPr/>
        </p:nvCxnSpPr>
        <p:spPr>
          <a:xfrm rot="5400000" flipH="1">
            <a:off x="-286423" y="3861036"/>
            <a:ext cx="4464521" cy="12700"/>
          </a:xfrm>
          <a:prstGeom prst="bentConnector5">
            <a:avLst>
              <a:gd name="adj1" fmla="val -5120"/>
              <a:gd name="adj2" fmla="val 10535835"/>
              <a:gd name="adj3" fmla="val 105120"/>
            </a:avLst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タイトル 3"/>
          <p:cNvSpPr>
            <a:spLocks noGrp="1"/>
          </p:cNvSpPr>
          <p:nvPr>
            <p:ph type="title"/>
          </p:nvPr>
        </p:nvSpPr>
        <p:spPr>
          <a:xfrm>
            <a:off x="0" y="1"/>
            <a:ext cx="9009451" cy="836712"/>
          </a:xfrm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縦</a:t>
            </a:r>
            <a:r>
              <a:rPr kumimoji="1" lang="ja-JP" altLang="en-US" dirty="0"/>
              <a:t>回転型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列挙型</a:t>
            </a:r>
            <a:r>
              <a:rPr lang="en-US" altLang="ja-JP" dirty="0"/>
              <a:t>1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058027" y="1623131"/>
            <a:ext cx="3789947" cy="2153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88951" y="4143411"/>
            <a:ext cx="3789947" cy="2153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2</a:t>
            </a:r>
            <a:endParaRPr lang="ja-JP" altLang="en-US" b="1" dirty="0"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27103" y="4143411"/>
            <a:ext cx="3789947" cy="2153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99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上昇型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cxnSp>
        <p:nvCxnSpPr>
          <p:cNvPr id="51" name="カギ線コネクタ 50"/>
          <p:cNvCxnSpPr>
            <a:cxnSpLocks/>
            <a:stCxn id="15" idx="0"/>
            <a:endCxn id="37" idx="1"/>
          </p:cNvCxnSpPr>
          <p:nvPr/>
        </p:nvCxnSpPr>
        <p:spPr>
          <a:xfrm rot="5400000" flipH="1" flipV="1">
            <a:off x="2069726" y="4308800"/>
            <a:ext cx="1302499" cy="39428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88951" y="5157192"/>
            <a:ext cx="4069762" cy="11515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918119" y="3278927"/>
            <a:ext cx="4069762" cy="11515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47288" y="1628776"/>
            <a:ext cx="4069762" cy="1146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cxnSp>
        <p:nvCxnSpPr>
          <p:cNvPr id="23" name="カギ線コネクタ 22"/>
          <p:cNvCxnSpPr>
            <a:cxnSpLocks/>
            <a:stCxn id="37" idx="0"/>
            <a:endCxn id="34" idx="1"/>
          </p:cNvCxnSpPr>
          <p:nvPr/>
        </p:nvCxnSpPr>
        <p:spPr>
          <a:xfrm rot="5400000" flipH="1" flipV="1">
            <a:off x="4611593" y="2543232"/>
            <a:ext cx="1077103" cy="39428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下降型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cxnSp>
        <p:nvCxnSpPr>
          <p:cNvPr id="51" name="カギ線コネクタ 50"/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2131548" y="3191768"/>
            <a:ext cx="1178854" cy="39428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4560717" y="4946387"/>
            <a:ext cx="1178854" cy="39428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358E57C-ABA9-42DF-8089-FD9167D54D76}"/>
              </a:ext>
            </a:extLst>
          </p:cNvPr>
          <p:cNvSpPr/>
          <p:nvPr/>
        </p:nvSpPr>
        <p:spPr>
          <a:xfrm>
            <a:off x="488950" y="1647953"/>
            <a:ext cx="4069762" cy="11515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E9C42CE-C02C-4A36-9722-A08B06501095}"/>
              </a:ext>
            </a:extLst>
          </p:cNvPr>
          <p:cNvSpPr/>
          <p:nvPr/>
        </p:nvSpPr>
        <p:spPr>
          <a:xfrm>
            <a:off x="2918119" y="3402573"/>
            <a:ext cx="4069762" cy="11515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1B60EB-196A-4396-9C37-68E86788AA70}"/>
              </a:ext>
            </a:extLst>
          </p:cNvPr>
          <p:cNvSpPr/>
          <p:nvPr/>
        </p:nvSpPr>
        <p:spPr>
          <a:xfrm>
            <a:off x="5347289" y="5157193"/>
            <a:ext cx="4069762" cy="11515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740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対比型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88952" y="2276873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1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8951" y="3704589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2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8950" y="5132305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3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105128" y="1609752"/>
            <a:ext cx="3314119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b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105128" y="2276873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38208" y="1609752"/>
            <a:ext cx="3314119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38208" y="2276873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105128" y="3704589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38208" y="3704589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105128" y="5103815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38208" y="5103815"/>
            <a:ext cx="3314119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6" name="左右矢印 25"/>
          <p:cNvSpPr/>
          <p:nvPr/>
        </p:nvSpPr>
        <p:spPr>
          <a:xfrm>
            <a:off x="5502325" y="3551304"/>
            <a:ext cx="552805" cy="1580489"/>
          </a:xfrm>
          <a:prstGeom prst="leftRightArrow">
            <a:avLst>
              <a:gd name="adj1" fmla="val 46786"/>
              <a:gd name="adj2" fmla="val 3747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854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マトリックス型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88952" y="2276873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1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8951" y="3704589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2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8950" y="5132305"/>
            <a:ext cx="1420653" cy="116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3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15256" y="1609752"/>
            <a:ext cx="3501794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b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5256" y="2276873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915256" y="3704589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915256" y="5103815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161534" y="1609752"/>
            <a:ext cx="3501794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61534" y="2276873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61534" y="3704589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161534" y="5103815"/>
            <a:ext cx="3501794" cy="11626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6925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縦フローマトリックス型　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161547" y="1609752"/>
            <a:ext cx="3501794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61547" y="2276498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61547" y="3729927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61547" y="5183357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6" name="ホームベース 5"/>
          <p:cNvSpPr/>
          <p:nvPr/>
        </p:nvSpPr>
        <p:spPr>
          <a:xfrm rot="5400000">
            <a:off x="640790" y="2124636"/>
            <a:ext cx="1117001" cy="1420682"/>
          </a:xfrm>
          <a:prstGeom prst="homePlate">
            <a:avLst>
              <a:gd name="adj" fmla="val 25006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1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3" name="ホームベース 12"/>
          <p:cNvSpPr/>
          <p:nvPr/>
        </p:nvSpPr>
        <p:spPr>
          <a:xfrm rot="5400000">
            <a:off x="640790" y="3578088"/>
            <a:ext cx="1117001" cy="1420682"/>
          </a:xfrm>
          <a:prstGeom prst="homePlate">
            <a:avLst>
              <a:gd name="adj" fmla="val 25006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2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7" name="ホームベース 16"/>
          <p:cNvSpPr/>
          <p:nvPr/>
        </p:nvSpPr>
        <p:spPr>
          <a:xfrm rot="5400000">
            <a:off x="640790" y="5031517"/>
            <a:ext cx="1117001" cy="1420682"/>
          </a:xfrm>
          <a:prstGeom prst="homePlate">
            <a:avLst>
              <a:gd name="adj" fmla="val 25006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3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15256" y="1609752"/>
            <a:ext cx="3501794" cy="499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b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915256" y="2290658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15256" y="3744087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915256" y="5197517"/>
            <a:ext cx="3501794" cy="1111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横フローマトリックス型　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88951" y="2672534"/>
            <a:ext cx="1085762" cy="16803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a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88950" y="4628347"/>
            <a:ext cx="1085762" cy="16803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b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1885165" y="1628775"/>
            <a:ext cx="234398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4479115" y="1628775"/>
            <a:ext cx="234398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7073065" y="1628775"/>
            <a:ext cx="2343983" cy="7201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85165" y="2672536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479115" y="2672536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73065" y="2672536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885165" y="4626191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479115" y="4626191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73065" y="4626191"/>
            <a:ext cx="2343983" cy="168037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4D4D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73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表型</a:t>
            </a:r>
          </a:p>
        </p:txBody>
      </p:sp>
      <p:graphicFrame>
        <p:nvGraphicFramePr>
          <p:cNvPr id="11" name="コンテンツ プレースホルダー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60674"/>
              </p:ext>
            </p:extLst>
          </p:nvPr>
        </p:nvGraphicFramePr>
        <p:xfrm>
          <a:off x="488950" y="1628775"/>
          <a:ext cx="8928101" cy="467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580">
                  <a:extLst>
                    <a:ext uri="{9D8B030D-6E8A-4147-A177-3AD203B41FA5}">
                      <a16:colId xmlns:a16="http://schemas.microsoft.com/office/drawing/2014/main" val="1470090210"/>
                    </a:ext>
                  </a:extLst>
                </a:gridCol>
                <a:gridCol w="2226507">
                  <a:extLst>
                    <a:ext uri="{9D8B030D-6E8A-4147-A177-3AD203B41FA5}">
                      <a16:colId xmlns:a16="http://schemas.microsoft.com/office/drawing/2014/main" val="213675738"/>
                    </a:ext>
                  </a:extLst>
                </a:gridCol>
                <a:gridCol w="2226507">
                  <a:extLst>
                    <a:ext uri="{9D8B030D-6E8A-4147-A177-3AD203B41FA5}">
                      <a16:colId xmlns:a16="http://schemas.microsoft.com/office/drawing/2014/main" val="2328639609"/>
                    </a:ext>
                  </a:extLst>
                </a:gridCol>
                <a:gridCol w="2226507">
                  <a:extLst>
                    <a:ext uri="{9D8B030D-6E8A-4147-A177-3AD203B41FA5}">
                      <a16:colId xmlns:a16="http://schemas.microsoft.com/office/drawing/2014/main" val="210321961"/>
                    </a:ext>
                  </a:extLst>
                </a:gridCol>
              </a:tblGrid>
              <a:tr h="825900">
                <a:tc>
                  <a:txBody>
                    <a:bodyPr/>
                    <a:lstStyle/>
                    <a:p>
                      <a:pPr algn="ctr"/>
                      <a:endParaRPr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3903"/>
                  </a:ext>
                </a:extLst>
              </a:tr>
              <a:tr h="1284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rgbClr val="333333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kumimoji="1" lang="ja-JP" altLang="en-US" sz="1800" dirty="0">
                        <a:solidFill>
                          <a:srgbClr val="333333"/>
                        </a:solidFill>
                        <a:latin typeface="+mj-ea"/>
                        <a:ea typeface="+mj-ea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50707"/>
                  </a:ext>
                </a:extLst>
              </a:tr>
              <a:tr h="1284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37441"/>
                  </a:ext>
                </a:extLst>
              </a:tr>
              <a:tr h="1284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c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2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9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横フロー表型</a:t>
            </a:r>
          </a:p>
        </p:txBody>
      </p:sp>
      <p:graphicFrame>
        <p:nvGraphicFramePr>
          <p:cNvPr id="17" name="コンテンツ プレースホルダー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34191"/>
              </p:ext>
            </p:extLst>
          </p:nvPr>
        </p:nvGraphicFramePr>
        <p:xfrm>
          <a:off x="488950" y="2708921"/>
          <a:ext cx="8928100" cy="359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22">
                  <a:extLst>
                    <a:ext uri="{9D8B030D-6E8A-4147-A177-3AD203B41FA5}">
                      <a16:colId xmlns:a16="http://schemas.microsoft.com/office/drawing/2014/main" val="1470090210"/>
                    </a:ext>
                  </a:extLst>
                </a:gridCol>
                <a:gridCol w="2526526">
                  <a:extLst>
                    <a:ext uri="{9D8B030D-6E8A-4147-A177-3AD203B41FA5}">
                      <a16:colId xmlns:a16="http://schemas.microsoft.com/office/drawing/2014/main" val="213675738"/>
                    </a:ext>
                  </a:extLst>
                </a:gridCol>
                <a:gridCol w="2526526">
                  <a:extLst>
                    <a:ext uri="{9D8B030D-6E8A-4147-A177-3AD203B41FA5}">
                      <a16:colId xmlns:a16="http://schemas.microsoft.com/office/drawing/2014/main" val="2328639609"/>
                    </a:ext>
                  </a:extLst>
                </a:gridCol>
                <a:gridCol w="2526526">
                  <a:extLst>
                    <a:ext uri="{9D8B030D-6E8A-4147-A177-3AD203B41FA5}">
                      <a16:colId xmlns:a16="http://schemas.microsoft.com/office/drawing/2014/main" val="210321961"/>
                    </a:ext>
                  </a:extLst>
                </a:gridCol>
              </a:tblGrid>
              <a:tr h="1199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rgbClr val="4D4D4D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kumimoji="1" lang="ja-JP" altLang="en-US" sz="1800" b="0" dirty="0">
                        <a:solidFill>
                          <a:srgbClr val="4D4D4D"/>
                        </a:solidFill>
                        <a:latin typeface="+mj-ea"/>
                        <a:ea typeface="+mj-ea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50707"/>
                  </a:ext>
                </a:extLst>
              </a:tr>
              <a:tr h="1199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rgbClr val="4D4D4D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kumimoji="1" lang="ja-JP" altLang="en-US" sz="1800" dirty="0">
                        <a:solidFill>
                          <a:srgbClr val="4D4D4D"/>
                        </a:solidFill>
                        <a:latin typeface="+mj-ea"/>
                        <a:ea typeface="+mj-ea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37441"/>
                  </a:ext>
                </a:extLst>
              </a:tr>
              <a:tr h="1199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rgbClr val="4D4D4D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1800" dirty="0">
                        <a:solidFill>
                          <a:srgbClr val="4D4D4D"/>
                        </a:solidFill>
                        <a:latin typeface="+mj-ea"/>
                        <a:ea typeface="+mj-ea"/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24866"/>
                  </a:ext>
                </a:extLst>
              </a:tr>
            </a:tbl>
          </a:graphicData>
        </a:graphic>
      </p:graphicFrame>
      <p:sp>
        <p:nvSpPr>
          <p:cNvPr id="19" name="矢印: 五方向 151"/>
          <p:cNvSpPr>
            <a:spLocks noChangeAspect="1"/>
          </p:cNvSpPr>
          <p:nvPr/>
        </p:nvSpPr>
        <p:spPr>
          <a:xfrm>
            <a:off x="1870103" y="1621990"/>
            <a:ext cx="2421638" cy="915537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矢印: 五方向 151"/>
          <p:cNvSpPr>
            <a:spLocks noChangeAspect="1"/>
          </p:cNvSpPr>
          <p:nvPr/>
        </p:nvSpPr>
        <p:spPr>
          <a:xfrm>
            <a:off x="4403442" y="1634256"/>
            <a:ext cx="2421638" cy="915537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矢印: 五方向 151"/>
          <p:cNvSpPr>
            <a:spLocks noChangeAspect="1"/>
          </p:cNvSpPr>
          <p:nvPr/>
        </p:nvSpPr>
        <p:spPr>
          <a:xfrm>
            <a:off x="6951947" y="1631732"/>
            <a:ext cx="2421638" cy="915537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54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縦フロー表型</a:t>
            </a:r>
          </a:p>
        </p:txBody>
      </p:sp>
      <p:graphicFrame>
        <p:nvGraphicFramePr>
          <p:cNvPr id="8" name="コンテンツ プレースホルダー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67742"/>
              </p:ext>
            </p:extLst>
          </p:nvPr>
        </p:nvGraphicFramePr>
        <p:xfrm>
          <a:off x="2072680" y="1628775"/>
          <a:ext cx="7344369" cy="468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123">
                  <a:extLst>
                    <a:ext uri="{9D8B030D-6E8A-4147-A177-3AD203B41FA5}">
                      <a16:colId xmlns:a16="http://schemas.microsoft.com/office/drawing/2014/main" val="213675738"/>
                    </a:ext>
                  </a:extLst>
                </a:gridCol>
                <a:gridCol w="2448123">
                  <a:extLst>
                    <a:ext uri="{9D8B030D-6E8A-4147-A177-3AD203B41FA5}">
                      <a16:colId xmlns:a16="http://schemas.microsoft.com/office/drawing/2014/main" val="2328639609"/>
                    </a:ext>
                  </a:extLst>
                </a:gridCol>
                <a:gridCol w="2448123">
                  <a:extLst>
                    <a:ext uri="{9D8B030D-6E8A-4147-A177-3AD203B41FA5}">
                      <a16:colId xmlns:a16="http://schemas.microsoft.com/office/drawing/2014/main" val="210321961"/>
                    </a:ext>
                  </a:extLst>
                </a:gridCol>
              </a:tblGrid>
              <a:tr h="7621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7818" marR="47818" marT="23909" marB="239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3903"/>
                  </a:ext>
                </a:extLst>
              </a:tr>
              <a:tr h="1306122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50707"/>
                  </a:ext>
                </a:extLst>
              </a:tr>
              <a:tr h="1306122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37441"/>
                  </a:ext>
                </a:extLst>
              </a:tr>
              <a:tr h="1306122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47818" marR="47818" marT="23909" marB="2390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24866"/>
                  </a:ext>
                </a:extLst>
              </a:tr>
            </a:tbl>
          </a:graphicData>
        </a:graphic>
      </p:graphicFrame>
      <p:sp>
        <p:nvSpPr>
          <p:cNvPr id="26" name="矢印: 五方向 160">
            <a:extLst>
              <a:ext uri="{FF2B5EF4-FFF2-40B4-BE49-F238E27FC236}">
                <a16:creationId xmlns:a16="http://schemas.microsoft.com/office/drawing/2014/main" id="{A39596FC-96CE-46E6-9694-36B473693064}"/>
              </a:ext>
            </a:extLst>
          </p:cNvPr>
          <p:cNvSpPr/>
          <p:nvPr/>
        </p:nvSpPr>
        <p:spPr>
          <a:xfrm rot="5400000">
            <a:off x="640641" y="2347358"/>
            <a:ext cx="1221092" cy="151216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1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7" name="矢印: 五方向 161">
            <a:extLst>
              <a:ext uri="{FF2B5EF4-FFF2-40B4-BE49-F238E27FC236}">
                <a16:creationId xmlns:a16="http://schemas.microsoft.com/office/drawing/2014/main" id="{2FE91E95-08FF-4EA0-8285-7A9F78CF1CB5}"/>
              </a:ext>
            </a:extLst>
          </p:cNvPr>
          <p:cNvSpPr/>
          <p:nvPr/>
        </p:nvSpPr>
        <p:spPr>
          <a:xfrm rot="5400000">
            <a:off x="640641" y="3609020"/>
            <a:ext cx="1221092" cy="151216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dirty="0">
                <a:solidFill>
                  <a:srgbClr val="4D4D4D"/>
                </a:solidFill>
                <a:latin typeface="+mj-ea"/>
                <a:ea typeface="+mj-ea"/>
              </a:rPr>
              <a:t>2</a:t>
            </a:r>
            <a:endParaRPr lang="ja-JP" altLang="en-US" dirty="0">
              <a:solidFill>
                <a:srgbClr val="4D4D4D"/>
              </a:solidFill>
              <a:latin typeface="+mj-ea"/>
              <a:ea typeface="+mj-ea"/>
            </a:endParaRPr>
          </a:p>
        </p:txBody>
      </p:sp>
      <p:sp>
        <p:nvSpPr>
          <p:cNvPr id="28" name="矢印: 五方向 162">
            <a:extLst>
              <a:ext uri="{FF2B5EF4-FFF2-40B4-BE49-F238E27FC236}">
                <a16:creationId xmlns:a16="http://schemas.microsoft.com/office/drawing/2014/main" id="{D395F697-2F4B-4F7B-B1E2-23135D473D3A}"/>
              </a:ext>
            </a:extLst>
          </p:cNvPr>
          <p:cNvSpPr/>
          <p:nvPr/>
        </p:nvSpPr>
        <p:spPr>
          <a:xfrm rot="5400000">
            <a:off x="640641" y="4870680"/>
            <a:ext cx="1221092" cy="151216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" rIns="3600" rtlCol="0" anchor="ctr"/>
          <a:lstStyle/>
          <a:p>
            <a:pPr algn="ctr"/>
            <a:r>
              <a:rPr lang="en-US" altLang="ja-JP" sz="1600" dirty="0">
                <a:solidFill>
                  <a:srgbClr val="4D4D4D"/>
                </a:solidFill>
                <a:latin typeface="+mj-ea"/>
                <a:ea typeface="+mj-ea"/>
              </a:rPr>
              <a:t>3</a:t>
            </a:r>
            <a:endParaRPr lang="ja-JP" altLang="en-US" sz="1600" dirty="0">
              <a:solidFill>
                <a:srgbClr val="4D4D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14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4</a:t>
            </a:r>
            <a:r>
              <a:rPr lang="ja-JP" altLang="en-US" dirty="0"/>
              <a:t>象限型</a:t>
            </a:r>
          </a:p>
        </p:txBody>
      </p:sp>
      <p:cxnSp>
        <p:nvCxnSpPr>
          <p:cNvPr id="20" name="直線矢印コネクタ 19"/>
          <p:cNvCxnSpPr>
            <a:cxnSpLocks noChangeAspect="1"/>
          </p:cNvCxnSpPr>
          <p:nvPr/>
        </p:nvCxnSpPr>
        <p:spPr>
          <a:xfrm>
            <a:off x="1266494" y="6015579"/>
            <a:ext cx="6955313" cy="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 noChangeAspect="1"/>
            <a:stCxn id="22" idx="2"/>
            <a:endCxn id="23" idx="0"/>
          </p:cNvCxnSpPr>
          <p:nvPr/>
        </p:nvCxnSpPr>
        <p:spPr>
          <a:xfrm>
            <a:off x="863509" y="1986197"/>
            <a:ext cx="17762" cy="37960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692155" y="1616865"/>
            <a:ext cx="34270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333333"/>
                </a:solidFill>
              </a:rPr>
              <a:t>高</a:t>
            </a:r>
          </a:p>
        </p:txBody>
      </p:sp>
      <p:sp>
        <p:nvSpPr>
          <p:cNvPr id="23" name="テキスト ボックス 22"/>
          <p:cNvSpPr txBox="1">
            <a:spLocks noChangeAspect="1"/>
          </p:cNvSpPr>
          <p:nvPr/>
        </p:nvSpPr>
        <p:spPr>
          <a:xfrm>
            <a:off x="682284" y="5782255"/>
            <a:ext cx="39797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333333"/>
                </a:solidFill>
              </a:rPr>
              <a:t>低</a:t>
            </a:r>
          </a:p>
        </p:txBody>
      </p:sp>
      <p:sp>
        <p:nvSpPr>
          <p:cNvPr id="24" name="テキスト ボックス 23"/>
          <p:cNvSpPr txBox="1">
            <a:spLocks noChangeAspect="1"/>
          </p:cNvSpPr>
          <p:nvPr/>
        </p:nvSpPr>
        <p:spPr>
          <a:xfrm>
            <a:off x="8408044" y="5782255"/>
            <a:ext cx="34270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333333"/>
                </a:solidFill>
              </a:rPr>
              <a:t>高</a:t>
            </a:r>
          </a:p>
        </p:txBody>
      </p:sp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4952976" y="3684687"/>
            <a:ext cx="3600421" cy="2047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>
            <a:spLocks noChangeAspect="1"/>
          </p:cNvSpPr>
          <p:nvPr/>
        </p:nvSpPr>
        <p:spPr>
          <a:xfrm>
            <a:off x="4952975" y="1628775"/>
            <a:ext cx="3600421" cy="2047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100" dirty="0">
              <a:solidFill>
                <a:srgbClr val="4D4D4D"/>
              </a:solidFill>
            </a:endParaRPr>
          </a:p>
        </p:txBody>
      </p:sp>
      <p:sp>
        <p:nvSpPr>
          <p:cNvPr id="78" name="正方形/長方形 77"/>
          <p:cNvSpPr>
            <a:spLocks noChangeAspect="1"/>
          </p:cNvSpPr>
          <p:nvPr/>
        </p:nvSpPr>
        <p:spPr>
          <a:xfrm>
            <a:off x="1352551" y="3675810"/>
            <a:ext cx="3600421" cy="2047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100" dirty="0">
              <a:solidFill>
                <a:srgbClr val="4D4D4D"/>
              </a:solidFill>
            </a:endParaRPr>
          </a:p>
        </p:txBody>
      </p:sp>
      <p:sp>
        <p:nvSpPr>
          <p:cNvPr id="79" name="正方形/長方形 78"/>
          <p:cNvSpPr>
            <a:spLocks noChangeAspect="1"/>
          </p:cNvSpPr>
          <p:nvPr/>
        </p:nvSpPr>
        <p:spPr>
          <a:xfrm>
            <a:off x="1352550" y="1635979"/>
            <a:ext cx="3600421" cy="2047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楕円 143"/>
          <p:cNvSpPr>
            <a:spLocks noChangeAspect="1"/>
          </p:cNvSpPr>
          <p:nvPr/>
        </p:nvSpPr>
        <p:spPr>
          <a:xfrm>
            <a:off x="6573803" y="1819316"/>
            <a:ext cx="1121177" cy="111639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楕円 145"/>
          <p:cNvSpPr>
            <a:spLocks noChangeAspect="1"/>
          </p:cNvSpPr>
          <p:nvPr/>
        </p:nvSpPr>
        <p:spPr>
          <a:xfrm>
            <a:off x="5330571" y="3409952"/>
            <a:ext cx="2058989" cy="20502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楕円 144"/>
          <p:cNvSpPr>
            <a:spLocks noChangeAspect="1"/>
          </p:cNvSpPr>
          <p:nvPr/>
        </p:nvSpPr>
        <p:spPr>
          <a:xfrm>
            <a:off x="2355026" y="2069678"/>
            <a:ext cx="1223061" cy="11564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endParaRPr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47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列挙型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8951" y="1628800"/>
            <a:ext cx="197345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8950" y="5156597"/>
            <a:ext cx="197345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88951" y="3389697"/>
            <a:ext cx="197345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84824" y="1628801"/>
            <a:ext cx="66326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784824" y="3389697"/>
            <a:ext cx="66326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784824" y="5150594"/>
            <a:ext cx="66326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73943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8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ガントチャート型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3" name="コンテンツ プレースホルダー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41660"/>
              </p:ext>
            </p:extLst>
          </p:nvPr>
        </p:nvGraphicFramePr>
        <p:xfrm>
          <a:off x="488950" y="1628775"/>
          <a:ext cx="8928097" cy="46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46">
                  <a:extLst>
                    <a:ext uri="{9D8B030D-6E8A-4147-A177-3AD203B41FA5}">
                      <a16:colId xmlns:a16="http://schemas.microsoft.com/office/drawing/2014/main" val="3524949917"/>
                    </a:ext>
                  </a:extLst>
                </a:gridCol>
                <a:gridCol w="1319699">
                  <a:extLst>
                    <a:ext uri="{9D8B030D-6E8A-4147-A177-3AD203B41FA5}">
                      <a16:colId xmlns:a16="http://schemas.microsoft.com/office/drawing/2014/main" val="1470090210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13675738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328639609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10321961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074965705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179658542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906839362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3965500751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3735550546"/>
                    </a:ext>
                  </a:extLst>
                </a:gridCol>
              </a:tblGrid>
              <a:tr h="534598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3903"/>
                  </a:ext>
                </a:extLst>
              </a:tr>
              <a:tr h="518169">
                <a:tc row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50707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02397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00403"/>
                  </a:ext>
                </a:extLst>
              </a:tr>
              <a:tr h="518169">
                <a:tc row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37441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41863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006310"/>
                  </a:ext>
                </a:extLst>
              </a:tr>
              <a:tr h="518169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866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4871"/>
                  </a:ext>
                </a:extLst>
              </a:tr>
            </a:tbl>
          </a:graphicData>
        </a:graphic>
      </p:graphicFrame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CB752448-8CD1-441D-AE47-BB8C97F85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69950"/>
            <a:ext cx="9906000" cy="47081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66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コンテンツ プレースホルダー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88510"/>
              </p:ext>
            </p:extLst>
          </p:nvPr>
        </p:nvGraphicFramePr>
        <p:xfrm>
          <a:off x="488950" y="1628775"/>
          <a:ext cx="8928097" cy="46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46">
                  <a:extLst>
                    <a:ext uri="{9D8B030D-6E8A-4147-A177-3AD203B41FA5}">
                      <a16:colId xmlns:a16="http://schemas.microsoft.com/office/drawing/2014/main" val="3524949917"/>
                    </a:ext>
                  </a:extLst>
                </a:gridCol>
                <a:gridCol w="1319699">
                  <a:extLst>
                    <a:ext uri="{9D8B030D-6E8A-4147-A177-3AD203B41FA5}">
                      <a16:colId xmlns:a16="http://schemas.microsoft.com/office/drawing/2014/main" val="1470090210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13675738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328639609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210321961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074965705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179658542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1906839362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3965500751"/>
                    </a:ext>
                  </a:extLst>
                </a:gridCol>
                <a:gridCol w="775919">
                  <a:extLst>
                    <a:ext uri="{9D8B030D-6E8A-4147-A177-3AD203B41FA5}">
                      <a16:colId xmlns:a16="http://schemas.microsoft.com/office/drawing/2014/main" val="3735550546"/>
                    </a:ext>
                  </a:extLst>
                </a:gridCol>
              </a:tblGrid>
              <a:tr h="534598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66465" marR="66465" marT="33233" marB="33233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3903"/>
                  </a:ext>
                </a:extLst>
              </a:tr>
              <a:tr h="518169">
                <a:tc row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50707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02397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00403"/>
                  </a:ext>
                </a:extLst>
              </a:tr>
              <a:tr h="518169">
                <a:tc row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37441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41863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006310"/>
                  </a:ext>
                </a:extLst>
              </a:tr>
              <a:tr h="518169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24866"/>
                  </a:ext>
                </a:extLst>
              </a:tr>
              <a:tr h="518169">
                <a:tc vMerge="1">
                  <a:txBody>
                    <a:bodyPr/>
                    <a:lstStyle/>
                    <a:p>
                      <a:endParaRPr kumimoji="1" lang="ja-JP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791" marR="121791" marT="60896" marB="6089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 marL="66465" marR="66465" marT="33233" marB="332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6465" marR="66465" marT="33233" marB="332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74871"/>
                  </a:ext>
                </a:extLst>
              </a:tr>
            </a:tbl>
          </a:graphicData>
        </a:graphic>
      </p:graphicFrame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矢印: 五方向 10"/>
          <p:cNvSpPr/>
          <p:nvPr/>
        </p:nvSpPr>
        <p:spPr>
          <a:xfrm flipV="1">
            <a:off x="3440832" y="2276872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矢印: 五方向 31"/>
          <p:cNvSpPr/>
          <p:nvPr/>
        </p:nvSpPr>
        <p:spPr>
          <a:xfrm flipV="1">
            <a:off x="5363039" y="2807579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矢印: 五方向 32"/>
          <p:cNvSpPr/>
          <p:nvPr/>
        </p:nvSpPr>
        <p:spPr>
          <a:xfrm flipV="1">
            <a:off x="6048455" y="3295408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矢印: 五方向 34"/>
          <p:cNvSpPr/>
          <p:nvPr/>
        </p:nvSpPr>
        <p:spPr>
          <a:xfrm flipV="1">
            <a:off x="6409421" y="3831593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矢印: 五方向 35"/>
          <p:cNvSpPr/>
          <p:nvPr/>
        </p:nvSpPr>
        <p:spPr>
          <a:xfrm flipV="1">
            <a:off x="6855203" y="4339997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矢印: 五方向 36"/>
          <p:cNvSpPr/>
          <p:nvPr/>
        </p:nvSpPr>
        <p:spPr>
          <a:xfrm flipV="1">
            <a:off x="6855203" y="4866250"/>
            <a:ext cx="2217951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矢印: 五方向 37"/>
          <p:cNvSpPr/>
          <p:nvPr/>
        </p:nvSpPr>
        <p:spPr>
          <a:xfrm flipV="1">
            <a:off x="3440832" y="5396327"/>
            <a:ext cx="5602930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矢印: 五方向 38"/>
          <p:cNvSpPr/>
          <p:nvPr/>
        </p:nvSpPr>
        <p:spPr>
          <a:xfrm flipV="1">
            <a:off x="5363039" y="5881465"/>
            <a:ext cx="3729964" cy="28383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タイトル 5"/>
          <p:cNvSpPr>
            <a:spLocks noGrp="1"/>
          </p:cNvSpPr>
          <p:nvPr>
            <p:ph type="title"/>
          </p:nvPr>
        </p:nvSpPr>
        <p:spPr>
          <a:xfrm>
            <a:off x="0" y="5716"/>
            <a:ext cx="9009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ガントチャート型</a:t>
            </a:r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51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424218D-D907-4C77-B015-A4870387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1ED12B-D713-43B0-94C6-99DC2CDD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D0ACB11-8274-4E86-BF35-9AAFC79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積上げグラフ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938533-E4DE-49E1-93BE-FE5E84E8B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C6303224-03E1-492F-9E45-6410B29FF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84320"/>
              </p:ext>
            </p:extLst>
          </p:nvPr>
        </p:nvGraphicFramePr>
        <p:xfrm>
          <a:off x="920552" y="2215790"/>
          <a:ext cx="8055457" cy="413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DCC328-D929-4FC9-ACC3-C45B87ACD9ED}"/>
              </a:ext>
            </a:extLst>
          </p:cNvPr>
          <p:cNvSpPr/>
          <p:nvPr/>
        </p:nvSpPr>
        <p:spPr>
          <a:xfrm>
            <a:off x="932620" y="1634893"/>
            <a:ext cx="8055457" cy="384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j-ea"/>
              </a:rPr>
              <a:t>積上げグラフ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92F1A4-E543-46C4-B7D5-F4B20D75082A}"/>
              </a:ext>
            </a:extLst>
          </p:cNvPr>
          <p:cNvSpPr txBox="1"/>
          <p:nvPr/>
        </p:nvSpPr>
        <p:spPr>
          <a:xfrm>
            <a:off x="4124221" y="2348880"/>
            <a:ext cx="16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000" b="0" i="0" u="none" strike="noStrike" spc="0" baseline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ja-JP" altLang="en-US" dirty="0"/>
              <a:t>グラフタイトル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C01951-E7FF-403D-8CD7-33FA30E846FC}"/>
              </a:ext>
            </a:extLst>
          </p:cNvPr>
          <p:cNvSpPr txBox="1"/>
          <p:nvPr/>
        </p:nvSpPr>
        <p:spPr>
          <a:xfrm>
            <a:off x="632743" y="2276872"/>
            <a:ext cx="10078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（単位）</a:t>
            </a:r>
          </a:p>
        </p:txBody>
      </p:sp>
    </p:spTree>
    <p:extLst>
      <p:ext uri="{BB962C8B-B14F-4D97-AF65-F5344CB8AC3E}">
        <p14:creationId xmlns:p14="http://schemas.microsoft.com/office/powerpoint/2010/main" val="3440837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9A74C74-360E-440D-829A-C3876D3A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378FF7-D980-481D-B1CD-8A3E61ED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51E3A41-4E5E-4EF8-B996-44918AAB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/>
              <a:t>横棒グラフ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8938A8-B49C-411B-ABCF-F45073A51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41443C-884C-4D90-898A-0E3E3D74934F}"/>
              </a:ext>
            </a:extLst>
          </p:cNvPr>
          <p:cNvSpPr/>
          <p:nvPr/>
        </p:nvSpPr>
        <p:spPr>
          <a:xfrm>
            <a:off x="920552" y="1634502"/>
            <a:ext cx="8071800" cy="38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j-ea"/>
              </a:rPr>
              <a:t>横棒グラフ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99211A8F-47C1-4F4B-AC32-4019F4F55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543072"/>
              </p:ext>
            </p:extLst>
          </p:nvPr>
        </p:nvGraphicFramePr>
        <p:xfrm>
          <a:off x="917920" y="2237741"/>
          <a:ext cx="8070159" cy="374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8C71063-69E7-4081-BCC5-AE3E56AF889F}"/>
              </a:ext>
            </a:extLst>
          </p:cNvPr>
          <p:cNvSpPr txBox="1"/>
          <p:nvPr/>
        </p:nvSpPr>
        <p:spPr>
          <a:xfrm>
            <a:off x="7942913" y="2823023"/>
            <a:ext cx="81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（単位）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4B770D-9E07-4E34-870B-805E9F4B0EAF}"/>
              </a:ext>
            </a:extLst>
          </p:cNvPr>
          <p:cNvSpPr txBox="1"/>
          <p:nvPr/>
        </p:nvSpPr>
        <p:spPr>
          <a:xfrm>
            <a:off x="4124221" y="2348880"/>
            <a:ext cx="16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000" b="0" i="0" u="none" strike="noStrike" spc="0" baseline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ja-JP" altLang="en-US" dirty="0"/>
              <a:t>グラフタイトル</a:t>
            </a:r>
          </a:p>
        </p:txBody>
      </p:sp>
    </p:spTree>
    <p:extLst>
      <p:ext uri="{BB962C8B-B14F-4D97-AF65-F5344CB8AC3E}">
        <p14:creationId xmlns:p14="http://schemas.microsoft.com/office/powerpoint/2010/main" val="90882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9A74C74-360E-440D-829A-C3876D3A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378FF7-D980-481D-B1CD-8A3E61ED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51E3A41-4E5E-4EF8-B996-44918AAB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縦</a:t>
            </a:r>
            <a:r>
              <a:rPr kumimoji="1" lang="ja-JP" altLang="en-US" dirty="0"/>
              <a:t>棒グラフ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8938A8-B49C-411B-ABCF-F45073A51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41443C-884C-4D90-898A-0E3E3D74934F}"/>
              </a:ext>
            </a:extLst>
          </p:cNvPr>
          <p:cNvSpPr/>
          <p:nvPr/>
        </p:nvSpPr>
        <p:spPr>
          <a:xfrm>
            <a:off x="920552" y="1634502"/>
            <a:ext cx="8064475" cy="38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j-ea"/>
              </a:rPr>
              <a:t>縦棒グラフ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511AD3-A3C5-4D71-BC66-7A448830D4D6}"/>
              </a:ext>
            </a:extLst>
          </p:cNvPr>
          <p:cNvSpPr txBox="1"/>
          <p:nvPr/>
        </p:nvSpPr>
        <p:spPr>
          <a:xfrm>
            <a:off x="632743" y="2451587"/>
            <a:ext cx="10078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（単位）</a:t>
            </a:r>
          </a:p>
        </p:txBody>
      </p:sp>
      <p:graphicFrame>
        <p:nvGraphicFramePr>
          <p:cNvPr id="53" name="コンテンツ プレースホルダー 7">
            <a:extLst>
              <a:ext uri="{FF2B5EF4-FFF2-40B4-BE49-F238E27FC236}">
                <a16:creationId xmlns:a16="http://schemas.microsoft.com/office/drawing/2014/main" id="{9ECE84B9-D073-4D45-8244-1EC3DE50A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150899"/>
              </p:ext>
            </p:extLst>
          </p:nvPr>
        </p:nvGraphicFramePr>
        <p:xfrm>
          <a:off x="920762" y="2374248"/>
          <a:ext cx="8064475" cy="411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973DC8-1D4B-48BA-BBA1-A1B0EEE9B814}"/>
              </a:ext>
            </a:extLst>
          </p:cNvPr>
          <p:cNvSpPr txBox="1"/>
          <p:nvPr/>
        </p:nvSpPr>
        <p:spPr>
          <a:xfrm>
            <a:off x="4124221" y="2348880"/>
            <a:ext cx="16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000" b="0" i="0" u="none" strike="noStrike" spc="0" baseline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ja-JP" altLang="en-US" dirty="0"/>
              <a:t>グラフタイトル</a:t>
            </a:r>
          </a:p>
        </p:txBody>
      </p:sp>
    </p:spTree>
    <p:extLst>
      <p:ext uri="{BB962C8B-B14F-4D97-AF65-F5344CB8AC3E}">
        <p14:creationId xmlns:p14="http://schemas.microsoft.com/office/powerpoint/2010/main" val="95291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2404DE1-ACAB-4A09-82B3-80BD3807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F56B2F-8B9B-49AF-9BB1-6536A90C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3805AB7-F1D1-4767-8E1D-616F18E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折れ線グラフ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A2D512-697B-4293-9C6B-59778CDED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D3512D-470D-477D-8FEC-BD1120217100}"/>
              </a:ext>
            </a:extLst>
          </p:cNvPr>
          <p:cNvSpPr/>
          <p:nvPr/>
        </p:nvSpPr>
        <p:spPr>
          <a:xfrm>
            <a:off x="920948" y="1635642"/>
            <a:ext cx="8064500" cy="38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j-ea"/>
              </a:rPr>
              <a:t>折れ線グラフ</a:t>
            </a:r>
          </a:p>
        </p:txBody>
      </p:sp>
      <p:graphicFrame>
        <p:nvGraphicFramePr>
          <p:cNvPr id="26" name="グラフ 25">
            <a:extLst>
              <a:ext uri="{FF2B5EF4-FFF2-40B4-BE49-F238E27FC236}">
                <a16:creationId xmlns:a16="http://schemas.microsoft.com/office/drawing/2014/main" id="{9C124C60-A05A-460F-84DA-19F1C085A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114499"/>
              </p:ext>
            </p:extLst>
          </p:nvPr>
        </p:nvGraphicFramePr>
        <p:xfrm>
          <a:off x="920750" y="2419726"/>
          <a:ext cx="8064500" cy="388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773845C-9257-4983-9C29-7EAC4809B9BE}"/>
              </a:ext>
            </a:extLst>
          </p:cNvPr>
          <p:cNvSpPr txBox="1"/>
          <p:nvPr/>
        </p:nvSpPr>
        <p:spPr>
          <a:xfrm>
            <a:off x="7664171" y="4456392"/>
            <a:ext cx="413023" cy="21544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</a:rPr>
              <a:t>B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3659DBA-7838-4101-A3D3-BF7173C82675}"/>
              </a:ext>
            </a:extLst>
          </p:cNvPr>
          <p:cNvSpPr txBox="1"/>
          <p:nvPr/>
        </p:nvSpPr>
        <p:spPr>
          <a:xfrm>
            <a:off x="7690886" y="5105131"/>
            <a:ext cx="413023" cy="21544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</a:rPr>
              <a:t>A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CC8808-C6A4-4A15-90D9-9EF16FDD364F}"/>
              </a:ext>
            </a:extLst>
          </p:cNvPr>
          <p:cNvSpPr txBox="1"/>
          <p:nvPr/>
        </p:nvSpPr>
        <p:spPr>
          <a:xfrm>
            <a:off x="7998913" y="5593981"/>
            <a:ext cx="751838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ja-JP" altLang="en-US" sz="14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（単位）</a:t>
            </a:r>
            <a:endParaRPr lang="en-US" altLang="ja-JP" sz="14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EC668A-3D9D-469B-B094-B949D10FA0F2}"/>
              </a:ext>
            </a:extLst>
          </p:cNvPr>
          <p:cNvSpPr txBox="1"/>
          <p:nvPr/>
        </p:nvSpPr>
        <p:spPr>
          <a:xfrm>
            <a:off x="1208584" y="2768859"/>
            <a:ext cx="628554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ja-JP" altLang="en-US" sz="14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（単位）</a:t>
            </a:r>
            <a:endParaRPr lang="en-US" altLang="ja-JP" sz="14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F1BCE5-8F99-4726-A447-5E2C0FF39F5B}"/>
              </a:ext>
            </a:extLst>
          </p:cNvPr>
          <p:cNvSpPr txBox="1"/>
          <p:nvPr/>
        </p:nvSpPr>
        <p:spPr>
          <a:xfrm>
            <a:off x="4124221" y="2348880"/>
            <a:ext cx="16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000" b="0" i="0" u="none" strike="noStrike" spc="0" baseline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ja-JP" altLang="en-US" dirty="0"/>
              <a:t>グラフタイトル</a:t>
            </a:r>
          </a:p>
        </p:txBody>
      </p:sp>
    </p:spTree>
    <p:extLst>
      <p:ext uri="{BB962C8B-B14F-4D97-AF65-F5344CB8AC3E}">
        <p14:creationId xmlns:p14="http://schemas.microsoft.com/office/powerpoint/2010/main" val="3293903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682968E-5146-40B8-850D-3E25D708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0A5597-C3B8-4956-99E0-9BEDF565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A232A5-6FD2-410B-8084-BE0FAB6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/>
              <a:t>散布図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DC4A76-79B0-4105-BB4B-9A3D9D967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C9A27A3C-780B-4B6A-97BE-CCBD5FFCD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574274"/>
              </p:ext>
            </p:extLst>
          </p:nvPr>
        </p:nvGraphicFramePr>
        <p:xfrm>
          <a:off x="927641" y="2335401"/>
          <a:ext cx="8050718" cy="398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31466-CF5A-47C6-8D3A-DD40ED310D76}"/>
              </a:ext>
            </a:extLst>
          </p:cNvPr>
          <p:cNvSpPr txBox="1"/>
          <p:nvPr/>
        </p:nvSpPr>
        <p:spPr>
          <a:xfrm>
            <a:off x="1280592" y="27006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+mn-ea"/>
              </a:rPr>
              <a:t>（単位）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25E138-5722-4BC5-9DDE-42551002A2B9}"/>
              </a:ext>
            </a:extLst>
          </p:cNvPr>
          <p:cNvSpPr txBox="1"/>
          <p:nvPr/>
        </p:nvSpPr>
        <p:spPr>
          <a:xfrm>
            <a:off x="8750751" y="58341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+mn-ea"/>
              </a:rPr>
              <a:t>（単位）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63AECA-0600-4E89-9306-92FDADDA76AB}"/>
              </a:ext>
            </a:extLst>
          </p:cNvPr>
          <p:cNvSpPr/>
          <p:nvPr/>
        </p:nvSpPr>
        <p:spPr>
          <a:xfrm>
            <a:off x="920552" y="1634502"/>
            <a:ext cx="8064475" cy="38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j-ea"/>
              </a:rPr>
              <a:t>散布図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46988B-9D7B-4B4E-A827-C8803D9D6B92}"/>
              </a:ext>
            </a:extLst>
          </p:cNvPr>
          <p:cNvSpPr txBox="1"/>
          <p:nvPr/>
        </p:nvSpPr>
        <p:spPr>
          <a:xfrm>
            <a:off x="4124221" y="2348880"/>
            <a:ext cx="16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000" b="0" i="0" u="none" strike="noStrike" spc="0" baseline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ja-JP" altLang="en-US" dirty="0"/>
              <a:t>グラフタイトル</a:t>
            </a:r>
          </a:p>
        </p:txBody>
      </p:sp>
    </p:spTree>
    <p:extLst>
      <p:ext uri="{BB962C8B-B14F-4D97-AF65-F5344CB8AC3E}">
        <p14:creationId xmlns:p14="http://schemas.microsoft.com/office/powerpoint/2010/main" val="160768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4AB0845-8984-4590-98D5-649E0840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CE33D7-6C9C-4963-B63D-45BB881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BD8274F-1202-4C92-BF75-30331A81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 of Document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D1DA19-A6F0-4780-9CA1-88D422C2B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45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/>
              <a:t>列挙型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8950" y="1622107"/>
            <a:ext cx="2814512" cy="5722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8950" y="2194313"/>
            <a:ext cx="2814512" cy="41144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545744" y="1622107"/>
            <a:ext cx="2814512" cy="5722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45744" y="2194313"/>
            <a:ext cx="2814512" cy="41144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02538" y="1622107"/>
            <a:ext cx="2814512" cy="5722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2538" y="2194313"/>
            <a:ext cx="2814512" cy="41144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2123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3453848" y="1628775"/>
            <a:ext cx="2998305" cy="1661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4D4D4D"/>
                </a:solidFill>
                <a:latin typeface="+mj-ea"/>
              </a:rPr>
              <a:t>1</a:t>
            </a:r>
            <a:endParaRPr lang="ja-JP" altLang="en-US" b="1" dirty="0">
              <a:solidFill>
                <a:srgbClr val="4D4D4D"/>
              </a:solidFill>
              <a:latin typeface="+mj-ea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492786" y="4646871"/>
            <a:ext cx="2998305" cy="1661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4D4D4D"/>
                </a:solidFill>
                <a:latin typeface="+mj-ea"/>
              </a:rPr>
              <a:t>2</a:t>
            </a:r>
            <a:endParaRPr lang="ja-JP" altLang="en-US" b="1" dirty="0">
              <a:solidFill>
                <a:srgbClr val="4D4D4D"/>
              </a:solidFill>
              <a:latin typeface="+mj-ea"/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6414910" y="4646872"/>
            <a:ext cx="2998305" cy="1661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4D4D4D"/>
                </a:solidFill>
                <a:latin typeface="+mj-ea"/>
              </a:rPr>
              <a:t>3</a:t>
            </a:r>
            <a:endParaRPr lang="ja-JP" altLang="en-US" b="1" dirty="0">
              <a:solidFill>
                <a:srgbClr val="4D4D4D"/>
              </a:solidFill>
              <a:latin typeface="+mj-ea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背景型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8" name="円/楕円 5"/>
          <p:cNvSpPr/>
          <p:nvPr/>
        </p:nvSpPr>
        <p:spPr>
          <a:xfrm>
            <a:off x="2384623" y="2914472"/>
            <a:ext cx="5104857" cy="26921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sz="2000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47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背景型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90717" y="1628826"/>
            <a:ext cx="512633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290717" y="3389722"/>
            <a:ext cx="512633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90717" y="5150619"/>
            <a:ext cx="512633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88950" y="1628825"/>
            <a:ext cx="1499624" cy="4679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17257" y="1628800"/>
            <a:ext cx="19734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17257" y="5168582"/>
            <a:ext cx="19734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317257" y="3392722"/>
            <a:ext cx="19734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35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背景型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99459" y="1623131"/>
            <a:ext cx="8917592" cy="496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8950" y="2253671"/>
            <a:ext cx="2814512" cy="572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8950" y="2825877"/>
            <a:ext cx="2814512" cy="346693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545744" y="2253671"/>
            <a:ext cx="2814512" cy="572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45744" y="2825877"/>
            <a:ext cx="2814512" cy="346693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602538" y="2253671"/>
            <a:ext cx="2814512" cy="572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602538" y="2825877"/>
            <a:ext cx="2814512" cy="346693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64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拡散</a:t>
            </a:r>
            <a:r>
              <a:rPr kumimoji="1" lang="ja-JP" altLang="en-US" dirty="0"/>
              <a:t>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 rot="16200000">
            <a:off x="4808826" y="3062373"/>
            <a:ext cx="311162" cy="5177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33" name="右矢印 32"/>
          <p:cNvSpPr/>
          <p:nvPr/>
        </p:nvSpPr>
        <p:spPr>
          <a:xfrm rot="8100000">
            <a:off x="3150440" y="4767101"/>
            <a:ext cx="341223" cy="47217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34" name="右矢印 33"/>
          <p:cNvSpPr/>
          <p:nvPr/>
        </p:nvSpPr>
        <p:spPr>
          <a:xfrm rot="2700000">
            <a:off x="6267837" y="4749793"/>
            <a:ext cx="311162" cy="5177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482583" y="1631474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488952" y="4932610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7" name="円/楕円 5"/>
          <p:cNvSpPr/>
          <p:nvPr/>
        </p:nvSpPr>
        <p:spPr>
          <a:xfrm>
            <a:off x="6476214" y="4949131"/>
            <a:ext cx="2940836" cy="13595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円/楕円 34">
            <a:extLst>
              <a:ext uri="{FF2B5EF4-FFF2-40B4-BE49-F238E27FC236}">
                <a16:creationId xmlns:a16="http://schemas.microsoft.com/office/drawing/2014/main" id="{907F2825-3F22-4957-AC22-2483744D8B88}"/>
              </a:ext>
            </a:extLst>
          </p:cNvPr>
          <p:cNvSpPr/>
          <p:nvPr/>
        </p:nvSpPr>
        <p:spPr>
          <a:xfrm>
            <a:off x="3493989" y="3651465"/>
            <a:ext cx="2940836" cy="135959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811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18100BA-33A5-45E8-9E48-58FC381EFEDD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拡散</a:t>
            </a:r>
            <a:r>
              <a:rPr kumimoji="1" lang="ja-JP" altLang="en-US" dirty="0"/>
              <a:t>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8950" y="1628800"/>
            <a:ext cx="1499624" cy="4679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  <a:latin typeface="+mj-ea"/>
              </a:rPr>
              <a:t>A</a:t>
            </a:r>
            <a:endParaRPr lang="ja-JP" altLang="en-US" b="1" dirty="0">
              <a:solidFill>
                <a:schemeClr val="lt1"/>
              </a:solidFill>
              <a:latin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6239" y="1628775"/>
            <a:ext cx="18031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1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739397" y="5150594"/>
            <a:ext cx="467765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936239" y="5156597"/>
            <a:ext cx="18031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3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739397" y="3389697"/>
            <a:ext cx="467765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936239" y="3392697"/>
            <a:ext cx="180315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+mj-ea"/>
              </a:rPr>
              <a:t>2</a:t>
            </a:r>
            <a:endParaRPr lang="ja-JP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116585" y="3793583"/>
            <a:ext cx="4679952" cy="350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39397" y="1628801"/>
            <a:ext cx="467765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450850" lvl="1" indent="-200025">
              <a:buFont typeface="Meiryo UI" panose="020B0604030504040204" pitchFamily="50" charset="-128"/>
              <a:buChar char="–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  <a:p>
            <a:pPr marL="720725" lvl="2" indent="-193675">
              <a:buFont typeface="Meiryo UI" panose="020B0604030504040204" pitchFamily="50" charset="-128"/>
              <a:buChar char="￮"/>
            </a:pPr>
            <a:r>
              <a:rPr lang="en-US" altLang="ja-JP" sz="1400" dirty="0">
                <a:solidFill>
                  <a:srgbClr val="4D4D4D"/>
                </a:solidFill>
                <a:latin typeface="+mn-ea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629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40000"/>
              <a:lumOff val="60000"/>
            </a:schemeClr>
          </a:solidFill>
        </a:ln>
        <a:effectLst/>
      </a:spPr>
      <a:bodyPr rot="0" spcFirstLastPara="0" vertOverflow="overflow" horzOverflow="overflow" vert="horz" wrap="square" lIns="3600" tIns="45720" rIns="36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solidFill>
              <a:schemeClr val="lt1"/>
            </a:solidFill>
            <a:latin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テーマ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テーマ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テーマ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テーマ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テーマ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609</Words>
  <Application>Microsoft Office PowerPoint</Application>
  <PresentationFormat>A4 210 x 297 mm</PresentationFormat>
  <Paragraphs>433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Arial Unicode MS</vt:lpstr>
      <vt:lpstr>Meiryo UI</vt:lpstr>
      <vt:lpstr>ＭＳ Ｐゴシック</vt:lpstr>
      <vt:lpstr>Arial</vt:lpstr>
      <vt:lpstr>Calibri</vt:lpstr>
      <vt:lpstr>Office テーマ</vt:lpstr>
      <vt:lpstr>『PowerPoint資料作成　プロフェッショナルの大原則』  技術評論社</vt:lpstr>
      <vt:lpstr>列挙型1 </vt:lpstr>
      <vt:lpstr> 列挙型2</vt:lpstr>
      <vt:lpstr> 列挙型3</vt:lpstr>
      <vt:lpstr> 背景型1</vt:lpstr>
      <vt:lpstr> 背景型2</vt:lpstr>
      <vt:lpstr> 背景型3</vt:lpstr>
      <vt:lpstr> 拡散型1</vt:lpstr>
      <vt:lpstr> 拡散型2</vt:lpstr>
      <vt:lpstr> 拡散型3</vt:lpstr>
      <vt:lpstr> 合流型1</vt:lpstr>
      <vt:lpstr> 合流型2</vt:lpstr>
      <vt:lpstr> 合流型3</vt:lpstr>
      <vt:lpstr> コンセプトフロー型</vt:lpstr>
      <vt:lpstr> 横フロー型</vt:lpstr>
      <vt:lpstr> 縦フロー型</vt:lpstr>
      <vt:lpstr> コンセプト回転型</vt:lpstr>
      <vt:lpstr> 横回転型</vt:lpstr>
      <vt:lpstr> 縦回転型</vt:lpstr>
      <vt:lpstr> 上昇型</vt:lpstr>
      <vt:lpstr> 下降型</vt:lpstr>
      <vt:lpstr> 対比型</vt:lpstr>
      <vt:lpstr> マトリックス型</vt:lpstr>
      <vt:lpstr> 縦フローマトリックス型　</vt:lpstr>
      <vt:lpstr> 横フローマトリックス型　</vt:lpstr>
      <vt:lpstr> 表型</vt:lpstr>
      <vt:lpstr> 横フロー表型</vt:lpstr>
      <vt:lpstr> 縦フロー表型</vt:lpstr>
      <vt:lpstr> 4象限型</vt:lpstr>
      <vt:lpstr> ガントチャート型1</vt:lpstr>
      <vt:lpstr> ガントチャート型2</vt:lpstr>
      <vt:lpstr> 積上げグラフ </vt:lpstr>
      <vt:lpstr> 横棒グラフ</vt:lpstr>
      <vt:lpstr> 縦棒グラフ</vt:lpstr>
      <vt:lpstr> 折れ線グラフ</vt:lpstr>
      <vt:lpstr> 散布図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Junichiro MATSUGAMI</dc:creator>
  <cp:lastModifiedBy>石原 克海</cp:lastModifiedBy>
  <cp:revision>656</cp:revision>
  <cp:lastPrinted>2014-01-26T16:38:26Z</cp:lastPrinted>
  <dcterms:created xsi:type="dcterms:W3CDTF">2010-08-14T15:39:40Z</dcterms:created>
  <dcterms:modified xsi:type="dcterms:W3CDTF">2020-03-03T03:02:08Z</dcterms:modified>
</cp:coreProperties>
</file>