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0"/>
  </p:notesMasterIdLst>
  <p:sldIdLst>
    <p:sldId id="548" r:id="rId2"/>
    <p:sldId id="549" r:id="rId3"/>
    <p:sldId id="550" r:id="rId4"/>
    <p:sldId id="551" r:id="rId5"/>
    <p:sldId id="552" r:id="rId6"/>
    <p:sldId id="545" r:id="rId7"/>
    <p:sldId id="553" r:id="rId8"/>
    <p:sldId id="554" r:id="rId9"/>
    <p:sldId id="555" r:id="rId10"/>
    <p:sldId id="556" r:id="rId11"/>
    <p:sldId id="557" r:id="rId12"/>
    <p:sldId id="492" r:id="rId13"/>
    <p:sldId id="558" r:id="rId14"/>
    <p:sldId id="559" r:id="rId15"/>
    <p:sldId id="560" r:id="rId16"/>
    <p:sldId id="561" r:id="rId17"/>
    <p:sldId id="562" r:id="rId18"/>
    <p:sldId id="473" r:id="rId19"/>
  </p:sldIdLst>
  <p:sldSz cx="9906000" cy="6858000" type="A4"/>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4E3"/>
    <a:srgbClr val="D0A163"/>
    <a:srgbClr val="E2BE8E"/>
    <a:srgbClr val="D1A66F"/>
    <a:srgbClr val="CD9D5B"/>
    <a:srgbClr val="ECDCC7"/>
    <a:srgbClr val="C48C41"/>
    <a:srgbClr val="B9CDE5"/>
    <a:srgbClr val="558E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51" autoAdjust="0"/>
  </p:normalViewPr>
  <p:slideViewPr>
    <p:cSldViewPr showGuides="1">
      <p:cViewPr varScale="1">
        <p:scale>
          <a:sx n="68" d="100"/>
          <a:sy n="68" d="100"/>
        </p:scale>
        <p:origin x="1032" y="56"/>
      </p:cViewPr>
      <p:guideLst>
        <p:guide orient="horz" pos="2205"/>
        <p:guide pos="3120"/>
      </p:guideLst>
    </p:cSldViewPr>
  </p:slideViewPr>
  <p:outlineViewPr>
    <p:cViewPr>
      <p:scale>
        <a:sx n="33" d="100"/>
        <a:sy n="33" d="100"/>
      </p:scale>
      <p:origin x="0" y="-21828"/>
    </p:cViewPr>
  </p:outlineViewPr>
  <p:notesTextViewPr>
    <p:cViewPr>
      <p:scale>
        <a:sx n="100" d="100"/>
        <a:sy n="100" d="100"/>
      </p:scale>
      <p:origin x="0" y="0"/>
    </p:cViewPr>
  </p:notesTextViewPr>
  <p:sorterViewPr>
    <p:cViewPr varScale="1">
      <p:scale>
        <a:sx n="1" d="1"/>
        <a:sy n="1" d="1"/>
      </p:scale>
      <p:origin x="0" y="-18992"/>
    </p:cViewPr>
  </p:sorterViewPr>
  <p:notesViewPr>
    <p:cSldViewPr showGuides="1">
      <p:cViewPr varScale="1">
        <p:scale>
          <a:sx n="50" d="100"/>
          <a:sy n="50" d="100"/>
        </p:scale>
        <p:origin x="-269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tx2"/>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eiryo UI" panose="020B0604030504040204" pitchFamily="50" charset="-128"/>
                    <a:cs typeface="+mn-cs"/>
                  </a:defRPr>
                </a:pPr>
                <a:endParaRPr lang="ja-JP"/>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2月</c:v>
                </c:pt>
                <c:pt idx="1">
                  <c:v>3月</c:v>
                </c:pt>
                <c:pt idx="2">
                  <c:v>4月</c:v>
                </c:pt>
                <c:pt idx="3">
                  <c:v>5月</c:v>
                </c:pt>
                <c:pt idx="4">
                  <c:v>6月</c:v>
                </c:pt>
                <c:pt idx="5">
                  <c:v>7月</c:v>
                </c:pt>
                <c:pt idx="6">
                  <c:v>8月</c:v>
                </c:pt>
                <c:pt idx="7">
                  <c:v>9月</c:v>
                </c:pt>
                <c:pt idx="8">
                  <c:v>10月</c:v>
                </c:pt>
                <c:pt idx="9">
                  <c:v>11月</c:v>
                </c:pt>
                <c:pt idx="10">
                  <c:v>12月</c:v>
                </c:pt>
                <c:pt idx="11">
                  <c:v>1月</c:v>
                </c:pt>
              </c:strCache>
            </c:strRef>
          </c:cat>
          <c:val>
            <c:numRef>
              <c:f>Sheet1!$B$2:$B$13</c:f>
              <c:numCache>
                <c:formatCode>#,##0.00_);[Red]\(#,##0.00\)</c:formatCode>
                <c:ptCount val="12"/>
                <c:pt idx="0">
                  <c:v>1</c:v>
                </c:pt>
                <c:pt idx="1">
                  <c:v>1.01</c:v>
                </c:pt>
                <c:pt idx="2">
                  <c:v>0.99</c:v>
                </c:pt>
                <c:pt idx="3">
                  <c:v>0.98</c:v>
                </c:pt>
                <c:pt idx="4">
                  <c:v>0.98</c:v>
                </c:pt>
                <c:pt idx="5">
                  <c:v>0.97</c:v>
                </c:pt>
                <c:pt idx="6">
                  <c:v>0.96</c:v>
                </c:pt>
                <c:pt idx="7">
                  <c:v>0.95</c:v>
                </c:pt>
                <c:pt idx="8">
                  <c:v>0.95</c:v>
                </c:pt>
                <c:pt idx="9">
                  <c:v>0.95</c:v>
                </c:pt>
                <c:pt idx="10">
                  <c:v>0.95</c:v>
                </c:pt>
                <c:pt idx="11">
                  <c:v>0.95</c:v>
                </c:pt>
              </c:numCache>
            </c:numRef>
          </c:val>
          <c:smooth val="0"/>
          <c:extLst>
            <c:ext xmlns:c16="http://schemas.microsoft.com/office/drawing/2014/chart" uri="{C3380CC4-5D6E-409C-BE32-E72D297353CC}">
              <c16:uniqueId val="{00000000-57A4-4563-A281-4DAABB7159E5}"/>
            </c:ext>
          </c:extLst>
        </c:ser>
        <c:dLbls>
          <c:showLegendKey val="0"/>
          <c:showVal val="0"/>
          <c:showCatName val="0"/>
          <c:showSerName val="0"/>
          <c:showPercent val="0"/>
          <c:showBubbleSize val="0"/>
        </c:dLbls>
        <c:smooth val="0"/>
        <c:axId val="-449938400"/>
        <c:axId val="-449936080"/>
      </c:lineChart>
      <c:catAx>
        <c:axId val="-44993840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j-ea"/>
                <a:ea typeface="+mj-ea"/>
                <a:cs typeface="+mn-cs"/>
              </a:defRPr>
            </a:pPr>
            <a:endParaRPr lang="ja-JP"/>
          </a:p>
        </c:txPr>
        <c:crossAx val="-449936080"/>
        <c:crosses val="autoZero"/>
        <c:auto val="1"/>
        <c:lblAlgn val="ctr"/>
        <c:lblOffset val="100"/>
        <c:noMultiLvlLbl val="0"/>
      </c:catAx>
      <c:valAx>
        <c:axId val="-449936080"/>
        <c:scaling>
          <c:orientation val="minMax"/>
          <c:max val="1.2"/>
          <c:min val="0.8"/>
        </c:scaling>
        <c:delete val="0"/>
        <c:axPos val="l"/>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eiryo UI" panose="020B0604030504040204" pitchFamily="50" charset="-128"/>
                <a:cs typeface="+mn-cs"/>
              </a:defRPr>
            </a:pPr>
            <a:endParaRPr lang="ja-JP"/>
          </a:p>
        </c:txPr>
        <c:crossAx val="-449938400"/>
        <c:crosses val="autoZero"/>
        <c:crossBetween val="between"/>
        <c:majorUnit val="0.1"/>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sz="1400">
          <a:solidFill>
            <a:srgbClr val="4D4D4D"/>
          </a:solidFill>
          <a:latin typeface="Meiryo UI" panose="020B0604030504040204" pitchFamily="50" charset="-128"/>
          <a:ea typeface="Meiryo UI" panose="020B0604030504040204"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5-C9B5-458C-946E-0932795CF9BE}"/>
              </c:ext>
            </c:extLst>
          </c:dPt>
          <c:dPt>
            <c:idx val="1"/>
            <c:invertIfNegative val="0"/>
            <c:bubble3D val="0"/>
            <c:spPr>
              <a:solidFill>
                <a:schemeClr val="tx2"/>
              </a:solidFill>
              <a:ln>
                <a:noFill/>
              </a:ln>
              <a:effectLst/>
            </c:spPr>
            <c:extLst>
              <c:ext xmlns:c16="http://schemas.microsoft.com/office/drawing/2014/chart" uri="{C3380CC4-5D6E-409C-BE32-E72D297353CC}">
                <c16:uniqueId val="{00000006-C9B5-458C-946E-0932795CF9BE}"/>
              </c:ext>
            </c:extLst>
          </c:dPt>
          <c:dPt>
            <c:idx val="2"/>
            <c:invertIfNegative val="0"/>
            <c:bubble3D val="0"/>
            <c:spPr>
              <a:solidFill>
                <a:schemeClr val="tx2"/>
              </a:solidFill>
              <a:ln>
                <a:noFill/>
              </a:ln>
              <a:effectLst/>
            </c:spPr>
            <c:extLst>
              <c:ext xmlns:c16="http://schemas.microsoft.com/office/drawing/2014/chart" uri="{C3380CC4-5D6E-409C-BE32-E72D297353CC}">
                <c16:uniqueId val="{00000007-C9B5-458C-946E-0932795CF9BE}"/>
              </c:ext>
            </c:extLst>
          </c:dPt>
          <c:dPt>
            <c:idx val="3"/>
            <c:invertIfNegative val="0"/>
            <c:bubble3D val="0"/>
            <c:spPr>
              <a:solidFill>
                <a:schemeClr val="accent6">
                  <a:lumMod val="75000"/>
                </a:schemeClr>
              </a:solidFill>
              <a:ln>
                <a:noFill/>
              </a:ln>
              <a:effectLst/>
            </c:spPr>
            <c:extLst>
              <c:ext xmlns:c16="http://schemas.microsoft.com/office/drawing/2014/chart" uri="{C3380CC4-5D6E-409C-BE32-E72D297353CC}">
                <c16:uniqueId val="{00000001-C9B5-458C-946E-0932795CF9BE}"/>
              </c:ext>
            </c:extLst>
          </c:dPt>
          <c:dPt>
            <c:idx val="4"/>
            <c:invertIfNegative val="0"/>
            <c:bubble3D val="0"/>
            <c:spPr>
              <a:solidFill>
                <a:schemeClr val="accent6">
                  <a:lumMod val="75000"/>
                </a:schemeClr>
              </a:solidFill>
              <a:ln>
                <a:noFill/>
              </a:ln>
              <a:effectLst/>
            </c:spPr>
            <c:extLst>
              <c:ext xmlns:c16="http://schemas.microsoft.com/office/drawing/2014/chart" uri="{C3380CC4-5D6E-409C-BE32-E72D297353CC}">
                <c16:uniqueId val="{00000003-C9B5-458C-946E-0932795CF9BE}"/>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時間がない</c:v>
                </c:pt>
                <c:pt idx="1">
                  <c:v>金銭的な余裕がない</c:v>
                </c:pt>
                <c:pt idx="2">
                  <c:v>ジムが遠い</c:v>
                </c:pt>
                <c:pt idx="3">
                  <c:v>体験が有料</c:v>
                </c:pt>
                <c:pt idx="4">
                  <c:v>マシンの使い方わからない</c:v>
                </c:pt>
              </c:strCache>
            </c:strRef>
          </c:cat>
          <c:val>
            <c:numRef>
              <c:f>Sheet1!$B$2:$B$6</c:f>
              <c:numCache>
                <c:formatCode>0%</c:formatCode>
                <c:ptCount val="5"/>
                <c:pt idx="0">
                  <c:v>0.62</c:v>
                </c:pt>
                <c:pt idx="1">
                  <c:v>0.48</c:v>
                </c:pt>
                <c:pt idx="2">
                  <c:v>0.46</c:v>
                </c:pt>
                <c:pt idx="3">
                  <c:v>0.36</c:v>
                </c:pt>
                <c:pt idx="4">
                  <c:v>0.32</c:v>
                </c:pt>
              </c:numCache>
            </c:numRef>
          </c:val>
          <c:extLst>
            <c:ext xmlns:c16="http://schemas.microsoft.com/office/drawing/2014/chart" uri="{C3380CC4-5D6E-409C-BE32-E72D297353CC}">
              <c16:uniqueId val="{00000004-C9B5-458C-946E-0932795CF9BE}"/>
            </c:ext>
          </c:extLst>
        </c:ser>
        <c:dLbls>
          <c:showLegendKey val="0"/>
          <c:showVal val="0"/>
          <c:showCatName val="0"/>
          <c:showSerName val="0"/>
          <c:showPercent val="0"/>
          <c:showBubbleSize val="0"/>
        </c:dLbls>
        <c:gapWidth val="219"/>
        <c:axId val="-855179856"/>
        <c:axId val="-855178080"/>
      </c:barChart>
      <c:catAx>
        <c:axId val="-855179856"/>
        <c:scaling>
          <c:orientation val="maxMin"/>
        </c:scaling>
        <c:delete val="0"/>
        <c:axPos val="l"/>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ea"/>
                <a:ea typeface="+mn-ea"/>
                <a:cs typeface="+mn-cs"/>
              </a:defRPr>
            </a:pPr>
            <a:endParaRPr lang="ja-JP"/>
          </a:p>
        </c:txPr>
        <c:crossAx val="-855178080"/>
        <c:crosses val="autoZero"/>
        <c:auto val="1"/>
        <c:lblAlgn val="ctr"/>
        <c:lblOffset val="100"/>
        <c:noMultiLvlLbl val="0"/>
      </c:catAx>
      <c:valAx>
        <c:axId val="-855178080"/>
        <c:scaling>
          <c:orientation val="minMax"/>
        </c:scaling>
        <c:delete val="0"/>
        <c:axPos val="t"/>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ea"/>
                <a:ea typeface="+mn-ea"/>
                <a:cs typeface="+mn-cs"/>
              </a:defRPr>
            </a:pPr>
            <a:endParaRPr lang="ja-JP"/>
          </a:p>
        </c:txPr>
        <c:crossAx val="-855179856"/>
        <c:crosses val="autoZero"/>
        <c:crossBetween val="between"/>
        <c:majorUnit val="0.5"/>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a:solidFill>
            <a:srgbClr val="4D4D4D"/>
          </a:solidFill>
          <a:latin typeface="Meiryo UI" panose="020B0604030504040204" pitchFamily="50" charset="-128"/>
          <a:ea typeface="Meiryo UI" panose="020B0604030504040204" pitchFamily="50" charset="-128"/>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lt"/>
                    <a:ea typeface="Meiryo UI" panose="020B0604030504040204" pitchFamily="50" charset="-128"/>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2月</c:v>
                </c:pt>
                <c:pt idx="1">
                  <c:v>3月</c:v>
                </c:pt>
                <c:pt idx="2">
                  <c:v>4月</c:v>
                </c:pt>
                <c:pt idx="3">
                  <c:v>5月</c:v>
                </c:pt>
                <c:pt idx="4">
                  <c:v>6月</c:v>
                </c:pt>
                <c:pt idx="5">
                  <c:v>7月</c:v>
                </c:pt>
              </c:strCache>
            </c:strRef>
          </c:cat>
          <c:val>
            <c:numRef>
              <c:f>Sheet1!$B$2:$B$7</c:f>
              <c:numCache>
                <c:formatCode>General</c:formatCode>
                <c:ptCount val="6"/>
                <c:pt idx="0">
                  <c:v>15</c:v>
                </c:pt>
                <c:pt idx="1">
                  <c:v>30</c:v>
                </c:pt>
                <c:pt idx="2">
                  <c:v>45</c:v>
                </c:pt>
                <c:pt idx="3">
                  <c:v>60</c:v>
                </c:pt>
                <c:pt idx="4">
                  <c:v>75</c:v>
                </c:pt>
                <c:pt idx="5">
                  <c:v>90</c:v>
                </c:pt>
              </c:numCache>
            </c:numRef>
          </c:val>
          <c:extLst>
            <c:ext xmlns:c16="http://schemas.microsoft.com/office/drawing/2014/chart" uri="{C3380CC4-5D6E-409C-BE32-E72D297353CC}">
              <c16:uniqueId val="{00000000-ABF2-4584-B5C8-3BC1C9CC9FB0}"/>
            </c:ext>
          </c:extLst>
        </c:ser>
        <c:dLbls>
          <c:showLegendKey val="0"/>
          <c:showVal val="0"/>
          <c:showCatName val="0"/>
          <c:showSerName val="0"/>
          <c:showPercent val="0"/>
          <c:showBubbleSize val="0"/>
        </c:dLbls>
        <c:gapWidth val="219"/>
        <c:overlap val="-27"/>
        <c:axId val="-452190800"/>
        <c:axId val="-644156480"/>
      </c:barChart>
      <c:catAx>
        <c:axId val="-452190800"/>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j-ea"/>
                <a:ea typeface="+mj-ea"/>
                <a:cs typeface="+mn-cs"/>
              </a:defRPr>
            </a:pPr>
            <a:endParaRPr lang="ja-JP"/>
          </a:p>
        </c:txPr>
        <c:crossAx val="-644156480"/>
        <c:crosses val="autoZero"/>
        <c:auto val="1"/>
        <c:lblAlgn val="ctr"/>
        <c:lblOffset val="100"/>
        <c:noMultiLvlLbl val="0"/>
      </c:catAx>
      <c:valAx>
        <c:axId val="-644156480"/>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j-lt"/>
                <a:ea typeface="Meiryo UI" panose="020B0604030504040204" pitchFamily="50" charset="-128"/>
                <a:cs typeface="+mn-cs"/>
              </a:defRPr>
            </a:pPr>
            <a:endParaRPr lang="ja-JP"/>
          </a:p>
        </c:txPr>
        <c:crossAx val="-452190800"/>
        <c:crosses val="autoZero"/>
        <c:crossBetween val="between"/>
        <c:majorUnit val="50"/>
      </c:valAx>
      <c:spPr>
        <a:noFill/>
        <a:ln>
          <a:solidFill>
            <a:schemeClr val="bg1">
              <a:lumMod val="50000"/>
            </a:schemeClr>
          </a:solidFill>
        </a:ln>
        <a:effectLst/>
      </c:spPr>
    </c:plotArea>
    <c:plotVisOnly val="1"/>
    <c:dispBlanksAs val="gap"/>
    <c:showDLblsOverMax val="0"/>
  </c:chart>
  <c:spPr>
    <a:noFill/>
    <a:ln>
      <a:noFill/>
    </a:ln>
    <a:effectLst/>
  </c:spPr>
  <c:txPr>
    <a:bodyPr/>
    <a:lstStyle/>
    <a:p>
      <a:pPr>
        <a:defRPr sz="1400">
          <a:solidFill>
            <a:srgbClr val="4D4D4D"/>
          </a:solidFill>
          <a:latin typeface="Meiryo UI" panose="020B0604030504040204" pitchFamily="50" charset="-128"/>
          <a:ea typeface="Meiryo UI" panose="020B0604030504040204"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2" y="1"/>
            <a:ext cx="3076364" cy="511731"/>
          </a:xfrm>
          <a:prstGeom prst="rect">
            <a:avLst/>
          </a:prstGeom>
        </p:spPr>
        <p:txBody>
          <a:bodyPr vert="horz" lIns="95454" tIns="47728" rIns="95454" bIns="47728" rtlCol="0"/>
          <a:lstStyle>
            <a:lvl1pPr algn="l">
              <a:defRPr sz="1300">
                <a:latin typeface="Arial Unicode MS" panose="020B0604020202020204" pitchFamily="50" charset="-128"/>
              </a:defRPr>
            </a:lvl1pPr>
          </a:lstStyle>
          <a:p>
            <a:endParaRPr lang="ja-JP" altLang="en-US" dirty="0"/>
          </a:p>
        </p:txBody>
      </p:sp>
      <p:sp>
        <p:nvSpPr>
          <p:cNvPr id="3" name="日付プレースホルダ 2"/>
          <p:cNvSpPr>
            <a:spLocks noGrp="1"/>
          </p:cNvSpPr>
          <p:nvPr>
            <p:ph type="dt" idx="1"/>
          </p:nvPr>
        </p:nvSpPr>
        <p:spPr>
          <a:xfrm>
            <a:off x="4021295" y="1"/>
            <a:ext cx="3076364" cy="511731"/>
          </a:xfrm>
          <a:prstGeom prst="rect">
            <a:avLst/>
          </a:prstGeom>
        </p:spPr>
        <p:txBody>
          <a:bodyPr vert="horz" lIns="95454" tIns="47728" rIns="95454" bIns="47728" rtlCol="0"/>
          <a:lstStyle>
            <a:lvl1pPr algn="r">
              <a:defRPr sz="1300">
                <a:latin typeface="Arial Unicode MS" panose="020B0604020202020204" pitchFamily="50" charset="-128"/>
              </a:defRPr>
            </a:lvl1pPr>
          </a:lstStyle>
          <a:p>
            <a:fld id="{93AEEDAA-138E-467C-BD93-27AE9BBEACBA}" type="datetimeFigureOut">
              <a:rPr lang="ja-JP" altLang="en-US" smtClean="0"/>
              <a:pPr/>
              <a:t>2018/11/13</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54" tIns="47728" rIns="95454" bIns="47728" rtlCol="0" anchor="ctr"/>
          <a:lstStyle/>
          <a:p>
            <a:endParaRPr lang="ja-JP" altLang="en-US" dirty="0"/>
          </a:p>
        </p:txBody>
      </p:sp>
      <p:sp>
        <p:nvSpPr>
          <p:cNvPr id="5" name="ノート プレースホルダ 4"/>
          <p:cNvSpPr>
            <a:spLocks noGrp="1"/>
          </p:cNvSpPr>
          <p:nvPr>
            <p:ph type="body" sz="quarter" idx="3"/>
          </p:nvPr>
        </p:nvSpPr>
        <p:spPr>
          <a:xfrm>
            <a:off x="709931" y="4861443"/>
            <a:ext cx="5679440" cy="4605576"/>
          </a:xfrm>
          <a:prstGeom prst="rect">
            <a:avLst/>
          </a:prstGeom>
        </p:spPr>
        <p:txBody>
          <a:bodyPr vert="horz" lIns="95454" tIns="47728" rIns="95454" bIns="47728"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 5"/>
          <p:cNvSpPr>
            <a:spLocks noGrp="1"/>
          </p:cNvSpPr>
          <p:nvPr>
            <p:ph type="ftr" sz="quarter" idx="4"/>
          </p:nvPr>
        </p:nvSpPr>
        <p:spPr>
          <a:xfrm>
            <a:off x="2" y="9721106"/>
            <a:ext cx="3076364" cy="511731"/>
          </a:xfrm>
          <a:prstGeom prst="rect">
            <a:avLst/>
          </a:prstGeom>
        </p:spPr>
        <p:txBody>
          <a:bodyPr vert="horz" lIns="95454" tIns="47728" rIns="95454" bIns="47728" rtlCol="0" anchor="b"/>
          <a:lstStyle>
            <a:lvl1pPr algn="l">
              <a:defRPr sz="1300">
                <a:latin typeface="Arial Unicode MS" panose="020B0604020202020204" pitchFamily="50" charset="-128"/>
              </a:defRPr>
            </a:lvl1pPr>
          </a:lstStyle>
          <a:p>
            <a:endParaRPr lang="ja-JP" altLang="en-US" dirty="0"/>
          </a:p>
        </p:txBody>
      </p:sp>
      <p:sp>
        <p:nvSpPr>
          <p:cNvPr id="7" name="スライド番号プレースホルダ 6"/>
          <p:cNvSpPr>
            <a:spLocks noGrp="1"/>
          </p:cNvSpPr>
          <p:nvPr>
            <p:ph type="sldNum" sz="quarter" idx="5"/>
          </p:nvPr>
        </p:nvSpPr>
        <p:spPr>
          <a:xfrm>
            <a:off x="4021295" y="9721106"/>
            <a:ext cx="3076364" cy="511731"/>
          </a:xfrm>
          <a:prstGeom prst="rect">
            <a:avLst/>
          </a:prstGeom>
        </p:spPr>
        <p:txBody>
          <a:bodyPr vert="horz" lIns="95454" tIns="47728" rIns="95454" bIns="47728" rtlCol="0" anchor="b"/>
          <a:lstStyle>
            <a:lvl1pPr algn="r">
              <a:defRPr sz="1300">
                <a:latin typeface="Arial Unicode MS" panose="020B0604020202020204" pitchFamily="50" charset="-128"/>
              </a:defRPr>
            </a:lvl1pPr>
          </a:lstStyle>
          <a:p>
            <a:fld id="{2387BCBC-5AA8-4F2B-B14D-5C8B2E94AE7E}" type="slidenum">
              <a:rPr lang="ja-JP" altLang="en-US" smtClean="0"/>
              <a:pPr/>
              <a:t>‹#›</a:t>
            </a:fld>
            <a:endParaRPr lang="ja-JP" altLang="en-US" dirty="0"/>
          </a:p>
        </p:txBody>
      </p:sp>
    </p:spTree>
    <p:extLst>
      <p:ext uri="{BB962C8B-B14F-4D97-AF65-F5344CB8AC3E}">
        <p14:creationId xmlns:p14="http://schemas.microsoft.com/office/powerpoint/2010/main" val="21017861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Arial Unicode MS" panose="020B0604020202020204" pitchFamily="50" charset="-128"/>
        <a:ea typeface="+mn-ea"/>
        <a:cs typeface="+mn-cs"/>
      </a:defRPr>
    </a:lvl1pPr>
    <a:lvl2pPr marL="457200" algn="l" defTabSz="914400" rtl="0" eaLnBrk="1" latinLnBrk="0" hangingPunct="1">
      <a:defRPr kumimoji="1" sz="1200" kern="1200">
        <a:solidFill>
          <a:schemeClr val="tx1"/>
        </a:solidFill>
        <a:latin typeface="Arial Unicode MS" panose="020B0604020202020204" pitchFamily="50" charset="-128"/>
        <a:ea typeface="+mn-ea"/>
        <a:cs typeface="+mn-cs"/>
      </a:defRPr>
    </a:lvl2pPr>
    <a:lvl3pPr marL="914400" algn="l" defTabSz="914400" rtl="0" eaLnBrk="1" latinLnBrk="0" hangingPunct="1">
      <a:defRPr kumimoji="1" sz="1200" kern="1200">
        <a:solidFill>
          <a:schemeClr val="tx1"/>
        </a:solidFill>
        <a:latin typeface="Arial Unicode MS" panose="020B0604020202020204" pitchFamily="50" charset="-128"/>
        <a:ea typeface="+mn-ea"/>
        <a:cs typeface="+mn-cs"/>
      </a:defRPr>
    </a:lvl3pPr>
    <a:lvl4pPr marL="1371600" algn="l" defTabSz="914400" rtl="0" eaLnBrk="1" latinLnBrk="0" hangingPunct="1">
      <a:defRPr kumimoji="1" sz="1200" kern="1200">
        <a:solidFill>
          <a:schemeClr val="tx1"/>
        </a:solidFill>
        <a:latin typeface="Arial Unicode MS" panose="020B0604020202020204" pitchFamily="50" charset="-128"/>
        <a:ea typeface="+mn-ea"/>
        <a:cs typeface="+mn-cs"/>
      </a:defRPr>
    </a:lvl4pPr>
    <a:lvl5pPr marL="1828800" algn="l" defTabSz="914400" rtl="0" eaLnBrk="1" latinLnBrk="0" hangingPunct="1">
      <a:defRPr kumimoji="1" sz="1200" kern="1200">
        <a:solidFill>
          <a:schemeClr val="tx1"/>
        </a:solidFill>
        <a:latin typeface="Arial Unicode MS" panose="020B0604020202020204" pitchFamily="50" charset="-128"/>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2101398" y="2296890"/>
            <a:ext cx="6743464" cy="1038225"/>
          </a:xfrm>
        </p:spPr>
        <p:txBody>
          <a:bodyPr anchor="b">
            <a:normAutofit/>
          </a:bodyPr>
          <a:lstStyle>
            <a:lvl1pPr>
              <a:defRPr sz="3200">
                <a:solidFill>
                  <a:srgbClr val="4D4D4D"/>
                </a:solidFill>
                <a:latin typeface="ＭＳ Ｐゴシック" panose="020B0600070205080204" pitchFamily="50" charset="-128"/>
                <a:ea typeface="ＭＳ Ｐゴシック" panose="020B0600070205080204" pitchFamily="50" charset="-128"/>
              </a:defRPr>
            </a:lvl1pPr>
          </a:lstStyle>
          <a:p>
            <a:r>
              <a:rPr kumimoji="1" lang="ja-JP" altLang="en-US" dirty="0"/>
              <a:t>タイトル</a:t>
            </a:r>
          </a:p>
        </p:txBody>
      </p:sp>
      <p:sp>
        <p:nvSpPr>
          <p:cNvPr id="3" name="サブタイトル 2"/>
          <p:cNvSpPr>
            <a:spLocks noGrp="1"/>
          </p:cNvSpPr>
          <p:nvPr>
            <p:ph type="subTitle" idx="1" hasCustomPrompt="1"/>
          </p:nvPr>
        </p:nvSpPr>
        <p:spPr>
          <a:xfrm>
            <a:off x="1910662" y="4052664"/>
            <a:ext cx="6934200" cy="1752600"/>
          </a:xfrm>
        </p:spPr>
        <p:txBody>
          <a:bodyPr anchor="b">
            <a:normAutofit/>
          </a:bodyPr>
          <a:lstStyle>
            <a:lvl1pPr marL="0" indent="0" algn="r">
              <a:buNone/>
              <a:defRPr sz="2000">
                <a:solidFill>
                  <a:srgbClr val="4D4D4D"/>
                </a:solidFill>
                <a:latin typeface="ＭＳ Ｐゴシック" panose="020B0600070205080204" pitchFamily="50" charset="-128"/>
                <a:ea typeface="ＭＳ Ｐゴシック" panose="020B060007020508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年月日</a:t>
            </a:r>
            <a:br>
              <a:rPr kumimoji="1" lang="en-US" altLang="ja-JP" dirty="0"/>
            </a:br>
            <a:r>
              <a:rPr kumimoji="1" lang="ja-JP" altLang="en-US" dirty="0"/>
              <a:t>名前</a:t>
            </a:r>
          </a:p>
        </p:txBody>
      </p:sp>
      <p:sp>
        <p:nvSpPr>
          <p:cNvPr id="8" name="正方形/長方形 7"/>
          <p:cNvSpPr/>
          <p:nvPr userDrawn="1"/>
        </p:nvSpPr>
        <p:spPr>
          <a:xfrm>
            <a:off x="0" y="0"/>
            <a:ext cx="1286593" cy="6858000"/>
          </a:xfrm>
          <a:prstGeom prst="rect">
            <a:avLst/>
          </a:prstGeom>
          <a:gradFill flip="none" rotWithShape="1">
            <a:gsLst>
              <a:gs pos="0">
                <a:schemeClr val="tx2"/>
              </a:gs>
              <a:gs pos="100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latin typeface="Arial Unicode MS" panose="020B0604020202020204" pitchFamily="50" charset="-128"/>
            </a:endParaRPr>
          </a:p>
        </p:txBody>
      </p:sp>
      <p:sp>
        <p:nvSpPr>
          <p:cNvPr id="7" name="正方形/長方形 6"/>
          <p:cNvSpPr/>
          <p:nvPr userDrawn="1"/>
        </p:nvSpPr>
        <p:spPr>
          <a:xfrm>
            <a:off x="7964857" y="1196753"/>
            <a:ext cx="1286593" cy="16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bg1"/>
              </a:solidFill>
            </a:endParaRPr>
          </a:p>
        </p:txBody>
      </p:sp>
      <p:cxnSp>
        <p:nvCxnSpPr>
          <p:cNvPr id="15" name="直線コネクタ 14"/>
          <p:cNvCxnSpPr/>
          <p:nvPr userDrawn="1"/>
        </p:nvCxnSpPr>
        <p:spPr>
          <a:xfrm>
            <a:off x="2101398" y="3379440"/>
            <a:ext cx="666545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lvl1pPr>
              <a:defRPr>
                <a:solidFill>
                  <a:schemeClr val="tx1"/>
                </a:solidFill>
              </a:defRPr>
            </a:lvl1pPr>
          </a:lstStyle>
          <a:p>
            <a:r>
              <a:rPr lang="ja-JP" altLang="en-US"/>
              <a:t>出所：　</a:t>
            </a:r>
            <a:endParaRPr lang="ja-JP" altLang="en-US" dirty="0"/>
          </a:p>
        </p:txBody>
      </p:sp>
      <p:sp>
        <p:nvSpPr>
          <p:cNvPr id="6" name="スライド番号プレースホルダ 5"/>
          <p:cNvSpPr>
            <a:spLocks noGrp="1"/>
          </p:cNvSpPr>
          <p:nvPr>
            <p:ph type="sldNum" sz="quarter" idx="12"/>
          </p:nvPr>
        </p:nvSpPr>
        <p:spPr/>
        <p:txBody>
          <a:bodyPr/>
          <a:lstStyle>
            <a:lvl1pPr>
              <a:defRPr>
                <a:solidFill>
                  <a:srgbClr val="333333"/>
                </a:solidFill>
                <a:latin typeface="ＭＳ Ｐゴシック" panose="020B0600070205080204" pitchFamily="50" charset="-128"/>
                <a:ea typeface="ＭＳ Ｐゴシック" panose="020B0600070205080204" pitchFamily="50" charset="-128"/>
              </a:defRPr>
            </a:lvl1pPr>
          </a:lstStyle>
          <a:p>
            <a:fld id="{618100BA-33A5-45E8-9E48-58FC381EFEDD}" type="slidenum">
              <a:rPr lang="ja-JP" altLang="en-US" smtClean="0"/>
              <a:pPr/>
              <a:t>‹#›</a:t>
            </a:fld>
            <a:endParaRPr lang="ja-JP" altLang="en-US" dirty="0"/>
          </a:p>
        </p:txBody>
      </p:sp>
      <p:cxnSp>
        <p:nvCxnSpPr>
          <p:cNvPr id="8" name="直線コネクタ 7"/>
          <p:cNvCxnSpPr/>
          <p:nvPr userDrawn="1"/>
        </p:nvCxnSpPr>
        <p:spPr>
          <a:xfrm>
            <a:off x="0" y="869531"/>
            <a:ext cx="9906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4"/>
          <p:cNvSpPr>
            <a:spLocks noChangeArrowheads="1"/>
          </p:cNvSpPr>
          <p:nvPr userDrawn="1"/>
        </p:nvSpPr>
        <p:spPr bwMode="auto">
          <a:xfrm>
            <a:off x="6591182" y="6674616"/>
            <a:ext cx="3198355" cy="183384"/>
          </a:xfrm>
          <a:prstGeom prst="rect">
            <a:avLst/>
          </a:prstGeom>
          <a:noFill/>
          <a:ln w="12700">
            <a:noFill/>
            <a:miter lim="800000"/>
            <a:headEnd/>
            <a:tailEnd/>
          </a:ln>
          <a:effectLst/>
        </p:spPr>
        <p:txBody>
          <a:bodyPr wrap="square" lIns="90488" tIns="44450" rIns="90488" bIns="0" anchor="b">
            <a:spAutoFit/>
          </a:bodyPr>
          <a:lstStyle/>
          <a:p>
            <a:pPr algn="r"/>
            <a:r>
              <a:rPr lang="en-US" altLang="ja-JP" sz="9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Copyright © 2016 Rubato</a:t>
            </a:r>
            <a:r>
              <a:rPr lang="en-US" altLang="ja-JP" sz="90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 Co., Ltd. –Confidential-</a:t>
            </a:r>
            <a:endParaRPr lang="en-US" altLang="ja-JP" sz="11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p:txBody>
      </p:sp>
      <p:sp>
        <p:nvSpPr>
          <p:cNvPr id="2" name="タイトル 1"/>
          <p:cNvSpPr>
            <a:spLocks noGrp="1"/>
          </p:cNvSpPr>
          <p:nvPr>
            <p:ph type="title" hasCustomPrompt="1"/>
          </p:nvPr>
        </p:nvSpPr>
        <p:spPr>
          <a:xfrm>
            <a:off x="0" y="1"/>
            <a:ext cx="9906000" cy="836712"/>
          </a:xfrm>
        </p:spPr>
        <p:txBody>
          <a:bodyPr anchor="b">
            <a:normAutofit/>
          </a:bodyPr>
          <a:lstStyle>
            <a:lvl1pPr algn="l">
              <a:defRPr sz="2400" b="0">
                <a:solidFill>
                  <a:schemeClr val="tx1"/>
                </a:solidFill>
                <a:latin typeface="ＭＳ Ｐゴシック" panose="020B0600070205080204" pitchFamily="50" charset="-128"/>
                <a:ea typeface="ＭＳ Ｐゴシック" panose="020B0600070205080204" pitchFamily="50" charset="-128"/>
              </a:defRPr>
            </a:lvl1pPr>
          </a:lstStyle>
          <a:p>
            <a:r>
              <a:rPr kumimoji="1" lang="en-US" altLang="ja-JP" dirty="0"/>
              <a:t>T1</a:t>
            </a:r>
            <a:endParaRPr kumimoji="1" lang="ja-JP" altLang="en-US" dirty="0"/>
          </a:p>
        </p:txBody>
      </p:sp>
      <p:sp>
        <p:nvSpPr>
          <p:cNvPr id="13" name="テキスト プレースホルダー 12"/>
          <p:cNvSpPr>
            <a:spLocks noGrp="1"/>
          </p:cNvSpPr>
          <p:nvPr>
            <p:ph type="body" sz="quarter" idx="13" hasCustomPrompt="1"/>
          </p:nvPr>
        </p:nvSpPr>
        <p:spPr>
          <a:xfrm>
            <a:off x="0" y="869950"/>
            <a:ext cx="9906000" cy="470818"/>
          </a:xfrm>
        </p:spPr>
        <p:txBody>
          <a:bodyPr>
            <a:noAutofit/>
          </a:bodyPr>
          <a:lstStyle>
            <a:lvl1pPr marL="0" indent="0">
              <a:buNone/>
              <a:defRPr sz="2000">
                <a:solidFill>
                  <a:schemeClr val="tx1"/>
                </a:solidFill>
              </a:defRPr>
            </a:lvl1pPr>
          </a:lstStyle>
          <a:p>
            <a:pPr lvl="0"/>
            <a:r>
              <a:rPr kumimoji="1" lang="en-US" altLang="ja-JP" dirty="0"/>
              <a:t>T2</a:t>
            </a:r>
            <a:endParaRPr kumimoji="1" lang="ja-JP" altLang="en-US" dirty="0"/>
          </a:p>
        </p:txBody>
      </p:sp>
      <p:pic>
        <p:nvPicPr>
          <p:cNvPr id="14" name="図 13"/>
          <p:cNvPicPr>
            <a:picLocks noChangeAspect="1"/>
          </p:cNvPicPr>
          <p:nvPr userDrawn="1"/>
        </p:nvPicPr>
        <p:blipFill rotWithShape="1">
          <a:blip r:embed="rId2">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r="10891"/>
          <a:stretch/>
        </p:blipFill>
        <p:spPr>
          <a:xfrm>
            <a:off x="8190359" y="115794"/>
            <a:ext cx="1517022" cy="605125"/>
          </a:xfrm>
          <a:prstGeom prst="rect">
            <a:avLst/>
          </a:prstGeom>
        </p:spPr>
      </p:pic>
    </p:spTree>
    <p:extLst>
      <p:ext uri="{BB962C8B-B14F-4D97-AF65-F5344CB8AC3E}">
        <p14:creationId xmlns:p14="http://schemas.microsoft.com/office/powerpoint/2010/main" val="721297164"/>
      </p:ext>
    </p:extLst>
  </p:cSld>
  <p:clrMapOvr>
    <a:masterClrMapping/>
  </p:clrMapOvr>
  <p:extLst mod="1">
    <p:ext uri="{DCECCB84-F9BA-43D5-87BE-67443E8EF086}">
      <p15:sldGuideLst xmlns:p15="http://schemas.microsoft.com/office/powerpoint/2012/main">
        <p15:guide id="1" orient="horz" pos="2498">
          <p15:clr>
            <a:srgbClr val="FBAE40"/>
          </p15:clr>
        </p15:guide>
        <p15:guide id="2" pos="308">
          <p15:clr>
            <a:srgbClr val="FBAE40"/>
          </p15:clr>
        </p15:guide>
        <p15:guide id="3" pos="5932">
          <p15:clr>
            <a:srgbClr val="FBAE40"/>
          </p15:clr>
        </p15:guide>
        <p15:guide id="4" orient="horz" pos="1026">
          <p15:clr>
            <a:srgbClr val="FBAE40"/>
          </p15:clr>
        </p15:guide>
        <p15:guide id="5" orient="horz" pos="3974">
          <p15:clr>
            <a:srgbClr val="FBAE40"/>
          </p15:clr>
        </p15:guide>
        <p15:guide id="6" pos="3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 4"/>
          <p:cNvSpPr>
            <a:spLocks noGrp="1"/>
          </p:cNvSpPr>
          <p:nvPr>
            <p:ph type="ftr" sz="quarter" idx="3"/>
          </p:nvPr>
        </p:nvSpPr>
        <p:spPr>
          <a:xfrm>
            <a:off x="21291" y="6485617"/>
            <a:ext cx="6943632" cy="365125"/>
          </a:xfrm>
          <a:prstGeom prst="rect">
            <a:avLst/>
          </a:prstGeom>
        </p:spPr>
        <p:txBody>
          <a:bodyPr vert="horz" lIns="91440" tIns="45720" rIns="91440" bIns="45720" rtlCol="0" anchor="ctr"/>
          <a:lstStyle>
            <a:lvl1pPr algn="l">
              <a:defRPr sz="1000">
                <a:solidFill>
                  <a:srgbClr val="4D4D4D"/>
                </a:solidFill>
                <a:latin typeface="Arial Unicode MS" panose="020B0604020202020204" pitchFamily="50" charset="-128"/>
              </a:defRPr>
            </a:lvl1pPr>
          </a:lstStyle>
          <a:p>
            <a:r>
              <a:rPr lang="ja-JP" altLang="en-US" dirty="0"/>
              <a:t>出所：　</a:t>
            </a:r>
          </a:p>
        </p:txBody>
      </p:sp>
      <p:sp>
        <p:nvSpPr>
          <p:cNvPr id="6" name="スライド番号プレースホルダ 5"/>
          <p:cNvSpPr>
            <a:spLocks noGrp="1"/>
          </p:cNvSpPr>
          <p:nvPr>
            <p:ph type="sldNum" sz="quarter" idx="4"/>
          </p:nvPr>
        </p:nvSpPr>
        <p:spPr>
          <a:xfrm>
            <a:off x="7595051" y="6508228"/>
            <a:ext cx="2311400" cy="365125"/>
          </a:xfrm>
          <a:prstGeom prst="rect">
            <a:avLst/>
          </a:prstGeom>
        </p:spPr>
        <p:txBody>
          <a:bodyPr vert="horz" lIns="91440" tIns="45720" rIns="91440" bIns="45720" rtlCol="0" anchor="ctr"/>
          <a:lstStyle>
            <a:lvl1pPr algn="r">
              <a:defRPr sz="1000">
                <a:solidFill>
                  <a:srgbClr val="4D4D4D"/>
                </a:solidFill>
                <a:latin typeface="ＭＳ Ｐゴシック" panose="020B0600070205080204" pitchFamily="50" charset="-128"/>
                <a:ea typeface="ＭＳ Ｐゴシック" panose="020B0600070205080204" pitchFamily="50" charset="-128"/>
              </a:defRPr>
            </a:lvl1pPr>
          </a:lstStyle>
          <a:p>
            <a:fld id="{618100BA-33A5-45E8-9E48-58FC381EFEDD}" type="slidenum">
              <a:rPr lang="ja-JP" altLang="en-US" smtClean="0"/>
              <a:pPr/>
              <a:t>‹#›</a:t>
            </a:fld>
            <a:endParaRPr lang="ja-JP" altLang="en-US" dirty="0"/>
          </a:p>
        </p:txBody>
      </p:sp>
    </p:spTree>
    <p:extLst>
      <p:ext uri="{BB962C8B-B14F-4D97-AF65-F5344CB8AC3E}">
        <p14:creationId xmlns:p14="http://schemas.microsoft.com/office/powerpoint/2010/main" val="4017461768"/>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ctr" defTabSz="914400" rtl="0" eaLnBrk="1" latinLnBrk="0" hangingPunct="1">
        <a:spcBef>
          <a:spcPct val="0"/>
        </a:spcBef>
        <a:buNone/>
        <a:defRPr kumimoji="1" sz="44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normAutofit fontScale="90000"/>
          </a:bodyPr>
          <a:lstStyle/>
          <a:p>
            <a:r>
              <a:rPr lang="ja-JP" altLang="en-US" dirty="0">
                <a:solidFill>
                  <a:schemeClr val="tx1"/>
                </a:solidFill>
                <a:latin typeface="+mj-ea"/>
                <a:ea typeface="+mj-ea"/>
              </a:rPr>
              <a:t>入会者増加のための</a:t>
            </a:r>
            <a:br>
              <a:rPr lang="en-US" altLang="ja-JP" dirty="0">
                <a:solidFill>
                  <a:schemeClr val="tx1"/>
                </a:solidFill>
                <a:latin typeface="+mj-ea"/>
                <a:ea typeface="+mj-ea"/>
              </a:rPr>
            </a:br>
            <a:r>
              <a:rPr lang="ja-JP" altLang="en-US" dirty="0">
                <a:solidFill>
                  <a:schemeClr val="tx1"/>
                </a:solidFill>
                <a:latin typeface="+mj-ea"/>
                <a:ea typeface="+mj-ea"/>
              </a:rPr>
              <a:t>プロモーション企画書</a:t>
            </a:r>
            <a:endParaRPr kumimoji="1" lang="ja-JP" altLang="en-US" dirty="0">
              <a:solidFill>
                <a:schemeClr val="tx1"/>
              </a:solidFill>
              <a:latin typeface="+mj-ea"/>
              <a:ea typeface="+mj-ea"/>
            </a:endParaRPr>
          </a:p>
        </p:txBody>
      </p:sp>
      <p:sp>
        <p:nvSpPr>
          <p:cNvPr id="6" name="サブタイトル 5"/>
          <p:cNvSpPr>
            <a:spLocks noGrp="1"/>
          </p:cNvSpPr>
          <p:nvPr>
            <p:ph type="subTitle" idx="1"/>
          </p:nvPr>
        </p:nvSpPr>
        <p:spPr/>
        <p:txBody>
          <a:bodyPr/>
          <a:lstStyle/>
          <a:p>
            <a:r>
              <a:rPr kumimoji="1" lang="en-US" altLang="ja-JP" dirty="0">
                <a:solidFill>
                  <a:schemeClr val="tx1"/>
                </a:solidFill>
                <a:latin typeface="+mj-ea"/>
                <a:ea typeface="+mj-ea"/>
              </a:rPr>
              <a:t>2017</a:t>
            </a:r>
            <a:r>
              <a:rPr kumimoji="1" lang="ja-JP" altLang="en-US" dirty="0">
                <a:solidFill>
                  <a:schemeClr val="tx1"/>
                </a:solidFill>
                <a:latin typeface="+mj-ea"/>
                <a:ea typeface="+mj-ea"/>
              </a:rPr>
              <a:t>年</a:t>
            </a:r>
            <a:r>
              <a:rPr lang="en-US" altLang="ja-JP" dirty="0">
                <a:solidFill>
                  <a:schemeClr val="tx1"/>
                </a:solidFill>
                <a:latin typeface="+mj-ea"/>
                <a:ea typeface="+mj-ea"/>
              </a:rPr>
              <a:t>2</a:t>
            </a:r>
            <a:r>
              <a:rPr lang="ja-JP" altLang="en-US" dirty="0">
                <a:solidFill>
                  <a:schemeClr val="tx1"/>
                </a:solidFill>
                <a:latin typeface="+mj-ea"/>
                <a:ea typeface="+mj-ea"/>
              </a:rPr>
              <a:t>月</a:t>
            </a:r>
            <a:r>
              <a:rPr lang="en-US" altLang="ja-JP" dirty="0">
                <a:solidFill>
                  <a:schemeClr val="tx1"/>
                </a:solidFill>
                <a:latin typeface="+mj-ea"/>
                <a:ea typeface="+mj-ea"/>
              </a:rPr>
              <a:t>15</a:t>
            </a:r>
            <a:r>
              <a:rPr lang="ja-JP" altLang="en-US" dirty="0">
                <a:solidFill>
                  <a:schemeClr val="tx1"/>
                </a:solidFill>
                <a:latin typeface="+mj-ea"/>
                <a:ea typeface="+mj-ea"/>
              </a:rPr>
              <a:t>日</a:t>
            </a:r>
            <a:endParaRPr lang="en-US" altLang="ja-JP" dirty="0">
              <a:solidFill>
                <a:schemeClr val="tx1"/>
              </a:solidFill>
              <a:latin typeface="+mj-ea"/>
              <a:ea typeface="+mj-ea"/>
            </a:endParaRPr>
          </a:p>
          <a:p>
            <a:r>
              <a:rPr lang="ja-JP" altLang="en-US" dirty="0">
                <a:solidFill>
                  <a:schemeClr val="tx1"/>
                </a:solidFill>
                <a:latin typeface="+mj-ea"/>
                <a:ea typeface="+mj-ea"/>
              </a:rPr>
              <a:t>  営業部　高橋　恵子</a:t>
            </a:r>
            <a:endParaRPr kumimoji="1" lang="ja-JP" altLang="en-US" dirty="0">
              <a:solidFill>
                <a:schemeClr val="tx1"/>
              </a:solidFill>
              <a:latin typeface="+mj-ea"/>
              <a:ea typeface="+mj-ea"/>
            </a:endParaRPr>
          </a:p>
        </p:txBody>
      </p:sp>
      <p:pic>
        <p:nvPicPr>
          <p:cNvPr id="3" name="図 2"/>
          <p:cNvPicPr>
            <a:picLocks noChangeAspect="1"/>
          </p:cNvPicPr>
          <p:nvPr/>
        </p:nvPicPr>
        <p:blipFill rotWithShape="1">
          <a:blip r:embed="rId2">
            <a:extLst>
              <a:ext uri="{28A0092B-C50C-407E-A947-70E740481C1C}">
                <a14:useLocalDpi xmlns:a14="http://schemas.microsoft.com/office/drawing/2010/main" val="0"/>
              </a:ext>
            </a:extLst>
          </a:blip>
          <a:srcRect r="10891"/>
          <a:stretch/>
        </p:blipFill>
        <p:spPr>
          <a:xfrm>
            <a:off x="7257256" y="620688"/>
            <a:ext cx="1919869" cy="765817"/>
          </a:xfrm>
          <a:prstGeom prst="rect">
            <a:avLst/>
          </a:prstGeom>
        </p:spPr>
      </p:pic>
      <p:sp>
        <p:nvSpPr>
          <p:cNvPr id="10" name="Rectangle 4"/>
          <p:cNvSpPr>
            <a:spLocks noChangeArrowheads="1"/>
          </p:cNvSpPr>
          <p:nvPr/>
        </p:nvSpPr>
        <p:spPr bwMode="auto">
          <a:xfrm>
            <a:off x="2174917" y="6316762"/>
            <a:ext cx="7692629" cy="352661"/>
          </a:xfrm>
          <a:prstGeom prst="rect">
            <a:avLst/>
          </a:prstGeom>
          <a:noFill/>
          <a:ln w="12700">
            <a:noFill/>
            <a:miter lim="800000"/>
            <a:headEnd/>
            <a:tailEnd/>
          </a:ln>
          <a:effectLst/>
        </p:spPr>
        <p:txBody>
          <a:bodyPr lIns="90488" tIns="44450" rIns="90488" bIns="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Copyright © 2016 by Rubato.</a:t>
            </a:r>
            <a:endParaRPr kumimoji="0" lang="en-US" altLang="ja-JP" sz="5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COMPANY CONFIDENTIAL</a:t>
            </a:r>
          </a:p>
        </p:txBody>
      </p:sp>
      <p:sp>
        <p:nvSpPr>
          <p:cNvPr id="11" name="コンテンツ プレースホルダー 16"/>
          <p:cNvSpPr txBox="1">
            <a:spLocks/>
          </p:cNvSpPr>
          <p:nvPr/>
        </p:nvSpPr>
        <p:spPr>
          <a:xfrm>
            <a:off x="1286404" y="6443664"/>
            <a:ext cx="889133" cy="225425"/>
          </a:xfrm>
          <a:prstGeom prst="rect">
            <a:avLst/>
          </a:prstGeom>
        </p:spPr>
        <p:txBody>
          <a:bodyPr vert="horz" lIns="91440" tIns="45720" rIns="91440" bIns="45720" rtlCol="0" anchor="ctr">
            <a:noAutofit/>
          </a:bodyPr>
          <a:lstStyle>
            <a:defPPr>
              <a:defRPr lang="en-US"/>
            </a:defPPr>
            <a:lvl1pPr marL="0" indent="0" algn="l" defTabSz="457200" rtl="0" eaLnBrk="1" latinLnBrk="0" hangingPunct="1">
              <a:buNone/>
              <a:defRPr sz="1200" kern="1200">
                <a:solidFill>
                  <a:srgbClr val="4D4D4D"/>
                </a:solidFill>
                <a:latin typeface="Meiryo UI" panose="020B0604030504040204" pitchFamily="50" charset="-128"/>
                <a:ea typeface="Meiryo UI" panose="020B0604030504040204" pitchFamily="50" charset="-128"/>
                <a:cs typeface="+mn-cs"/>
              </a:defRPr>
            </a:lvl1pPr>
            <a:lvl2pPr marL="457200" indent="0" algn="l" defTabSz="457200" rtl="0" eaLnBrk="1" latinLnBrk="0" hangingPunct="1">
              <a:buNone/>
              <a:defRPr sz="1100" kern="1200">
                <a:solidFill>
                  <a:schemeClr val="tx1"/>
                </a:solidFill>
                <a:latin typeface="+mn-lt"/>
                <a:ea typeface="+mn-ea"/>
                <a:cs typeface="+mn-cs"/>
              </a:defRPr>
            </a:lvl2pPr>
            <a:lvl3pPr marL="914400" indent="0" algn="l" defTabSz="457200" rtl="0" eaLnBrk="1" latinLnBrk="0" hangingPunct="1">
              <a:buNone/>
              <a:defRPr sz="1050" kern="1200">
                <a:solidFill>
                  <a:schemeClr val="tx1"/>
                </a:solidFill>
                <a:latin typeface="+mn-lt"/>
                <a:ea typeface="+mn-ea"/>
                <a:cs typeface="+mn-cs"/>
              </a:defRPr>
            </a:lvl3pPr>
            <a:lvl4pPr marL="1371600" indent="0" algn="l" defTabSz="457200" rtl="0" eaLnBrk="1" latinLnBrk="0" hangingPunct="1">
              <a:buNone/>
              <a:defRPr sz="1000" kern="1200">
                <a:solidFill>
                  <a:schemeClr val="tx1"/>
                </a:solidFill>
                <a:latin typeface="+mn-lt"/>
                <a:ea typeface="+mn-ea"/>
                <a:cs typeface="+mn-cs"/>
              </a:defRPr>
            </a:lvl4pPr>
            <a:lvl5pPr marL="1828800" indent="0" algn="l" defTabSz="457200" rtl="0" eaLnBrk="1" latinLnBrk="0" hangingPunct="1">
              <a:buNone/>
              <a:defRPr sz="10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rPr>
              <a:t>091-aa1</a:t>
            </a:r>
            <a:endParaRPr kumimoji="1" lang="ja-JP"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334691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10</a:t>
            </a:fld>
            <a:endParaRPr lang="ja-JP" altLang="en-US" dirty="0"/>
          </a:p>
        </p:txBody>
      </p:sp>
      <p:sp>
        <p:nvSpPr>
          <p:cNvPr id="4" name="タイトル 3"/>
          <p:cNvSpPr>
            <a:spLocks noGrp="1"/>
          </p:cNvSpPr>
          <p:nvPr>
            <p:ph type="title"/>
          </p:nvPr>
        </p:nvSpPr>
        <p:spPr/>
        <p:txBody>
          <a:bodyPr/>
          <a:lstStyle/>
          <a:p>
            <a:r>
              <a:rPr kumimoji="1" lang="ja-JP" altLang="en-US" dirty="0"/>
              <a:t>打ち手の評価</a:t>
            </a:r>
          </a:p>
        </p:txBody>
      </p:sp>
      <p:sp>
        <p:nvSpPr>
          <p:cNvPr id="5" name="テキスト プレースホルダー 4"/>
          <p:cNvSpPr>
            <a:spLocks noGrp="1"/>
          </p:cNvSpPr>
          <p:nvPr>
            <p:ph type="body" sz="quarter" idx="13"/>
          </p:nvPr>
        </p:nvSpPr>
        <p:spPr/>
        <p:txBody>
          <a:bodyPr/>
          <a:lstStyle/>
          <a:p>
            <a:r>
              <a:rPr kumimoji="1" lang="ja-JP" altLang="en-US" dirty="0"/>
              <a:t>無料トレーナーと友人の無料紹介の企画が費用対効果として最も高い打ち手と考えられる</a:t>
            </a:r>
          </a:p>
        </p:txBody>
      </p:sp>
      <p:sp>
        <p:nvSpPr>
          <p:cNvPr id="6" name="正方形/長方形 5"/>
          <p:cNvSpPr/>
          <p:nvPr/>
        </p:nvSpPr>
        <p:spPr>
          <a:xfrm>
            <a:off x="1837619" y="1821730"/>
            <a:ext cx="3157873" cy="1816541"/>
          </a:xfrm>
          <a:prstGeom prst="rect">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1">
                  <a:lumMod val="50000"/>
                </a:schemeClr>
              </a:solidFill>
            </a:endParaRPr>
          </a:p>
        </p:txBody>
      </p:sp>
      <p:sp>
        <p:nvSpPr>
          <p:cNvPr id="7" name="正方形/長方形 6"/>
          <p:cNvSpPr/>
          <p:nvPr/>
        </p:nvSpPr>
        <p:spPr>
          <a:xfrm>
            <a:off x="1837619" y="3600080"/>
            <a:ext cx="3157873" cy="1816541"/>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1">
                  <a:lumMod val="50000"/>
                </a:schemeClr>
              </a:solidFill>
            </a:endParaRPr>
          </a:p>
        </p:txBody>
      </p:sp>
      <p:sp>
        <p:nvSpPr>
          <p:cNvPr id="8" name="正方形/長方形 7"/>
          <p:cNvSpPr/>
          <p:nvPr/>
        </p:nvSpPr>
        <p:spPr>
          <a:xfrm>
            <a:off x="4963479" y="1821730"/>
            <a:ext cx="3157873" cy="1816541"/>
          </a:xfrm>
          <a:prstGeom prst="rect">
            <a:avLst/>
          </a:prstGeom>
          <a:solidFill>
            <a:schemeClr val="accent1">
              <a:lumMod val="40000"/>
              <a:lumOff val="6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1">
                  <a:lumMod val="50000"/>
                </a:schemeClr>
              </a:solidFill>
            </a:endParaRPr>
          </a:p>
        </p:txBody>
      </p:sp>
      <p:sp>
        <p:nvSpPr>
          <p:cNvPr id="9" name="正方形/長方形 8"/>
          <p:cNvSpPr/>
          <p:nvPr/>
        </p:nvSpPr>
        <p:spPr>
          <a:xfrm>
            <a:off x="4963479" y="3600080"/>
            <a:ext cx="3157873" cy="1816541"/>
          </a:xfrm>
          <a:prstGeom prst="rect">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000" dirty="0">
              <a:solidFill>
                <a:schemeClr val="bg1">
                  <a:lumMod val="50000"/>
                </a:schemeClr>
              </a:solidFill>
            </a:endParaRPr>
          </a:p>
        </p:txBody>
      </p:sp>
      <p:cxnSp>
        <p:nvCxnSpPr>
          <p:cNvPr id="10" name="直線矢印コネクタ 9"/>
          <p:cNvCxnSpPr/>
          <p:nvPr/>
        </p:nvCxnSpPr>
        <p:spPr>
          <a:xfrm>
            <a:off x="2504728" y="5773725"/>
            <a:ext cx="5231737" cy="0"/>
          </a:xfrm>
          <a:prstGeom prst="straightConnector1">
            <a:avLst/>
          </a:prstGeom>
          <a:ln w="127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376597" y="2110517"/>
            <a:ext cx="14633" cy="2767532"/>
          </a:xfrm>
          <a:prstGeom prst="straightConnector1">
            <a:avLst/>
          </a:prstGeom>
          <a:ln w="1270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1138750" y="1615153"/>
            <a:ext cx="441146" cy="400110"/>
          </a:xfrm>
          <a:prstGeom prst="rect">
            <a:avLst/>
          </a:prstGeom>
          <a:noFill/>
          <a:ln w="12700">
            <a:noFill/>
          </a:ln>
        </p:spPr>
        <p:txBody>
          <a:bodyPr wrap="none" rtlCol="0">
            <a:spAutoFit/>
          </a:bodyPr>
          <a:lstStyle/>
          <a:p>
            <a:r>
              <a:rPr kumimoji="1" lang="ja-JP" altLang="en-US" sz="2000" dirty="0"/>
              <a:t>多</a:t>
            </a:r>
          </a:p>
        </p:txBody>
      </p:sp>
      <p:sp>
        <p:nvSpPr>
          <p:cNvPr id="13" name="テキスト ボックス 12"/>
          <p:cNvSpPr txBox="1"/>
          <p:nvPr/>
        </p:nvSpPr>
        <p:spPr>
          <a:xfrm>
            <a:off x="1138750" y="4919148"/>
            <a:ext cx="441146" cy="400110"/>
          </a:xfrm>
          <a:prstGeom prst="rect">
            <a:avLst/>
          </a:prstGeom>
          <a:noFill/>
          <a:ln w="12700">
            <a:noFill/>
          </a:ln>
        </p:spPr>
        <p:txBody>
          <a:bodyPr wrap="none" rtlCol="0">
            <a:spAutoFit/>
          </a:bodyPr>
          <a:lstStyle/>
          <a:p>
            <a:r>
              <a:rPr kumimoji="1" lang="ja-JP" altLang="en-US" sz="2000" dirty="0"/>
              <a:t>少</a:t>
            </a:r>
          </a:p>
        </p:txBody>
      </p:sp>
      <p:sp>
        <p:nvSpPr>
          <p:cNvPr id="15" name="テキスト ボックス 14"/>
          <p:cNvSpPr txBox="1"/>
          <p:nvPr/>
        </p:nvSpPr>
        <p:spPr>
          <a:xfrm>
            <a:off x="7736465" y="5559191"/>
            <a:ext cx="441146" cy="400110"/>
          </a:xfrm>
          <a:prstGeom prst="rect">
            <a:avLst/>
          </a:prstGeom>
          <a:noFill/>
          <a:ln w="12700">
            <a:noFill/>
          </a:ln>
        </p:spPr>
        <p:txBody>
          <a:bodyPr wrap="none" rtlCol="0">
            <a:spAutoFit/>
          </a:bodyPr>
          <a:lstStyle/>
          <a:p>
            <a:r>
              <a:rPr kumimoji="1" lang="ja-JP" altLang="en-US" sz="2000" dirty="0"/>
              <a:t>低</a:t>
            </a:r>
          </a:p>
        </p:txBody>
      </p:sp>
      <p:sp>
        <p:nvSpPr>
          <p:cNvPr id="18" name="テキスト ボックス 17"/>
          <p:cNvSpPr txBox="1"/>
          <p:nvPr/>
        </p:nvSpPr>
        <p:spPr>
          <a:xfrm>
            <a:off x="1940409" y="5569866"/>
            <a:ext cx="441146" cy="400110"/>
          </a:xfrm>
          <a:prstGeom prst="rect">
            <a:avLst/>
          </a:prstGeom>
          <a:noFill/>
          <a:ln w="12700">
            <a:noFill/>
          </a:ln>
        </p:spPr>
        <p:txBody>
          <a:bodyPr wrap="none" rtlCol="0">
            <a:spAutoFit/>
          </a:bodyPr>
          <a:lstStyle/>
          <a:p>
            <a:r>
              <a:rPr kumimoji="1" lang="ja-JP" altLang="en-US" sz="2000" dirty="0"/>
              <a:t>高</a:t>
            </a:r>
          </a:p>
        </p:txBody>
      </p:sp>
      <p:sp>
        <p:nvSpPr>
          <p:cNvPr id="20" name="テキスト ボックス 19"/>
          <p:cNvSpPr txBox="1"/>
          <p:nvPr/>
        </p:nvSpPr>
        <p:spPr>
          <a:xfrm>
            <a:off x="660965" y="2705245"/>
            <a:ext cx="492443" cy="1631216"/>
          </a:xfrm>
          <a:prstGeom prst="rect">
            <a:avLst/>
          </a:prstGeom>
          <a:noFill/>
        </p:spPr>
        <p:txBody>
          <a:bodyPr vert="eaVert" wrap="none" rtlCol="0">
            <a:spAutoFit/>
          </a:bodyPr>
          <a:lstStyle/>
          <a:p>
            <a:r>
              <a:rPr lang="ja-JP" altLang="en-US" sz="2000" dirty="0">
                <a:latin typeface="+mj-ea"/>
                <a:ea typeface="+mj-ea"/>
              </a:rPr>
              <a:t>予想</a:t>
            </a:r>
            <a:r>
              <a:rPr kumimoji="1" lang="ja-JP" altLang="en-US" sz="2000" dirty="0">
                <a:latin typeface="+mj-ea"/>
                <a:ea typeface="+mj-ea"/>
              </a:rPr>
              <a:t>入会人数</a:t>
            </a:r>
          </a:p>
        </p:txBody>
      </p:sp>
      <p:sp>
        <p:nvSpPr>
          <p:cNvPr id="21" name="テキスト ボックス 20"/>
          <p:cNvSpPr txBox="1"/>
          <p:nvPr/>
        </p:nvSpPr>
        <p:spPr>
          <a:xfrm>
            <a:off x="4600238" y="5796896"/>
            <a:ext cx="787395" cy="400110"/>
          </a:xfrm>
          <a:prstGeom prst="rect">
            <a:avLst/>
          </a:prstGeom>
          <a:noFill/>
        </p:spPr>
        <p:txBody>
          <a:bodyPr wrap="none" rtlCol="0">
            <a:spAutoFit/>
          </a:bodyPr>
          <a:lstStyle/>
          <a:p>
            <a:r>
              <a:rPr kumimoji="1" lang="ja-JP" altLang="en-US" sz="2000" dirty="0">
                <a:latin typeface="+mj-ea"/>
                <a:ea typeface="+mj-ea"/>
              </a:rPr>
              <a:t>コスト</a:t>
            </a:r>
          </a:p>
        </p:txBody>
      </p:sp>
      <p:sp>
        <p:nvSpPr>
          <p:cNvPr id="22" name="楕円 21"/>
          <p:cNvSpPr/>
          <p:nvPr/>
        </p:nvSpPr>
        <p:spPr>
          <a:xfrm>
            <a:off x="3574275" y="3158023"/>
            <a:ext cx="1646143" cy="1008112"/>
          </a:xfrm>
          <a:prstGeom prst="ellipse">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600" dirty="0"/>
              <a:t>①無料体験</a:t>
            </a:r>
            <a:br>
              <a:rPr lang="en-US" altLang="ja-JP" sz="1600" dirty="0"/>
            </a:br>
            <a:r>
              <a:rPr lang="ja-JP" altLang="en-US" sz="1600" dirty="0"/>
              <a:t>チラシ配布</a:t>
            </a:r>
          </a:p>
        </p:txBody>
      </p:sp>
      <p:sp>
        <p:nvSpPr>
          <p:cNvPr id="23" name="楕円 22"/>
          <p:cNvSpPr/>
          <p:nvPr/>
        </p:nvSpPr>
        <p:spPr>
          <a:xfrm>
            <a:off x="5330453" y="1867029"/>
            <a:ext cx="1646143" cy="1008112"/>
          </a:xfrm>
          <a:prstGeom prst="ellipse">
            <a:avLst/>
          </a:prstGeom>
          <a:solidFill>
            <a:schemeClr val="accent6"/>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ja-JP" sz="1600" dirty="0"/>
              <a:t>②無料トレーナー</a:t>
            </a:r>
            <a:r>
              <a:rPr lang="ja-JP" altLang="en-US" sz="1600" dirty="0"/>
              <a:t>体験</a:t>
            </a:r>
            <a:endParaRPr lang="ja-JP" altLang="en-US" sz="1400" dirty="0"/>
          </a:p>
        </p:txBody>
      </p:sp>
      <p:sp>
        <p:nvSpPr>
          <p:cNvPr id="24" name="楕円 23"/>
          <p:cNvSpPr/>
          <p:nvPr/>
        </p:nvSpPr>
        <p:spPr>
          <a:xfrm>
            <a:off x="6393160" y="3111121"/>
            <a:ext cx="1646143" cy="1008112"/>
          </a:xfrm>
          <a:prstGeom prst="ellipse">
            <a:avLst/>
          </a:prstGeom>
          <a:solidFill>
            <a:schemeClr val="accent6"/>
          </a:solid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ja-JP" sz="1600" dirty="0"/>
              <a:t>③会員の</a:t>
            </a:r>
            <a:br>
              <a:rPr lang="en-US" altLang="ja-JP" sz="1600" dirty="0"/>
            </a:br>
            <a:r>
              <a:rPr lang="ja-JP" altLang="ja-JP" sz="1600" dirty="0"/>
              <a:t>友人</a:t>
            </a:r>
            <a:br>
              <a:rPr lang="en-US" altLang="ja-JP" sz="1600" dirty="0"/>
            </a:br>
            <a:r>
              <a:rPr lang="ja-JP" altLang="ja-JP" sz="1600" dirty="0"/>
              <a:t>無料紹介</a:t>
            </a:r>
            <a:endParaRPr lang="ja-JP" altLang="en-US" sz="1100" dirty="0"/>
          </a:p>
        </p:txBody>
      </p:sp>
      <p:sp>
        <p:nvSpPr>
          <p:cNvPr id="25" name="矢印: 五方向 24">
            <a:extLst>
              <a:ext uri="{FF2B5EF4-FFF2-40B4-BE49-F238E27FC236}">
                <a16:creationId xmlns:a16="http://schemas.microsoft.com/office/drawing/2014/main" id="{BF6939A6-8BB9-45A1-A002-813ED2CA1474}"/>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26" name="矢印: 五方向 25">
            <a:extLst>
              <a:ext uri="{FF2B5EF4-FFF2-40B4-BE49-F238E27FC236}">
                <a16:creationId xmlns:a16="http://schemas.microsoft.com/office/drawing/2014/main" id="{EDB10106-AFE3-4882-975C-420BD686E8F5}"/>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27" name="矢印: 五方向 26">
            <a:extLst>
              <a:ext uri="{FF2B5EF4-FFF2-40B4-BE49-F238E27FC236}">
                <a16:creationId xmlns:a16="http://schemas.microsoft.com/office/drawing/2014/main" id="{FEEDCBE8-6626-4D18-A9CC-DB4DA065079A}"/>
              </a:ext>
            </a:extLst>
          </p:cNvPr>
          <p:cNvSpPr/>
          <p:nvPr/>
        </p:nvSpPr>
        <p:spPr>
          <a:xfrm>
            <a:off x="7123185"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8" name="矢印: 五方向 27">
            <a:extLst>
              <a:ext uri="{FF2B5EF4-FFF2-40B4-BE49-F238E27FC236}">
                <a16:creationId xmlns:a16="http://schemas.microsoft.com/office/drawing/2014/main" id="{94C18012-6E43-42CF-9C6D-DB0C3A9AAC17}"/>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226323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CD796C8E-72D2-41FC-AC98-B1C86943E17B}"/>
              </a:ext>
            </a:extLst>
          </p:cNvPr>
          <p:cNvSpPr/>
          <p:nvPr/>
        </p:nvSpPr>
        <p:spPr>
          <a:xfrm>
            <a:off x="2669108" y="1492674"/>
            <a:ext cx="2942977" cy="44953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1" i="1" u="sng"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28" name="楕円 27"/>
          <p:cNvSpPr/>
          <p:nvPr/>
        </p:nvSpPr>
        <p:spPr>
          <a:xfrm>
            <a:off x="7768462" y="2886379"/>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9" name="二等辺三角形 28"/>
          <p:cNvSpPr/>
          <p:nvPr/>
        </p:nvSpPr>
        <p:spPr>
          <a:xfrm>
            <a:off x="7761312" y="4038152"/>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30" name="二等辺三角形 29"/>
          <p:cNvSpPr/>
          <p:nvPr/>
        </p:nvSpPr>
        <p:spPr>
          <a:xfrm>
            <a:off x="7761312" y="5117703"/>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5" name="楕円 24"/>
          <p:cNvSpPr/>
          <p:nvPr/>
        </p:nvSpPr>
        <p:spPr>
          <a:xfrm>
            <a:off x="3820827" y="3965575"/>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6" name="楕円 25"/>
          <p:cNvSpPr/>
          <p:nvPr/>
        </p:nvSpPr>
        <p:spPr>
          <a:xfrm>
            <a:off x="3820827" y="5117703"/>
            <a:ext cx="615553" cy="615553"/>
          </a:xfrm>
          <a:prstGeom prst="ellipse">
            <a:avLst/>
          </a:prstGeom>
          <a:noFill/>
          <a:ln w="762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7" name="二等辺三角形 26"/>
          <p:cNvSpPr/>
          <p:nvPr/>
        </p:nvSpPr>
        <p:spPr>
          <a:xfrm>
            <a:off x="3800041" y="2924944"/>
            <a:ext cx="629853" cy="542976"/>
          </a:xfrm>
          <a:prstGeom prst="triangle">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endParaRPr lang="ja-JP" altLang="en-US" sz="1600" b="1" i="1" u="sng" dirty="0"/>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11</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案の比較</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二つの施策を比較したところ、無料トレーナー体験がより適している</a:t>
            </a:r>
          </a:p>
        </p:txBody>
      </p:sp>
      <p:sp>
        <p:nvSpPr>
          <p:cNvPr id="8" name="正方形/長方形 7"/>
          <p:cNvSpPr/>
          <p:nvPr/>
        </p:nvSpPr>
        <p:spPr>
          <a:xfrm>
            <a:off x="2796679" y="1628775"/>
            <a:ext cx="2663850" cy="78743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無料トレーナー体験</a:t>
            </a:r>
          </a:p>
        </p:txBody>
      </p:sp>
      <p:sp>
        <p:nvSpPr>
          <p:cNvPr id="9" name="正方形/長方形 8"/>
          <p:cNvSpPr/>
          <p:nvPr/>
        </p:nvSpPr>
        <p:spPr>
          <a:xfrm>
            <a:off x="6753200" y="1628775"/>
            <a:ext cx="2663850" cy="7874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796680"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チラシ作成、配布費用</a:t>
            </a:r>
            <a:endParaRPr lang="en-US" altLang="ja-JP" sz="1600" dirty="0">
              <a:latin typeface="+mj-ea"/>
              <a:ea typeface="+mj-ea"/>
            </a:endParaRPr>
          </a:p>
        </p:txBody>
      </p:sp>
      <p:sp>
        <p:nvSpPr>
          <p:cNvPr id="11" name="コンテンツ プレースホルダー 1"/>
          <p:cNvSpPr txBox="1">
            <a:spLocks/>
          </p:cNvSpPr>
          <p:nvPr/>
        </p:nvSpPr>
        <p:spPr>
          <a:xfrm>
            <a:off x="6753201" y="278175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ポスター費用のみ</a:t>
            </a:r>
          </a:p>
        </p:txBody>
      </p:sp>
      <p:sp>
        <p:nvSpPr>
          <p:cNvPr id="17" name="正方形/長方形 16"/>
          <p:cNvSpPr/>
          <p:nvPr/>
        </p:nvSpPr>
        <p:spPr>
          <a:xfrm>
            <a:off x="488951" y="2781755"/>
            <a:ext cx="2031330" cy="78743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費用</a:t>
            </a:r>
          </a:p>
        </p:txBody>
      </p:sp>
      <p:sp>
        <p:nvSpPr>
          <p:cNvPr id="19" name="正方形/長方形 18"/>
          <p:cNvSpPr/>
          <p:nvPr/>
        </p:nvSpPr>
        <p:spPr>
          <a:xfrm>
            <a:off x="484412" y="5026765"/>
            <a:ext cx="2031330" cy="78743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効果</a:t>
            </a:r>
          </a:p>
        </p:txBody>
      </p:sp>
      <p:sp>
        <p:nvSpPr>
          <p:cNvPr id="20" name="正方形/長方形 19"/>
          <p:cNvSpPr/>
          <p:nvPr/>
        </p:nvSpPr>
        <p:spPr>
          <a:xfrm>
            <a:off x="473399" y="3870629"/>
            <a:ext cx="2031330" cy="78743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労力</a:t>
            </a:r>
          </a:p>
        </p:txBody>
      </p:sp>
      <p:sp>
        <p:nvSpPr>
          <p:cNvPr id="21" name="コンテンツ プレースホルダー 1"/>
          <p:cNvSpPr txBox="1">
            <a:spLocks/>
          </p:cNvSpPr>
          <p:nvPr/>
        </p:nvSpPr>
        <p:spPr>
          <a:xfrm>
            <a:off x="2796679"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トレーナーに任せるので労力はほぼなし</a:t>
            </a:r>
            <a:endParaRPr lang="en-US" altLang="ja-JP" sz="1600" dirty="0">
              <a:latin typeface="+mj-ea"/>
              <a:ea typeface="+mj-ea"/>
            </a:endParaRPr>
          </a:p>
        </p:txBody>
      </p:sp>
      <p:sp>
        <p:nvSpPr>
          <p:cNvPr id="22" name="コンテンツ プレースホルダー 1"/>
          <p:cNvSpPr txBox="1">
            <a:spLocks/>
          </p:cNvSpPr>
          <p:nvPr/>
        </p:nvSpPr>
        <p:spPr>
          <a:xfrm>
            <a:off x="6753200" y="3870629"/>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スタッフによる無料体験対応が必要</a:t>
            </a:r>
          </a:p>
        </p:txBody>
      </p:sp>
      <p:sp>
        <p:nvSpPr>
          <p:cNvPr id="23" name="コンテンツ プレースホルダー 1"/>
          <p:cNvSpPr txBox="1">
            <a:spLocks/>
          </p:cNvSpPr>
          <p:nvPr/>
        </p:nvSpPr>
        <p:spPr>
          <a:xfrm>
            <a:off x="2796679"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本格的なトレーナー体験ができるので効果大</a:t>
            </a:r>
            <a:endParaRPr lang="en-US" altLang="ja-JP" sz="1600" dirty="0">
              <a:latin typeface="+mj-ea"/>
              <a:ea typeface="+mj-ea"/>
            </a:endParaRPr>
          </a:p>
        </p:txBody>
      </p:sp>
      <p:sp>
        <p:nvSpPr>
          <p:cNvPr id="24" name="コンテンツ プレースホルダー 1"/>
          <p:cNvSpPr txBox="1">
            <a:spLocks/>
          </p:cNvSpPr>
          <p:nvPr/>
        </p:nvSpPr>
        <p:spPr>
          <a:xfrm>
            <a:off x="6753200" y="5026765"/>
            <a:ext cx="2663850" cy="787439"/>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ジムの無料利用のみなので効果は普通</a:t>
            </a:r>
          </a:p>
        </p:txBody>
      </p:sp>
      <p:sp>
        <p:nvSpPr>
          <p:cNvPr id="13" name="矢印: 左右 12"/>
          <p:cNvSpPr/>
          <p:nvPr/>
        </p:nvSpPr>
        <p:spPr>
          <a:xfrm>
            <a:off x="5601072" y="3486907"/>
            <a:ext cx="1080120" cy="1584176"/>
          </a:xfrm>
          <a:prstGeom prst="leftRightArrow">
            <a:avLst>
              <a:gd name="adj1" fmla="val 47595"/>
              <a:gd name="adj2" fmla="val 3148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31" name="矢印: 五方向 30">
            <a:extLst>
              <a:ext uri="{FF2B5EF4-FFF2-40B4-BE49-F238E27FC236}">
                <a16:creationId xmlns:a16="http://schemas.microsoft.com/office/drawing/2014/main" id="{3C1D491C-F99E-4121-B2B8-EAD7CD0AF324}"/>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32" name="矢印: 五方向 31">
            <a:extLst>
              <a:ext uri="{FF2B5EF4-FFF2-40B4-BE49-F238E27FC236}">
                <a16:creationId xmlns:a16="http://schemas.microsoft.com/office/drawing/2014/main" id="{D3BFB49D-B2A1-4B82-83CA-D38AE45E21E9}"/>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33" name="矢印: 五方向 32">
            <a:extLst>
              <a:ext uri="{FF2B5EF4-FFF2-40B4-BE49-F238E27FC236}">
                <a16:creationId xmlns:a16="http://schemas.microsoft.com/office/drawing/2014/main" id="{B1EC85D7-54F0-4C68-A7AF-9ED1F61960C9}"/>
              </a:ext>
            </a:extLst>
          </p:cNvPr>
          <p:cNvSpPr/>
          <p:nvPr/>
        </p:nvSpPr>
        <p:spPr>
          <a:xfrm>
            <a:off x="7123185"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34" name="矢印: 五方向 33">
            <a:extLst>
              <a:ext uri="{FF2B5EF4-FFF2-40B4-BE49-F238E27FC236}">
                <a16:creationId xmlns:a16="http://schemas.microsoft.com/office/drawing/2014/main" id="{007C42E9-7237-4280-A069-24BACD1B0671}"/>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152950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D4E206EF-9ACE-43CC-8A81-3D83D2E6575E}"/>
              </a:ext>
            </a:extLst>
          </p:cNvPr>
          <p:cNvSpPr/>
          <p:nvPr/>
        </p:nvSpPr>
        <p:spPr>
          <a:xfrm>
            <a:off x="488951" y="2253671"/>
            <a:ext cx="2791678" cy="5722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無料体験</a:t>
            </a:r>
          </a:p>
        </p:txBody>
      </p:sp>
      <p:sp>
        <p:nvSpPr>
          <p:cNvPr id="23" name="正方形/長方形 22">
            <a:extLst>
              <a:ext uri="{FF2B5EF4-FFF2-40B4-BE49-F238E27FC236}">
                <a16:creationId xmlns:a16="http://schemas.microsoft.com/office/drawing/2014/main" id="{ACFDDD56-9AB0-400B-8287-D51CD5B75CBB}"/>
              </a:ext>
            </a:extLst>
          </p:cNvPr>
          <p:cNvSpPr/>
          <p:nvPr/>
        </p:nvSpPr>
        <p:spPr>
          <a:xfrm>
            <a:off x="488951" y="2825877"/>
            <a:ext cx="2791678" cy="3466935"/>
          </a:xfrm>
          <a:prstGeom prst="rect">
            <a:avLst/>
          </a:prstGeom>
          <a:solidFill>
            <a:schemeClr val="bg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en-US" altLang="ja-JP" sz="1400" b="1" dirty="0">
                <a:solidFill>
                  <a:schemeClr val="tx2">
                    <a:lumMod val="60000"/>
                    <a:lumOff val="40000"/>
                  </a:schemeClr>
                </a:solidFill>
                <a:latin typeface="+mn-ea"/>
              </a:rPr>
              <a:t>1</a:t>
            </a:r>
            <a:r>
              <a:rPr lang="ja-JP" altLang="en-US" sz="1400" b="1" dirty="0">
                <a:solidFill>
                  <a:schemeClr val="tx2">
                    <a:lumMod val="60000"/>
                    <a:lumOff val="40000"/>
                  </a:schemeClr>
                </a:solidFill>
                <a:latin typeface="+mn-ea"/>
              </a:rPr>
              <a:t>日体験入会を</a:t>
            </a:r>
            <a:r>
              <a:rPr lang="en-US" altLang="ja-JP" sz="1400" b="1" dirty="0">
                <a:solidFill>
                  <a:schemeClr val="tx2">
                    <a:lumMod val="60000"/>
                    <a:lumOff val="40000"/>
                  </a:schemeClr>
                </a:solidFill>
                <a:latin typeface="+mn-ea"/>
              </a:rPr>
              <a:t>1,000</a:t>
            </a:r>
            <a:r>
              <a:rPr lang="ja-JP" altLang="en-US" sz="1400" b="1" dirty="0">
                <a:solidFill>
                  <a:schemeClr val="tx2">
                    <a:lumMod val="60000"/>
                    <a:lumOff val="40000"/>
                  </a:schemeClr>
                </a:solidFill>
                <a:latin typeface="+mn-ea"/>
              </a:rPr>
              <a:t>円から無料</a:t>
            </a:r>
            <a:r>
              <a:rPr lang="ja-JP" altLang="en-US" sz="1400" dirty="0">
                <a:solidFill>
                  <a:schemeClr val="tx1"/>
                </a:solidFill>
                <a:latin typeface="+mn-ea"/>
              </a:rPr>
              <a:t>にすることで顧客がより気軽に体験に取り組める</a:t>
            </a:r>
            <a:endParaRPr lang="en-US" altLang="ja-JP" sz="1400" dirty="0">
              <a:solidFill>
                <a:schemeClr val="tx1"/>
              </a:solidFill>
              <a:latin typeface="+mn-ea"/>
            </a:endParaRPr>
          </a:p>
          <a:p>
            <a:pPr marL="450850" lvl="1" indent="-200025">
              <a:spcBef>
                <a:spcPts val="1200"/>
              </a:spcBef>
              <a:buFont typeface="Meiryo UI" panose="020B0604030504040204" pitchFamily="50" charset="-128"/>
              <a:buChar char="–"/>
            </a:pPr>
            <a:r>
              <a:rPr lang="en-US" altLang="ja-JP" sz="1400" dirty="0">
                <a:solidFill>
                  <a:schemeClr val="tx1"/>
                </a:solidFill>
                <a:latin typeface="+mn-ea"/>
              </a:rPr>
              <a:t>1,000</a:t>
            </a:r>
            <a:r>
              <a:rPr lang="ja-JP" altLang="en-US" sz="1400" dirty="0">
                <a:solidFill>
                  <a:schemeClr val="tx1"/>
                </a:solidFill>
                <a:latin typeface="+mn-ea"/>
              </a:rPr>
              <a:t>円の</a:t>
            </a:r>
            <a:r>
              <a:rPr lang="ja-JP" altLang="en-US" sz="1400" b="1" dirty="0">
                <a:solidFill>
                  <a:schemeClr val="tx2">
                    <a:lumMod val="60000"/>
                    <a:lumOff val="40000"/>
                  </a:schemeClr>
                </a:solidFill>
                <a:latin typeface="+mn-ea"/>
              </a:rPr>
              <a:t>課金は売上にとってほとんど影響がない</a:t>
            </a:r>
            <a:endParaRPr lang="en-US" altLang="ja-JP" sz="1400" b="1" dirty="0">
              <a:solidFill>
                <a:schemeClr val="tx2">
                  <a:lumMod val="60000"/>
                  <a:lumOff val="40000"/>
                </a:schemeClr>
              </a:solidFill>
              <a:latin typeface="+mn-ea"/>
            </a:endParaRPr>
          </a:p>
          <a:p>
            <a:pPr marL="450850" lvl="1" indent="-200025">
              <a:spcBef>
                <a:spcPts val="1200"/>
              </a:spcBef>
              <a:buFont typeface="Meiryo UI" panose="020B0604030504040204" pitchFamily="50" charset="-128"/>
              <a:buChar char="–"/>
            </a:pPr>
            <a:r>
              <a:rPr lang="ja-JP" altLang="en-US" sz="1400" b="1" dirty="0">
                <a:solidFill>
                  <a:schemeClr val="tx2">
                    <a:lumMod val="60000"/>
                    <a:lumOff val="40000"/>
                  </a:schemeClr>
                </a:solidFill>
                <a:latin typeface="+mn-ea"/>
              </a:rPr>
              <a:t>無料ならば試してみたいという顧客層がいる</a:t>
            </a:r>
            <a:r>
              <a:rPr lang="ja-JP" altLang="en-US" sz="1400" dirty="0">
                <a:solidFill>
                  <a:schemeClr val="tx1"/>
                </a:solidFill>
                <a:latin typeface="+mn-ea"/>
              </a:rPr>
              <a:t>ことはすでに確認済み</a:t>
            </a:r>
            <a:endParaRPr lang="en-US" altLang="ja-JP" sz="1400" dirty="0">
              <a:solidFill>
                <a:schemeClr val="tx1"/>
              </a:solidFill>
              <a:latin typeface="+mn-ea"/>
            </a:endParaRPr>
          </a:p>
        </p:txBody>
      </p:sp>
      <p:sp>
        <p:nvSpPr>
          <p:cNvPr id="24" name="正方形/長方形 23">
            <a:extLst>
              <a:ext uri="{FF2B5EF4-FFF2-40B4-BE49-F238E27FC236}">
                <a16:creationId xmlns:a16="http://schemas.microsoft.com/office/drawing/2014/main" id="{3785B117-EF71-435B-B449-CC9AF25C9033}"/>
              </a:ext>
            </a:extLst>
          </p:cNvPr>
          <p:cNvSpPr/>
          <p:nvPr/>
        </p:nvSpPr>
        <p:spPr>
          <a:xfrm>
            <a:off x="3557161" y="2253671"/>
            <a:ext cx="2791678" cy="5722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無料でのトレーナー</a:t>
            </a:r>
          </a:p>
        </p:txBody>
      </p:sp>
      <p:sp>
        <p:nvSpPr>
          <p:cNvPr id="25" name="正方形/長方形 24">
            <a:extLst>
              <a:ext uri="{FF2B5EF4-FFF2-40B4-BE49-F238E27FC236}">
                <a16:creationId xmlns:a16="http://schemas.microsoft.com/office/drawing/2014/main" id="{9B2F32E7-9498-4D36-B4E9-ADE264DE6321}"/>
              </a:ext>
            </a:extLst>
          </p:cNvPr>
          <p:cNvSpPr/>
          <p:nvPr/>
        </p:nvSpPr>
        <p:spPr>
          <a:xfrm>
            <a:off x="3557161" y="2825877"/>
            <a:ext cx="2791678" cy="3466935"/>
          </a:xfrm>
          <a:prstGeom prst="rect">
            <a:avLst/>
          </a:prstGeom>
          <a:solidFill>
            <a:schemeClr val="bg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t"/>
          <a:lstStyle/>
          <a:p>
            <a:pPr>
              <a:spcBef>
                <a:spcPts val="1200"/>
              </a:spcBef>
            </a:pPr>
            <a:r>
              <a:rPr lang="ja-JP" altLang="en-US" sz="1400" dirty="0">
                <a:solidFill>
                  <a:schemeClr val="tx1"/>
                </a:solidFill>
                <a:latin typeface="+mn-ea"/>
              </a:rPr>
              <a:t>当社には</a:t>
            </a:r>
            <a:r>
              <a:rPr lang="ja-JP" altLang="en-US" sz="1400" b="1" dirty="0">
                <a:solidFill>
                  <a:schemeClr val="tx2">
                    <a:lumMod val="60000"/>
                    <a:lumOff val="40000"/>
                  </a:schemeClr>
                </a:solidFill>
                <a:latin typeface="+mn-ea"/>
              </a:rPr>
              <a:t>金銭的負担がなく</a:t>
            </a:r>
            <a:r>
              <a:rPr lang="ja-JP" altLang="en-US" sz="1400" dirty="0">
                <a:solidFill>
                  <a:schemeClr val="tx1"/>
                </a:solidFill>
                <a:latin typeface="+mn-ea"/>
              </a:rPr>
              <a:t>、お客様への</a:t>
            </a:r>
            <a:r>
              <a:rPr lang="ja-JP" altLang="en-US" sz="1400" b="1" dirty="0">
                <a:solidFill>
                  <a:schemeClr val="tx2">
                    <a:lumMod val="60000"/>
                    <a:lumOff val="40000"/>
                  </a:schemeClr>
                </a:solidFill>
                <a:latin typeface="+mn-ea"/>
              </a:rPr>
              <a:t>サービス向上</a:t>
            </a:r>
            <a:r>
              <a:rPr lang="ja-JP" altLang="en-US" sz="1400" dirty="0">
                <a:solidFill>
                  <a:schemeClr val="tx1"/>
                </a:solidFill>
                <a:latin typeface="+mn-ea"/>
              </a:rPr>
              <a:t>になる</a:t>
            </a:r>
            <a:endParaRPr lang="en-US" altLang="ja-JP" sz="1400" dirty="0">
              <a:solidFill>
                <a:schemeClr val="tx1"/>
              </a:solidFill>
              <a:latin typeface="+mn-ea"/>
            </a:endParaRPr>
          </a:p>
          <a:p>
            <a:pPr marL="450850" lvl="1" indent="-200025">
              <a:spcBef>
                <a:spcPts val="300"/>
              </a:spcBef>
              <a:buFont typeface="Meiryo UI" panose="020B0604030504040204" pitchFamily="50" charset="-128"/>
              <a:buChar char="–"/>
            </a:pPr>
            <a:r>
              <a:rPr lang="ja-JP" altLang="en-US" sz="1400" dirty="0">
                <a:solidFill>
                  <a:schemeClr val="tx1"/>
                </a:solidFill>
                <a:latin typeface="+mn-ea"/>
              </a:rPr>
              <a:t>従来は顧客がマシンの使い方がわからず入会を阻害</a:t>
            </a:r>
            <a:endParaRPr lang="en-US" altLang="ja-JP" sz="1400" dirty="0">
              <a:solidFill>
                <a:schemeClr val="tx1"/>
              </a:solidFill>
              <a:latin typeface="+mn-ea"/>
            </a:endParaRPr>
          </a:p>
          <a:p>
            <a:pPr marL="450850" lvl="1" indent="-200025">
              <a:spcBef>
                <a:spcPts val="300"/>
              </a:spcBef>
              <a:buFont typeface="Meiryo UI" panose="020B0604030504040204" pitchFamily="50" charset="-128"/>
              <a:buChar char="–"/>
            </a:pPr>
            <a:r>
              <a:rPr lang="ja-JP" altLang="en-US" sz="1400" dirty="0">
                <a:solidFill>
                  <a:schemeClr val="tx1"/>
                </a:solidFill>
                <a:latin typeface="+mn-ea"/>
              </a:rPr>
              <a:t>顧客開拓になるので</a:t>
            </a:r>
            <a:r>
              <a:rPr lang="ja-JP" altLang="en-US" sz="1400" b="1" dirty="0">
                <a:solidFill>
                  <a:schemeClr val="tx2">
                    <a:lumMod val="60000"/>
                    <a:lumOff val="40000"/>
                  </a:schemeClr>
                </a:solidFill>
                <a:latin typeface="+mn-ea"/>
              </a:rPr>
              <a:t>トレーナーに無料で依頼可能</a:t>
            </a:r>
            <a:endParaRPr lang="en-US" altLang="ja-JP" sz="1400" b="1" dirty="0">
              <a:solidFill>
                <a:schemeClr val="tx2">
                  <a:lumMod val="60000"/>
                  <a:lumOff val="40000"/>
                </a:schemeClr>
              </a:solidFill>
              <a:latin typeface="+mn-ea"/>
            </a:endParaRPr>
          </a:p>
          <a:p>
            <a:pPr marL="450850" lvl="1" indent="-200025">
              <a:spcBef>
                <a:spcPts val="300"/>
              </a:spcBef>
              <a:buFont typeface="Meiryo UI" panose="020B0604030504040204" pitchFamily="50" charset="-128"/>
              <a:buChar char="–"/>
            </a:pPr>
            <a:r>
              <a:rPr lang="ja-JP" altLang="en-US" sz="1400" dirty="0">
                <a:solidFill>
                  <a:schemeClr val="tx1"/>
                </a:solidFill>
                <a:latin typeface="+mn-ea"/>
              </a:rPr>
              <a:t>既に</a:t>
            </a:r>
            <a:r>
              <a:rPr lang="ja-JP" altLang="en-US" sz="1400" b="1" dirty="0">
                <a:solidFill>
                  <a:schemeClr val="tx2">
                    <a:lumMod val="60000"/>
                    <a:lumOff val="40000"/>
                  </a:schemeClr>
                </a:solidFill>
                <a:latin typeface="+mn-ea"/>
              </a:rPr>
              <a:t>複数のトレーナーが協力に意欲</a:t>
            </a:r>
            <a:r>
              <a:rPr lang="ja-JP" altLang="en-US" sz="1400" dirty="0">
                <a:solidFill>
                  <a:schemeClr val="tx1"/>
                </a:solidFill>
                <a:latin typeface="+mn-ea"/>
              </a:rPr>
              <a:t>を見せている</a:t>
            </a:r>
            <a:endParaRPr lang="en-US" altLang="ja-JP" sz="1400" dirty="0">
              <a:solidFill>
                <a:schemeClr val="tx1"/>
              </a:solidFill>
              <a:latin typeface="+mn-ea"/>
            </a:endParaRPr>
          </a:p>
          <a:p>
            <a:pPr marL="450850" lvl="1" indent="-200025">
              <a:spcBef>
                <a:spcPts val="300"/>
              </a:spcBef>
              <a:buFont typeface="Meiryo UI" panose="020B0604030504040204" pitchFamily="50" charset="-128"/>
              <a:buChar char="–"/>
            </a:pPr>
            <a:r>
              <a:rPr lang="ja-JP" altLang="en-US" sz="1400" b="1" dirty="0">
                <a:solidFill>
                  <a:schemeClr val="tx2">
                    <a:lumMod val="60000"/>
                    <a:lumOff val="40000"/>
                  </a:schemeClr>
                </a:solidFill>
                <a:latin typeface="+mn-ea"/>
              </a:rPr>
              <a:t>当社スタッフの負担軽減</a:t>
            </a:r>
            <a:r>
              <a:rPr lang="ja-JP" altLang="en-US" sz="1400" dirty="0">
                <a:solidFill>
                  <a:schemeClr val="tx1"/>
                </a:solidFill>
                <a:latin typeface="+mn-ea"/>
              </a:rPr>
              <a:t>にもつながる</a:t>
            </a:r>
            <a:endParaRPr lang="en-US" altLang="ja-JP" sz="1400" dirty="0">
              <a:solidFill>
                <a:schemeClr val="tx1"/>
              </a:solidFill>
              <a:latin typeface="+mn-ea"/>
            </a:endParaRPr>
          </a:p>
        </p:txBody>
      </p:sp>
      <p:sp>
        <p:nvSpPr>
          <p:cNvPr id="26" name="正方形/長方形 25">
            <a:extLst>
              <a:ext uri="{FF2B5EF4-FFF2-40B4-BE49-F238E27FC236}">
                <a16:creationId xmlns:a16="http://schemas.microsoft.com/office/drawing/2014/main" id="{549EAB23-3A47-406C-9A87-A89F0F752839}"/>
              </a:ext>
            </a:extLst>
          </p:cNvPr>
          <p:cNvSpPr/>
          <p:nvPr/>
        </p:nvSpPr>
        <p:spPr>
          <a:xfrm>
            <a:off x="6625373" y="2253671"/>
            <a:ext cx="2791678" cy="57220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追加でのコストなし</a:t>
            </a:r>
          </a:p>
        </p:txBody>
      </p:sp>
      <p:sp>
        <p:nvSpPr>
          <p:cNvPr id="27" name="正方形/長方形 26">
            <a:extLst>
              <a:ext uri="{FF2B5EF4-FFF2-40B4-BE49-F238E27FC236}">
                <a16:creationId xmlns:a16="http://schemas.microsoft.com/office/drawing/2014/main" id="{D3A3FDF5-FEC5-4A08-A475-B13827022D08}"/>
              </a:ext>
            </a:extLst>
          </p:cNvPr>
          <p:cNvSpPr/>
          <p:nvPr/>
        </p:nvSpPr>
        <p:spPr>
          <a:xfrm>
            <a:off x="6625373" y="2825877"/>
            <a:ext cx="2791678" cy="3466935"/>
          </a:xfrm>
          <a:prstGeom prst="rect">
            <a:avLst/>
          </a:prstGeom>
          <a:solidFill>
            <a:schemeClr val="bg1"/>
          </a:solidFill>
          <a:ln>
            <a:solidFill>
              <a:schemeClr val="accent1"/>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r>
              <a:rPr lang="ja-JP" altLang="en-US" sz="1400" dirty="0">
                <a:solidFill>
                  <a:schemeClr val="tx1"/>
                </a:solidFill>
                <a:latin typeface="+mn-ea"/>
              </a:rPr>
              <a:t>従来通りのエリアにチラシ配布を行うので</a:t>
            </a:r>
            <a:r>
              <a:rPr lang="ja-JP" altLang="en-US" sz="1400" b="1" dirty="0">
                <a:solidFill>
                  <a:schemeClr val="tx2">
                    <a:lumMod val="60000"/>
                    <a:lumOff val="40000"/>
                  </a:schemeClr>
                </a:solidFill>
                <a:latin typeface="+mn-ea"/>
              </a:rPr>
              <a:t>追加的なコストは発生せず、効果検証も容易</a:t>
            </a:r>
            <a:endParaRPr lang="en-US" altLang="ja-JP" sz="1400" b="1" dirty="0">
              <a:solidFill>
                <a:schemeClr val="tx2">
                  <a:lumMod val="60000"/>
                  <a:lumOff val="40000"/>
                </a:schemeClr>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tx1"/>
                </a:solidFill>
                <a:latin typeface="+mn-ea"/>
              </a:rPr>
              <a:t>従来のチラシの内容変更が必要だが、</a:t>
            </a:r>
            <a:r>
              <a:rPr lang="ja-JP" altLang="en-US" sz="1400" b="1" dirty="0">
                <a:solidFill>
                  <a:schemeClr val="tx2">
                    <a:lumMod val="60000"/>
                    <a:lumOff val="40000"/>
                  </a:schemeClr>
                </a:solidFill>
                <a:latin typeface="+mn-ea"/>
              </a:rPr>
              <a:t>簡単な変更</a:t>
            </a:r>
            <a:r>
              <a:rPr lang="ja-JP" altLang="en-US" sz="1400" dirty="0">
                <a:solidFill>
                  <a:schemeClr val="tx1"/>
                </a:solidFill>
                <a:latin typeface="+mn-ea"/>
              </a:rPr>
              <a:t>に留める</a:t>
            </a:r>
            <a:endParaRPr lang="en-US" altLang="ja-JP" sz="1400" dirty="0">
              <a:solidFill>
                <a:schemeClr val="tx1"/>
              </a:solidFill>
              <a:latin typeface="+mn-ea"/>
            </a:endParaRPr>
          </a:p>
          <a:p>
            <a:pPr marL="450850" lvl="1" indent="-200025">
              <a:spcBef>
                <a:spcPts val="1200"/>
              </a:spcBef>
              <a:buFont typeface="Meiryo UI" panose="020B0604030504040204" pitchFamily="50" charset="-128"/>
              <a:buChar char="–"/>
            </a:pPr>
            <a:r>
              <a:rPr lang="ja-JP" altLang="en-US" sz="1400" dirty="0">
                <a:solidFill>
                  <a:schemeClr val="tx1"/>
                </a:solidFill>
                <a:latin typeface="+mn-ea"/>
              </a:rPr>
              <a:t>新たなエリアにまくよりも</a:t>
            </a:r>
            <a:r>
              <a:rPr lang="ja-JP" altLang="en-US" sz="1400" b="1" dirty="0">
                <a:solidFill>
                  <a:schemeClr val="tx2">
                    <a:lumMod val="60000"/>
                    <a:lumOff val="40000"/>
                  </a:schemeClr>
                </a:solidFill>
                <a:latin typeface="+mn-ea"/>
              </a:rPr>
              <a:t>従来のエリアにまくことで効果検証が容易</a:t>
            </a:r>
            <a:r>
              <a:rPr lang="ja-JP" altLang="en-US" sz="1400" dirty="0">
                <a:solidFill>
                  <a:schemeClr val="tx1"/>
                </a:solidFill>
                <a:latin typeface="+mn-ea"/>
              </a:rPr>
              <a:t>になる</a:t>
            </a:r>
            <a:endParaRPr lang="en-US" altLang="ja-JP" sz="1400" dirty="0">
              <a:solidFill>
                <a:schemeClr val="tx1"/>
              </a:solidFill>
              <a:latin typeface="+mn-ea"/>
            </a:endParaRPr>
          </a:p>
          <a:p>
            <a:pPr lvl="2"/>
            <a:endParaRPr lang="en-US" altLang="ja-JP" dirty="0">
              <a:solidFill>
                <a:schemeClr val="tx1"/>
              </a:solidFill>
            </a:endParaRPr>
          </a:p>
        </p:txBody>
      </p:sp>
      <p:sp>
        <p:nvSpPr>
          <p:cNvPr id="28" name="正方形/長方形 27">
            <a:extLst>
              <a:ext uri="{FF2B5EF4-FFF2-40B4-BE49-F238E27FC236}">
                <a16:creationId xmlns:a16="http://schemas.microsoft.com/office/drawing/2014/main" id="{23E61B7F-8EED-4199-98CD-95C93DBFEC97}"/>
              </a:ext>
            </a:extLst>
          </p:cNvPr>
          <p:cNvSpPr/>
          <p:nvPr/>
        </p:nvSpPr>
        <p:spPr>
          <a:xfrm>
            <a:off x="499374" y="1623131"/>
            <a:ext cx="8917675" cy="49684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ea typeface="+mj-ea"/>
              </a:rPr>
              <a:t>無料トレーナー体験 プロモーション</a:t>
            </a:r>
          </a:p>
        </p:txBody>
      </p:sp>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12</a:t>
            </a:fld>
            <a:endParaRPr lang="ja-JP" altLang="en-US" dirty="0"/>
          </a:p>
        </p:txBody>
      </p:sp>
      <p:sp>
        <p:nvSpPr>
          <p:cNvPr id="4" name="タイトル 3"/>
          <p:cNvSpPr>
            <a:spLocks noGrp="1"/>
          </p:cNvSpPr>
          <p:nvPr>
            <p:ph type="title"/>
          </p:nvPr>
        </p:nvSpPr>
        <p:spPr/>
        <p:txBody>
          <a:bodyPr/>
          <a:lstStyle/>
          <a:p>
            <a:r>
              <a:rPr lang="ja-JP" altLang="en-US" dirty="0"/>
              <a:t>トレーナー付き無料体験の内容</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無料体験、無料でのトレーナーによる指導で顧客にアピールできる一方で、追加的なコストは発生しない</a:t>
            </a:r>
          </a:p>
        </p:txBody>
      </p:sp>
      <p:pic>
        <p:nvPicPr>
          <p:cNvPr id="16" name="図 15"/>
          <p:cNvPicPr>
            <a:picLocks noChangeAspect="1"/>
          </p:cNvPicPr>
          <p:nvPr/>
        </p:nvPicPr>
        <p:blipFill>
          <a:blip r:embed="rId2" cstate="print">
            <a:clrChange>
              <a:clrFrom>
                <a:srgbClr val="000000">
                  <a:alpha val="0"/>
                </a:srgbClr>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89304" y="5333515"/>
            <a:ext cx="1017661" cy="1017661"/>
          </a:xfrm>
          <a:prstGeom prst="rect">
            <a:avLst/>
          </a:prstGeom>
        </p:spPr>
      </p:pic>
      <p:sp>
        <p:nvSpPr>
          <p:cNvPr id="6" name="乗算記号 5"/>
          <p:cNvSpPr/>
          <p:nvPr/>
        </p:nvSpPr>
        <p:spPr>
          <a:xfrm>
            <a:off x="7689304" y="5458395"/>
            <a:ext cx="817315" cy="817315"/>
          </a:xfrm>
          <a:prstGeom prst="mathMultiply">
            <a:avLst>
              <a:gd name="adj1" fmla="val 1733"/>
            </a:avLst>
          </a:prstGeom>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pic>
        <p:nvPicPr>
          <p:cNvPr id="19" name="Picture 4" descr="個人ジム コーチ トレーナー講師運動トレーニング スティック図ピクトグラム アイコン"/>
          <p:cNvPicPr>
            <a:picLocks noChangeAspect="1" noChangeArrowheads="1"/>
          </p:cNvPicPr>
          <p:nvPr/>
        </p:nvPicPr>
        <p:blipFill rotWithShape="1">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4523500" y="5238972"/>
            <a:ext cx="984210" cy="10294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マシン　ピクト　ジム」の画像検索結果"/>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2600" y="5157192"/>
            <a:ext cx="1099815" cy="1099815"/>
          </a:xfrm>
          <a:prstGeom prst="rect">
            <a:avLst/>
          </a:prstGeom>
          <a:noFill/>
          <a:extLst>
            <a:ext uri="{909E8E84-426E-40DD-AFC4-6F175D3DCCD1}">
              <a14:hiddenFill xmlns:a14="http://schemas.microsoft.com/office/drawing/2010/main">
                <a:solidFill>
                  <a:srgbClr val="FFFFFF"/>
                </a:solidFill>
              </a14:hiddenFill>
            </a:ext>
          </a:extLst>
        </p:spPr>
      </p:pic>
      <p:sp>
        <p:nvSpPr>
          <p:cNvPr id="17" name="矢印: 五方向 16">
            <a:extLst>
              <a:ext uri="{FF2B5EF4-FFF2-40B4-BE49-F238E27FC236}">
                <a16:creationId xmlns:a16="http://schemas.microsoft.com/office/drawing/2014/main" id="{A826AEBA-0F00-43E9-8312-1BA49A353746}"/>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a:extLst>
              <a:ext uri="{FF2B5EF4-FFF2-40B4-BE49-F238E27FC236}">
                <a16:creationId xmlns:a16="http://schemas.microsoft.com/office/drawing/2014/main" id="{D9E1DE3A-561D-4410-A290-720EE08D13E8}"/>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20" name="矢印: 五方向 19">
            <a:extLst>
              <a:ext uri="{FF2B5EF4-FFF2-40B4-BE49-F238E27FC236}">
                <a16:creationId xmlns:a16="http://schemas.microsoft.com/office/drawing/2014/main" id="{BFB505AE-64CC-4588-8BB2-833259BA740D}"/>
              </a:ext>
            </a:extLst>
          </p:cNvPr>
          <p:cNvSpPr/>
          <p:nvPr/>
        </p:nvSpPr>
        <p:spPr>
          <a:xfrm>
            <a:off x="7123185"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1" name="矢印: 五方向 20">
            <a:extLst>
              <a:ext uri="{FF2B5EF4-FFF2-40B4-BE49-F238E27FC236}">
                <a16:creationId xmlns:a16="http://schemas.microsoft.com/office/drawing/2014/main" id="{E1B654A2-6AC3-494F-9B22-351EE04F38CA}"/>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72856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 y="3976783"/>
            <a:ext cx="990645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ial Unicode MS" panose="020B0604020202020204" pitchFamily="50" charset="-128"/>
            </a:endParaRPr>
          </a:p>
        </p:txBody>
      </p:sp>
      <p:sp>
        <p:nvSpPr>
          <p:cNvPr id="2" name="コンテンツ プレースホルダー 1"/>
          <p:cNvSpPr>
            <a:spLocks noGrp="1"/>
          </p:cNvSpPr>
          <p:nvPr>
            <p:ph idx="4294967295"/>
          </p:nvPr>
        </p:nvSpPr>
        <p:spPr>
          <a:xfrm>
            <a:off x="632521" y="1684767"/>
            <a:ext cx="8892479" cy="4320479"/>
          </a:xfrm>
        </p:spPr>
        <p:txBody>
          <a:bodyPr>
            <a:noAutofit/>
          </a:bodyPr>
          <a:lstStyle/>
          <a:p>
            <a:pPr marL="0" defTabSz="763588" fontAlgn="ctr">
              <a:spcBef>
                <a:spcPts val="0"/>
              </a:spcBef>
            </a:pPr>
            <a:r>
              <a:rPr lang="ja-JP" altLang="en-US" sz="2000" dirty="0">
                <a:latin typeface="+mj-ea"/>
                <a:ea typeface="+mj-ea"/>
              </a:rPr>
              <a:t>背景：</a:t>
            </a:r>
            <a:r>
              <a:rPr lang="en-US" altLang="ja-JP" sz="2000" dirty="0">
                <a:latin typeface="+mj-ea"/>
                <a:ea typeface="+mj-ea"/>
              </a:rPr>
              <a:t>	</a:t>
            </a:r>
            <a:r>
              <a:rPr lang="ja-JP" altLang="ja-JP" sz="2000" dirty="0">
                <a:latin typeface="+mj-ea"/>
                <a:ea typeface="+mj-ea"/>
              </a:rPr>
              <a:t>入会者の推移</a:t>
            </a:r>
            <a:endParaRPr lang="en-US" altLang="ja-JP" sz="2000" dirty="0">
              <a:latin typeface="+mj-ea"/>
              <a:ea typeface="+mj-ea"/>
            </a:endParaRPr>
          </a:p>
          <a:p>
            <a:pPr marL="0" indent="0" defTabSz="763588" fontAlgn="ctr">
              <a:spcBef>
                <a:spcPts val="0"/>
              </a:spcBef>
              <a:buNone/>
            </a:pPr>
            <a:endParaRPr lang="ja-JP" altLang="ja-JP" dirty="0">
              <a:latin typeface="+mj-ea"/>
              <a:ea typeface="+mj-ea"/>
            </a:endParaRPr>
          </a:p>
          <a:p>
            <a:pPr marL="0" defTabSz="763588" fontAlgn="ctr">
              <a:spcBef>
                <a:spcPts val="0"/>
              </a:spcBef>
            </a:pPr>
            <a:r>
              <a:rPr lang="ja-JP" altLang="en-US" sz="2000" dirty="0">
                <a:latin typeface="+mj-ea"/>
                <a:ea typeface="+mj-ea"/>
              </a:rPr>
              <a:t>課題：</a:t>
            </a:r>
            <a:r>
              <a:rPr lang="en-US" altLang="ja-JP" sz="2000" dirty="0">
                <a:latin typeface="+mj-ea"/>
                <a:ea typeface="+mj-ea"/>
              </a:rPr>
              <a:t>	</a:t>
            </a:r>
            <a:r>
              <a:rPr lang="ja-JP" altLang="ja-JP" sz="2000" dirty="0">
                <a:latin typeface="+mj-ea"/>
                <a:ea typeface="+mj-ea"/>
              </a:rPr>
              <a:t>入会者減少の原因</a:t>
            </a:r>
            <a:endParaRPr lang="en-US" altLang="ja-JP" sz="2000" dirty="0">
              <a:latin typeface="+mj-ea"/>
              <a:ea typeface="+mj-ea"/>
            </a:endParaRPr>
          </a:p>
          <a:p>
            <a:pPr marL="0" defTabSz="763588" fontAlgn="ctr">
              <a:spcBef>
                <a:spcPts val="0"/>
              </a:spcBef>
            </a:pPr>
            <a:endParaRPr lang="ja-JP" altLang="ja-JP" dirty="0">
              <a:latin typeface="+mj-ea"/>
              <a:ea typeface="+mj-ea"/>
            </a:endParaRPr>
          </a:p>
          <a:p>
            <a:pPr marL="0" defTabSz="763588" fontAlgn="ctr">
              <a:spcBef>
                <a:spcPts val="0"/>
              </a:spcBef>
            </a:pPr>
            <a:r>
              <a:rPr lang="ja-JP" altLang="en-US" sz="2000" dirty="0">
                <a:latin typeface="+mj-ea"/>
                <a:ea typeface="+mj-ea"/>
              </a:rPr>
              <a:t>解決策：</a:t>
            </a:r>
            <a:r>
              <a:rPr lang="en-US" altLang="ja-JP" sz="2000" dirty="0">
                <a:latin typeface="+mj-ea"/>
                <a:ea typeface="+mj-ea"/>
              </a:rPr>
              <a:t>	</a:t>
            </a:r>
            <a:r>
              <a:rPr lang="ja-JP" altLang="ja-JP" sz="2000" dirty="0">
                <a:latin typeface="+mj-ea"/>
                <a:ea typeface="+mj-ea"/>
              </a:rPr>
              <a:t>入会者増加のためのプロモーション</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効果：</a:t>
            </a:r>
            <a:r>
              <a:rPr lang="en-US" altLang="ja-JP" sz="2000" dirty="0">
                <a:latin typeface="+mj-ea"/>
                <a:ea typeface="+mj-ea"/>
              </a:rPr>
              <a:t>	</a:t>
            </a:r>
            <a:r>
              <a:rPr lang="ja-JP" altLang="ja-JP" sz="2000" dirty="0">
                <a:latin typeface="+mj-ea"/>
                <a:ea typeface="+mj-ea"/>
              </a:rPr>
              <a:t>プロモーションの効果</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結論</a:t>
            </a:r>
            <a:endParaRPr lang="en-US" altLang="ja-JP" sz="2000" dirty="0">
              <a:latin typeface="+mj-ea"/>
              <a:ea typeface="+mj-ea"/>
            </a:endParaRP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13</a:t>
            </a:fld>
            <a:endParaRPr lang="ja-JP" altLang="en-US" dirty="0"/>
          </a:p>
        </p:txBody>
      </p:sp>
      <p:sp>
        <p:nvSpPr>
          <p:cNvPr id="4" name="タイトル 3"/>
          <p:cNvSpPr>
            <a:spLocks noGrp="1"/>
          </p:cNvSpPr>
          <p:nvPr>
            <p:ph type="title"/>
          </p:nvPr>
        </p:nvSpPr>
        <p:spPr/>
        <p:txBody>
          <a:bodyPr/>
          <a:lstStyle/>
          <a:p>
            <a:r>
              <a:rPr lang="ja-JP" altLang="en-US" dirty="0">
                <a:latin typeface="+mj-ea"/>
                <a:ea typeface="+mj-ea"/>
              </a:rPr>
              <a:t>目次</a:t>
            </a:r>
            <a:endParaRPr kumimoji="1" lang="ja-JP" altLang="en-US" dirty="0">
              <a:latin typeface="+mj-ea"/>
              <a:ea typeface="+mj-ea"/>
            </a:endParaRPr>
          </a:p>
        </p:txBody>
      </p:sp>
    </p:spTree>
    <p:extLst>
      <p:ext uri="{BB962C8B-B14F-4D97-AF65-F5344CB8AC3E}">
        <p14:creationId xmlns:p14="http://schemas.microsoft.com/office/powerpoint/2010/main" val="293200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dirty="0"/>
              <a:t>出所：　フィットネスルバート予測</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14</a:t>
            </a:fld>
            <a:endParaRPr lang="ja-JP" altLang="en-US" dirty="0"/>
          </a:p>
        </p:txBody>
      </p:sp>
      <p:sp>
        <p:nvSpPr>
          <p:cNvPr id="4" name="タイトル 3"/>
          <p:cNvSpPr>
            <a:spLocks noGrp="1"/>
          </p:cNvSpPr>
          <p:nvPr>
            <p:ph type="title"/>
          </p:nvPr>
        </p:nvSpPr>
        <p:spPr/>
        <p:txBody>
          <a:bodyPr/>
          <a:lstStyle/>
          <a:p>
            <a:r>
              <a:rPr lang="ja-JP" altLang="en-US" dirty="0"/>
              <a:t>プロモーションの効果</a:t>
            </a:r>
            <a:endParaRPr kumimoji="1" lang="ja-JP" altLang="en-US" dirty="0"/>
          </a:p>
        </p:txBody>
      </p:sp>
      <p:sp>
        <p:nvSpPr>
          <p:cNvPr id="5" name="テキスト プレースホルダー 4"/>
          <p:cNvSpPr>
            <a:spLocks noGrp="1"/>
          </p:cNvSpPr>
          <p:nvPr>
            <p:ph type="body" sz="quarter" idx="13"/>
          </p:nvPr>
        </p:nvSpPr>
        <p:spPr/>
        <p:txBody>
          <a:bodyPr/>
          <a:lstStyle/>
          <a:p>
            <a:r>
              <a:rPr lang="ja-JP" altLang="en-US" dirty="0"/>
              <a:t>無料トレーナー体験のプロモーションの効果として平均で</a:t>
            </a:r>
            <a:r>
              <a:rPr lang="en-US" altLang="ja-JP" dirty="0"/>
              <a:t>15</a:t>
            </a:r>
            <a:r>
              <a:rPr lang="ja-JP" altLang="en-US" dirty="0"/>
              <a:t>人</a:t>
            </a:r>
            <a:r>
              <a:rPr lang="en-US" altLang="ja-JP" dirty="0"/>
              <a:t>/</a:t>
            </a:r>
            <a:r>
              <a:rPr lang="ja-JP" altLang="en-US" dirty="0"/>
              <a:t>月の入会者の増加が期待できる</a:t>
            </a:r>
          </a:p>
        </p:txBody>
      </p:sp>
      <p:sp>
        <p:nvSpPr>
          <p:cNvPr id="7" name="テキスト ボックス 6"/>
          <p:cNvSpPr txBox="1"/>
          <p:nvPr/>
        </p:nvSpPr>
        <p:spPr>
          <a:xfrm>
            <a:off x="1928664" y="1948972"/>
            <a:ext cx="508473" cy="307777"/>
          </a:xfrm>
          <a:prstGeom prst="rect">
            <a:avLst/>
          </a:prstGeom>
          <a:noFill/>
        </p:spPr>
        <p:txBody>
          <a:bodyPr wrap="none" rtlCol="0">
            <a:spAutoFit/>
          </a:bodyPr>
          <a:lstStyle/>
          <a:p>
            <a:r>
              <a:rPr lang="en-US" altLang="ja-JP" sz="1400" dirty="0">
                <a:latin typeface="+mn-ea"/>
              </a:rPr>
              <a:t>(</a:t>
            </a:r>
            <a:r>
              <a:rPr lang="ja-JP" altLang="en-US" sz="1400" dirty="0">
                <a:latin typeface="+mn-ea"/>
              </a:rPr>
              <a:t>人）</a:t>
            </a:r>
            <a:endParaRPr lang="en-US" altLang="ja-JP" sz="1400" dirty="0">
              <a:latin typeface="+mn-ea"/>
            </a:endParaRPr>
          </a:p>
        </p:txBody>
      </p:sp>
      <p:sp>
        <p:nvSpPr>
          <p:cNvPr id="8" name="テキスト ボックス 7"/>
          <p:cNvSpPr txBox="1"/>
          <p:nvPr/>
        </p:nvSpPr>
        <p:spPr>
          <a:xfrm>
            <a:off x="3008784" y="1622431"/>
            <a:ext cx="3888432" cy="646331"/>
          </a:xfrm>
          <a:prstGeom prst="rect">
            <a:avLst/>
          </a:prstGeom>
          <a:noFill/>
        </p:spPr>
        <p:txBody>
          <a:bodyPr wrap="square" rtlCol="0">
            <a:spAutoFit/>
          </a:bodyPr>
          <a:lstStyle/>
          <a:p>
            <a:pPr algn="ctr"/>
            <a:r>
              <a:rPr lang="ja-JP" altLang="en-US" dirty="0">
                <a:latin typeface="+mn-ea"/>
              </a:rPr>
              <a:t>無料トレーナー体験</a:t>
            </a:r>
          </a:p>
          <a:p>
            <a:pPr algn="ctr"/>
            <a:r>
              <a:rPr lang="ja-JP" altLang="en-US" dirty="0">
                <a:latin typeface="+mn-ea"/>
              </a:rPr>
              <a:t>による累積入会者数予測</a:t>
            </a:r>
            <a:endParaRPr lang="en-US" altLang="ja-JP" dirty="0">
              <a:latin typeface="+mn-ea"/>
            </a:endParaRPr>
          </a:p>
        </p:txBody>
      </p:sp>
      <p:cxnSp>
        <p:nvCxnSpPr>
          <p:cNvPr id="9" name="直線コネクタ 8"/>
          <p:cNvCxnSpPr/>
          <p:nvPr/>
        </p:nvCxnSpPr>
        <p:spPr>
          <a:xfrm>
            <a:off x="3018065" y="2268762"/>
            <a:ext cx="40426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グラフ 9">
            <a:extLst>
              <a:ext uri="{FF2B5EF4-FFF2-40B4-BE49-F238E27FC236}">
                <a16:creationId xmlns:a16="http://schemas.microsoft.com/office/drawing/2014/main" id="{9CDE59CE-67F7-49AF-BD29-CF6C5951BF7D}"/>
              </a:ext>
            </a:extLst>
          </p:cNvPr>
          <p:cNvGraphicFramePr/>
          <p:nvPr>
            <p:extLst/>
          </p:nvPr>
        </p:nvGraphicFramePr>
        <p:xfrm>
          <a:off x="1928664" y="2276872"/>
          <a:ext cx="6096000" cy="3888431"/>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直線矢印コネクタ 10">
            <a:extLst>
              <a:ext uri="{FF2B5EF4-FFF2-40B4-BE49-F238E27FC236}">
                <a16:creationId xmlns:a16="http://schemas.microsoft.com/office/drawing/2014/main" id="{A4AB6217-D56E-42EC-96B6-E7336279D912}"/>
              </a:ext>
            </a:extLst>
          </p:cNvPr>
          <p:cNvCxnSpPr/>
          <p:nvPr/>
        </p:nvCxnSpPr>
        <p:spPr>
          <a:xfrm flipV="1">
            <a:off x="3080792" y="2780928"/>
            <a:ext cx="3600400" cy="151216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矢印: 五方向 11">
            <a:extLst>
              <a:ext uri="{FF2B5EF4-FFF2-40B4-BE49-F238E27FC236}">
                <a16:creationId xmlns:a16="http://schemas.microsoft.com/office/drawing/2014/main" id="{4903CF48-EC56-4BF3-A844-857C061E88F4}"/>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3" name="矢印: 五方向 12">
            <a:extLst>
              <a:ext uri="{FF2B5EF4-FFF2-40B4-BE49-F238E27FC236}">
                <a16:creationId xmlns:a16="http://schemas.microsoft.com/office/drawing/2014/main" id="{F9C89581-2635-4174-AFBF-B710C10A865F}"/>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4" name="矢印: 五方向 13">
            <a:extLst>
              <a:ext uri="{FF2B5EF4-FFF2-40B4-BE49-F238E27FC236}">
                <a16:creationId xmlns:a16="http://schemas.microsoft.com/office/drawing/2014/main" id="{FD568345-1B99-4BF9-8D32-8AC7825C0A51}"/>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15" name="矢印: 五方向 14">
            <a:extLst>
              <a:ext uri="{FF2B5EF4-FFF2-40B4-BE49-F238E27FC236}">
                <a16:creationId xmlns:a16="http://schemas.microsoft.com/office/drawing/2014/main" id="{6441BAF8-7ECC-46BE-8FC9-489F3E65D5D3}"/>
              </a:ext>
            </a:extLst>
          </p:cNvPr>
          <p:cNvSpPr/>
          <p:nvPr/>
        </p:nvSpPr>
        <p:spPr>
          <a:xfrm>
            <a:off x="7668219"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176596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3469FDA-0487-4647-B96B-86561BDFABF1}"/>
              </a:ext>
            </a:extLst>
          </p:cNvPr>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a:extLst>
              <a:ext uri="{FF2B5EF4-FFF2-40B4-BE49-F238E27FC236}">
                <a16:creationId xmlns:a16="http://schemas.microsoft.com/office/drawing/2014/main" id="{B9434A4A-11E6-4E71-BED4-CF705D704C2C}"/>
              </a:ext>
            </a:extLst>
          </p:cNvPr>
          <p:cNvSpPr>
            <a:spLocks noGrp="1"/>
          </p:cNvSpPr>
          <p:nvPr>
            <p:ph type="sldNum" sz="quarter" idx="12"/>
          </p:nvPr>
        </p:nvSpPr>
        <p:spPr/>
        <p:txBody>
          <a:bodyPr/>
          <a:lstStyle/>
          <a:p>
            <a:fld id="{618100BA-33A5-45E8-9E48-58FC381EFEDD}" type="slidenum">
              <a:rPr lang="ja-JP" altLang="en-US" smtClean="0"/>
              <a:pPr/>
              <a:t>15</a:t>
            </a:fld>
            <a:endParaRPr lang="ja-JP" altLang="en-US" dirty="0"/>
          </a:p>
        </p:txBody>
      </p:sp>
      <p:sp>
        <p:nvSpPr>
          <p:cNvPr id="4" name="タイトル 3">
            <a:extLst>
              <a:ext uri="{FF2B5EF4-FFF2-40B4-BE49-F238E27FC236}">
                <a16:creationId xmlns:a16="http://schemas.microsoft.com/office/drawing/2014/main" id="{67336670-3A88-4EBA-B050-A308A2ED7D17}"/>
              </a:ext>
            </a:extLst>
          </p:cNvPr>
          <p:cNvSpPr>
            <a:spLocks noGrp="1"/>
          </p:cNvSpPr>
          <p:nvPr>
            <p:ph type="title"/>
          </p:nvPr>
        </p:nvSpPr>
        <p:spPr/>
        <p:txBody>
          <a:bodyPr/>
          <a:lstStyle/>
          <a:p>
            <a:r>
              <a:rPr lang="ja-JP" altLang="en-US" dirty="0"/>
              <a:t>プロモーションの効果</a:t>
            </a:r>
            <a:endParaRPr kumimoji="1" lang="ja-JP" altLang="en-US" dirty="0"/>
          </a:p>
        </p:txBody>
      </p:sp>
      <p:sp>
        <p:nvSpPr>
          <p:cNvPr id="5" name="テキスト プレースホルダー 4">
            <a:extLst>
              <a:ext uri="{FF2B5EF4-FFF2-40B4-BE49-F238E27FC236}">
                <a16:creationId xmlns:a16="http://schemas.microsoft.com/office/drawing/2014/main" id="{3CDE1771-409D-4A1A-B7CD-0B4B26F5F565}"/>
              </a:ext>
            </a:extLst>
          </p:cNvPr>
          <p:cNvSpPr>
            <a:spLocks noGrp="1"/>
          </p:cNvSpPr>
          <p:nvPr>
            <p:ph type="body" sz="quarter" idx="13"/>
          </p:nvPr>
        </p:nvSpPr>
        <p:spPr>
          <a:xfrm>
            <a:off x="0" y="869950"/>
            <a:ext cx="9906000" cy="470818"/>
          </a:xfrm>
        </p:spPr>
        <p:txBody>
          <a:bodyPr/>
          <a:lstStyle/>
          <a:p>
            <a:r>
              <a:rPr lang="ja-JP" altLang="en-US"/>
              <a:t>トレーナーとの関係性構築がトレーナー利用による継続率増加につながり、口コミによる</a:t>
            </a:r>
            <a:br>
              <a:rPr lang="en-US" altLang="ja-JP"/>
            </a:br>
            <a:r>
              <a:rPr lang="ja-JP" altLang="en-US"/>
              <a:t>トレーナー希望の入会者増につながる</a:t>
            </a:r>
            <a:endParaRPr lang="ja-JP" altLang="en-US" dirty="0"/>
          </a:p>
        </p:txBody>
      </p:sp>
      <p:sp>
        <p:nvSpPr>
          <p:cNvPr id="8" name="矢印: 五方向 7">
            <a:extLst>
              <a:ext uri="{FF2B5EF4-FFF2-40B4-BE49-F238E27FC236}">
                <a16:creationId xmlns:a16="http://schemas.microsoft.com/office/drawing/2014/main" id="{0888B533-14B3-4C85-822F-E0D2457D3598}"/>
              </a:ext>
            </a:extLst>
          </p:cNvPr>
          <p:cNvSpPr/>
          <p:nvPr/>
        </p:nvSpPr>
        <p:spPr>
          <a:xfrm rot="5400000">
            <a:off x="2207185" y="1592172"/>
            <a:ext cx="1249541" cy="19041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2000" rIns="72000" rtlCol="0" anchor="ctr"/>
          <a:lstStyle/>
          <a:p>
            <a:pPr algn="ctr"/>
            <a:r>
              <a:rPr lang="zh-CN" altLang="en-US" dirty="0">
                <a:latin typeface="ＭＳ Ｐゴシック" panose="020B0600070205080204" pitchFamily="50" charset="-128"/>
                <a:ea typeface="ＭＳ Ｐゴシック" panose="020B0600070205080204" pitchFamily="50" charset="-128"/>
              </a:rPr>
              <a:t>入会者数増加</a:t>
            </a:r>
          </a:p>
        </p:txBody>
      </p:sp>
      <p:sp>
        <p:nvSpPr>
          <p:cNvPr id="10" name="矢印: 五方向 9">
            <a:extLst>
              <a:ext uri="{FF2B5EF4-FFF2-40B4-BE49-F238E27FC236}">
                <a16:creationId xmlns:a16="http://schemas.microsoft.com/office/drawing/2014/main" id="{65D3CB69-E9DC-406B-81A0-9B9F8F42D7C7}"/>
              </a:ext>
            </a:extLst>
          </p:cNvPr>
          <p:cNvSpPr/>
          <p:nvPr/>
        </p:nvSpPr>
        <p:spPr>
          <a:xfrm rot="5400000">
            <a:off x="2207185" y="3140233"/>
            <a:ext cx="1249541" cy="19041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2000" rIns="72000" rtlCol="0" anchor="ctr"/>
          <a:lstStyle/>
          <a:p>
            <a:pPr algn="ctr"/>
            <a:r>
              <a:rPr lang="ja-JP" altLang="en-US" dirty="0"/>
              <a:t>入会後の</a:t>
            </a:r>
            <a:endParaRPr lang="en-US" altLang="ja-JP" dirty="0"/>
          </a:p>
          <a:p>
            <a:pPr algn="ctr"/>
            <a:r>
              <a:rPr lang="ja-JP" altLang="en-US" dirty="0"/>
              <a:t>退会率減少</a:t>
            </a:r>
            <a:endParaRPr lang="en-US" altLang="ja-JP" dirty="0"/>
          </a:p>
        </p:txBody>
      </p:sp>
      <p:sp>
        <p:nvSpPr>
          <p:cNvPr id="11" name="矢印: 五方向 10">
            <a:extLst>
              <a:ext uri="{FF2B5EF4-FFF2-40B4-BE49-F238E27FC236}">
                <a16:creationId xmlns:a16="http://schemas.microsoft.com/office/drawing/2014/main" id="{8F844657-6AD8-4E9B-A45D-85672B1CAAAB}"/>
              </a:ext>
            </a:extLst>
          </p:cNvPr>
          <p:cNvSpPr/>
          <p:nvPr/>
        </p:nvSpPr>
        <p:spPr>
          <a:xfrm rot="5400000">
            <a:off x="2207185" y="4688293"/>
            <a:ext cx="1249541" cy="1904159"/>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72000" rIns="72000" rtlCol="0" anchor="ctr"/>
          <a:lstStyle/>
          <a:p>
            <a:pPr algn="ctr"/>
            <a:r>
              <a:rPr lang="ja-JP" altLang="ja-JP" dirty="0"/>
              <a:t>口コミ</a:t>
            </a:r>
            <a:r>
              <a:rPr lang="ja-JP" altLang="en-US" dirty="0"/>
              <a:t>増加</a:t>
            </a:r>
            <a:endParaRPr lang="en-US" altLang="ja-JP" dirty="0"/>
          </a:p>
        </p:txBody>
      </p:sp>
      <p:sp>
        <p:nvSpPr>
          <p:cNvPr id="15" name="テキスト ボックス 14">
            <a:extLst>
              <a:ext uri="{FF2B5EF4-FFF2-40B4-BE49-F238E27FC236}">
                <a16:creationId xmlns:a16="http://schemas.microsoft.com/office/drawing/2014/main" id="{ECCF2CC7-3E1A-43D4-A693-163E8AB581F4}"/>
              </a:ext>
            </a:extLst>
          </p:cNvPr>
          <p:cNvSpPr txBox="1"/>
          <p:nvPr/>
        </p:nvSpPr>
        <p:spPr>
          <a:xfrm>
            <a:off x="4016895" y="1919481"/>
            <a:ext cx="5673080" cy="584775"/>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mn-ea"/>
              </a:rPr>
              <a:t>トレーナーの指導で体験満足度が上がり、</a:t>
            </a:r>
            <a:br>
              <a:rPr lang="en-US" altLang="ja-JP" sz="1600" dirty="0">
                <a:latin typeface="+mn-ea"/>
              </a:rPr>
            </a:br>
            <a:r>
              <a:rPr lang="ja-JP" altLang="en-US" sz="1600" dirty="0">
                <a:latin typeface="+mn-ea"/>
              </a:rPr>
              <a:t>入会者数が増える</a:t>
            </a:r>
          </a:p>
        </p:txBody>
      </p:sp>
      <p:cxnSp>
        <p:nvCxnSpPr>
          <p:cNvPr id="13" name="図形 92">
            <a:extLst>
              <a:ext uri="{FF2B5EF4-FFF2-40B4-BE49-F238E27FC236}">
                <a16:creationId xmlns:a16="http://schemas.microsoft.com/office/drawing/2014/main" id="{BF396788-264B-4C78-A736-E41E9D6C89C7}"/>
              </a:ext>
            </a:extLst>
          </p:cNvPr>
          <p:cNvCxnSpPr>
            <a:cxnSpLocks/>
          </p:cNvCxnSpPr>
          <p:nvPr/>
        </p:nvCxnSpPr>
        <p:spPr>
          <a:xfrm rot="5400000" flipH="1">
            <a:off x="671644" y="4074669"/>
            <a:ext cx="4309919" cy="15367"/>
          </a:xfrm>
          <a:prstGeom prst="bentConnector5">
            <a:avLst>
              <a:gd name="adj1" fmla="val -6301"/>
              <a:gd name="adj2" fmla="val 9914336"/>
              <a:gd name="adj3" fmla="val 106889"/>
            </a:avLst>
          </a:prstGeom>
          <a:ln w="38100">
            <a:solidFill>
              <a:schemeClr val="bg1">
                <a:lumMod val="7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0A6A0B1-DDA5-4306-B32C-44F1A915A1C3}"/>
              </a:ext>
            </a:extLst>
          </p:cNvPr>
          <p:cNvSpPr txBox="1"/>
          <p:nvPr/>
        </p:nvSpPr>
        <p:spPr>
          <a:xfrm>
            <a:off x="4016895" y="3467541"/>
            <a:ext cx="5644371" cy="584775"/>
          </a:xfrm>
          <a:prstGeom prst="rect">
            <a:avLst/>
          </a:prstGeom>
          <a:noFill/>
        </p:spPr>
        <p:txBody>
          <a:bodyPr wrap="square" rtlCol="0">
            <a:spAutoFit/>
          </a:bodyPr>
          <a:lstStyle>
            <a:defPPr>
              <a:defRPr lang="ja-JP"/>
            </a:defPPr>
            <a:lvl1pPr marL="285750" indent="-285750">
              <a:buFont typeface="Arial" panose="020B0604020202020204" pitchFamily="34" charset="0"/>
              <a:buChar char="•"/>
              <a:defRPr sz="1600">
                <a:solidFill>
                  <a:srgbClr val="4D4D4D"/>
                </a:solidFill>
                <a:latin typeface="+mn-ea"/>
              </a:defRPr>
            </a:lvl1pPr>
          </a:lstStyle>
          <a:p>
            <a:r>
              <a:rPr lang="ja-JP" altLang="en-US" dirty="0">
                <a:solidFill>
                  <a:schemeClr val="tx1"/>
                </a:solidFill>
              </a:rPr>
              <a:t>トレーナーのきめ細やかな指導により、</a:t>
            </a:r>
            <a:br>
              <a:rPr lang="en-US" altLang="ja-JP" dirty="0">
                <a:solidFill>
                  <a:schemeClr val="tx1"/>
                </a:solidFill>
              </a:rPr>
            </a:br>
            <a:r>
              <a:rPr lang="ja-JP" altLang="en-US" dirty="0">
                <a:solidFill>
                  <a:schemeClr val="tx1"/>
                </a:solidFill>
              </a:rPr>
              <a:t>退会率が下がる</a:t>
            </a:r>
          </a:p>
        </p:txBody>
      </p:sp>
      <p:sp>
        <p:nvSpPr>
          <p:cNvPr id="21" name="テキスト ボックス 20">
            <a:extLst>
              <a:ext uri="{FF2B5EF4-FFF2-40B4-BE49-F238E27FC236}">
                <a16:creationId xmlns:a16="http://schemas.microsoft.com/office/drawing/2014/main" id="{63AB0BBE-30FA-46E8-A709-846216D1D56E}"/>
              </a:ext>
            </a:extLst>
          </p:cNvPr>
          <p:cNvSpPr txBox="1"/>
          <p:nvPr/>
        </p:nvSpPr>
        <p:spPr>
          <a:xfrm>
            <a:off x="4016895" y="5015602"/>
            <a:ext cx="5400154" cy="58477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latin typeface="+mn-ea"/>
              </a:rPr>
              <a:t>トレーナー指導で顧客満足度が上がり、</a:t>
            </a:r>
            <a:br>
              <a:rPr kumimoji="1" lang="en-US" altLang="ja-JP" sz="1600" dirty="0">
                <a:latin typeface="+mn-ea"/>
              </a:rPr>
            </a:br>
            <a:r>
              <a:rPr kumimoji="1" lang="ja-JP" altLang="en-US" sz="1600" dirty="0">
                <a:latin typeface="+mn-ea"/>
              </a:rPr>
              <a:t>新規顧客への口コミ効果が期待できる</a:t>
            </a:r>
          </a:p>
        </p:txBody>
      </p:sp>
      <p:sp>
        <p:nvSpPr>
          <p:cNvPr id="14" name="矢印: 五方向 13">
            <a:extLst>
              <a:ext uri="{FF2B5EF4-FFF2-40B4-BE49-F238E27FC236}">
                <a16:creationId xmlns:a16="http://schemas.microsoft.com/office/drawing/2014/main" id="{5CB9CC29-C55A-44FA-A22A-1799A5D03B32}"/>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6" name="矢印: 五方向 15">
            <a:extLst>
              <a:ext uri="{FF2B5EF4-FFF2-40B4-BE49-F238E27FC236}">
                <a16:creationId xmlns:a16="http://schemas.microsoft.com/office/drawing/2014/main" id="{960DE0B3-7394-425D-BDCD-4819239FB5F8}"/>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7" name="矢印: 五方向 16">
            <a:extLst>
              <a:ext uri="{FF2B5EF4-FFF2-40B4-BE49-F238E27FC236}">
                <a16:creationId xmlns:a16="http://schemas.microsoft.com/office/drawing/2014/main" id="{5F5EA2D9-FFA6-4C80-95F3-888863F2DEC5}"/>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18" name="矢印: 五方向 17">
            <a:extLst>
              <a:ext uri="{FF2B5EF4-FFF2-40B4-BE49-F238E27FC236}">
                <a16:creationId xmlns:a16="http://schemas.microsoft.com/office/drawing/2014/main" id="{643B0B91-34F0-4AA1-ABEA-5629E676847E}"/>
              </a:ext>
            </a:extLst>
          </p:cNvPr>
          <p:cNvSpPr/>
          <p:nvPr/>
        </p:nvSpPr>
        <p:spPr>
          <a:xfrm>
            <a:off x="7668219"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3024805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16</a:t>
            </a:fld>
            <a:endParaRPr lang="ja-JP" altLang="en-US" dirty="0"/>
          </a:p>
        </p:txBody>
      </p:sp>
      <p:sp>
        <p:nvSpPr>
          <p:cNvPr id="4" name="タイトル 3"/>
          <p:cNvSpPr>
            <a:spLocks noGrp="1"/>
          </p:cNvSpPr>
          <p:nvPr>
            <p:ph type="title"/>
          </p:nvPr>
        </p:nvSpPr>
        <p:spPr/>
        <p:txBody>
          <a:bodyPr/>
          <a:lstStyle/>
          <a:p>
            <a:r>
              <a:rPr lang="ja-JP" altLang="en-US" dirty="0"/>
              <a:t>プロモーションの実施計画</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対象エリアを限定して試験的に実施し、効果を検証し、その後本格的なプロモーションを開始する</a:t>
            </a:r>
          </a:p>
        </p:txBody>
      </p:sp>
      <p:sp>
        <p:nvSpPr>
          <p:cNvPr id="14" name="正方形/長方形 13"/>
          <p:cNvSpPr/>
          <p:nvPr/>
        </p:nvSpPr>
        <p:spPr>
          <a:xfrm>
            <a:off x="488951" y="3083363"/>
            <a:ext cx="2736000" cy="3225363"/>
          </a:xfrm>
          <a:prstGeom prst="rect">
            <a:avLst/>
          </a:prstGeom>
          <a:solidFill>
            <a:schemeClr val="bg1"/>
          </a:solidFill>
          <a:ln>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endParaRPr lang="en-US" altLang="ja-JP" sz="1400" dirty="0">
              <a:solidFill>
                <a:schemeClr val="tx1"/>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既存のチラシ配布エリアの</a:t>
            </a:r>
            <a:r>
              <a:rPr lang="en-US" altLang="ja-JP" sz="1400" b="1" dirty="0">
                <a:solidFill>
                  <a:schemeClr val="tx2">
                    <a:lumMod val="60000"/>
                    <a:lumOff val="40000"/>
                  </a:schemeClr>
                </a:solidFill>
                <a:latin typeface="+mn-ea"/>
              </a:rPr>
              <a:t>10%</a:t>
            </a:r>
            <a:r>
              <a:rPr lang="ja-JP" altLang="en-US" sz="1400" b="1" dirty="0">
                <a:solidFill>
                  <a:schemeClr val="tx2">
                    <a:lumMod val="60000"/>
                    <a:lumOff val="40000"/>
                  </a:schemeClr>
                </a:solidFill>
                <a:latin typeface="+mn-ea"/>
              </a:rPr>
              <a:t>にあたる世帯に対して無料トレーナー体験のチラシ</a:t>
            </a:r>
            <a:r>
              <a:rPr lang="ja-JP" altLang="en-US" sz="1400" dirty="0">
                <a:solidFill>
                  <a:schemeClr val="tx1"/>
                </a:solidFill>
                <a:latin typeface="+mn-ea"/>
              </a:rPr>
              <a:t>を配布</a:t>
            </a:r>
            <a:endParaRPr lang="en-US" altLang="ja-JP" sz="1400" dirty="0">
              <a:solidFill>
                <a:schemeClr val="tx1"/>
              </a:solidFill>
              <a:latin typeface="+mn-ea"/>
            </a:endParaRPr>
          </a:p>
          <a:p>
            <a:pPr marL="180975" indent="-180975">
              <a:spcBef>
                <a:spcPts val="1200"/>
              </a:spcBef>
              <a:buFont typeface="Arial" panose="020B0604020202020204" pitchFamily="34" charset="0"/>
              <a:buChar char="•"/>
            </a:pPr>
            <a:r>
              <a:rPr lang="ja-JP" altLang="en-US" sz="1400" b="1" dirty="0">
                <a:solidFill>
                  <a:schemeClr val="tx2">
                    <a:lumMod val="60000"/>
                    <a:lumOff val="40000"/>
                  </a:schemeClr>
                </a:solidFill>
                <a:latin typeface="+mn-ea"/>
              </a:rPr>
              <a:t>残りの</a:t>
            </a:r>
            <a:r>
              <a:rPr lang="en-US" altLang="ja-JP" sz="1400" b="1" dirty="0">
                <a:solidFill>
                  <a:schemeClr val="tx2">
                    <a:lumMod val="60000"/>
                    <a:lumOff val="40000"/>
                  </a:schemeClr>
                </a:solidFill>
                <a:latin typeface="+mn-ea"/>
              </a:rPr>
              <a:t>90%</a:t>
            </a:r>
            <a:r>
              <a:rPr lang="ja-JP" altLang="en-US" sz="1400" b="1" dirty="0">
                <a:solidFill>
                  <a:schemeClr val="tx2">
                    <a:lumMod val="60000"/>
                    <a:lumOff val="40000"/>
                  </a:schemeClr>
                </a:solidFill>
                <a:latin typeface="+mn-ea"/>
              </a:rPr>
              <a:t>については従来の</a:t>
            </a:r>
            <a:r>
              <a:rPr lang="en-US" altLang="ja-JP" sz="1400" b="1" dirty="0">
                <a:solidFill>
                  <a:schemeClr val="tx2">
                    <a:lumMod val="60000"/>
                    <a:lumOff val="40000"/>
                  </a:schemeClr>
                </a:solidFill>
                <a:latin typeface="+mn-ea"/>
              </a:rPr>
              <a:t>1,000</a:t>
            </a:r>
            <a:r>
              <a:rPr lang="ja-JP" altLang="en-US" sz="1400" b="1" dirty="0">
                <a:solidFill>
                  <a:schemeClr val="tx2">
                    <a:lumMod val="60000"/>
                    <a:lumOff val="40000"/>
                  </a:schemeClr>
                </a:solidFill>
                <a:latin typeface="+mn-ea"/>
              </a:rPr>
              <a:t>円の体験入会のチラシ</a:t>
            </a:r>
            <a:r>
              <a:rPr lang="ja-JP" altLang="en-US" sz="1400" dirty="0">
                <a:solidFill>
                  <a:schemeClr val="tx1"/>
                </a:solidFill>
                <a:latin typeface="+mn-ea"/>
              </a:rPr>
              <a:t>を配布</a:t>
            </a:r>
            <a:endParaRPr lang="en-US" altLang="ja-JP" dirty="0">
              <a:solidFill>
                <a:schemeClr val="tx1"/>
              </a:solidFill>
            </a:endParaRPr>
          </a:p>
        </p:txBody>
      </p:sp>
      <p:sp>
        <p:nvSpPr>
          <p:cNvPr id="15" name="正方形/長方形 14"/>
          <p:cNvSpPr/>
          <p:nvPr/>
        </p:nvSpPr>
        <p:spPr>
          <a:xfrm>
            <a:off x="3482580" y="3083363"/>
            <a:ext cx="2736000" cy="3225363"/>
          </a:xfrm>
          <a:prstGeom prst="rect">
            <a:avLst/>
          </a:prstGeom>
          <a:solidFill>
            <a:schemeClr val="bg1"/>
          </a:solidFill>
          <a:ln>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endParaRPr lang="en-US" altLang="ja-JP" sz="1400" dirty="0">
              <a:solidFill>
                <a:schemeClr val="tx1"/>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従来のチラシと新しいチラシの配布数に対して</a:t>
            </a:r>
            <a:r>
              <a:rPr lang="ja-JP" altLang="en-US" sz="1400" b="1" dirty="0">
                <a:solidFill>
                  <a:schemeClr val="tx2">
                    <a:lumMod val="60000"/>
                    <a:lumOff val="40000"/>
                  </a:schemeClr>
                </a:solidFill>
                <a:latin typeface="+mn-ea"/>
              </a:rPr>
              <a:t>体験入会数の割合を比較</a:t>
            </a:r>
            <a:endParaRPr lang="en-US" altLang="ja-JP" sz="1400" b="1" dirty="0">
              <a:solidFill>
                <a:schemeClr val="tx2">
                  <a:lumMod val="60000"/>
                  <a:lumOff val="40000"/>
                </a:schemeClr>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また、体験入会後の</a:t>
            </a:r>
            <a:r>
              <a:rPr lang="ja-JP" altLang="en-US" sz="1400" b="1" dirty="0">
                <a:solidFill>
                  <a:schemeClr val="tx2">
                    <a:lumMod val="60000"/>
                    <a:lumOff val="40000"/>
                  </a:schemeClr>
                </a:solidFill>
                <a:latin typeface="+mn-ea"/>
              </a:rPr>
              <a:t>入会率を</a:t>
            </a:r>
            <a:br>
              <a:rPr lang="en-US" altLang="ja-JP" sz="1400" b="1" dirty="0">
                <a:solidFill>
                  <a:schemeClr val="tx2">
                    <a:lumMod val="60000"/>
                    <a:lumOff val="40000"/>
                  </a:schemeClr>
                </a:solidFill>
                <a:latin typeface="+mn-ea"/>
              </a:rPr>
            </a:br>
            <a:r>
              <a:rPr lang="ja-JP" altLang="en-US" sz="1400" b="1" dirty="0">
                <a:solidFill>
                  <a:schemeClr val="tx2">
                    <a:lumMod val="60000"/>
                    <a:lumOff val="40000"/>
                  </a:schemeClr>
                </a:solidFill>
                <a:latin typeface="+mn-ea"/>
              </a:rPr>
              <a:t>比較</a:t>
            </a:r>
            <a:endParaRPr lang="en-US" altLang="ja-JP" sz="1400" b="1" dirty="0">
              <a:solidFill>
                <a:schemeClr val="tx2">
                  <a:lumMod val="60000"/>
                  <a:lumOff val="40000"/>
                </a:schemeClr>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対象エリアすべての</a:t>
            </a:r>
            <a:r>
              <a:rPr lang="ja-JP" altLang="en-US" sz="1400" b="1" dirty="0">
                <a:solidFill>
                  <a:schemeClr val="tx2">
                    <a:lumMod val="60000"/>
                    <a:lumOff val="40000"/>
                  </a:schemeClr>
                </a:solidFill>
                <a:latin typeface="+mn-ea"/>
              </a:rPr>
              <a:t>新しいチラシを拡大した時の効果を予測</a:t>
            </a:r>
            <a:endParaRPr lang="en-US" altLang="ja-JP" sz="1400" b="1" dirty="0">
              <a:solidFill>
                <a:schemeClr val="tx2">
                  <a:lumMod val="60000"/>
                  <a:lumOff val="40000"/>
                </a:schemeClr>
              </a:solidFill>
              <a:latin typeface="+mn-ea"/>
            </a:endParaRPr>
          </a:p>
        </p:txBody>
      </p:sp>
      <p:sp>
        <p:nvSpPr>
          <p:cNvPr id="17" name="正方形/長方形 16"/>
          <p:cNvSpPr/>
          <p:nvPr/>
        </p:nvSpPr>
        <p:spPr>
          <a:xfrm>
            <a:off x="6476209" y="3083363"/>
            <a:ext cx="2736000" cy="3225363"/>
          </a:xfrm>
          <a:prstGeom prst="rect">
            <a:avLst/>
          </a:prstGeom>
          <a:solidFill>
            <a:schemeClr val="bg1"/>
          </a:solidFill>
          <a:ln>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t"/>
          <a:lstStyle/>
          <a:p>
            <a:pPr marL="180975" indent="-180975">
              <a:spcBef>
                <a:spcPts val="1200"/>
              </a:spcBef>
              <a:buFont typeface="Arial" panose="020B0604020202020204" pitchFamily="34" charset="0"/>
              <a:buChar char="•"/>
            </a:pPr>
            <a:endParaRPr lang="en-US" altLang="ja-JP" sz="1400" dirty="0">
              <a:solidFill>
                <a:schemeClr val="tx1"/>
              </a:solidFill>
              <a:latin typeface="+mn-ea"/>
            </a:endParaRPr>
          </a:p>
          <a:p>
            <a:pPr marL="180975" indent="-180975">
              <a:spcBef>
                <a:spcPts val="1200"/>
              </a:spcBef>
              <a:buFont typeface="Arial" panose="020B0604020202020204" pitchFamily="34" charset="0"/>
              <a:buChar char="•"/>
            </a:pPr>
            <a:r>
              <a:rPr lang="ja-JP" altLang="en-US" sz="1400" b="1" dirty="0">
                <a:solidFill>
                  <a:schemeClr val="tx2">
                    <a:lumMod val="60000"/>
                    <a:lumOff val="40000"/>
                  </a:schemeClr>
                </a:solidFill>
                <a:latin typeface="+mn-ea"/>
              </a:rPr>
              <a:t>十分なトレーナーの人数を確保</a:t>
            </a:r>
            <a:endParaRPr lang="en-US" altLang="ja-JP" sz="1400" b="1" dirty="0">
              <a:solidFill>
                <a:schemeClr val="tx2">
                  <a:lumMod val="60000"/>
                  <a:lumOff val="40000"/>
                </a:schemeClr>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対象エリアを</a:t>
            </a:r>
            <a:r>
              <a:rPr lang="ja-JP" altLang="en-US" sz="1400" b="1" dirty="0">
                <a:solidFill>
                  <a:schemeClr val="tx2">
                    <a:lumMod val="60000"/>
                    <a:lumOff val="40000"/>
                  </a:schemeClr>
                </a:solidFill>
                <a:latin typeface="+mn-ea"/>
              </a:rPr>
              <a:t>三段階に分けて</a:t>
            </a:r>
            <a:br>
              <a:rPr lang="en-US" altLang="ja-JP" sz="1400" b="1" dirty="0">
                <a:solidFill>
                  <a:schemeClr val="tx2">
                    <a:lumMod val="60000"/>
                    <a:lumOff val="40000"/>
                  </a:schemeClr>
                </a:solidFill>
                <a:latin typeface="+mn-ea"/>
              </a:rPr>
            </a:br>
            <a:r>
              <a:rPr lang="ja-JP" altLang="en-US" sz="1400" b="1" dirty="0">
                <a:solidFill>
                  <a:schemeClr val="tx2">
                    <a:lumMod val="60000"/>
                    <a:lumOff val="40000"/>
                  </a:schemeClr>
                </a:solidFill>
                <a:latin typeface="+mn-ea"/>
              </a:rPr>
              <a:t>拡大</a:t>
            </a:r>
            <a:endParaRPr lang="en-US" altLang="ja-JP" sz="1400" b="1" dirty="0">
              <a:solidFill>
                <a:schemeClr val="tx2">
                  <a:lumMod val="60000"/>
                  <a:lumOff val="40000"/>
                </a:schemeClr>
              </a:solidFill>
              <a:latin typeface="+mn-ea"/>
            </a:endParaRPr>
          </a:p>
          <a:p>
            <a:pPr marL="180975" indent="-180975">
              <a:spcBef>
                <a:spcPts val="1200"/>
              </a:spcBef>
              <a:buFont typeface="Arial" panose="020B0604020202020204" pitchFamily="34" charset="0"/>
              <a:buChar char="•"/>
            </a:pPr>
            <a:r>
              <a:rPr lang="ja-JP" altLang="en-US" sz="1400" dirty="0">
                <a:solidFill>
                  <a:schemeClr val="tx1"/>
                </a:solidFill>
                <a:latin typeface="+mn-ea"/>
              </a:rPr>
              <a:t>途中でトレーナーの不足などが起こった場合は対象エリアの</a:t>
            </a:r>
            <a:br>
              <a:rPr lang="en-US" altLang="ja-JP" sz="1400" dirty="0">
                <a:solidFill>
                  <a:schemeClr val="tx1"/>
                </a:solidFill>
                <a:latin typeface="+mn-ea"/>
              </a:rPr>
            </a:br>
            <a:r>
              <a:rPr lang="ja-JP" altLang="en-US" sz="1400" dirty="0">
                <a:solidFill>
                  <a:schemeClr val="tx1"/>
                </a:solidFill>
                <a:latin typeface="+mn-ea"/>
              </a:rPr>
              <a:t>拡大タイミングを調整</a:t>
            </a:r>
            <a:endParaRPr lang="en-US" altLang="ja-JP" dirty="0">
              <a:solidFill>
                <a:schemeClr val="tx1"/>
              </a:solidFill>
            </a:endParaRPr>
          </a:p>
        </p:txBody>
      </p:sp>
      <p:sp>
        <p:nvSpPr>
          <p:cNvPr id="18" name="ホームベース 5"/>
          <p:cNvSpPr/>
          <p:nvPr/>
        </p:nvSpPr>
        <p:spPr>
          <a:xfrm>
            <a:off x="488951" y="2276872"/>
            <a:ext cx="2940841" cy="620382"/>
          </a:xfrm>
          <a:prstGeom prst="homePlat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rPr>
              <a:t>１．試験的な実施</a:t>
            </a:r>
          </a:p>
        </p:txBody>
      </p:sp>
      <p:sp>
        <p:nvSpPr>
          <p:cNvPr id="20" name="ホームベース 27"/>
          <p:cNvSpPr/>
          <p:nvPr/>
        </p:nvSpPr>
        <p:spPr>
          <a:xfrm>
            <a:off x="3482580" y="2276872"/>
            <a:ext cx="2940841" cy="620382"/>
          </a:xfrm>
          <a:prstGeom prst="homePlat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rPr>
              <a:t>２．効果の検証</a:t>
            </a:r>
          </a:p>
        </p:txBody>
      </p:sp>
      <p:sp>
        <p:nvSpPr>
          <p:cNvPr id="21" name="ホームベース 28"/>
          <p:cNvSpPr/>
          <p:nvPr/>
        </p:nvSpPr>
        <p:spPr>
          <a:xfrm>
            <a:off x="6476209" y="2276872"/>
            <a:ext cx="2940841" cy="620382"/>
          </a:xfrm>
          <a:prstGeom prst="homePlat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solidFill>
                  <a:schemeClr val="lt1"/>
                </a:solidFill>
                <a:latin typeface="+mj-ea"/>
              </a:rPr>
              <a:t>３．本格的な開始</a:t>
            </a:r>
          </a:p>
        </p:txBody>
      </p:sp>
      <p:sp>
        <p:nvSpPr>
          <p:cNvPr id="12" name="矢印: 五方向 11">
            <a:extLst>
              <a:ext uri="{FF2B5EF4-FFF2-40B4-BE49-F238E27FC236}">
                <a16:creationId xmlns:a16="http://schemas.microsoft.com/office/drawing/2014/main" id="{B630730C-3F43-46D3-A26F-12C9CE137B76}"/>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3" name="矢印: 五方向 12">
            <a:extLst>
              <a:ext uri="{FF2B5EF4-FFF2-40B4-BE49-F238E27FC236}">
                <a16:creationId xmlns:a16="http://schemas.microsoft.com/office/drawing/2014/main" id="{5F6149FD-539E-4AAE-A611-1EF4C0429727}"/>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6" name="矢印: 五方向 15">
            <a:extLst>
              <a:ext uri="{FF2B5EF4-FFF2-40B4-BE49-F238E27FC236}">
                <a16:creationId xmlns:a16="http://schemas.microsoft.com/office/drawing/2014/main" id="{78CF4FF1-3113-484F-B2A7-262381494C2F}"/>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19" name="矢印: 五方向 18">
            <a:extLst>
              <a:ext uri="{FF2B5EF4-FFF2-40B4-BE49-F238E27FC236}">
                <a16:creationId xmlns:a16="http://schemas.microsoft.com/office/drawing/2014/main" id="{2AC2661C-AEED-4DDA-8836-5C9A02D2AE54}"/>
              </a:ext>
            </a:extLst>
          </p:cNvPr>
          <p:cNvSpPr/>
          <p:nvPr/>
        </p:nvSpPr>
        <p:spPr>
          <a:xfrm>
            <a:off x="7668219"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182051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17</a:t>
            </a:fld>
            <a:endParaRPr lang="ja-JP" altLang="en-US" dirty="0"/>
          </a:p>
        </p:txBody>
      </p:sp>
      <p:sp>
        <p:nvSpPr>
          <p:cNvPr id="4" name="タイトル 3"/>
          <p:cNvSpPr>
            <a:spLocks noGrp="1"/>
          </p:cNvSpPr>
          <p:nvPr>
            <p:ph type="title"/>
          </p:nvPr>
        </p:nvSpPr>
        <p:spPr/>
        <p:txBody>
          <a:bodyPr/>
          <a:lstStyle/>
          <a:p>
            <a:r>
              <a:rPr lang="ja-JP" altLang="en-US" dirty="0"/>
              <a:t>プロモーションの実施計画 </a:t>
            </a:r>
            <a:r>
              <a:rPr lang="en-US" altLang="ja-JP" dirty="0"/>
              <a:t>– </a:t>
            </a:r>
            <a:r>
              <a:rPr lang="ja-JP" altLang="en-US" dirty="0"/>
              <a:t>詳細</a:t>
            </a:r>
            <a:endParaRPr kumimoji="1" lang="ja-JP" altLang="en-US" dirty="0"/>
          </a:p>
        </p:txBody>
      </p:sp>
      <p:sp>
        <p:nvSpPr>
          <p:cNvPr id="5" name="テキスト プレースホルダー 4"/>
          <p:cNvSpPr>
            <a:spLocks noGrp="1"/>
          </p:cNvSpPr>
          <p:nvPr>
            <p:ph type="body" sz="quarter" idx="13"/>
          </p:nvPr>
        </p:nvSpPr>
        <p:spPr/>
        <p:txBody>
          <a:bodyPr/>
          <a:lstStyle/>
          <a:p>
            <a:r>
              <a:rPr lang="en-US" altLang="ja-JP" dirty="0"/>
              <a:t>4</a:t>
            </a:r>
            <a:r>
              <a:rPr lang="ja-JP" altLang="en-US" dirty="0"/>
              <a:t>月から</a:t>
            </a:r>
            <a:r>
              <a:rPr lang="en-US" altLang="ja-JP" dirty="0"/>
              <a:t>5</a:t>
            </a:r>
            <a:r>
              <a:rPr lang="ja-JP" altLang="en-US" dirty="0"/>
              <a:t>月に試験的に実施し、効果予測を行い、</a:t>
            </a:r>
            <a:r>
              <a:rPr lang="en-US" altLang="ja-JP" dirty="0"/>
              <a:t>6</a:t>
            </a:r>
            <a:r>
              <a:rPr lang="ja-JP" altLang="en-US" dirty="0"/>
              <a:t>月から本格的にプロモーションを開始する</a:t>
            </a:r>
            <a:endParaRPr kumimoji="1" lang="ja-JP" altLang="en-US" dirty="0"/>
          </a:p>
        </p:txBody>
      </p:sp>
      <p:graphicFrame>
        <p:nvGraphicFramePr>
          <p:cNvPr id="6" name="コンテンツ プレースホルダー 2"/>
          <p:cNvGraphicFramePr>
            <a:graphicFrameLocks/>
          </p:cNvGraphicFramePr>
          <p:nvPr>
            <p:extLst/>
          </p:nvPr>
        </p:nvGraphicFramePr>
        <p:xfrm>
          <a:off x="1064568" y="1763291"/>
          <a:ext cx="7681615" cy="4293233"/>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3524949917"/>
                    </a:ext>
                  </a:extLst>
                </a:gridCol>
                <a:gridCol w="1141763">
                  <a:extLst>
                    <a:ext uri="{9D8B030D-6E8A-4147-A177-3AD203B41FA5}">
                      <a16:colId xmlns:a16="http://schemas.microsoft.com/office/drawing/2014/main" val="1470090210"/>
                    </a:ext>
                  </a:extLst>
                </a:gridCol>
                <a:gridCol w="1220917">
                  <a:extLst>
                    <a:ext uri="{9D8B030D-6E8A-4147-A177-3AD203B41FA5}">
                      <a16:colId xmlns:a16="http://schemas.microsoft.com/office/drawing/2014/main" val="213675738"/>
                    </a:ext>
                  </a:extLst>
                </a:gridCol>
                <a:gridCol w="1220917">
                  <a:extLst>
                    <a:ext uri="{9D8B030D-6E8A-4147-A177-3AD203B41FA5}">
                      <a16:colId xmlns:a16="http://schemas.microsoft.com/office/drawing/2014/main" val="2328639609"/>
                    </a:ext>
                  </a:extLst>
                </a:gridCol>
                <a:gridCol w="1220917">
                  <a:extLst>
                    <a:ext uri="{9D8B030D-6E8A-4147-A177-3AD203B41FA5}">
                      <a16:colId xmlns:a16="http://schemas.microsoft.com/office/drawing/2014/main" val="210321961"/>
                    </a:ext>
                  </a:extLst>
                </a:gridCol>
                <a:gridCol w="1220917">
                  <a:extLst>
                    <a:ext uri="{9D8B030D-6E8A-4147-A177-3AD203B41FA5}">
                      <a16:colId xmlns:a16="http://schemas.microsoft.com/office/drawing/2014/main" val="1074965705"/>
                    </a:ext>
                  </a:extLst>
                </a:gridCol>
              </a:tblGrid>
              <a:tr h="490831">
                <a:tc gridSpan="2">
                  <a:txBody>
                    <a:bodyPr/>
                    <a:lstStyle/>
                    <a:p>
                      <a:pPr algn="ctr"/>
                      <a:endParaRPr kumimoji="1" lang="ja-JP" altLang="en-US" sz="1700" dirty="0">
                        <a:solidFill>
                          <a:schemeClr val="bg1">
                            <a:lumMod val="50000"/>
                          </a:schemeClr>
                        </a:solidFill>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hMerge="1">
                  <a:txBody>
                    <a:bodyPr/>
                    <a:lstStyle/>
                    <a:p>
                      <a:pPr algn="ctr"/>
                      <a:endParaRPr kumimoji="1" lang="ja-JP" altLang="en-US" sz="600" dirty="0">
                        <a:solidFill>
                          <a:schemeClr val="bg1">
                            <a:lumMod val="50000"/>
                          </a:schemeClr>
                        </a:solidFill>
                      </a:endParaRPr>
                    </a:p>
                  </a:txBody>
                  <a:tcPr marL="66465" marR="66465" marT="33233" marB="33233">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65000"/>
                      </a:schemeClr>
                    </a:solidFill>
                  </a:tcPr>
                </a:tc>
                <a:tc>
                  <a:txBody>
                    <a:bodyPr/>
                    <a:lstStyle/>
                    <a:p>
                      <a:pPr algn="ctr"/>
                      <a:r>
                        <a:rPr kumimoji="1" lang="en-US" altLang="ja-JP" sz="1700" dirty="0">
                          <a:solidFill>
                            <a:schemeClr val="bg1"/>
                          </a:solidFill>
                        </a:rPr>
                        <a:t>4</a:t>
                      </a:r>
                      <a:r>
                        <a:rPr kumimoji="1" lang="ja-JP" altLang="en-US" sz="1700" dirty="0">
                          <a:solidFill>
                            <a:schemeClr val="bg1"/>
                          </a:solidFill>
                        </a:rPr>
                        <a:t>月</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700" dirty="0">
                          <a:solidFill>
                            <a:schemeClr val="bg1"/>
                          </a:solidFill>
                        </a:rPr>
                        <a:t>5</a:t>
                      </a:r>
                      <a:r>
                        <a:rPr kumimoji="1" lang="ja-JP" altLang="en-US" sz="1700" dirty="0">
                          <a:solidFill>
                            <a:schemeClr val="bg1"/>
                          </a:solidFill>
                        </a:rPr>
                        <a:t>月</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700" dirty="0">
                          <a:solidFill>
                            <a:schemeClr val="bg1"/>
                          </a:solidFill>
                        </a:rPr>
                        <a:t>6</a:t>
                      </a:r>
                      <a:r>
                        <a:rPr kumimoji="1" lang="ja-JP" altLang="en-US" sz="1700" dirty="0">
                          <a:solidFill>
                            <a:schemeClr val="bg1"/>
                          </a:solidFill>
                        </a:rPr>
                        <a:t>月</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700" dirty="0">
                          <a:solidFill>
                            <a:schemeClr val="bg1"/>
                          </a:solidFill>
                        </a:rPr>
                        <a:t>7</a:t>
                      </a:r>
                      <a:r>
                        <a:rPr kumimoji="1" lang="ja-JP" altLang="en-US" sz="1700" dirty="0">
                          <a:solidFill>
                            <a:schemeClr val="bg1"/>
                          </a:solidFill>
                        </a:rPr>
                        <a:t>月</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41803903"/>
                  </a:ext>
                </a:extLst>
              </a:tr>
              <a:tr h="595650">
                <a:tc rowSpan="2">
                  <a:txBody>
                    <a:bodyPr/>
                    <a:lstStyle/>
                    <a:p>
                      <a:pPr marL="361950" indent="0" algn="l"/>
                      <a:r>
                        <a:rPr kumimoji="1" lang="ja-JP" altLang="en-US" sz="1600" dirty="0">
                          <a:solidFill>
                            <a:schemeClr val="tx1"/>
                          </a:solidFill>
                        </a:rPr>
                        <a:t>試験的な実施</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solidFill>
                            <a:schemeClr val="tx1"/>
                          </a:solidFill>
                        </a:rPr>
                        <a:t>準備</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17350707"/>
                  </a:ext>
                </a:extLst>
              </a:tr>
              <a:tr h="651236">
                <a:tc vMerge="1">
                  <a:txBody>
                    <a:bodyPr/>
                    <a:lstStyle/>
                    <a:p>
                      <a:endParaRPr kumimoji="1" lang="ja-JP" altLang="en-US" sz="1500" dirty="0">
                        <a:solidFill>
                          <a:schemeClr val="bg1">
                            <a:lumMod val="50000"/>
                          </a:schemeClr>
                        </a:solidFill>
                      </a:endParaRPr>
                    </a:p>
                  </a:txBody>
                  <a:tcPr marL="121791" marR="121791" marT="60896" marB="6089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1600" dirty="0">
                          <a:solidFill>
                            <a:schemeClr val="tx1"/>
                          </a:solidFill>
                        </a:rPr>
                        <a:t>実施</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165900403"/>
                  </a:ext>
                </a:extLst>
              </a:tr>
              <a:tr h="682108">
                <a:tc rowSpan="2">
                  <a:txBody>
                    <a:bodyPr/>
                    <a:lstStyle/>
                    <a:p>
                      <a:pPr marL="361950" indent="0" algn="l"/>
                      <a:r>
                        <a:rPr kumimoji="1" lang="ja-JP" altLang="en-US" sz="1600" dirty="0">
                          <a:solidFill>
                            <a:schemeClr val="tx1"/>
                          </a:solidFill>
                        </a:rPr>
                        <a:t>効果の検証</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solidFill>
                            <a:schemeClr val="tx1"/>
                          </a:solidFill>
                        </a:rPr>
                        <a:t>分析</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0237441"/>
                  </a:ext>
                </a:extLst>
              </a:tr>
              <a:tr h="682108">
                <a:tc vMerge="1">
                  <a:txBody>
                    <a:bodyPr/>
                    <a:lstStyle/>
                    <a:p>
                      <a:endParaRPr kumimoji="1" lang="ja-JP" altLang="en-US" sz="1500" dirty="0">
                        <a:solidFill>
                          <a:schemeClr val="bg1">
                            <a:lumMod val="50000"/>
                          </a:schemeClr>
                        </a:solidFill>
                      </a:endParaRPr>
                    </a:p>
                  </a:txBody>
                  <a:tcPr marL="121791" marR="121791" marT="60896" marB="6089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1600" dirty="0">
                          <a:solidFill>
                            <a:schemeClr val="tx1"/>
                          </a:solidFill>
                        </a:rPr>
                        <a:t>効果予測</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84006310"/>
                  </a:ext>
                </a:extLst>
              </a:tr>
              <a:tr h="595650">
                <a:tc rowSpan="2">
                  <a:txBody>
                    <a:bodyPr/>
                    <a:lstStyle/>
                    <a:p>
                      <a:pPr marL="361950" indent="0" algn="l"/>
                      <a:r>
                        <a:rPr kumimoji="1" lang="ja-JP" altLang="en-US" sz="1600" dirty="0">
                          <a:solidFill>
                            <a:schemeClr val="tx1"/>
                          </a:solidFill>
                        </a:rPr>
                        <a:t>本格的な開始</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600" dirty="0">
                          <a:solidFill>
                            <a:schemeClr val="tx1"/>
                          </a:solidFill>
                        </a:rPr>
                        <a:t>準備</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48224866"/>
                  </a:ext>
                </a:extLst>
              </a:tr>
              <a:tr h="595650">
                <a:tc vMerge="1">
                  <a:txBody>
                    <a:bodyPr/>
                    <a:lstStyle/>
                    <a:p>
                      <a:endParaRPr kumimoji="1" lang="ja-JP" altLang="en-US" sz="1500" dirty="0">
                        <a:solidFill>
                          <a:schemeClr val="bg1">
                            <a:lumMod val="50000"/>
                          </a:schemeClr>
                        </a:solidFill>
                      </a:endParaRPr>
                    </a:p>
                  </a:txBody>
                  <a:tcPr marL="121791" marR="121791" marT="60896" marB="60896">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kumimoji="1" lang="ja-JP" altLang="en-US" sz="1600" dirty="0">
                          <a:solidFill>
                            <a:schemeClr val="tx1"/>
                          </a:solidFill>
                        </a:rPr>
                        <a:t>実施</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lumMod val="20000"/>
                        <a:lumOff val="80000"/>
                      </a:schemeClr>
                    </a:solid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kumimoji="1" lang="ja-JP" altLang="en-US" sz="1600" dirty="0">
                        <a:solidFill>
                          <a:schemeClr val="bg1">
                            <a:lumMod val="50000"/>
                          </a:schemeClr>
                        </a:solidFill>
                      </a:endParaRP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174871"/>
                  </a:ext>
                </a:extLst>
              </a:tr>
            </a:tbl>
          </a:graphicData>
        </a:graphic>
      </p:graphicFrame>
      <p:sp>
        <p:nvSpPr>
          <p:cNvPr id="19" name="楕円 18"/>
          <p:cNvSpPr/>
          <p:nvPr/>
        </p:nvSpPr>
        <p:spPr>
          <a:xfrm>
            <a:off x="1228091" y="2752353"/>
            <a:ext cx="216024" cy="2160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en-US" altLang="ja-JP" sz="1600" dirty="0">
                <a:solidFill>
                  <a:schemeClr val="bg1"/>
                </a:solidFill>
              </a:rPr>
              <a:t>1</a:t>
            </a:r>
            <a:endParaRPr kumimoji="1" lang="ja-JP" altLang="en-US" sz="1600" dirty="0">
              <a:solidFill>
                <a:schemeClr val="bg1"/>
              </a:solidFill>
            </a:endParaRPr>
          </a:p>
        </p:txBody>
      </p:sp>
      <p:sp>
        <p:nvSpPr>
          <p:cNvPr id="20" name="楕円 19"/>
          <p:cNvSpPr/>
          <p:nvPr/>
        </p:nvSpPr>
        <p:spPr>
          <a:xfrm>
            <a:off x="1228091" y="4072880"/>
            <a:ext cx="216024" cy="2160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en-US" altLang="ja-JP" sz="1600" dirty="0">
                <a:solidFill>
                  <a:schemeClr val="bg1"/>
                </a:solidFill>
              </a:rPr>
              <a:t>2</a:t>
            </a:r>
            <a:endParaRPr kumimoji="1" lang="ja-JP" altLang="en-US" sz="1600" dirty="0">
              <a:solidFill>
                <a:schemeClr val="bg1"/>
              </a:solidFill>
            </a:endParaRPr>
          </a:p>
        </p:txBody>
      </p:sp>
      <p:sp>
        <p:nvSpPr>
          <p:cNvPr id="21" name="楕円 20"/>
          <p:cNvSpPr/>
          <p:nvPr/>
        </p:nvSpPr>
        <p:spPr>
          <a:xfrm>
            <a:off x="1228091" y="5358358"/>
            <a:ext cx="216024" cy="21602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en-US" altLang="ja-JP" sz="1600" dirty="0">
                <a:solidFill>
                  <a:schemeClr val="bg1"/>
                </a:solidFill>
              </a:rPr>
              <a:t>3</a:t>
            </a:r>
            <a:endParaRPr kumimoji="1" lang="ja-JP" altLang="en-US" sz="1600" dirty="0">
              <a:solidFill>
                <a:schemeClr val="bg1"/>
              </a:solidFill>
            </a:endParaRPr>
          </a:p>
        </p:txBody>
      </p:sp>
      <p:sp>
        <p:nvSpPr>
          <p:cNvPr id="7" name="矢印: 五方向 6"/>
          <p:cNvSpPr/>
          <p:nvPr/>
        </p:nvSpPr>
        <p:spPr>
          <a:xfrm>
            <a:off x="3872880" y="2348879"/>
            <a:ext cx="1193516"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チラシ作成</a:t>
            </a:r>
          </a:p>
        </p:txBody>
      </p:sp>
      <p:sp>
        <p:nvSpPr>
          <p:cNvPr id="8" name="矢印: 五方向 7"/>
          <p:cNvSpPr/>
          <p:nvPr/>
        </p:nvSpPr>
        <p:spPr>
          <a:xfrm>
            <a:off x="3872880" y="2562119"/>
            <a:ext cx="1193516"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トレーナー手配</a:t>
            </a:r>
          </a:p>
        </p:txBody>
      </p:sp>
      <p:sp>
        <p:nvSpPr>
          <p:cNvPr id="9" name="矢印: 五方向 8"/>
          <p:cNvSpPr/>
          <p:nvPr/>
        </p:nvSpPr>
        <p:spPr>
          <a:xfrm>
            <a:off x="5052698" y="2963960"/>
            <a:ext cx="931141"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チラシ配布</a:t>
            </a:r>
          </a:p>
        </p:txBody>
      </p:sp>
      <p:sp>
        <p:nvSpPr>
          <p:cNvPr id="11" name="矢印: 五方向 10"/>
          <p:cNvSpPr/>
          <p:nvPr/>
        </p:nvSpPr>
        <p:spPr>
          <a:xfrm>
            <a:off x="5601073" y="3559312"/>
            <a:ext cx="1085459"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無料体験実施</a:t>
            </a:r>
          </a:p>
        </p:txBody>
      </p:sp>
      <p:sp>
        <p:nvSpPr>
          <p:cNvPr id="13" name="矢印: 五方向 12"/>
          <p:cNvSpPr/>
          <p:nvPr/>
        </p:nvSpPr>
        <p:spPr>
          <a:xfrm>
            <a:off x="5601072" y="3861450"/>
            <a:ext cx="1085460"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分析</a:t>
            </a:r>
          </a:p>
        </p:txBody>
      </p:sp>
      <p:sp>
        <p:nvSpPr>
          <p:cNvPr id="14" name="矢印: 五方向 13"/>
          <p:cNvSpPr/>
          <p:nvPr/>
        </p:nvSpPr>
        <p:spPr>
          <a:xfrm>
            <a:off x="6143802" y="4341014"/>
            <a:ext cx="955113"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効果予測</a:t>
            </a:r>
          </a:p>
        </p:txBody>
      </p:sp>
      <p:sp>
        <p:nvSpPr>
          <p:cNvPr id="16" name="矢印: 五方向 15"/>
          <p:cNvSpPr/>
          <p:nvPr/>
        </p:nvSpPr>
        <p:spPr>
          <a:xfrm>
            <a:off x="6832912" y="5586580"/>
            <a:ext cx="1420783"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エリア１</a:t>
            </a:r>
          </a:p>
        </p:txBody>
      </p:sp>
      <p:sp>
        <p:nvSpPr>
          <p:cNvPr id="23" name="矢印: 五方向 22"/>
          <p:cNvSpPr/>
          <p:nvPr/>
        </p:nvSpPr>
        <p:spPr>
          <a:xfrm>
            <a:off x="7472328" y="5801124"/>
            <a:ext cx="1009064"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エリア２</a:t>
            </a:r>
          </a:p>
        </p:txBody>
      </p:sp>
      <p:sp>
        <p:nvSpPr>
          <p:cNvPr id="24" name="矢印: 五方向 23"/>
          <p:cNvSpPr/>
          <p:nvPr/>
        </p:nvSpPr>
        <p:spPr>
          <a:xfrm>
            <a:off x="6390636" y="4945334"/>
            <a:ext cx="1227493"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チラシ作成</a:t>
            </a:r>
          </a:p>
        </p:txBody>
      </p:sp>
      <p:sp>
        <p:nvSpPr>
          <p:cNvPr id="25" name="矢印: 五方向 24"/>
          <p:cNvSpPr/>
          <p:nvPr/>
        </p:nvSpPr>
        <p:spPr>
          <a:xfrm>
            <a:off x="6390636" y="5158574"/>
            <a:ext cx="1227493" cy="180000"/>
          </a:xfrm>
          <a:prstGeom prst="homePlate">
            <a:avLst/>
          </a:prstGeom>
          <a:solidFill>
            <a:schemeClr val="tx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bg1"/>
                </a:solidFill>
                <a:latin typeface="+mn-ea"/>
              </a:rPr>
              <a:t>トレーナー手配</a:t>
            </a:r>
          </a:p>
        </p:txBody>
      </p:sp>
      <p:sp>
        <p:nvSpPr>
          <p:cNvPr id="22" name="矢印: 五方向 21">
            <a:extLst>
              <a:ext uri="{FF2B5EF4-FFF2-40B4-BE49-F238E27FC236}">
                <a16:creationId xmlns:a16="http://schemas.microsoft.com/office/drawing/2014/main" id="{E4A1D499-D913-4200-9C55-08C1579A4279}"/>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26" name="矢印: 五方向 25">
            <a:extLst>
              <a:ext uri="{FF2B5EF4-FFF2-40B4-BE49-F238E27FC236}">
                <a16:creationId xmlns:a16="http://schemas.microsoft.com/office/drawing/2014/main" id="{56640C39-596E-4C6E-82F9-95595C0F6406}"/>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27" name="矢印: 五方向 26">
            <a:extLst>
              <a:ext uri="{FF2B5EF4-FFF2-40B4-BE49-F238E27FC236}">
                <a16:creationId xmlns:a16="http://schemas.microsoft.com/office/drawing/2014/main" id="{50BB5EF5-A3DD-4C45-A00F-210AD3E17668}"/>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8" name="矢印: 五方向 27">
            <a:extLst>
              <a:ext uri="{FF2B5EF4-FFF2-40B4-BE49-F238E27FC236}">
                <a16:creationId xmlns:a16="http://schemas.microsoft.com/office/drawing/2014/main" id="{657FA571-9F40-4BA6-BCB0-56FBD56C6A78}"/>
              </a:ext>
            </a:extLst>
          </p:cNvPr>
          <p:cNvSpPr/>
          <p:nvPr/>
        </p:nvSpPr>
        <p:spPr>
          <a:xfrm>
            <a:off x="7668219"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132328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ja-JP" altLang="en-US"/>
              <a:t>出所：　</a:t>
            </a:r>
            <a:endParaRPr kumimoji="1"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18</a:t>
            </a:fld>
            <a:endParaRPr lang="ja-JP" altLang="en-US" dirty="0"/>
          </a:p>
        </p:txBody>
      </p:sp>
      <p:sp>
        <p:nvSpPr>
          <p:cNvPr id="4" name="タイトル 3"/>
          <p:cNvSpPr>
            <a:spLocks noGrp="1"/>
          </p:cNvSpPr>
          <p:nvPr>
            <p:ph type="title"/>
          </p:nvPr>
        </p:nvSpPr>
        <p:spPr/>
        <p:txBody>
          <a:bodyPr vert="horz" lIns="91440" tIns="45720" rIns="91440" bIns="45720" rtlCol="0" anchor="b">
            <a:normAutofit/>
          </a:bodyPr>
          <a:lstStyle/>
          <a:p>
            <a:pPr fontAlgn="ctr"/>
            <a:r>
              <a:rPr lang="ja-JP" altLang="en-US" dirty="0"/>
              <a:t>結論</a:t>
            </a:r>
          </a:p>
        </p:txBody>
      </p:sp>
      <p:sp>
        <p:nvSpPr>
          <p:cNvPr id="5" name="テキスト プレースホルダー 4"/>
          <p:cNvSpPr>
            <a:spLocks noGrp="1"/>
          </p:cNvSpPr>
          <p:nvPr>
            <p:ph type="body" sz="quarter" idx="13"/>
          </p:nvPr>
        </p:nvSpPr>
        <p:spPr/>
        <p:txBody>
          <a:bodyPr vert="horz" lIns="91440" tIns="45720" rIns="91440" bIns="45720" rtlCol="0">
            <a:noAutofit/>
          </a:bodyPr>
          <a:lstStyle/>
          <a:p>
            <a:endParaRPr lang="ja-JP" altLang="en-US">
              <a:cs typeface="+mj-cs"/>
            </a:endParaRPr>
          </a:p>
        </p:txBody>
      </p:sp>
      <p:sp>
        <p:nvSpPr>
          <p:cNvPr id="6" name="コンテンツ プレースホルダー 1"/>
          <p:cNvSpPr txBox="1">
            <a:spLocks/>
          </p:cNvSpPr>
          <p:nvPr/>
        </p:nvSpPr>
        <p:spPr>
          <a:xfrm>
            <a:off x="632521" y="1518380"/>
            <a:ext cx="8892479" cy="43204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900"/>
              </a:lnSpc>
              <a:spcBef>
                <a:spcPts val="0"/>
              </a:spcBef>
            </a:pPr>
            <a:r>
              <a:rPr lang="ja-JP" altLang="en-US" sz="2000" dirty="0">
                <a:latin typeface="+mj-ea"/>
                <a:ea typeface="+mj-ea"/>
              </a:rPr>
              <a:t>フィットネスルバートの入会者数が減少している要因として、体験入会者数が前年同月比で</a:t>
            </a:r>
            <a:r>
              <a:rPr lang="en-US" altLang="ja-JP" sz="2000" dirty="0">
                <a:latin typeface="+mj-ea"/>
                <a:ea typeface="+mj-ea"/>
              </a:rPr>
              <a:t>5%</a:t>
            </a:r>
            <a:r>
              <a:rPr lang="ja-JP" altLang="en-US" sz="2000" dirty="0">
                <a:latin typeface="+mj-ea"/>
                <a:ea typeface="+mj-ea"/>
              </a:rPr>
              <a:t>減少していることが挙げられる</a:t>
            </a:r>
            <a:endParaRPr lang="en-US" altLang="ja-JP" sz="2000" dirty="0">
              <a:latin typeface="+mj-ea"/>
              <a:ea typeface="+mj-ea"/>
            </a:endParaRPr>
          </a:p>
          <a:p>
            <a:pPr marL="361950" indent="-276225" defTabSz="763588" fontAlgn="ctr">
              <a:lnSpc>
                <a:spcPts val="2900"/>
              </a:lnSpc>
              <a:spcBef>
                <a:spcPts val="0"/>
              </a:spcBef>
            </a:pPr>
            <a:endParaRPr lang="ja-JP" altLang="en-US" sz="2000" dirty="0">
              <a:latin typeface="+mj-ea"/>
              <a:ea typeface="+mj-ea"/>
            </a:endParaRPr>
          </a:p>
          <a:p>
            <a:pPr marL="361950" indent="-276225" defTabSz="763588" fontAlgn="ctr">
              <a:lnSpc>
                <a:spcPts val="2900"/>
              </a:lnSpc>
              <a:spcBef>
                <a:spcPts val="0"/>
              </a:spcBef>
            </a:pPr>
            <a:r>
              <a:rPr lang="ja-JP" altLang="en-US" sz="2000" dirty="0">
                <a:latin typeface="+mj-ea"/>
                <a:ea typeface="+mj-ea"/>
              </a:rPr>
              <a:t>体験入会者を増やすために</a:t>
            </a:r>
            <a:r>
              <a:rPr lang="ja-JP" altLang="en-US" sz="2000" dirty="0">
                <a:latin typeface="+mj-ea"/>
              </a:rPr>
              <a:t>トレーナー無料お試しキャンペーンが他の方法と比較して労力と効果の点から最適と思われる</a:t>
            </a:r>
            <a:endParaRPr lang="en-US" altLang="ja-JP" sz="2000" dirty="0">
              <a:latin typeface="+mj-ea"/>
            </a:endParaRPr>
          </a:p>
          <a:p>
            <a:pPr marL="361950" indent="-276225" defTabSz="763588" fontAlgn="ctr">
              <a:lnSpc>
                <a:spcPts val="2900"/>
              </a:lnSpc>
              <a:spcBef>
                <a:spcPts val="0"/>
              </a:spcBef>
            </a:pPr>
            <a:endParaRPr lang="en-US" altLang="ja-JP" sz="2000" dirty="0">
              <a:latin typeface="+mj-ea"/>
              <a:ea typeface="+mj-ea"/>
            </a:endParaRPr>
          </a:p>
          <a:p>
            <a:pPr marL="361950" indent="-276225" defTabSz="763588" fontAlgn="ctr">
              <a:lnSpc>
                <a:spcPts val="2900"/>
              </a:lnSpc>
              <a:spcBef>
                <a:spcPts val="0"/>
              </a:spcBef>
            </a:pPr>
            <a:r>
              <a:rPr lang="ja-JP" altLang="en-US" sz="2000" dirty="0">
                <a:latin typeface="+mj-ea"/>
                <a:ea typeface="+mj-ea"/>
              </a:rPr>
              <a:t>プロモーションの効果として平均で</a:t>
            </a:r>
            <a:r>
              <a:rPr lang="en-US" altLang="ja-JP" sz="2000" dirty="0">
                <a:latin typeface="+mj-ea"/>
                <a:ea typeface="+mj-ea"/>
              </a:rPr>
              <a:t>15</a:t>
            </a:r>
            <a:r>
              <a:rPr lang="ja-JP" altLang="en-US" sz="2000" dirty="0">
                <a:latin typeface="+mj-ea"/>
                <a:ea typeface="+mj-ea"/>
              </a:rPr>
              <a:t>人／月の入会者の増加が期待できる</a:t>
            </a:r>
            <a:endParaRPr lang="en-US" altLang="ja-JP" sz="2000" dirty="0">
              <a:latin typeface="+mj-ea"/>
              <a:ea typeface="+mj-ea"/>
            </a:endParaRPr>
          </a:p>
          <a:p>
            <a:pPr marL="361950" indent="-276225" defTabSz="763588" fontAlgn="ctr">
              <a:lnSpc>
                <a:spcPts val="2900"/>
              </a:lnSpc>
              <a:spcBef>
                <a:spcPts val="0"/>
              </a:spcBef>
            </a:pPr>
            <a:endParaRPr lang="en-US" altLang="ja-JP" sz="2000" dirty="0">
              <a:latin typeface="+mj-ea"/>
              <a:ea typeface="+mj-ea"/>
            </a:endParaRPr>
          </a:p>
          <a:p>
            <a:pPr marL="361950" indent="-276225" defTabSz="763588" fontAlgn="ctr">
              <a:lnSpc>
                <a:spcPts val="2900"/>
              </a:lnSpc>
              <a:spcBef>
                <a:spcPts val="0"/>
              </a:spcBef>
            </a:pPr>
            <a:r>
              <a:rPr lang="ja-JP" altLang="en-US" sz="2000" dirty="0">
                <a:latin typeface="+mj-ea"/>
                <a:ea typeface="+mj-ea"/>
              </a:rPr>
              <a:t>前例のないプロモーションなので、まずはパイロット的に地域限定での実施を提案する</a:t>
            </a:r>
            <a:endParaRPr lang="en-US" altLang="ja-JP" sz="2000" dirty="0">
              <a:latin typeface="+mj-ea"/>
              <a:ea typeface="+mj-ea"/>
            </a:endParaRPr>
          </a:p>
          <a:p>
            <a:pPr marL="361950" indent="-276225" defTabSz="763588" fontAlgn="ctr">
              <a:lnSpc>
                <a:spcPts val="2900"/>
              </a:lnSpc>
              <a:spcBef>
                <a:spcPts val="0"/>
              </a:spcBef>
            </a:pPr>
            <a:endParaRPr lang="en-US" altLang="ja-JP" sz="2000" dirty="0">
              <a:latin typeface="+mj-ea"/>
              <a:ea typeface="+mj-ea"/>
            </a:endParaRPr>
          </a:p>
          <a:p>
            <a:pPr marL="361950" indent="-276225" defTabSz="763588" fontAlgn="ctr">
              <a:lnSpc>
                <a:spcPts val="2900"/>
              </a:lnSpc>
              <a:spcBef>
                <a:spcPts val="0"/>
              </a:spcBef>
            </a:pPr>
            <a:r>
              <a:rPr lang="ja-JP" altLang="en-US" sz="2000" dirty="0">
                <a:latin typeface="+mj-ea"/>
                <a:ea typeface="+mj-ea"/>
              </a:rPr>
              <a:t>本企画内容につきご検討いただき、問題がなければ</a:t>
            </a:r>
            <a:r>
              <a:rPr lang="en-US" altLang="ja-JP" sz="2000" dirty="0">
                <a:latin typeface="+mj-ea"/>
                <a:ea typeface="+mj-ea"/>
              </a:rPr>
              <a:t>3</a:t>
            </a:r>
            <a:r>
              <a:rPr lang="ja-JP" altLang="en-US" sz="2000" dirty="0">
                <a:latin typeface="+mj-ea"/>
                <a:ea typeface="+mj-ea"/>
              </a:rPr>
              <a:t>月</a:t>
            </a:r>
            <a:r>
              <a:rPr lang="en-US" altLang="ja-JP" sz="2000" dirty="0">
                <a:latin typeface="+mj-ea"/>
                <a:ea typeface="+mj-ea"/>
              </a:rPr>
              <a:t>8</a:t>
            </a:r>
            <a:r>
              <a:rPr lang="ja-JP" altLang="en-US" sz="2000" dirty="0">
                <a:latin typeface="+mj-ea"/>
                <a:ea typeface="+mj-ea"/>
              </a:rPr>
              <a:t>日（水）までに</a:t>
            </a:r>
            <a:r>
              <a:rPr lang="ja-JP" altLang="en-US" sz="2000" dirty="0">
                <a:latin typeface="+mj-ea"/>
              </a:rPr>
              <a:t>推進のご承認を</a:t>
            </a:r>
            <a:r>
              <a:rPr lang="ja-JP" altLang="en-US" sz="2000" dirty="0">
                <a:latin typeface="+mj-ea"/>
                <a:ea typeface="+mj-ea"/>
              </a:rPr>
              <a:t>いただきたい</a:t>
            </a:r>
          </a:p>
        </p:txBody>
      </p:sp>
    </p:spTree>
    <p:extLst>
      <p:ext uri="{BB962C8B-B14F-4D97-AF65-F5344CB8AC3E}">
        <p14:creationId xmlns:p14="http://schemas.microsoft.com/office/powerpoint/2010/main" val="70141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4294967295"/>
          </p:nvPr>
        </p:nvSpPr>
        <p:spPr>
          <a:xfrm>
            <a:off x="632521" y="1684767"/>
            <a:ext cx="8892479" cy="4320479"/>
          </a:xfrm>
        </p:spPr>
        <p:txBody>
          <a:bodyPr>
            <a:noAutofit/>
          </a:bodyPr>
          <a:lstStyle/>
          <a:p>
            <a:pPr marL="361950" indent="-276225" defTabSz="763588" fontAlgn="ctr">
              <a:lnSpc>
                <a:spcPts val="2900"/>
              </a:lnSpc>
              <a:spcBef>
                <a:spcPts val="0"/>
              </a:spcBef>
            </a:pPr>
            <a:r>
              <a:rPr lang="ja-JP" altLang="en-US" sz="2000" dirty="0">
                <a:latin typeface="+mj-ea"/>
                <a:ea typeface="+mj-ea"/>
              </a:rPr>
              <a:t>フィットネスルバートの入会者数は過去</a:t>
            </a:r>
            <a:r>
              <a:rPr lang="en-US" altLang="ja-JP" sz="2000" dirty="0">
                <a:latin typeface="+mj-ea"/>
                <a:ea typeface="+mj-ea"/>
              </a:rPr>
              <a:t>3</a:t>
            </a:r>
            <a:r>
              <a:rPr lang="ja-JP" altLang="en-US" sz="2000" dirty="0">
                <a:latin typeface="+mj-ea"/>
                <a:ea typeface="+mj-ea"/>
              </a:rPr>
              <a:t>か月間で前年同月比</a:t>
            </a:r>
            <a:r>
              <a:rPr lang="en-US" altLang="ja-JP" sz="2000" dirty="0">
                <a:latin typeface="+mj-ea"/>
                <a:ea typeface="+mj-ea"/>
              </a:rPr>
              <a:t>5%</a:t>
            </a:r>
            <a:r>
              <a:rPr lang="ja-JP" altLang="en-US" sz="2000" dirty="0">
                <a:latin typeface="+mj-ea"/>
                <a:ea typeface="+mj-ea"/>
              </a:rPr>
              <a:t>低下している</a:t>
            </a:r>
            <a:endParaRPr lang="en-US" altLang="ja-JP" sz="2000" dirty="0">
              <a:latin typeface="+mj-ea"/>
              <a:ea typeface="+mj-ea"/>
            </a:endParaRPr>
          </a:p>
          <a:p>
            <a:pPr marL="361950" indent="-276225" defTabSz="763588" fontAlgn="ctr">
              <a:lnSpc>
                <a:spcPts val="2900"/>
              </a:lnSpc>
              <a:spcBef>
                <a:spcPts val="0"/>
              </a:spcBef>
            </a:pPr>
            <a:endParaRPr lang="ja-JP" altLang="en-US" sz="2000" dirty="0">
              <a:latin typeface="+mj-ea"/>
              <a:ea typeface="+mj-ea"/>
            </a:endParaRPr>
          </a:p>
          <a:p>
            <a:pPr marL="361950" indent="-276225" defTabSz="763588" fontAlgn="ctr">
              <a:lnSpc>
                <a:spcPts val="2900"/>
              </a:lnSpc>
              <a:spcBef>
                <a:spcPts val="0"/>
              </a:spcBef>
            </a:pPr>
            <a:r>
              <a:rPr lang="ja-JP" altLang="en-US" sz="2000" dirty="0">
                <a:latin typeface="+mj-ea"/>
                <a:ea typeface="+mj-ea"/>
              </a:rPr>
              <a:t>その要因として体験入会者数が前年同月比で</a:t>
            </a:r>
            <a:r>
              <a:rPr lang="en-US" altLang="ja-JP" sz="2000" dirty="0">
                <a:latin typeface="+mj-ea"/>
                <a:ea typeface="+mj-ea"/>
              </a:rPr>
              <a:t>5%</a:t>
            </a:r>
            <a:r>
              <a:rPr lang="ja-JP" altLang="en-US" sz="2000" dirty="0">
                <a:latin typeface="+mj-ea"/>
                <a:ea typeface="+mj-ea"/>
              </a:rPr>
              <a:t>減少している</a:t>
            </a:r>
            <a:endParaRPr lang="en-US" altLang="ja-JP" sz="2000" dirty="0">
              <a:latin typeface="+mj-ea"/>
              <a:ea typeface="+mj-ea"/>
            </a:endParaRPr>
          </a:p>
          <a:p>
            <a:pPr marL="361950" indent="-276225" defTabSz="763588" fontAlgn="ctr">
              <a:lnSpc>
                <a:spcPts val="2900"/>
              </a:lnSpc>
              <a:spcBef>
                <a:spcPts val="0"/>
              </a:spcBef>
            </a:pPr>
            <a:endParaRPr lang="ja-JP" altLang="en-US" sz="2000" dirty="0">
              <a:latin typeface="+mj-ea"/>
              <a:ea typeface="+mj-ea"/>
            </a:endParaRPr>
          </a:p>
          <a:p>
            <a:pPr marL="361950" indent="-276225" defTabSz="763588" fontAlgn="ctr">
              <a:lnSpc>
                <a:spcPts val="2900"/>
              </a:lnSpc>
              <a:spcBef>
                <a:spcPts val="0"/>
              </a:spcBef>
            </a:pPr>
            <a:r>
              <a:rPr lang="ja-JP" altLang="en-US" sz="2000" dirty="0">
                <a:latin typeface="+mj-ea"/>
                <a:ea typeface="+mj-ea"/>
              </a:rPr>
              <a:t>体験入会者を増やすためにトレーナー無料お試しキャンペーンが他の方法と比較して労力と効果の点から最適と思われる</a:t>
            </a:r>
            <a:endParaRPr lang="en-US" altLang="ja-JP" sz="2000" dirty="0">
              <a:latin typeface="+mj-ea"/>
              <a:ea typeface="+mj-ea"/>
            </a:endParaRPr>
          </a:p>
          <a:p>
            <a:pPr marL="361950" indent="-276225" defTabSz="763588" fontAlgn="ctr">
              <a:lnSpc>
                <a:spcPts val="2900"/>
              </a:lnSpc>
              <a:spcBef>
                <a:spcPts val="0"/>
              </a:spcBef>
            </a:pPr>
            <a:endParaRPr lang="ja-JP" altLang="en-US" sz="2000" dirty="0">
              <a:latin typeface="+mj-ea"/>
              <a:ea typeface="+mj-ea"/>
            </a:endParaRPr>
          </a:p>
          <a:p>
            <a:pPr marL="361950" indent="-276225" defTabSz="763588" fontAlgn="ctr">
              <a:lnSpc>
                <a:spcPts val="2900"/>
              </a:lnSpc>
              <a:spcBef>
                <a:spcPts val="0"/>
              </a:spcBef>
            </a:pPr>
            <a:r>
              <a:rPr lang="ja-JP" altLang="en-US" sz="2000" dirty="0">
                <a:latin typeface="+mj-ea"/>
                <a:ea typeface="+mj-ea"/>
              </a:rPr>
              <a:t>プロモーションの効果として平均で</a:t>
            </a:r>
            <a:r>
              <a:rPr lang="en-US" altLang="ja-JP" sz="2000" dirty="0">
                <a:latin typeface="+mj-ea"/>
                <a:ea typeface="+mj-ea"/>
              </a:rPr>
              <a:t>15</a:t>
            </a:r>
            <a:r>
              <a:rPr lang="ja-JP" altLang="en-US" sz="2000" dirty="0">
                <a:latin typeface="+mj-ea"/>
                <a:ea typeface="+mj-ea"/>
              </a:rPr>
              <a:t>人／月の入会者の増加が期待できる</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2</a:t>
            </a:fld>
            <a:endParaRPr lang="ja-JP" altLang="en-US" dirty="0"/>
          </a:p>
        </p:txBody>
      </p:sp>
      <p:sp>
        <p:nvSpPr>
          <p:cNvPr id="4" name="タイトル 3"/>
          <p:cNvSpPr>
            <a:spLocks noGrp="1"/>
          </p:cNvSpPr>
          <p:nvPr>
            <p:ph type="title"/>
          </p:nvPr>
        </p:nvSpPr>
        <p:spPr/>
        <p:txBody>
          <a:bodyPr/>
          <a:lstStyle/>
          <a:p>
            <a:r>
              <a:rPr lang="ja-JP" altLang="en-US" dirty="0">
                <a:latin typeface="+mj-ea"/>
                <a:ea typeface="+mj-ea"/>
              </a:rPr>
              <a:t>サマリー</a:t>
            </a:r>
            <a:endParaRPr kumimoji="1" lang="ja-JP" altLang="en-US" dirty="0">
              <a:latin typeface="+mj-ea"/>
              <a:ea typeface="+mj-ea"/>
            </a:endParaRPr>
          </a:p>
        </p:txBody>
      </p:sp>
    </p:spTree>
    <p:extLst>
      <p:ext uri="{BB962C8B-B14F-4D97-AF65-F5344CB8AC3E}">
        <p14:creationId xmlns:p14="http://schemas.microsoft.com/office/powerpoint/2010/main" val="224804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 y="1628800"/>
            <a:ext cx="990645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ial Unicode MS" panose="020B0604020202020204" pitchFamily="50" charset="-128"/>
            </a:endParaRPr>
          </a:p>
        </p:txBody>
      </p:sp>
      <p:sp>
        <p:nvSpPr>
          <p:cNvPr id="2" name="コンテンツ プレースホルダー 1"/>
          <p:cNvSpPr>
            <a:spLocks noGrp="1"/>
          </p:cNvSpPr>
          <p:nvPr>
            <p:ph idx="4294967295"/>
          </p:nvPr>
        </p:nvSpPr>
        <p:spPr>
          <a:xfrm>
            <a:off x="632521" y="1684767"/>
            <a:ext cx="8892479" cy="4320479"/>
          </a:xfrm>
        </p:spPr>
        <p:txBody>
          <a:bodyPr>
            <a:noAutofit/>
          </a:bodyPr>
          <a:lstStyle/>
          <a:p>
            <a:pPr marL="0" defTabSz="763588" fontAlgn="ctr">
              <a:spcBef>
                <a:spcPts val="0"/>
              </a:spcBef>
            </a:pPr>
            <a:r>
              <a:rPr lang="ja-JP" altLang="en-US" sz="2000" dirty="0">
                <a:latin typeface="+mj-ea"/>
                <a:ea typeface="+mj-ea"/>
              </a:rPr>
              <a:t>背景：</a:t>
            </a:r>
            <a:r>
              <a:rPr lang="en-US" altLang="ja-JP" sz="2000" dirty="0">
                <a:latin typeface="+mj-ea"/>
                <a:ea typeface="+mj-ea"/>
              </a:rPr>
              <a:t>	</a:t>
            </a:r>
            <a:r>
              <a:rPr lang="ja-JP" altLang="ja-JP" sz="2000" dirty="0">
                <a:latin typeface="+mj-ea"/>
                <a:ea typeface="+mj-ea"/>
              </a:rPr>
              <a:t>入会者の推移</a:t>
            </a:r>
            <a:endParaRPr lang="en-US" altLang="ja-JP" sz="2000" dirty="0">
              <a:latin typeface="+mj-ea"/>
              <a:ea typeface="+mj-ea"/>
            </a:endParaRPr>
          </a:p>
          <a:p>
            <a:pPr marL="0" indent="0" defTabSz="763588" fontAlgn="ctr">
              <a:spcBef>
                <a:spcPts val="0"/>
              </a:spcBef>
              <a:buNone/>
            </a:pPr>
            <a:endParaRPr lang="ja-JP" altLang="ja-JP" dirty="0">
              <a:latin typeface="+mj-ea"/>
              <a:ea typeface="+mj-ea"/>
            </a:endParaRPr>
          </a:p>
          <a:p>
            <a:pPr marL="0" defTabSz="763588" fontAlgn="ctr">
              <a:spcBef>
                <a:spcPts val="0"/>
              </a:spcBef>
            </a:pPr>
            <a:r>
              <a:rPr lang="ja-JP" altLang="en-US" sz="2000" dirty="0">
                <a:latin typeface="+mj-ea"/>
                <a:ea typeface="+mj-ea"/>
              </a:rPr>
              <a:t>課題：</a:t>
            </a:r>
            <a:r>
              <a:rPr lang="en-US" altLang="ja-JP" sz="2000" dirty="0">
                <a:latin typeface="+mj-ea"/>
                <a:ea typeface="+mj-ea"/>
              </a:rPr>
              <a:t>	</a:t>
            </a:r>
            <a:r>
              <a:rPr lang="ja-JP" altLang="ja-JP" sz="2000" dirty="0">
                <a:latin typeface="+mj-ea"/>
                <a:ea typeface="+mj-ea"/>
              </a:rPr>
              <a:t>入会者減少の原因</a:t>
            </a:r>
            <a:endParaRPr lang="en-US" altLang="ja-JP" sz="2000" dirty="0">
              <a:latin typeface="+mj-ea"/>
              <a:ea typeface="+mj-ea"/>
            </a:endParaRPr>
          </a:p>
          <a:p>
            <a:pPr marL="0" defTabSz="763588" fontAlgn="ctr">
              <a:spcBef>
                <a:spcPts val="0"/>
              </a:spcBef>
            </a:pPr>
            <a:endParaRPr lang="ja-JP" altLang="ja-JP" dirty="0">
              <a:latin typeface="+mj-ea"/>
              <a:ea typeface="+mj-ea"/>
            </a:endParaRPr>
          </a:p>
          <a:p>
            <a:pPr marL="0" defTabSz="763588" fontAlgn="ctr">
              <a:spcBef>
                <a:spcPts val="0"/>
              </a:spcBef>
            </a:pPr>
            <a:r>
              <a:rPr lang="ja-JP" altLang="en-US" sz="2000" dirty="0">
                <a:latin typeface="+mj-ea"/>
                <a:ea typeface="+mj-ea"/>
              </a:rPr>
              <a:t>解決策：</a:t>
            </a:r>
            <a:r>
              <a:rPr lang="en-US" altLang="ja-JP" sz="2000" dirty="0">
                <a:latin typeface="+mj-ea"/>
                <a:ea typeface="+mj-ea"/>
              </a:rPr>
              <a:t>	</a:t>
            </a:r>
            <a:r>
              <a:rPr lang="ja-JP" altLang="ja-JP" sz="2000" dirty="0">
                <a:latin typeface="+mj-ea"/>
                <a:ea typeface="+mj-ea"/>
              </a:rPr>
              <a:t>入会者増加のためのプロモーション</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効果：</a:t>
            </a:r>
            <a:r>
              <a:rPr lang="en-US" altLang="ja-JP" sz="2000" dirty="0">
                <a:latin typeface="+mj-ea"/>
                <a:ea typeface="+mj-ea"/>
              </a:rPr>
              <a:t>	</a:t>
            </a:r>
            <a:r>
              <a:rPr lang="ja-JP" altLang="ja-JP" sz="2000" dirty="0">
                <a:latin typeface="+mj-ea"/>
                <a:ea typeface="+mj-ea"/>
              </a:rPr>
              <a:t>プロモーションの効果</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結論</a:t>
            </a:r>
            <a:endParaRPr lang="en-US" altLang="ja-JP" sz="2000" dirty="0">
              <a:latin typeface="+mj-ea"/>
              <a:ea typeface="+mj-ea"/>
            </a:endParaRP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3</a:t>
            </a:fld>
            <a:endParaRPr lang="ja-JP" altLang="en-US" dirty="0"/>
          </a:p>
        </p:txBody>
      </p:sp>
      <p:sp>
        <p:nvSpPr>
          <p:cNvPr id="4" name="タイトル 3"/>
          <p:cNvSpPr>
            <a:spLocks noGrp="1"/>
          </p:cNvSpPr>
          <p:nvPr>
            <p:ph type="title"/>
          </p:nvPr>
        </p:nvSpPr>
        <p:spPr/>
        <p:txBody>
          <a:bodyPr/>
          <a:lstStyle/>
          <a:p>
            <a:r>
              <a:rPr lang="ja-JP" altLang="en-US" dirty="0">
                <a:latin typeface="+mj-ea"/>
                <a:ea typeface="+mj-ea"/>
              </a:rPr>
              <a:t>目次</a:t>
            </a:r>
            <a:endParaRPr kumimoji="1" lang="ja-JP" altLang="en-US" dirty="0">
              <a:latin typeface="+mj-ea"/>
              <a:ea typeface="+mj-ea"/>
            </a:endParaRPr>
          </a:p>
        </p:txBody>
      </p:sp>
    </p:spTree>
    <p:extLst>
      <p:ext uri="{BB962C8B-B14F-4D97-AF65-F5344CB8AC3E}">
        <p14:creationId xmlns:p14="http://schemas.microsoft.com/office/powerpoint/2010/main" val="49002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4</a:t>
            </a:fld>
            <a:endParaRPr lang="ja-JP" altLang="en-US" dirty="0"/>
          </a:p>
        </p:txBody>
      </p:sp>
      <p:sp>
        <p:nvSpPr>
          <p:cNvPr id="4" name="タイトル 3"/>
          <p:cNvSpPr>
            <a:spLocks noGrp="1"/>
          </p:cNvSpPr>
          <p:nvPr>
            <p:ph type="title"/>
          </p:nvPr>
        </p:nvSpPr>
        <p:spPr/>
        <p:txBody>
          <a:bodyPr/>
          <a:lstStyle/>
          <a:p>
            <a:r>
              <a:rPr lang="ja-JP" altLang="ja-JP" dirty="0">
                <a:latin typeface="+mj-ea"/>
              </a:rPr>
              <a:t>入会者</a:t>
            </a:r>
            <a:r>
              <a:rPr lang="ja-JP" altLang="en-US" dirty="0">
                <a:latin typeface="+mj-ea"/>
              </a:rPr>
              <a:t>の推移</a:t>
            </a:r>
            <a:endParaRPr kumimoji="1" lang="ja-JP" altLang="en-US" dirty="0"/>
          </a:p>
        </p:txBody>
      </p:sp>
      <p:sp>
        <p:nvSpPr>
          <p:cNvPr id="5" name="テキスト プレースホルダー 4"/>
          <p:cNvSpPr>
            <a:spLocks noGrp="1"/>
          </p:cNvSpPr>
          <p:nvPr>
            <p:ph type="body" sz="quarter" idx="13"/>
          </p:nvPr>
        </p:nvSpPr>
        <p:spPr/>
        <p:txBody>
          <a:bodyPr/>
          <a:lstStyle/>
          <a:p>
            <a:r>
              <a:rPr lang="ja-JP" altLang="en-US" dirty="0"/>
              <a:t>入会者数が前年同月比で５％低下している</a:t>
            </a:r>
            <a:endParaRPr kumimoji="1" lang="ja-JP" altLang="en-US" dirty="0"/>
          </a:p>
        </p:txBody>
      </p:sp>
      <p:sp>
        <p:nvSpPr>
          <p:cNvPr id="13" name="コンテンツ プレースホルダー 1"/>
          <p:cNvSpPr txBox="1">
            <a:spLocks/>
          </p:cNvSpPr>
          <p:nvPr/>
        </p:nvSpPr>
        <p:spPr>
          <a:xfrm>
            <a:off x="6609184" y="3438584"/>
            <a:ext cx="3168352" cy="8493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82563" indent="-153988" defTabSz="763588" fontAlgn="ctr">
              <a:lnSpc>
                <a:spcPts val="2500"/>
              </a:lnSpc>
              <a:spcBef>
                <a:spcPts val="0"/>
              </a:spcBef>
            </a:pPr>
            <a:r>
              <a:rPr lang="en-US" altLang="ja-JP" sz="1600" dirty="0">
                <a:latin typeface="+mn-ea"/>
              </a:rPr>
              <a:t>24hrs</a:t>
            </a:r>
            <a:r>
              <a:rPr lang="ja-JP" altLang="en-US" sz="1600" dirty="0">
                <a:latin typeface="+mn-ea"/>
              </a:rPr>
              <a:t>ジムが商圏に</a:t>
            </a:r>
            <a:r>
              <a:rPr lang="en-US" altLang="ja-JP" sz="1600" dirty="0">
                <a:latin typeface="+mn-ea"/>
              </a:rPr>
              <a:t>2</a:t>
            </a:r>
            <a:r>
              <a:rPr lang="ja-JP" altLang="en-US" sz="1600" dirty="0">
                <a:latin typeface="+mn-ea"/>
              </a:rPr>
              <a:t>店舗開店</a:t>
            </a:r>
            <a:endParaRPr lang="ja-JP" altLang="en-US" sz="1600" dirty="0">
              <a:latin typeface="+mj-ea"/>
            </a:endParaRPr>
          </a:p>
          <a:p>
            <a:pPr marL="182563" indent="-153988" defTabSz="763588" fontAlgn="ctr">
              <a:lnSpc>
                <a:spcPts val="2500"/>
              </a:lnSpc>
              <a:spcBef>
                <a:spcPts val="0"/>
              </a:spcBef>
            </a:pPr>
            <a:r>
              <a:rPr lang="ja-JP" altLang="en-US" sz="1600" dirty="0">
                <a:latin typeface="+mn-ea"/>
              </a:rPr>
              <a:t>加圧ジムは</a:t>
            </a:r>
            <a:r>
              <a:rPr lang="en-US" altLang="ja-JP" sz="1600" dirty="0">
                <a:latin typeface="+mn-ea"/>
              </a:rPr>
              <a:t>3</a:t>
            </a:r>
            <a:r>
              <a:rPr lang="ja-JP" altLang="en-US" sz="1600" dirty="0">
                <a:latin typeface="+mn-ea"/>
              </a:rPr>
              <a:t>店舗開店</a:t>
            </a:r>
            <a:endParaRPr lang="en-US" altLang="ja-JP" sz="1600" dirty="0">
              <a:latin typeface="+mj-ea"/>
            </a:endParaRPr>
          </a:p>
        </p:txBody>
      </p:sp>
      <p:sp>
        <p:nvSpPr>
          <p:cNvPr id="7" name="正方形/長方形 6"/>
          <p:cNvSpPr/>
          <p:nvPr/>
        </p:nvSpPr>
        <p:spPr>
          <a:xfrm>
            <a:off x="5313040" y="1752953"/>
            <a:ext cx="1224136" cy="131600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b="1" dirty="0">
                <a:latin typeface="+mj-ea"/>
              </a:rPr>
              <a:t>自社</a:t>
            </a:r>
            <a:br>
              <a:rPr lang="en-US" altLang="ja-JP" dirty="0">
                <a:latin typeface="+mj-ea"/>
              </a:rPr>
            </a:br>
            <a:br>
              <a:rPr lang="en-US" altLang="ja-JP" dirty="0">
                <a:latin typeface="+mj-ea"/>
              </a:rPr>
            </a:br>
            <a:r>
              <a:rPr lang="ja-JP" altLang="en-US" dirty="0">
                <a:latin typeface="+mj-ea"/>
              </a:rPr>
              <a:t>設備の</a:t>
            </a:r>
            <a:br>
              <a:rPr lang="en-US" altLang="ja-JP" dirty="0">
                <a:latin typeface="+mj-ea"/>
              </a:rPr>
            </a:br>
            <a:r>
              <a:rPr lang="ja-JP" altLang="en-US" dirty="0">
                <a:latin typeface="+mj-ea"/>
              </a:rPr>
              <a:t>老朽化</a:t>
            </a:r>
          </a:p>
        </p:txBody>
      </p:sp>
      <p:sp>
        <p:nvSpPr>
          <p:cNvPr id="9" name="正方形/長方形 8"/>
          <p:cNvSpPr/>
          <p:nvPr/>
        </p:nvSpPr>
        <p:spPr>
          <a:xfrm>
            <a:off x="5313040" y="3373030"/>
            <a:ext cx="1224136" cy="131600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b="1" dirty="0">
                <a:latin typeface="+mj-ea"/>
              </a:rPr>
              <a:t>競合</a:t>
            </a:r>
            <a:br>
              <a:rPr lang="en-US" altLang="ja-JP" b="1" dirty="0">
                <a:latin typeface="+mj-ea"/>
              </a:rPr>
            </a:br>
            <a:br>
              <a:rPr lang="en-US" altLang="ja-JP" b="1" dirty="0">
                <a:latin typeface="+mj-ea"/>
              </a:rPr>
            </a:br>
            <a:r>
              <a:rPr lang="ja-JP" altLang="en-US" dirty="0">
                <a:latin typeface="+mj-ea"/>
              </a:rPr>
              <a:t>ジムの増加</a:t>
            </a:r>
          </a:p>
        </p:txBody>
      </p:sp>
      <p:sp>
        <p:nvSpPr>
          <p:cNvPr id="10" name="正方形/長方形 9"/>
          <p:cNvSpPr/>
          <p:nvPr/>
        </p:nvSpPr>
        <p:spPr>
          <a:xfrm>
            <a:off x="5313040" y="4993107"/>
            <a:ext cx="1224136" cy="131600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b="1" dirty="0">
                <a:latin typeface="+mj-ea"/>
              </a:rPr>
              <a:t>市場</a:t>
            </a:r>
            <a:br>
              <a:rPr lang="en-US" altLang="ja-JP" dirty="0">
                <a:latin typeface="+mj-ea"/>
              </a:rPr>
            </a:br>
            <a:br>
              <a:rPr lang="en-US" altLang="ja-JP" dirty="0">
                <a:latin typeface="+mj-ea"/>
              </a:rPr>
            </a:br>
            <a:r>
              <a:rPr lang="ja-JP" altLang="en-US" dirty="0">
                <a:latin typeface="+mj-ea"/>
              </a:rPr>
              <a:t>地域の</a:t>
            </a:r>
            <a:br>
              <a:rPr lang="en-US" altLang="ja-JP" dirty="0">
                <a:latin typeface="+mj-ea"/>
              </a:rPr>
            </a:br>
            <a:r>
              <a:rPr lang="ja-JP" altLang="en-US" dirty="0">
                <a:latin typeface="+mj-ea"/>
              </a:rPr>
              <a:t>人口の減少</a:t>
            </a:r>
          </a:p>
        </p:txBody>
      </p:sp>
      <p:sp>
        <p:nvSpPr>
          <p:cNvPr id="11" name="コンテンツ プレースホルダー 1"/>
          <p:cNvSpPr txBox="1">
            <a:spLocks/>
          </p:cNvSpPr>
          <p:nvPr/>
        </p:nvSpPr>
        <p:spPr>
          <a:xfrm>
            <a:off x="6537176" y="1669585"/>
            <a:ext cx="324036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lnSpc>
                <a:spcPts val="2500"/>
              </a:lnSpc>
              <a:spcBef>
                <a:spcPts val="0"/>
              </a:spcBef>
            </a:pPr>
            <a:r>
              <a:rPr lang="ja-JP" altLang="en-US" sz="1600" dirty="0">
                <a:latin typeface="+mn-ea"/>
              </a:rPr>
              <a:t>内装は前の店舗のものを</a:t>
            </a:r>
            <a:br>
              <a:rPr lang="en-US" altLang="ja-JP" sz="1600" dirty="0">
                <a:latin typeface="+mn-ea"/>
              </a:rPr>
            </a:br>
            <a:r>
              <a:rPr lang="ja-JP" altLang="en-US" sz="1600" dirty="0">
                <a:latin typeface="+mn-ea"/>
              </a:rPr>
              <a:t>引き継ぎ</a:t>
            </a:r>
            <a:r>
              <a:rPr lang="en-US" altLang="ja-JP" sz="1600" dirty="0">
                <a:latin typeface="+mn-ea"/>
              </a:rPr>
              <a:t>15</a:t>
            </a:r>
            <a:r>
              <a:rPr lang="ja-JP" altLang="en-US" sz="1600" dirty="0">
                <a:latin typeface="+mn-ea"/>
              </a:rPr>
              <a:t>年経過</a:t>
            </a:r>
            <a:endParaRPr lang="en-US" altLang="ja-JP" sz="1600" dirty="0">
              <a:latin typeface="+mj-ea"/>
            </a:endParaRPr>
          </a:p>
          <a:p>
            <a:pPr marL="263525" indent="-234950" defTabSz="763588" fontAlgn="ctr">
              <a:lnSpc>
                <a:spcPts val="2500"/>
              </a:lnSpc>
              <a:spcBef>
                <a:spcPts val="0"/>
              </a:spcBef>
            </a:pPr>
            <a:r>
              <a:rPr lang="ja-JP" altLang="en-US" sz="1600" dirty="0">
                <a:latin typeface="+mn-ea"/>
              </a:rPr>
              <a:t>空調も同様で</a:t>
            </a:r>
            <a:r>
              <a:rPr lang="en-US" altLang="ja-JP" sz="1600" dirty="0">
                <a:latin typeface="+mn-ea"/>
              </a:rPr>
              <a:t>20</a:t>
            </a:r>
            <a:r>
              <a:rPr lang="ja-JP" altLang="en-US" sz="1600" dirty="0">
                <a:latin typeface="+mn-ea"/>
              </a:rPr>
              <a:t>年経過</a:t>
            </a:r>
            <a:endParaRPr lang="ja-JP" altLang="en-US" sz="1600" dirty="0">
              <a:latin typeface="+mj-ea"/>
            </a:endParaRPr>
          </a:p>
          <a:p>
            <a:pPr marL="263525" indent="-234950" defTabSz="763588" fontAlgn="ctr">
              <a:lnSpc>
                <a:spcPts val="2500"/>
              </a:lnSpc>
              <a:spcBef>
                <a:spcPts val="0"/>
              </a:spcBef>
            </a:pPr>
            <a:r>
              <a:rPr lang="ja-JP" altLang="en-US" sz="1600" dirty="0">
                <a:latin typeface="+mn-ea"/>
              </a:rPr>
              <a:t>エアロバイクは</a:t>
            </a:r>
            <a:r>
              <a:rPr lang="en-US" altLang="ja-JP" sz="1600" dirty="0">
                <a:latin typeface="+mn-ea"/>
              </a:rPr>
              <a:t>7</a:t>
            </a:r>
            <a:r>
              <a:rPr lang="ja-JP" altLang="en-US" sz="1600" dirty="0">
                <a:latin typeface="+mn-ea"/>
              </a:rPr>
              <a:t>年</a:t>
            </a:r>
            <a:endParaRPr lang="en-US" altLang="ja-JP" sz="1600" dirty="0">
              <a:latin typeface="+mn-ea"/>
            </a:endParaRPr>
          </a:p>
        </p:txBody>
      </p:sp>
      <p:sp>
        <p:nvSpPr>
          <p:cNvPr id="14" name="コンテンツ プレースホルダー 1"/>
          <p:cNvSpPr txBox="1">
            <a:spLocks/>
          </p:cNvSpPr>
          <p:nvPr/>
        </p:nvSpPr>
        <p:spPr>
          <a:xfrm>
            <a:off x="6609184" y="4954715"/>
            <a:ext cx="3296816"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82563" indent="-153988" defTabSz="763588" fontAlgn="ctr">
              <a:lnSpc>
                <a:spcPts val="2500"/>
              </a:lnSpc>
              <a:spcBef>
                <a:spcPts val="0"/>
              </a:spcBef>
            </a:pPr>
            <a:r>
              <a:rPr lang="ja-JP" altLang="en-US" sz="1600" dirty="0">
                <a:latin typeface="+mn-ea"/>
              </a:rPr>
              <a:t>転入者が年率</a:t>
            </a:r>
            <a:r>
              <a:rPr lang="en-US" altLang="ja-JP" sz="1600" dirty="0">
                <a:latin typeface="+mn-ea"/>
              </a:rPr>
              <a:t>0.5%</a:t>
            </a:r>
            <a:r>
              <a:rPr lang="ja-JP" altLang="en-US" sz="1600" dirty="0">
                <a:latin typeface="+mn-ea"/>
              </a:rPr>
              <a:t>で減少</a:t>
            </a:r>
            <a:endParaRPr lang="en-US" altLang="ja-JP" sz="1600" dirty="0">
              <a:latin typeface="+mj-ea"/>
            </a:endParaRPr>
          </a:p>
          <a:p>
            <a:pPr marL="182563" indent="-153988" defTabSz="763588" fontAlgn="ctr">
              <a:lnSpc>
                <a:spcPts val="2500"/>
              </a:lnSpc>
              <a:spcBef>
                <a:spcPts val="0"/>
              </a:spcBef>
            </a:pPr>
            <a:r>
              <a:rPr lang="ja-JP" altLang="en-US" sz="1600" dirty="0">
                <a:latin typeface="+mn-ea"/>
              </a:rPr>
              <a:t>少子化が他地域より進んでいる</a:t>
            </a:r>
            <a:endParaRPr lang="ja-JP" altLang="en-US" sz="1600" dirty="0">
              <a:latin typeface="+mj-ea"/>
            </a:endParaRPr>
          </a:p>
        </p:txBody>
      </p:sp>
      <p:graphicFrame>
        <p:nvGraphicFramePr>
          <p:cNvPr id="15" name="グラフ 14"/>
          <p:cNvGraphicFramePr/>
          <p:nvPr>
            <p:extLst>
              <p:ext uri="{D42A27DB-BD31-4B8C-83A1-F6EECF244321}">
                <p14:modId xmlns:p14="http://schemas.microsoft.com/office/powerpoint/2010/main" val="1971477527"/>
              </p:ext>
            </p:extLst>
          </p:nvPr>
        </p:nvGraphicFramePr>
        <p:xfrm>
          <a:off x="544468" y="2420889"/>
          <a:ext cx="4408532" cy="3888431"/>
        </p:xfrm>
        <a:graphic>
          <a:graphicData uri="http://schemas.openxmlformats.org/drawingml/2006/chart">
            <c:chart xmlns:c="http://schemas.openxmlformats.org/drawingml/2006/chart" xmlns:r="http://schemas.openxmlformats.org/officeDocument/2006/relationships" r:id="rId2"/>
          </a:graphicData>
        </a:graphic>
      </p:graphicFrame>
      <p:sp>
        <p:nvSpPr>
          <p:cNvPr id="16" name="テキスト ボックス 15"/>
          <p:cNvSpPr txBox="1"/>
          <p:nvPr/>
        </p:nvSpPr>
        <p:spPr>
          <a:xfrm>
            <a:off x="288943" y="1959174"/>
            <a:ext cx="1172116" cy="523220"/>
          </a:xfrm>
          <a:prstGeom prst="rect">
            <a:avLst/>
          </a:prstGeom>
          <a:noFill/>
        </p:spPr>
        <p:txBody>
          <a:bodyPr wrap="none" rtlCol="0">
            <a:spAutoFit/>
          </a:bodyPr>
          <a:lstStyle/>
          <a:p>
            <a:pPr algn="ctr"/>
            <a:r>
              <a:rPr lang="en-US" altLang="ja-JP" sz="1400" dirty="0">
                <a:latin typeface="+mn-ea"/>
              </a:rPr>
              <a:t>(</a:t>
            </a:r>
            <a:r>
              <a:rPr lang="ja-JP" altLang="en-US" sz="1400" dirty="0">
                <a:latin typeface="+mn-ea"/>
              </a:rPr>
              <a:t>前年同月</a:t>
            </a:r>
            <a:br>
              <a:rPr lang="en-US" altLang="ja-JP" sz="1400" dirty="0">
                <a:latin typeface="+mn-ea"/>
              </a:rPr>
            </a:br>
            <a:r>
              <a:rPr lang="ja-JP" altLang="en-US" sz="1400" dirty="0">
                <a:latin typeface="+mn-ea"/>
              </a:rPr>
              <a:t>入会者数</a:t>
            </a:r>
            <a:r>
              <a:rPr lang="en-US" altLang="ja-JP" sz="1400" dirty="0">
                <a:latin typeface="+mn-ea"/>
              </a:rPr>
              <a:t>=1</a:t>
            </a:r>
            <a:r>
              <a:rPr lang="ja-JP" altLang="en-US" sz="1400" dirty="0">
                <a:latin typeface="+mn-ea"/>
              </a:rPr>
              <a:t>）</a:t>
            </a:r>
            <a:endParaRPr lang="en-US" altLang="ja-JP" sz="1400" dirty="0">
              <a:latin typeface="+mn-ea"/>
            </a:endParaRPr>
          </a:p>
        </p:txBody>
      </p:sp>
      <p:grpSp>
        <p:nvGrpSpPr>
          <p:cNvPr id="12" name="グループ化 11"/>
          <p:cNvGrpSpPr/>
          <p:nvPr/>
        </p:nvGrpSpPr>
        <p:grpSpPr>
          <a:xfrm>
            <a:off x="1716584" y="1826091"/>
            <a:ext cx="2601054" cy="602083"/>
            <a:chOff x="839778" y="1405491"/>
            <a:chExt cx="4051961" cy="602083"/>
          </a:xfrm>
        </p:grpSpPr>
        <p:sp>
          <p:nvSpPr>
            <p:cNvPr id="17" name="テキスト ボックス 16"/>
            <p:cNvSpPr txBox="1"/>
            <p:nvPr/>
          </p:nvSpPr>
          <p:spPr>
            <a:xfrm>
              <a:off x="839778" y="1405491"/>
              <a:ext cx="3888432" cy="584775"/>
            </a:xfrm>
            <a:prstGeom prst="rect">
              <a:avLst/>
            </a:prstGeom>
            <a:noFill/>
          </p:spPr>
          <p:txBody>
            <a:bodyPr wrap="square" rtlCol="0">
              <a:spAutoFit/>
            </a:bodyPr>
            <a:lstStyle/>
            <a:p>
              <a:pPr algn="ctr"/>
              <a:r>
                <a:rPr lang="ja-JP" altLang="en-US" sz="1600" dirty="0">
                  <a:latin typeface="+mn-ea"/>
                </a:rPr>
                <a:t>前年同月比入会者推移（</a:t>
              </a:r>
              <a:r>
                <a:rPr lang="en-US" altLang="ja-JP" sz="1600" dirty="0">
                  <a:latin typeface="+mn-ea"/>
                </a:rPr>
                <a:t>2016</a:t>
              </a:r>
              <a:r>
                <a:rPr lang="ja-JP" altLang="en-US" sz="1600" dirty="0">
                  <a:latin typeface="+mn-ea"/>
                </a:rPr>
                <a:t>年）</a:t>
              </a:r>
              <a:endParaRPr lang="en-US" altLang="ja-JP" sz="1600" dirty="0">
                <a:latin typeface="+mn-ea"/>
              </a:endParaRPr>
            </a:p>
          </p:txBody>
        </p:sp>
        <p:cxnSp>
          <p:nvCxnSpPr>
            <p:cNvPr id="18" name="直線コネクタ 17"/>
            <p:cNvCxnSpPr/>
            <p:nvPr/>
          </p:nvCxnSpPr>
          <p:spPr>
            <a:xfrm>
              <a:off x="849059" y="200757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p:cNvCxnSpPr>
            <a:cxnSpLocks/>
          </p:cNvCxnSpPr>
          <p:nvPr/>
        </p:nvCxnSpPr>
        <p:spPr>
          <a:xfrm>
            <a:off x="1110700" y="4221089"/>
            <a:ext cx="36262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461059" y="3994854"/>
            <a:ext cx="3164051" cy="370250"/>
          </a:xfrm>
          <a:prstGeom prst="straightConnector1">
            <a:avLst/>
          </a:prstGeom>
          <a:ln w="5715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矢印: 五方向 19">
            <a:extLst>
              <a:ext uri="{FF2B5EF4-FFF2-40B4-BE49-F238E27FC236}">
                <a16:creationId xmlns:a16="http://schemas.microsoft.com/office/drawing/2014/main" id="{BEDF407B-8260-4845-83D7-59D391F3FBBB}"/>
              </a:ext>
            </a:extLst>
          </p:cNvPr>
          <p:cNvSpPr/>
          <p:nvPr/>
        </p:nvSpPr>
        <p:spPr>
          <a:xfrm>
            <a:off x="6033119"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21" name="矢印: 五方向 20">
            <a:extLst>
              <a:ext uri="{FF2B5EF4-FFF2-40B4-BE49-F238E27FC236}">
                <a16:creationId xmlns:a16="http://schemas.microsoft.com/office/drawing/2014/main" id="{175CCE55-BCBA-43A3-8401-1736E85CF7FB}"/>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22" name="矢印: 五方向 21">
            <a:extLst>
              <a:ext uri="{FF2B5EF4-FFF2-40B4-BE49-F238E27FC236}">
                <a16:creationId xmlns:a16="http://schemas.microsoft.com/office/drawing/2014/main" id="{9315DFDB-61CA-4D92-987B-3E3DDC3F7FF7}"/>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3" name="矢印: 五方向 22">
            <a:extLst>
              <a:ext uri="{FF2B5EF4-FFF2-40B4-BE49-F238E27FC236}">
                <a16:creationId xmlns:a16="http://schemas.microsoft.com/office/drawing/2014/main" id="{0B680404-9F28-4283-A360-1C73F1C32DCC}"/>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367026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 y="2377161"/>
            <a:ext cx="990645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ial Unicode MS" panose="020B0604020202020204" pitchFamily="50" charset="-128"/>
            </a:endParaRPr>
          </a:p>
        </p:txBody>
      </p:sp>
      <p:sp>
        <p:nvSpPr>
          <p:cNvPr id="2" name="コンテンツ プレースホルダー 1"/>
          <p:cNvSpPr>
            <a:spLocks noGrp="1"/>
          </p:cNvSpPr>
          <p:nvPr>
            <p:ph idx="4294967295"/>
          </p:nvPr>
        </p:nvSpPr>
        <p:spPr>
          <a:xfrm>
            <a:off x="632521" y="1684767"/>
            <a:ext cx="8892479" cy="4320479"/>
          </a:xfrm>
        </p:spPr>
        <p:txBody>
          <a:bodyPr>
            <a:noAutofit/>
          </a:bodyPr>
          <a:lstStyle/>
          <a:p>
            <a:pPr marL="0" defTabSz="763588" fontAlgn="ctr">
              <a:spcBef>
                <a:spcPts val="0"/>
              </a:spcBef>
            </a:pPr>
            <a:r>
              <a:rPr lang="ja-JP" altLang="en-US" sz="2000" dirty="0">
                <a:latin typeface="+mj-ea"/>
                <a:ea typeface="+mj-ea"/>
              </a:rPr>
              <a:t>背景：</a:t>
            </a:r>
            <a:r>
              <a:rPr lang="en-US" altLang="ja-JP" sz="2000" dirty="0">
                <a:latin typeface="+mj-ea"/>
                <a:ea typeface="+mj-ea"/>
              </a:rPr>
              <a:t>	</a:t>
            </a:r>
            <a:r>
              <a:rPr lang="ja-JP" altLang="ja-JP" sz="2000" dirty="0">
                <a:latin typeface="+mj-ea"/>
                <a:ea typeface="+mj-ea"/>
              </a:rPr>
              <a:t>入会者の推移</a:t>
            </a:r>
            <a:endParaRPr lang="en-US" altLang="ja-JP" sz="2000" dirty="0">
              <a:latin typeface="+mj-ea"/>
              <a:ea typeface="+mj-ea"/>
            </a:endParaRPr>
          </a:p>
          <a:p>
            <a:pPr marL="0" indent="0" defTabSz="763588" fontAlgn="ctr">
              <a:spcBef>
                <a:spcPts val="0"/>
              </a:spcBef>
              <a:buNone/>
            </a:pPr>
            <a:endParaRPr lang="ja-JP" altLang="ja-JP" dirty="0">
              <a:latin typeface="+mj-ea"/>
              <a:ea typeface="+mj-ea"/>
            </a:endParaRPr>
          </a:p>
          <a:p>
            <a:pPr marL="0" defTabSz="763588" fontAlgn="ctr">
              <a:spcBef>
                <a:spcPts val="0"/>
              </a:spcBef>
            </a:pPr>
            <a:r>
              <a:rPr lang="ja-JP" altLang="en-US" sz="2000" dirty="0">
                <a:latin typeface="+mj-ea"/>
                <a:ea typeface="+mj-ea"/>
              </a:rPr>
              <a:t>課題：</a:t>
            </a:r>
            <a:r>
              <a:rPr lang="en-US" altLang="ja-JP" sz="2000" dirty="0">
                <a:latin typeface="+mj-ea"/>
                <a:ea typeface="+mj-ea"/>
              </a:rPr>
              <a:t>	</a:t>
            </a:r>
            <a:r>
              <a:rPr lang="ja-JP" altLang="ja-JP" sz="2000" dirty="0">
                <a:latin typeface="+mj-ea"/>
                <a:ea typeface="+mj-ea"/>
              </a:rPr>
              <a:t>入会者減少の原因</a:t>
            </a:r>
            <a:endParaRPr lang="en-US" altLang="ja-JP" sz="2000" dirty="0">
              <a:latin typeface="+mj-ea"/>
              <a:ea typeface="+mj-ea"/>
            </a:endParaRPr>
          </a:p>
          <a:p>
            <a:pPr marL="0" defTabSz="763588" fontAlgn="ctr">
              <a:spcBef>
                <a:spcPts val="0"/>
              </a:spcBef>
            </a:pPr>
            <a:endParaRPr lang="ja-JP" altLang="ja-JP" dirty="0">
              <a:latin typeface="+mj-ea"/>
              <a:ea typeface="+mj-ea"/>
            </a:endParaRPr>
          </a:p>
          <a:p>
            <a:pPr marL="0" defTabSz="763588" fontAlgn="ctr">
              <a:spcBef>
                <a:spcPts val="0"/>
              </a:spcBef>
            </a:pPr>
            <a:r>
              <a:rPr lang="ja-JP" altLang="en-US" sz="2000" dirty="0">
                <a:latin typeface="+mj-ea"/>
                <a:ea typeface="+mj-ea"/>
              </a:rPr>
              <a:t>解決策：</a:t>
            </a:r>
            <a:r>
              <a:rPr lang="en-US" altLang="ja-JP" sz="2000" dirty="0">
                <a:latin typeface="+mj-ea"/>
                <a:ea typeface="+mj-ea"/>
              </a:rPr>
              <a:t>	</a:t>
            </a:r>
            <a:r>
              <a:rPr lang="ja-JP" altLang="ja-JP" sz="2000" dirty="0">
                <a:latin typeface="+mj-ea"/>
                <a:ea typeface="+mj-ea"/>
              </a:rPr>
              <a:t>入会者増加のためのプロモーション</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効果：</a:t>
            </a:r>
            <a:r>
              <a:rPr lang="en-US" altLang="ja-JP" sz="2000" dirty="0">
                <a:latin typeface="+mj-ea"/>
                <a:ea typeface="+mj-ea"/>
              </a:rPr>
              <a:t>	</a:t>
            </a:r>
            <a:r>
              <a:rPr lang="ja-JP" altLang="ja-JP" sz="2000" dirty="0">
                <a:latin typeface="+mj-ea"/>
                <a:ea typeface="+mj-ea"/>
              </a:rPr>
              <a:t>プロモーションの効果</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結論</a:t>
            </a:r>
            <a:endParaRPr lang="en-US" altLang="ja-JP" sz="2000" dirty="0">
              <a:latin typeface="+mj-ea"/>
              <a:ea typeface="+mj-ea"/>
            </a:endParaRP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5</a:t>
            </a:fld>
            <a:endParaRPr lang="ja-JP" altLang="en-US" dirty="0"/>
          </a:p>
        </p:txBody>
      </p:sp>
      <p:sp>
        <p:nvSpPr>
          <p:cNvPr id="4" name="タイトル 3"/>
          <p:cNvSpPr>
            <a:spLocks noGrp="1"/>
          </p:cNvSpPr>
          <p:nvPr>
            <p:ph type="title"/>
          </p:nvPr>
        </p:nvSpPr>
        <p:spPr/>
        <p:txBody>
          <a:bodyPr/>
          <a:lstStyle/>
          <a:p>
            <a:r>
              <a:rPr lang="ja-JP" altLang="en-US" dirty="0">
                <a:latin typeface="+mj-ea"/>
                <a:ea typeface="+mj-ea"/>
              </a:rPr>
              <a:t>目次</a:t>
            </a:r>
            <a:endParaRPr kumimoji="1" lang="ja-JP" altLang="en-US" dirty="0">
              <a:latin typeface="+mj-ea"/>
              <a:ea typeface="+mj-ea"/>
            </a:endParaRPr>
          </a:p>
        </p:txBody>
      </p:sp>
    </p:spTree>
    <p:extLst>
      <p:ext uri="{BB962C8B-B14F-4D97-AF65-F5344CB8AC3E}">
        <p14:creationId xmlns:p14="http://schemas.microsoft.com/office/powerpoint/2010/main" val="411379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4304929" y="1656526"/>
            <a:ext cx="2610734" cy="450877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endParaRPr kumimoji="1" lang="ja-JP" altLang="en-US" sz="1600" b="1" i="1" u="sng" dirty="0"/>
          </a:p>
        </p:txBody>
      </p:sp>
      <p:sp>
        <p:nvSpPr>
          <p:cNvPr id="2" name="フッター プレースホルダー 1"/>
          <p:cNvSpPr>
            <a:spLocks noGrp="1"/>
          </p:cNvSpPr>
          <p:nvPr>
            <p:ph type="ftr" sz="quarter" idx="11"/>
          </p:nvPr>
        </p:nvSpPr>
        <p:spPr/>
        <p:txBody>
          <a:bodyPr/>
          <a:lstStyle/>
          <a:p>
            <a:r>
              <a:rPr lang="ja-JP" altLang="en-US" dirty="0"/>
              <a:t>出所：　ジムの利用に関するアンケート（</a:t>
            </a:r>
            <a:r>
              <a:rPr lang="en-US" altLang="ja-JP" dirty="0"/>
              <a:t>n=400</a:t>
            </a:r>
            <a:r>
              <a:rPr lang="ja-JP" altLang="en-US" dirty="0" err="1"/>
              <a:t>、</a:t>
            </a:r>
            <a:r>
              <a:rPr lang="en-US" altLang="ja-JP" dirty="0"/>
              <a:t>2017</a:t>
            </a:r>
            <a:r>
              <a:rPr lang="ja-JP" altLang="en-US" dirty="0"/>
              <a:t>年</a:t>
            </a:r>
            <a:r>
              <a:rPr lang="en-US" altLang="ja-JP" dirty="0"/>
              <a:t>2</a:t>
            </a:r>
            <a:r>
              <a:rPr lang="ja-JP" altLang="en-US" dirty="0"/>
              <a:t>月</a:t>
            </a:r>
            <a:r>
              <a:rPr lang="en-US" altLang="ja-JP" dirty="0"/>
              <a:t>1</a:t>
            </a:r>
            <a:r>
              <a:rPr lang="ja-JP" altLang="en-US" dirty="0"/>
              <a:t>日～</a:t>
            </a:r>
            <a:r>
              <a:rPr lang="en-US" altLang="ja-JP" dirty="0"/>
              <a:t>14</a:t>
            </a:r>
            <a:r>
              <a:rPr lang="ja-JP" altLang="en-US" dirty="0"/>
              <a:t>日実施）</a:t>
            </a: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6</a:t>
            </a:fld>
            <a:endParaRPr lang="ja-JP" altLang="en-US" dirty="0"/>
          </a:p>
        </p:txBody>
      </p:sp>
      <p:sp>
        <p:nvSpPr>
          <p:cNvPr id="4" name="タイトル 3"/>
          <p:cNvSpPr>
            <a:spLocks noGrp="1"/>
          </p:cNvSpPr>
          <p:nvPr>
            <p:ph type="title"/>
          </p:nvPr>
        </p:nvSpPr>
        <p:spPr/>
        <p:txBody>
          <a:bodyPr/>
          <a:lstStyle/>
          <a:p>
            <a:r>
              <a:rPr lang="ja-JP" altLang="en-US" dirty="0">
                <a:solidFill>
                  <a:schemeClr val="tx1"/>
                </a:solidFill>
              </a:rPr>
              <a:t>課題の特定</a:t>
            </a:r>
            <a:endParaRPr kumimoji="1" lang="ja-JP" altLang="en-US" dirty="0">
              <a:solidFill>
                <a:schemeClr val="tx1"/>
              </a:solidFill>
            </a:endParaRPr>
          </a:p>
        </p:txBody>
      </p:sp>
      <p:sp>
        <p:nvSpPr>
          <p:cNvPr id="5" name="テキスト プレースホルダー 4"/>
          <p:cNvSpPr>
            <a:spLocks noGrp="1"/>
          </p:cNvSpPr>
          <p:nvPr>
            <p:ph type="body" sz="quarter" idx="13"/>
          </p:nvPr>
        </p:nvSpPr>
        <p:spPr/>
        <p:txBody>
          <a:bodyPr/>
          <a:lstStyle/>
          <a:p>
            <a:r>
              <a:rPr lang="ja-JP" altLang="en-US" dirty="0">
                <a:solidFill>
                  <a:schemeClr val="tx1"/>
                </a:solidFill>
              </a:rPr>
              <a:t>認知から本入会までの流れを確認すると体験入会の</a:t>
            </a:r>
            <a:r>
              <a:rPr lang="en-US" altLang="ja-JP" dirty="0">
                <a:solidFill>
                  <a:schemeClr val="tx1"/>
                </a:solidFill>
              </a:rPr>
              <a:t>5%</a:t>
            </a:r>
            <a:r>
              <a:rPr lang="ja-JP" altLang="en-US" dirty="0">
                <a:solidFill>
                  <a:schemeClr val="tx1"/>
                </a:solidFill>
              </a:rPr>
              <a:t>減少が課題と特定された</a:t>
            </a:r>
            <a:endParaRPr kumimoji="1" lang="ja-JP" altLang="en-US" dirty="0">
              <a:solidFill>
                <a:schemeClr val="tx1"/>
              </a:solidFill>
            </a:endParaRPr>
          </a:p>
        </p:txBody>
      </p:sp>
      <p:sp>
        <p:nvSpPr>
          <p:cNvPr id="18" name="矢印: 五方向 17"/>
          <p:cNvSpPr/>
          <p:nvPr/>
        </p:nvSpPr>
        <p:spPr>
          <a:xfrm>
            <a:off x="1928664" y="1844824"/>
            <a:ext cx="2497443" cy="936104"/>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dirty="0">
                <a:latin typeface="+mj-ea"/>
                <a:ea typeface="+mj-ea"/>
              </a:rPr>
              <a:t>認知数</a:t>
            </a:r>
          </a:p>
        </p:txBody>
      </p:sp>
      <p:sp>
        <p:nvSpPr>
          <p:cNvPr id="19" name="矢印: 五方向 18"/>
          <p:cNvSpPr/>
          <p:nvPr/>
        </p:nvSpPr>
        <p:spPr>
          <a:xfrm>
            <a:off x="4418219" y="1844824"/>
            <a:ext cx="2497443" cy="936104"/>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dirty="0">
                <a:latin typeface="+mj-ea"/>
                <a:ea typeface="+mj-ea"/>
              </a:rPr>
              <a:t>体験入会</a:t>
            </a:r>
          </a:p>
        </p:txBody>
      </p:sp>
      <p:sp>
        <p:nvSpPr>
          <p:cNvPr id="20" name="矢印: 五方向 19"/>
          <p:cNvSpPr/>
          <p:nvPr/>
        </p:nvSpPr>
        <p:spPr>
          <a:xfrm>
            <a:off x="6919607" y="1844824"/>
            <a:ext cx="2497443" cy="936104"/>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kumimoji="1" lang="ja-JP" altLang="en-US" dirty="0">
                <a:latin typeface="+mj-ea"/>
                <a:ea typeface="+mj-ea"/>
              </a:rPr>
              <a:t>本入会</a:t>
            </a:r>
          </a:p>
        </p:txBody>
      </p:sp>
      <p:sp>
        <p:nvSpPr>
          <p:cNvPr id="22" name="正方形/長方形 21"/>
          <p:cNvSpPr/>
          <p:nvPr/>
        </p:nvSpPr>
        <p:spPr>
          <a:xfrm>
            <a:off x="488950" y="3125472"/>
            <a:ext cx="1224136" cy="127935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b="1" dirty="0">
                <a:latin typeface="+mj-ea"/>
              </a:rPr>
              <a:t>昨年からの変化</a:t>
            </a:r>
            <a:endParaRPr lang="ja-JP" altLang="en-US" dirty="0">
              <a:latin typeface="+mj-ea"/>
            </a:endParaRPr>
          </a:p>
        </p:txBody>
      </p:sp>
      <p:sp>
        <p:nvSpPr>
          <p:cNvPr id="23" name="正方形/長方形 22"/>
          <p:cNvSpPr/>
          <p:nvPr/>
        </p:nvSpPr>
        <p:spPr>
          <a:xfrm>
            <a:off x="488950" y="4741930"/>
            <a:ext cx="1224136" cy="127935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 tIns="45720" rIns="3600" bIns="45720" numCol="1" spcCol="0" rtlCol="0" fromWordArt="0" anchor="ctr" anchorCtr="0" forceAA="0" compatLnSpc="1">
            <a:prstTxWarp prst="textNoShape">
              <a:avLst/>
            </a:prstTxWarp>
            <a:noAutofit/>
          </a:bodyPr>
          <a:lstStyle/>
          <a:p>
            <a:pPr algn="ctr"/>
            <a:r>
              <a:rPr lang="ja-JP" altLang="en-US" dirty="0">
                <a:latin typeface="+mj-ea"/>
              </a:rPr>
              <a:t>示唆</a:t>
            </a:r>
          </a:p>
        </p:txBody>
      </p:sp>
      <p:sp>
        <p:nvSpPr>
          <p:cNvPr id="25" name="コンテンツ プレースホルダー 1"/>
          <p:cNvSpPr txBox="1">
            <a:spLocks/>
          </p:cNvSpPr>
          <p:nvPr/>
        </p:nvSpPr>
        <p:spPr>
          <a:xfrm>
            <a:off x="4418219" y="3173037"/>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b="1" dirty="0">
                <a:solidFill>
                  <a:schemeClr val="accent6">
                    <a:lumMod val="75000"/>
                  </a:schemeClr>
                </a:solidFill>
                <a:latin typeface="+mn-ea"/>
              </a:rPr>
              <a:t>体験入会者数が昨年より</a:t>
            </a:r>
            <a:r>
              <a:rPr lang="en-US" altLang="ja-JP" sz="1600" b="1" dirty="0">
                <a:solidFill>
                  <a:schemeClr val="accent6">
                    <a:lumMod val="75000"/>
                  </a:schemeClr>
                </a:solidFill>
                <a:latin typeface="+mn-ea"/>
              </a:rPr>
              <a:t>5%</a:t>
            </a:r>
            <a:r>
              <a:rPr lang="ja-JP" altLang="en-US" sz="1600" b="1" dirty="0">
                <a:solidFill>
                  <a:schemeClr val="accent6">
                    <a:lumMod val="75000"/>
                  </a:schemeClr>
                </a:solidFill>
                <a:latin typeface="+mn-ea"/>
              </a:rPr>
              <a:t>減少</a:t>
            </a:r>
            <a:r>
              <a:rPr lang="ja-JP" altLang="en-US" sz="1600" dirty="0">
                <a:latin typeface="+mn-ea"/>
              </a:rPr>
              <a:t>している</a:t>
            </a:r>
            <a:endParaRPr lang="en-US" altLang="ja-JP" sz="1600" dirty="0">
              <a:latin typeface="+mn-ea"/>
            </a:endParaRPr>
          </a:p>
          <a:p>
            <a:pPr marL="263525" indent="-234950" defTabSz="763588" fontAlgn="ctr">
              <a:spcBef>
                <a:spcPts val="0"/>
              </a:spcBef>
            </a:pPr>
            <a:r>
              <a:rPr lang="ja-JP" altLang="en-US" sz="1600" dirty="0">
                <a:latin typeface="+mn-ea"/>
              </a:rPr>
              <a:t>月次では、減少が加速している</a:t>
            </a:r>
            <a:endParaRPr lang="en-US" altLang="ja-JP" sz="1600" dirty="0">
              <a:latin typeface="+mn-ea"/>
            </a:endParaRPr>
          </a:p>
        </p:txBody>
      </p:sp>
      <p:sp>
        <p:nvSpPr>
          <p:cNvPr id="26" name="コンテンツ プレースホルダー 1"/>
          <p:cNvSpPr txBox="1">
            <a:spLocks/>
          </p:cNvSpPr>
          <p:nvPr/>
        </p:nvSpPr>
        <p:spPr>
          <a:xfrm>
            <a:off x="1928664" y="3173037"/>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dirty="0">
                <a:latin typeface="+mn-ea"/>
              </a:rPr>
              <a:t>チラシの配布数は変化なし</a:t>
            </a:r>
            <a:endParaRPr lang="en-US" altLang="ja-JP" sz="1600" dirty="0">
              <a:latin typeface="+mn-ea"/>
            </a:endParaRPr>
          </a:p>
          <a:p>
            <a:pPr marL="263525" indent="-234950" defTabSz="763588" fontAlgn="ctr">
              <a:spcBef>
                <a:spcPts val="0"/>
              </a:spcBef>
            </a:pPr>
            <a:r>
              <a:rPr lang="ja-JP" altLang="en-US" sz="1600" dirty="0">
                <a:latin typeface="+mn-ea"/>
              </a:rPr>
              <a:t>アンケートによると</a:t>
            </a:r>
            <a:br>
              <a:rPr lang="en-US" altLang="ja-JP" sz="1600" dirty="0">
                <a:latin typeface="+mn-ea"/>
              </a:rPr>
            </a:br>
            <a:r>
              <a:rPr lang="ja-JP" altLang="en-US" sz="1600" dirty="0">
                <a:latin typeface="+mn-ea"/>
              </a:rPr>
              <a:t>認知度も変化なし</a:t>
            </a:r>
            <a:endParaRPr lang="en-US" altLang="ja-JP" sz="1600" dirty="0">
              <a:latin typeface="+mn-ea"/>
            </a:endParaRPr>
          </a:p>
        </p:txBody>
      </p:sp>
      <p:sp>
        <p:nvSpPr>
          <p:cNvPr id="27" name="コンテンツ プレースホルダー 1"/>
          <p:cNvSpPr txBox="1">
            <a:spLocks/>
          </p:cNvSpPr>
          <p:nvPr/>
        </p:nvSpPr>
        <p:spPr>
          <a:xfrm>
            <a:off x="6915662" y="3173037"/>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dirty="0">
                <a:latin typeface="+mn-ea"/>
              </a:rPr>
              <a:t>体験者数の減少割合とほぼ同じ割合で本入会数が減少している</a:t>
            </a:r>
            <a:endParaRPr lang="en-US" altLang="ja-JP" sz="1600" dirty="0">
              <a:latin typeface="+mn-ea"/>
            </a:endParaRPr>
          </a:p>
        </p:txBody>
      </p:sp>
      <p:sp>
        <p:nvSpPr>
          <p:cNvPr id="28" name="コンテンツ プレースホルダー 1"/>
          <p:cNvSpPr txBox="1">
            <a:spLocks/>
          </p:cNvSpPr>
          <p:nvPr/>
        </p:nvSpPr>
        <p:spPr>
          <a:xfrm>
            <a:off x="4418219" y="4741930"/>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dirty="0">
                <a:latin typeface="+mn-ea"/>
              </a:rPr>
              <a:t>認知度に変化がないのにもかかわらず</a:t>
            </a:r>
            <a:r>
              <a:rPr lang="ja-JP" altLang="en-US" sz="1600" b="1" dirty="0">
                <a:solidFill>
                  <a:schemeClr val="accent6">
                    <a:lumMod val="75000"/>
                  </a:schemeClr>
                </a:solidFill>
                <a:latin typeface="+mn-ea"/>
              </a:rPr>
              <a:t>体験者入会者数の減少があることが課題</a:t>
            </a:r>
            <a:endParaRPr lang="en-US" altLang="ja-JP" sz="1600" b="1" dirty="0">
              <a:solidFill>
                <a:schemeClr val="accent6">
                  <a:lumMod val="75000"/>
                </a:schemeClr>
              </a:solidFill>
              <a:latin typeface="+mn-ea"/>
            </a:endParaRPr>
          </a:p>
        </p:txBody>
      </p:sp>
      <p:sp>
        <p:nvSpPr>
          <p:cNvPr id="29" name="コンテンツ プレースホルダー 1"/>
          <p:cNvSpPr txBox="1">
            <a:spLocks/>
          </p:cNvSpPr>
          <p:nvPr/>
        </p:nvSpPr>
        <p:spPr>
          <a:xfrm>
            <a:off x="1928664" y="4741930"/>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dirty="0">
                <a:latin typeface="+mn-ea"/>
              </a:rPr>
              <a:t>ジムの認知には</a:t>
            </a:r>
            <a:r>
              <a:rPr lang="ja-JP" altLang="en-US" sz="1600" b="1" dirty="0">
                <a:solidFill>
                  <a:schemeClr val="tx2">
                    <a:lumMod val="60000"/>
                    <a:lumOff val="40000"/>
                  </a:schemeClr>
                </a:solidFill>
                <a:latin typeface="+mn-ea"/>
              </a:rPr>
              <a:t>課題は見られない</a:t>
            </a:r>
            <a:endParaRPr lang="en-US" altLang="ja-JP" sz="1600" b="1" dirty="0">
              <a:solidFill>
                <a:schemeClr val="tx2">
                  <a:lumMod val="60000"/>
                  <a:lumOff val="40000"/>
                </a:schemeClr>
              </a:solidFill>
              <a:latin typeface="+mn-ea"/>
            </a:endParaRPr>
          </a:p>
        </p:txBody>
      </p:sp>
      <p:sp>
        <p:nvSpPr>
          <p:cNvPr id="30" name="コンテンツ プレースホルダー 1"/>
          <p:cNvSpPr txBox="1">
            <a:spLocks/>
          </p:cNvSpPr>
          <p:nvPr/>
        </p:nvSpPr>
        <p:spPr>
          <a:xfrm>
            <a:off x="6915662" y="4741930"/>
            <a:ext cx="2553180" cy="1231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263525" indent="-234950" defTabSz="763588" fontAlgn="ctr">
              <a:spcBef>
                <a:spcPts val="0"/>
              </a:spcBef>
            </a:pPr>
            <a:r>
              <a:rPr lang="ja-JP" altLang="en-US" sz="1600" dirty="0">
                <a:latin typeface="+mn-ea"/>
              </a:rPr>
              <a:t>体験入会からの本入会率には</a:t>
            </a:r>
            <a:r>
              <a:rPr lang="ja-JP" altLang="en-US" sz="1600" b="1" dirty="0">
                <a:solidFill>
                  <a:schemeClr val="tx2">
                    <a:lumMod val="60000"/>
                    <a:lumOff val="40000"/>
                  </a:schemeClr>
                </a:solidFill>
                <a:latin typeface="+mn-ea"/>
              </a:rPr>
              <a:t>課題は見られない</a:t>
            </a:r>
            <a:endParaRPr lang="en-US" altLang="ja-JP" sz="1600" b="1" dirty="0">
              <a:solidFill>
                <a:schemeClr val="tx2">
                  <a:lumMod val="60000"/>
                  <a:lumOff val="40000"/>
                </a:schemeClr>
              </a:solidFill>
              <a:latin typeface="+mn-ea"/>
            </a:endParaRPr>
          </a:p>
        </p:txBody>
      </p:sp>
      <p:sp>
        <p:nvSpPr>
          <p:cNvPr id="24" name="矢印: 五方向 23">
            <a:extLst>
              <a:ext uri="{FF2B5EF4-FFF2-40B4-BE49-F238E27FC236}">
                <a16:creationId xmlns:a16="http://schemas.microsoft.com/office/drawing/2014/main" id="{C3EC6659-EFF4-4DD5-8F44-ABA3BC6D11ED}"/>
              </a:ext>
            </a:extLst>
          </p:cNvPr>
          <p:cNvSpPr/>
          <p:nvPr/>
        </p:nvSpPr>
        <p:spPr>
          <a:xfrm>
            <a:off x="60331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32" name="矢印: 五方向 31">
            <a:extLst>
              <a:ext uri="{FF2B5EF4-FFF2-40B4-BE49-F238E27FC236}">
                <a16:creationId xmlns:a16="http://schemas.microsoft.com/office/drawing/2014/main" id="{94E3B0B8-25CB-42E4-B95C-0954D49B9D65}"/>
              </a:ext>
            </a:extLst>
          </p:cNvPr>
          <p:cNvSpPr/>
          <p:nvPr/>
        </p:nvSpPr>
        <p:spPr>
          <a:xfrm>
            <a:off x="6578152"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33" name="矢印: 五方向 32">
            <a:extLst>
              <a:ext uri="{FF2B5EF4-FFF2-40B4-BE49-F238E27FC236}">
                <a16:creationId xmlns:a16="http://schemas.microsoft.com/office/drawing/2014/main" id="{BD0D9F62-1839-4DB2-94AC-1544ADE6E2AB}"/>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34" name="矢印: 五方向 33">
            <a:extLst>
              <a:ext uri="{FF2B5EF4-FFF2-40B4-BE49-F238E27FC236}">
                <a16:creationId xmlns:a16="http://schemas.microsoft.com/office/drawing/2014/main" id="{E0CDA9A7-B6F5-4058-A2A2-7646B36B6AD2}"/>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149756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出所：　ジムの利用に関するアンケート（</a:t>
            </a:r>
            <a:r>
              <a:rPr kumimoji="1" lang="en-US" altLang="ja-JP"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n=400</a:t>
            </a:r>
            <a:r>
              <a:rPr kumimoji="1" lang="ja-JP" altLang="en-US" sz="1000" b="0" i="0" u="none" strike="noStrike" kern="1200" cap="none" spc="0" normalizeH="0" baseline="0" noProof="0" dirty="0" err="1">
                <a:ln>
                  <a:noFill/>
                </a:ln>
                <a:solidFill>
                  <a:prstClr val="black"/>
                </a:solidFill>
                <a:effectLst/>
                <a:uLnTx/>
                <a:uFillTx/>
                <a:ea typeface="ＭＳ Ｐゴシック" panose="020B0600070205080204" pitchFamily="50" charset="-128"/>
                <a:cs typeface="+mn-cs"/>
              </a:rPr>
              <a:t>、</a:t>
            </a:r>
            <a:r>
              <a:rPr kumimoji="1" lang="en-US" altLang="ja-JP"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2016</a:t>
            </a:r>
            <a:r>
              <a:rPr kumimoji="1" lang="ja-JP" altLang="en-US"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年</a:t>
            </a:r>
            <a:r>
              <a:rPr kumimoji="1" lang="en-US" altLang="ja-JP"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2</a:t>
            </a:r>
            <a:r>
              <a:rPr kumimoji="1" lang="ja-JP" altLang="en-US"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月</a:t>
            </a:r>
            <a:r>
              <a:rPr kumimoji="1" lang="en-US" altLang="ja-JP"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1</a:t>
            </a:r>
            <a:r>
              <a:rPr kumimoji="1" lang="ja-JP" altLang="en-US"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日～</a:t>
            </a:r>
            <a:r>
              <a:rPr kumimoji="1" lang="en-US" altLang="ja-JP"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14</a:t>
            </a:r>
            <a:r>
              <a:rPr kumimoji="1" lang="ja-JP" altLang="en-US" sz="1000" b="0" i="0" u="none" strike="noStrike" kern="1200" cap="none" spc="0" normalizeH="0" baseline="0" noProof="0" dirty="0">
                <a:ln>
                  <a:noFill/>
                </a:ln>
                <a:solidFill>
                  <a:prstClr val="black"/>
                </a:solidFill>
                <a:effectLst/>
                <a:uLnTx/>
                <a:uFillTx/>
                <a:ea typeface="ＭＳ Ｐゴシック" panose="020B0600070205080204" pitchFamily="50" charset="-128"/>
                <a:cs typeface="+mn-cs"/>
              </a:rPr>
              <a:t>日実施）</a:t>
            </a:r>
          </a:p>
        </p:txBody>
      </p:sp>
      <p:sp>
        <p:nvSpPr>
          <p:cNvPr id="3" name="スライド番号プレースホルダー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8100BA-33A5-45E8-9E48-58FC381EFEDD}" type="slidenum">
              <a:rPr kumimoji="1" lang="ja-JP" altLang="en-US" sz="1000" b="0" i="0" u="none" strike="noStrike" kern="1200" cap="none" spc="0" normalizeH="0" baseline="0" noProof="0" smtClean="0">
                <a:ln>
                  <a:noFill/>
                </a:ln>
                <a:solidFill>
                  <a:srgbClr val="333333"/>
                </a:solidFill>
                <a:effectLst/>
                <a:uLnTx/>
                <a:uFillTx/>
                <a:latin typeface="ＭＳ Ｐゴシック" panose="020B0600070205080204" pitchFamily="50" charset="-128"/>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000" b="0" i="0" u="none" strike="noStrike" kern="1200" cap="none" spc="0" normalizeH="0" baseline="0" noProof="0" dirty="0">
              <a:ln>
                <a:noFill/>
              </a:ln>
              <a:solidFill>
                <a:srgbClr val="333333"/>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4" name="タイトル 3"/>
          <p:cNvSpPr>
            <a:spLocks noGrp="1"/>
          </p:cNvSpPr>
          <p:nvPr>
            <p:ph type="title"/>
          </p:nvPr>
        </p:nvSpPr>
        <p:spPr/>
        <p:txBody>
          <a:bodyPr/>
          <a:lstStyle/>
          <a:p>
            <a:r>
              <a:rPr lang="ja-JP" altLang="en-US"/>
              <a:t>ジム</a:t>
            </a:r>
            <a:r>
              <a:rPr lang="ja-JP" altLang="en-US" dirty="0"/>
              <a:t>の体験に関するアンケート</a:t>
            </a:r>
            <a:endParaRPr kumimoji="1" lang="ja-JP" altLang="en-US" dirty="0"/>
          </a:p>
        </p:txBody>
      </p:sp>
      <p:sp>
        <p:nvSpPr>
          <p:cNvPr id="5" name="テキスト プレースホルダー 4"/>
          <p:cNvSpPr>
            <a:spLocks noGrp="1"/>
          </p:cNvSpPr>
          <p:nvPr>
            <p:ph type="body" sz="quarter" idx="13"/>
          </p:nvPr>
        </p:nvSpPr>
        <p:spPr/>
        <p:txBody>
          <a:bodyPr/>
          <a:lstStyle/>
          <a:p>
            <a:r>
              <a:rPr lang="ja-JP" altLang="en-US" dirty="0"/>
              <a:t>時間や金銭、ジムからの距離などの顧客の課題を除くと、体験が有料であること、マシンの使い方がわからないことが課題である</a:t>
            </a:r>
            <a:endParaRPr kumimoji="1" lang="ja-JP" altLang="en-US" dirty="0"/>
          </a:p>
        </p:txBody>
      </p:sp>
      <p:sp>
        <p:nvSpPr>
          <p:cNvPr id="12" name="テキスト ボックス 11"/>
          <p:cNvSpPr txBox="1"/>
          <p:nvPr/>
        </p:nvSpPr>
        <p:spPr>
          <a:xfrm>
            <a:off x="2576736" y="1628800"/>
            <a:ext cx="525658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「あなたが当ジムを体験しない理由は何ですか」</a:t>
            </a:r>
            <a:br>
              <a:rPr kumimoji="1" lang="en-US" altLang="ja-JP" sz="1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br>
            <a:r>
              <a:rPr kumimoji="1" lang="en-US" altLang="ja-JP" sz="1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ジム入会に興味ありと答えた人対象、</a:t>
            </a:r>
            <a:r>
              <a:rPr kumimoji="1" lang="en-US" altLang="ja-JP" sz="1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n=50)</a:t>
            </a:r>
          </a:p>
        </p:txBody>
      </p:sp>
      <p:cxnSp>
        <p:nvCxnSpPr>
          <p:cNvPr id="13" name="直線コネクタ 12"/>
          <p:cNvCxnSpPr/>
          <p:nvPr/>
        </p:nvCxnSpPr>
        <p:spPr>
          <a:xfrm>
            <a:off x="3142568" y="2204864"/>
            <a:ext cx="4042680" cy="0"/>
          </a:xfrm>
          <a:prstGeom prst="line">
            <a:avLst/>
          </a:prstGeom>
          <a:ln>
            <a:solidFill>
              <a:srgbClr val="4D4D4D"/>
            </a:solidFill>
          </a:ln>
        </p:spPr>
        <p:style>
          <a:lnRef idx="1">
            <a:schemeClr val="accent1"/>
          </a:lnRef>
          <a:fillRef idx="0">
            <a:schemeClr val="accent1"/>
          </a:fillRef>
          <a:effectRef idx="0">
            <a:schemeClr val="accent1"/>
          </a:effectRef>
          <a:fontRef idx="minor">
            <a:schemeClr val="tx1"/>
          </a:fontRef>
        </p:style>
      </p:cxnSp>
      <p:sp>
        <p:nvSpPr>
          <p:cNvPr id="7" name="矢印: 左 6"/>
          <p:cNvSpPr/>
          <p:nvPr/>
        </p:nvSpPr>
        <p:spPr>
          <a:xfrm>
            <a:off x="7692603" y="5261429"/>
            <a:ext cx="288032" cy="504056"/>
          </a:xfrm>
          <a:prstGeom prst="lef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1" i="1" u="sng"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8" name="テキスト ボックス 7"/>
          <p:cNvSpPr txBox="1"/>
          <p:nvPr/>
        </p:nvSpPr>
        <p:spPr>
          <a:xfrm>
            <a:off x="8000602" y="5097958"/>
            <a:ext cx="131638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79646">
                    <a:lumMod val="75000"/>
                  </a:srgbClr>
                </a:solidFill>
                <a:effectLst/>
                <a:uLnTx/>
                <a:uFillTx/>
                <a:latin typeface="ＭＳ Ｐゴシック" panose="020B0600070205080204" pitchFamily="50" charset="-128"/>
                <a:ea typeface="ＭＳ Ｐゴシック" panose="020B0600070205080204" pitchFamily="50" charset="-128"/>
                <a:cs typeface="+mn-cs"/>
              </a:rPr>
              <a:t>ジムが</a:t>
            </a:r>
            <a:br>
              <a:rPr kumimoji="1" lang="en-US" altLang="ja-JP" sz="1800" b="0" i="0" u="none" strike="noStrike" kern="1200" cap="none" spc="0" normalizeH="0" baseline="0" noProof="0" dirty="0">
                <a:ln>
                  <a:noFill/>
                </a:ln>
                <a:solidFill>
                  <a:srgbClr val="F79646">
                    <a:lumMod val="75000"/>
                  </a:srgbClr>
                </a:solidFill>
                <a:effectLst/>
                <a:uLnTx/>
                <a:uFillTx/>
                <a:latin typeface="ＭＳ Ｐゴシック" panose="020B0600070205080204" pitchFamily="50" charset="-128"/>
                <a:ea typeface="ＭＳ Ｐゴシック" panose="020B0600070205080204" pitchFamily="50" charset="-128"/>
                <a:cs typeface="+mn-cs"/>
              </a:rPr>
            </a:br>
            <a:r>
              <a:rPr kumimoji="1" lang="ja-JP" altLang="en-US" sz="1800" b="0" i="0" u="none" strike="noStrike" kern="1200" cap="none" spc="0" normalizeH="0" baseline="0" noProof="0" dirty="0">
                <a:ln>
                  <a:noFill/>
                </a:ln>
                <a:solidFill>
                  <a:srgbClr val="F79646">
                    <a:lumMod val="75000"/>
                  </a:srgbClr>
                </a:solidFill>
                <a:effectLst/>
                <a:uLnTx/>
                <a:uFillTx/>
                <a:latin typeface="ＭＳ Ｐゴシック" panose="020B0600070205080204" pitchFamily="50" charset="-128"/>
                <a:ea typeface="ＭＳ Ｐゴシック" panose="020B0600070205080204" pitchFamily="50" charset="-128"/>
                <a:cs typeface="+mn-cs"/>
              </a:rPr>
              <a:t>取り組み</a:t>
            </a:r>
            <a:br>
              <a:rPr kumimoji="1" lang="en-US" altLang="ja-JP" sz="1800" b="0" i="0" u="none" strike="noStrike" kern="1200" cap="none" spc="0" normalizeH="0" baseline="0" noProof="0" dirty="0">
                <a:ln>
                  <a:noFill/>
                </a:ln>
                <a:solidFill>
                  <a:srgbClr val="F79646">
                    <a:lumMod val="75000"/>
                  </a:srgbClr>
                </a:solidFill>
                <a:effectLst/>
                <a:uLnTx/>
                <a:uFillTx/>
                <a:latin typeface="ＭＳ Ｐゴシック" panose="020B0600070205080204" pitchFamily="50" charset="-128"/>
                <a:ea typeface="ＭＳ Ｐゴシック" panose="020B0600070205080204" pitchFamily="50" charset="-128"/>
                <a:cs typeface="+mn-cs"/>
              </a:rPr>
            </a:br>
            <a:r>
              <a:rPr kumimoji="1" lang="ja-JP" altLang="en-US" sz="1800" b="0" i="0" u="none" strike="noStrike" kern="1200" cap="none" spc="0" normalizeH="0" baseline="0" noProof="0" dirty="0">
                <a:ln>
                  <a:noFill/>
                </a:ln>
                <a:solidFill>
                  <a:srgbClr val="F79646">
                    <a:lumMod val="75000"/>
                  </a:srgbClr>
                </a:solidFill>
                <a:effectLst/>
                <a:uLnTx/>
                <a:uFillTx/>
                <a:latin typeface="ＭＳ Ｐゴシック" panose="020B0600070205080204" pitchFamily="50" charset="-128"/>
                <a:ea typeface="ＭＳ Ｐゴシック" panose="020B0600070205080204" pitchFamily="50" charset="-128"/>
                <a:cs typeface="+mn-cs"/>
              </a:rPr>
              <a:t>可能な課題</a:t>
            </a:r>
          </a:p>
        </p:txBody>
      </p:sp>
      <p:sp>
        <p:nvSpPr>
          <p:cNvPr id="14" name="正方形/長方形 13">
            <a:extLst>
              <a:ext uri="{FF2B5EF4-FFF2-40B4-BE49-F238E27FC236}">
                <a16:creationId xmlns:a16="http://schemas.microsoft.com/office/drawing/2014/main" id="{A8ED1BD3-9D3D-431F-BFE2-B79B51E20BF8}"/>
              </a:ext>
            </a:extLst>
          </p:cNvPr>
          <p:cNvSpPr/>
          <p:nvPr/>
        </p:nvSpPr>
        <p:spPr>
          <a:xfrm>
            <a:off x="704528" y="4791133"/>
            <a:ext cx="6944047" cy="1368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1" i="1" u="sng" strike="noStrike" kern="120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graphicFrame>
        <p:nvGraphicFramePr>
          <p:cNvPr id="15" name="グラフ 14">
            <a:extLst>
              <a:ext uri="{FF2B5EF4-FFF2-40B4-BE49-F238E27FC236}">
                <a16:creationId xmlns:a16="http://schemas.microsoft.com/office/drawing/2014/main" id="{8FEC8C01-9FED-425B-B302-A1CA41D43477}"/>
              </a:ext>
            </a:extLst>
          </p:cNvPr>
          <p:cNvGraphicFramePr/>
          <p:nvPr>
            <p:extLst/>
          </p:nvPr>
        </p:nvGraphicFramePr>
        <p:xfrm>
          <a:off x="704528" y="2276872"/>
          <a:ext cx="7320136" cy="4031853"/>
        </p:xfrm>
        <a:graphic>
          <a:graphicData uri="http://schemas.openxmlformats.org/drawingml/2006/chart">
            <c:chart xmlns:c="http://schemas.openxmlformats.org/drawingml/2006/chart" xmlns:r="http://schemas.openxmlformats.org/officeDocument/2006/relationships" r:id="rId2"/>
          </a:graphicData>
        </a:graphic>
      </p:graphicFrame>
      <p:sp>
        <p:nvSpPr>
          <p:cNvPr id="16" name="テキスト ボックス 15">
            <a:extLst>
              <a:ext uri="{FF2B5EF4-FFF2-40B4-BE49-F238E27FC236}">
                <a16:creationId xmlns:a16="http://schemas.microsoft.com/office/drawing/2014/main" id="{ECE9CB77-489A-4445-9B8E-D071A29E1C74}"/>
              </a:ext>
            </a:extLst>
          </p:cNvPr>
          <p:cNvSpPr txBox="1"/>
          <p:nvPr/>
        </p:nvSpPr>
        <p:spPr>
          <a:xfrm>
            <a:off x="5205028" y="6233522"/>
            <a:ext cx="248978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4D4D4D"/>
                </a:solidFill>
                <a:effectLst/>
                <a:uLnTx/>
                <a:uFillTx/>
                <a:latin typeface="ＭＳ Ｐゴシック" panose="020B0600070205080204" pitchFamily="50" charset="-128"/>
                <a:ea typeface="ＭＳ Ｐゴシック" panose="020B0600070205080204" pitchFamily="50" charset="-128"/>
                <a:cs typeface="+mn-cs"/>
              </a:rPr>
              <a:t>※10%</a:t>
            </a:r>
            <a:r>
              <a:rPr kumimoji="1" lang="ja-JP" altLang="en-US" sz="1200" b="0" i="0" u="none" strike="noStrike" kern="1200" cap="none" spc="0" normalizeH="0" baseline="0" noProof="0" dirty="0">
                <a:ln>
                  <a:noFill/>
                </a:ln>
                <a:solidFill>
                  <a:srgbClr val="4D4D4D"/>
                </a:solidFill>
                <a:effectLst/>
                <a:uLnTx/>
                <a:uFillTx/>
                <a:latin typeface="ＭＳ Ｐゴシック" panose="020B0600070205080204" pitchFamily="50" charset="-128"/>
                <a:ea typeface="ＭＳ Ｐゴシック" panose="020B0600070205080204" pitchFamily="50" charset="-128"/>
                <a:cs typeface="+mn-cs"/>
              </a:rPr>
              <a:t>未満の回答は記載していない</a:t>
            </a:r>
          </a:p>
        </p:txBody>
      </p:sp>
      <p:sp>
        <p:nvSpPr>
          <p:cNvPr id="17" name="矢印: 五方向 16">
            <a:extLst>
              <a:ext uri="{FF2B5EF4-FFF2-40B4-BE49-F238E27FC236}">
                <a16:creationId xmlns:a16="http://schemas.microsoft.com/office/drawing/2014/main" id="{8FCFAE4C-3DCD-43B4-BFF7-268E74115ECF}"/>
              </a:ext>
            </a:extLst>
          </p:cNvPr>
          <p:cNvSpPr/>
          <p:nvPr/>
        </p:nvSpPr>
        <p:spPr>
          <a:xfrm>
            <a:off x="60331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a:extLst>
              <a:ext uri="{FF2B5EF4-FFF2-40B4-BE49-F238E27FC236}">
                <a16:creationId xmlns:a16="http://schemas.microsoft.com/office/drawing/2014/main" id="{D5355F99-9397-4CAC-AE97-7A0A395CC847}"/>
              </a:ext>
            </a:extLst>
          </p:cNvPr>
          <p:cNvSpPr/>
          <p:nvPr/>
        </p:nvSpPr>
        <p:spPr>
          <a:xfrm>
            <a:off x="6578152"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9" name="矢印: 五方向 18">
            <a:extLst>
              <a:ext uri="{FF2B5EF4-FFF2-40B4-BE49-F238E27FC236}">
                <a16:creationId xmlns:a16="http://schemas.microsoft.com/office/drawing/2014/main" id="{2511FC52-2C2A-4723-88AE-C7DA7CD9612C}"/>
              </a:ext>
            </a:extLst>
          </p:cNvPr>
          <p:cNvSpPr/>
          <p:nvPr/>
        </p:nvSpPr>
        <p:spPr>
          <a:xfrm>
            <a:off x="7123185"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0" name="矢印: 五方向 19">
            <a:extLst>
              <a:ext uri="{FF2B5EF4-FFF2-40B4-BE49-F238E27FC236}">
                <a16:creationId xmlns:a16="http://schemas.microsoft.com/office/drawing/2014/main" id="{1F7D90A8-5BB8-4D92-B397-BD73B9752093}"/>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281298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 y="3169249"/>
            <a:ext cx="990645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Arial Unicode MS" panose="020B0604020202020204" pitchFamily="50" charset="-128"/>
            </a:endParaRPr>
          </a:p>
        </p:txBody>
      </p:sp>
      <p:sp>
        <p:nvSpPr>
          <p:cNvPr id="2" name="コンテンツ プレースホルダー 1"/>
          <p:cNvSpPr>
            <a:spLocks noGrp="1"/>
          </p:cNvSpPr>
          <p:nvPr>
            <p:ph idx="4294967295"/>
          </p:nvPr>
        </p:nvSpPr>
        <p:spPr>
          <a:xfrm>
            <a:off x="632521" y="1684767"/>
            <a:ext cx="8892479" cy="4320479"/>
          </a:xfrm>
        </p:spPr>
        <p:txBody>
          <a:bodyPr>
            <a:noAutofit/>
          </a:bodyPr>
          <a:lstStyle/>
          <a:p>
            <a:pPr marL="0" defTabSz="763588" fontAlgn="ctr">
              <a:spcBef>
                <a:spcPts val="0"/>
              </a:spcBef>
            </a:pPr>
            <a:r>
              <a:rPr lang="ja-JP" altLang="en-US" sz="2000" dirty="0">
                <a:latin typeface="+mj-ea"/>
                <a:ea typeface="+mj-ea"/>
              </a:rPr>
              <a:t>背景：</a:t>
            </a:r>
            <a:r>
              <a:rPr lang="en-US" altLang="ja-JP" sz="2000" dirty="0">
                <a:latin typeface="+mj-ea"/>
                <a:ea typeface="+mj-ea"/>
              </a:rPr>
              <a:t>	</a:t>
            </a:r>
            <a:r>
              <a:rPr lang="ja-JP" altLang="ja-JP" sz="2000" dirty="0">
                <a:latin typeface="+mj-ea"/>
                <a:ea typeface="+mj-ea"/>
              </a:rPr>
              <a:t>入会者の推移</a:t>
            </a:r>
            <a:endParaRPr lang="en-US" altLang="ja-JP" sz="2000" dirty="0">
              <a:latin typeface="+mj-ea"/>
              <a:ea typeface="+mj-ea"/>
            </a:endParaRPr>
          </a:p>
          <a:p>
            <a:pPr marL="0" indent="0" defTabSz="763588" fontAlgn="ctr">
              <a:spcBef>
                <a:spcPts val="0"/>
              </a:spcBef>
              <a:buNone/>
            </a:pPr>
            <a:endParaRPr lang="ja-JP" altLang="ja-JP" dirty="0">
              <a:latin typeface="+mj-ea"/>
              <a:ea typeface="+mj-ea"/>
            </a:endParaRPr>
          </a:p>
          <a:p>
            <a:pPr marL="0" defTabSz="763588" fontAlgn="ctr">
              <a:spcBef>
                <a:spcPts val="0"/>
              </a:spcBef>
            </a:pPr>
            <a:r>
              <a:rPr lang="ja-JP" altLang="en-US" sz="2000" dirty="0">
                <a:latin typeface="+mj-ea"/>
                <a:ea typeface="+mj-ea"/>
              </a:rPr>
              <a:t>課題：</a:t>
            </a:r>
            <a:r>
              <a:rPr lang="en-US" altLang="ja-JP" sz="2000" dirty="0">
                <a:latin typeface="+mj-ea"/>
                <a:ea typeface="+mj-ea"/>
              </a:rPr>
              <a:t>	</a:t>
            </a:r>
            <a:r>
              <a:rPr lang="ja-JP" altLang="ja-JP" sz="2000" dirty="0">
                <a:latin typeface="+mj-ea"/>
                <a:ea typeface="+mj-ea"/>
              </a:rPr>
              <a:t>入会者減少の原因</a:t>
            </a:r>
            <a:endParaRPr lang="en-US" altLang="ja-JP" sz="2000" dirty="0">
              <a:latin typeface="+mj-ea"/>
              <a:ea typeface="+mj-ea"/>
            </a:endParaRPr>
          </a:p>
          <a:p>
            <a:pPr marL="0" defTabSz="763588" fontAlgn="ctr">
              <a:spcBef>
                <a:spcPts val="0"/>
              </a:spcBef>
            </a:pPr>
            <a:endParaRPr lang="ja-JP" altLang="ja-JP" dirty="0">
              <a:latin typeface="+mj-ea"/>
              <a:ea typeface="+mj-ea"/>
            </a:endParaRPr>
          </a:p>
          <a:p>
            <a:pPr marL="0" defTabSz="763588" fontAlgn="ctr">
              <a:spcBef>
                <a:spcPts val="0"/>
              </a:spcBef>
            </a:pPr>
            <a:r>
              <a:rPr lang="ja-JP" altLang="en-US" sz="2000" dirty="0">
                <a:latin typeface="+mj-ea"/>
                <a:ea typeface="+mj-ea"/>
              </a:rPr>
              <a:t>解決策：</a:t>
            </a:r>
            <a:r>
              <a:rPr lang="en-US" altLang="ja-JP" sz="2000" dirty="0">
                <a:latin typeface="+mj-ea"/>
                <a:ea typeface="+mj-ea"/>
              </a:rPr>
              <a:t>	</a:t>
            </a:r>
            <a:r>
              <a:rPr lang="ja-JP" altLang="ja-JP" sz="2000" dirty="0">
                <a:latin typeface="+mj-ea"/>
                <a:ea typeface="+mj-ea"/>
              </a:rPr>
              <a:t>入会者増加のためのプロモーション</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効果：</a:t>
            </a:r>
            <a:r>
              <a:rPr lang="en-US" altLang="ja-JP" sz="2000" dirty="0">
                <a:latin typeface="+mj-ea"/>
                <a:ea typeface="+mj-ea"/>
              </a:rPr>
              <a:t>	</a:t>
            </a:r>
            <a:r>
              <a:rPr lang="ja-JP" altLang="ja-JP" sz="2000" dirty="0">
                <a:latin typeface="+mj-ea"/>
                <a:ea typeface="+mj-ea"/>
              </a:rPr>
              <a:t>プロモーションの効果</a:t>
            </a:r>
            <a:endParaRPr lang="en-US" altLang="ja-JP" sz="2000" dirty="0">
              <a:latin typeface="+mj-ea"/>
              <a:ea typeface="+mj-ea"/>
            </a:endParaRPr>
          </a:p>
          <a:p>
            <a:pPr marL="0" defTabSz="763588" fontAlgn="ctr">
              <a:spcBef>
                <a:spcPts val="0"/>
              </a:spcBef>
            </a:pPr>
            <a:endParaRPr lang="en-US" altLang="ja-JP" dirty="0">
              <a:latin typeface="+mj-ea"/>
              <a:ea typeface="+mj-ea"/>
            </a:endParaRPr>
          </a:p>
          <a:p>
            <a:pPr marL="0" defTabSz="763588" fontAlgn="ctr">
              <a:spcBef>
                <a:spcPts val="0"/>
              </a:spcBef>
            </a:pPr>
            <a:r>
              <a:rPr lang="ja-JP" altLang="en-US" sz="2000" dirty="0">
                <a:latin typeface="+mj-ea"/>
                <a:ea typeface="+mj-ea"/>
              </a:rPr>
              <a:t>結論</a:t>
            </a:r>
            <a:endParaRPr lang="en-US" altLang="ja-JP" sz="2000" dirty="0">
              <a:latin typeface="+mj-ea"/>
              <a:ea typeface="+mj-ea"/>
            </a:endParaRPr>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8</a:t>
            </a:fld>
            <a:endParaRPr lang="ja-JP" altLang="en-US" dirty="0"/>
          </a:p>
        </p:txBody>
      </p:sp>
      <p:sp>
        <p:nvSpPr>
          <p:cNvPr id="4" name="タイトル 3"/>
          <p:cNvSpPr>
            <a:spLocks noGrp="1"/>
          </p:cNvSpPr>
          <p:nvPr>
            <p:ph type="title"/>
          </p:nvPr>
        </p:nvSpPr>
        <p:spPr/>
        <p:txBody>
          <a:bodyPr/>
          <a:lstStyle/>
          <a:p>
            <a:r>
              <a:rPr lang="ja-JP" altLang="en-US" dirty="0">
                <a:latin typeface="+mj-ea"/>
                <a:ea typeface="+mj-ea"/>
              </a:rPr>
              <a:t>目次</a:t>
            </a:r>
            <a:endParaRPr kumimoji="1" lang="ja-JP" altLang="en-US" dirty="0">
              <a:latin typeface="+mj-ea"/>
              <a:ea typeface="+mj-ea"/>
            </a:endParaRPr>
          </a:p>
        </p:txBody>
      </p:sp>
    </p:spTree>
    <p:extLst>
      <p:ext uri="{BB962C8B-B14F-4D97-AF65-F5344CB8AC3E}">
        <p14:creationId xmlns:p14="http://schemas.microsoft.com/office/powerpoint/2010/main" val="5406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ja-JP" altLang="en-US"/>
              <a:t>出所：　</a:t>
            </a:r>
            <a:endParaRPr lang="ja-JP" altLang="en-US" dirty="0"/>
          </a:p>
        </p:txBody>
      </p:sp>
      <p:sp>
        <p:nvSpPr>
          <p:cNvPr id="3" name="スライド番号プレースホルダー 2"/>
          <p:cNvSpPr>
            <a:spLocks noGrp="1"/>
          </p:cNvSpPr>
          <p:nvPr>
            <p:ph type="sldNum" sz="quarter" idx="12"/>
          </p:nvPr>
        </p:nvSpPr>
        <p:spPr/>
        <p:txBody>
          <a:bodyPr/>
          <a:lstStyle/>
          <a:p>
            <a:fld id="{618100BA-33A5-45E8-9E48-58FC381EFEDD}" type="slidenum">
              <a:rPr lang="ja-JP" altLang="en-US" smtClean="0"/>
              <a:pPr/>
              <a:t>9</a:t>
            </a:fld>
            <a:endParaRPr lang="ja-JP" altLang="en-US" dirty="0"/>
          </a:p>
        </p:txBody>
      </p:sp>
      <p:sp>
        <p:nvSpPr>
          <p:cNvPr id="4" name="タイトル 3"/>
          <p:cNvSpPr>
            <a:spLocks noGrp="1"/>
          </p:cNvSpPr>
          <p:nvPr>
            <p:ph type="title"/>
          </p:nvPr>
        </p:nvSpPr>
        <p:spPr/>
        <p:txBody>
          <a:bodyPr/>
          <a:lstStyle/>
          <a:p>
            <a:r>
              <a:rPr lang="ja-JP" altLang="ja-JP" dirty="0"/>
              <a:t>入会者増加のためのプロモーション</a:t>
            </a:r>
            <a:r>
              <a:rPr lang="ja-JP" altLang="en-US" dirty="0"/>
              <a:t>案</a:t>
            </a:r>
            <a:endParaRPr kumimoji="1" lang="ja-JP" altLang="en-US" dirty="0"/>
          </a:p>
        </p:txBody>
      </p:sp>
      <p:sp>
        <p:nvSpPr>
          <p:cNvPr id="5" name="テキスト プレースホルダー 4"/>
          <p:cNvSpPr>
            <a:spLocks noGrp="1"/>
          </p:cNvSpPr>
          <p:nvPr>
            <p:ph type="body" sz="quarter" idx="13"/>
          </p:nvPr>
        </p:nvSpPr>
        <p:spPr/>
        <p:txBody>
          <a:bodyPr/>
          <a:lstStyle/>
          <a:p>
            <a:r>
              <a:rPr kumimoji="1" lang="ja-JP" altLang="en-US" dirty="0"/>
              <a:t>三つのプロモーションがアイデアとして挙がった</a:t>
            </a:r>
          </a:p>
        </p:txBody>
      </p:sp>
      <p:sp>
        <p:nvSpPr>
          <p:cNvPr id="6" name="コンテンツ プレースホルダー 1"/>
          <p:cNvSpPr txBox="1">
            <a:spLocks/>
          </p:cNvSpPr>
          <p:nvPr/>
        </p:nvSpPr>
        <p:spPr>
          <a:xfrm>
            <a:off x="2648743" y="1880831"/>
            <a:ext cx="4946307" cy="9359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b="1" dirty="0">
                <a:solidFill>
                  <a:schemeClr val="tx2">
                    <a:lumMod val="60000"/>
                    <a:lumOff val="40000"/>
                  </a:schemeClr>
                </a:solidFill>
                <a:latin typeface="+mj-ea"/>
                <a:ea typeface="+mj-ea"/>
              </a:rPr>
              <a:t>チラシに無料のフィットネス利用券</a:t>
            </a:r>
            <a:r>
              <a:rPr lang="ja-JP" altLang="en-US" sz="1600" dirty="0">
                <a:latin typeface="+mj-ea"/>
                <a:ea typeface="+mj-ea"/>
              </a:rPr>
              <a:t>をつけて</a:t>
            </a:r>
            <a:br>
              <a:rPr lang="en-US" altLang="ja-JP" sz="1600" dirty="0">
                <a:latin typeface="+mj-ea"/>
                <a:ea typeface="+mj-ea"/>
              </a:rPr>
            </a:br>
            <a:r>
              <a:rPr lang="ja-JP" altLang="en-US" sz="1600" dirty="0">
                <a:latin typeface="+mj-ea"/>
                <a:ea typeface="+mj-ea"/>
              </a:rPr>
              <a:t>周辺世帯に配布する</a:t>
            </a:r>
            <a:endParaRPr lang="en-US" altLang="ja-JP" sz="1600" dirty="0">
              <a:latin typeface="+mj-ea"/>
              <a:ea typeface="+mj-ea"/>
            </a:endParaRPr>
          </a:p>
        </p:txBody>
      </p:sp>
      <p:sp>
        <p:nvSpPr>
          <p:cNvPr id="7" name="正方形/長方形 6"/>
          <p:cNvSpPr/>
          <p:nvPr/>
        </p:nvSpPr>
        <p:spPr>
          <a:xfrm>
            <a:off x="488950" y="1844824"/>
            <a:ext cx="2159794" cy="936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無料体験チラシ</a:t>
            </a:r>
            <a:endParaRPr kumimoji="1" lang="ja-JP" altLang="en-US" dirty="0">
              <a:latin typeface="+mj-ea"/>
              <a:ea typeface="+mj-ea"/>
            </a:endParaRPr>
          </a:p>
        </p:txBody>
      </p:sp>
      <p:sp>
        <p:nvSpPr>
          <p:cNvPr id="8" name="正方形/長方形 7"/>
          <p:cNvSpPr/>
          <p:nvPr/>
        </p:nvSpPr>
        <p:spPr>
          <a:xfrm>
            <a:off x="488950" y="3284800"/>
            <a:ext cx="2159794" cy="936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無料トレーナー体験</a:t>
            </a:r>
          </a:p>
        </p:txBody>
      </p:sp>
      <p:sp>
        <p:nvSpPr>
          <p:cNvPr id="9" name="正方形/長方形 8"/>
          <p:cNvSpPr/>
          <p:nvPr/>
        </p:nvSpPr>
        <p:spPr>
          <a:xfrm>
            <a:off x="488950" y="4725330"/>
            <a:ext cx="2159794" cy="936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dirty="0">
                <a:latin typeface="+mj-ea"/>
                <a:ea typeface="+mj-ea"/>
              </a:rPr>
              <a:t>会員の友人の</a:t>
            </a:r>
            <a:endParaRPr lang="en-US" altLang="ja-JP" dirty="0">
              <a:latin typeface="+mj-ea"/>
              <a:ea typeface="+mj-ea"/>
            </a:endParaRPr>
          </a:p>
          <a:p>
            <a:pPr algn="ctr"/>
            <a:r>
              <a:rPr lang="ja-JP" altLang="en-US" dirty="0">
                <a:latin typeface="+mj-ea"/>
                <a:ea typeface="+mj-ea"/>
              </a:rPr>
              <a:t>無料体験</a:t>
            </a:r>
          </a:p>
        </p:txBody>
      </p:sp>
      <p:sp>
        <p:nvSpPr>
          <p:cNvPr id="10" name="コンテンツ プレースホルダー 1"/>
          <p:cNvSpPr txBox="1">
            <a:spLocks/>
          </p:cNvSpPr>
          <p:nvPr/>
        </p:nvSpPr>
        <p:spPr>
          <a:xfrm>
            <a:off x="2648743" y="3284800"/>
            <a:ext cx="4946307" cy="10695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トレーナーの協力を得て、</a:t>
            </a:r>
            <a:r>
              <a:rPr lang="ja-JP" altLang="en-US" sz="1600" b="1" dirty="0">
                <a:solidFill>
                  <a:schemeClr val="tx2">
                    <a:lumMod val="60000"/>
                    <a:lumOff val="40000"/>
                  </a:schemeClr>
                </a:solidFill>
                <a:latin typeface="+mj-ea"/>
                <a:ea typeface="+mj-ea"/>
              </a:rPr>
              <a:t>無料トレーナー体験</a:t>
            </a:r>
            <a:r>
              <a:rPr lang="ja-JP" altLang="en-US" sz="1600" dirty="0">
                <a:latin typeface="+mj-ea"/>
                <a:ea typeface="+mj-ea"/>
              </a:rPr>
              <a:t>を</a:t>
            </a:r>
            <a:br>
              <a:rPr lang="en-US" altLang="ja-JP" sz="1600" dirty="0">
                <a:latin typeface="+mj-ea"/>
                <a:ea typeface="+mj-ea"/>
              </a:rPr>
            </a:br>
            <a:r>
              <a:rPr lang="ja-JP" altLang="en-US" sz="1600" dirty="0">
                <a:latin typeface="+mj-ea"/>
                <a:ea typeface="+mj-ea"/>
              </a:rPr>
              <a:t>希望者に提供する</a:t>
            </a:r>
            <a:endParaRPr lang="en-US" altLang="ja-JP" sz="1600" dirty="0">
              <a:latin typeface="+mj-ea"/>
              <a:ea typeface="+mj-ea"/>
            </a:endParaRPr>
          </a:p>
        </p:txBody>
      </p:sp>
      <p:sp>
        <p:nvSpPr>
          <p:cNvPr id="11" name="コンテンツ プレースホルダー 1"/>
          <p:cNvSpPr txBox="1">
            <a:spLocks/>
          </p:cNvSpPr>
          <p:nvPr/>
        </p:nvSpPr>
        <p:spPr>
          <a:xfrm>
            <a:off x="2648743" y="4725330"/>
            <a:ext cx="4946307" cy="8555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ＭＳ Ｐゴシック" panose="020B0600070205080204" pitchFamily="50" charset="-128"/>
                <a:ea typeface="ＭＳ Ｐゴシック" panose="020B0600070205080204"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ＭＳ Ｐゴシック" panose="020B0600070205080204" pitchFamily="50" charset="-128"/>
                <a:ea typeface="ＭＳ Ｐゴシック" panose="020B0600070205080204"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ＭＳ Ｐゴシック" panose="020B0600070205080204" pitchFamily="50" charset="-128"/>
                <a:ea typeface="ＭＳ Ｐゴシック" panose="020B0600070205080204"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ＭＳ Ｐゴシック" panose="020B0600070205080204" pitchFamily="50" charset="-128"/>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61950" indent="-276225" defTabSz="763588" fontAlgn="ctr">
              <a:lnSpc>
                <a:spcPts val="2500"/>
              </a:lnSpc>
              <a:spcBef>
                <a:spcPts val="0"/>
              </a:spcBef>
            </a:pPr>
            <a:r>
              <a:rPr lang="ja-JP" altLang="en-US" sz="1600" dirty="0">
                <a:latin typeface="+mj-ea"/>
                <a:ea typeface="+mj-ea"/>
              </a:rPr>
              <a:t>当フィットネス</a:t>
            </a:r>
            <a:r>
              <a:rPr lang="ja-JP" altLang="en-US" sz="1600" b="1" dirty="0">
                <a:solidFill>
                  <a:schemeClr val="tx2">
                    <a:lumMod val="60000"/>
                    <a:lumOff val="40000"/>
                  </a:schemeClr>
                </a:solidFill>
                <a:latin typeface="+mj-ea"/>
                <a:ea typeface="+mj-ea"/>
              </a:rPr>
              <a:t>会員の友人のみを対象にして無料</a:t>
            </a:r>
            <a:br>
              <a:rPr lang="en-US" altLang="ja-JP" sz="1600" b="1" dirty="0">
                <a:solidFill>
                  <a:schemeClr val="tx2">
                    <a:lumMod val="60000"/>
                    <a:lumOff val="40000"/>
                  </a:schemeClr>
                </a:solidFill>
                <a:latin typeface="+mj-ea"/>
                <a:ea typeface="+mj-ea"/>
              </a:rPr>
            </a:br>
            <a:r>
              <a:rPr lang="ja-JP" altLang="en-US" sz="1600" b="1" dirty="0">
                <a:solidFill>
                  <a:schemeClr val="tx2">
                    <a:lumMod val="60000"/>
                    <a:lumOff val="40000"/>
                  </a:schemeClr>
                </a:solidFill>
                <a:latin typeface="+mj-ea"/>
                <a:ea typeface="+mj-ea"/>
              </a:rPr>
              <a:t>体験</a:t>
            </a:r>
            <a:r>
              <a:rPr lang="ja-JP" altLang="en-US" sz="1600" dirty="0">
                <a:latin typeface="+mj-ea"/>
                <a:ea typeface="+mj-ea"/>
              </a:rPr>
              <a:t>キャンペーンを行う</a:t>
            </a:r>
          </a:p>
        </p:txBody>
      </p:sp>
      <p:pic>
        <p:nvPicPr>
          <p:cNvPr id="1028" name="Picture 4" descr="個人ジム コーチ トレーナー講師運動トレーニング スティック図ピクトグラム アイコン"/>
          <p:cNvPicPr>
            <a:picLocks noChangeAspect="1" noChangeArrowheads="1"/>
          </p:cNvPicPr>
          <p:nvPr/>
        </p:nvPicPr>
        <p:blipFill rotWithShape="1">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67730" b="66245"/>
          <a:stretch/>
        </p:blipFill>
        <p:spPr bwMode="auto">
          <a:xfrm>
            <a:off x="8091419" y="3193344"/>
            <a:ext cx="984210" cy="10294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個人ジム コーチ トレーナー講師運動トレーニング スティック図ピクトグラム アイコン"/>
          <p:cNvPicPr>
            <a:picLocks noChangeAspect="1" noChangeArrowheads="1"/>
          </p:cNvPicPr>
          <p:nvPr/>
        </p:nvPicPr>
        <p:blipFill rotWithShape="1">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31520" t="66767" r="38241" b="2960"/>
          <a:stretch/>
        </p:blipFill>
        <p:spPr bwMode="auto">
          <a:xfrm>
            <a:off x="8089992" y="4745130"/>
            <a:ext cx="987064" cy="98812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paper pictogram」の画像検索結果"/>
          <p:cNvPicPr>
            <a:picLocks noChangeAspect="1" noChangeArrowheads="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51476" y="1855564"/>
            <a:ext cx="864096" cy="815490"/>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五方向 15">
            <a:extLst>
              <a:ext uri="{FF2B5EF4-FFF2-40B4-BE49-F238E27FC236}">
                <a16:creationId xmlns:a16="http://schemas.microsoft.com/office/drawing/2014/main" id="{B7D9D008-CA6C-4F3F-BE43-780B4017B38F}"/>
              </a:ext>
            </a:extLst>
          </p:cNvPr>
          <p:cNvSpPr/>
          <p:nvPr/>
        </p:nvSpPr>
        <p:spPr>
          <a:xfrm>
            <a:off x="6033119" y="356384"/>
            <a:ext cx="537463" cy="433000"/>
          </a:xfrm>
          <a:prstGeom prst="homePlate">
            <a:avLst>
              <a:gd name="adj" fmla="val 39418"/>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背景</a:t>
            </a:r>
          </a:p>
        </p:txBody>
      </p:sp>
      <p:sp>
        <p:nvSpPr>
          <p:cNvPr id="18" name="矢印: 五方向 17">
            <a:extLst>
              <a:ext uri="{FF2B5EF4-FFF2-40B4-BE49-F238E27FC236}">
                <a16:creationId xmlns:a16="http://schemas.microsoft.com/office/drawing/2014/main" id="{C4BA949C-F3B0-4853-B863-F93313C6B5C7}"/>
              </a:ext>
            </a:extLst>
          </p:cNvPr>
          <p:cNvSpPr/>
          <p:nvPr/>
        </p:nvSpPr>
        <p:spPr>
          <a:xfrm>
            <a:off x="6578152"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課題</a:t>
            </a:r>
          </a:p>
        </p:txBody>
      </p:sp>
      <p:sp>
        <p:nvSpPr>
          <p:cNvPr id="19" name="矢印: 五方向 18">
            <a:extLst>
              <a:ext uri="{FF2B5EF4-FFF2-40B4-BE49-F238E27FC236}">
                <a16:creationId xmlns:a16="http://schemas.microsoft.com/office/drawing/2014/main" id="{0CFE95F0-7FE7-4679-B101-F520768646C0}"/>
              </a:ext>
            </a:extLst>
          </p:cNvPr>
          <p:cNvSpPr/>
          <p:nvPr/>
        </p:nvSpPr>
        <p:spPr>
          <a:xfrm>
            <a:off x="7123185" y="356384"/>
            <a:ext cx="537463" cy="433000"/>
          </a:xfrm>
          <a:prstGeom prst="homePlate">
            <a:avLst>
              <a:gd name="adj" fmla="val 3941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解決策</a:t>
            </a:r>
          </a:p>
        </p:txBody>
      </p:sp>
      <p:sp>
        <p:nvSpPr>
          <p:cNvPr id="20" name="矢印: 五方向 19">
            <a:extLst>
              <a:ext uri="{FF2B5EF4-FFF2-40B4-BE49-F238E27FC236}">
                <a16:creationId xmlns:a16="http://schemas.microsoft.com/office/drawing/2014/main" id="{5EEF9B40-1497-467F-945F-F1480C69F6C2}"/>
              </a:ext>
            </a:extLst>
          </p:cNvPr>
          <p:cNvSpPr/>
          <p:nvPr/>
        </p:nvSpPr>
        <p:spPr>
          <a:xfrm>
            <a:off x="7668219" y="356384"/>
            <a:ext cx="537463" cy="433000"/>
          </a:xfrm>
          <a:prstGeom prst="homePlate">
            <a:avLst>
              <a:gd name="adj" fmla="val 39418"/>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 rIns="3600" rtlCol="0" anchor="ctr"/>
          <a:lstStyle/>
          <a:p>
            <a:pPr algn="ctr"/>
            <a:r>
              <a:rPr lang="ja-JP" altLang="en-US" sz="1200" dirty="0">
                <a:latin typeface="+mj-ea"/>
                <a:ea typeface="+mj-ea"/>
              </a:rPr>
              <a:t>効果</a:t>
            </a:r>
          </a:p>
        </p:txBody>
      </p:sp>
    </p:spTree>
    <p:extLst>
      <p:ext uri="{BB962C8B-B14F-4D97-AF65-F5344CB8AC3E}">
        <p14:creationId xmlns:p14="http://schemas.microsoft.com/office/powerpoint/2010/main" val="3918974922"/>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3600" rIns="3600" rtlCol="0" anchor="ctr"/>
      <a:lstStyle>
        <a:defPPr algn="ctr">
          <a:defRPr kumimoji="1" sz="1600" b="1" i="1" u="sng"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smtClean="0">
            <a:solidFill>
              <a:srgbClr val="4D4D4D"/>
            </a:solidFill>
            <a:latin typeface="Meiryo UI" panose="020B0604030504040204" pitchFamily="50" charset="-128"/>
            <a:ea typeface="Meiryo UI" panose="020B0604030504040204"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35066</TotalTime>
  <Words>1224</Words>
  <Application>Microsoft Office PowerPoint</Application>
  <PresentationFormat>A4 210 x 297 mm</PresentationFormat>
  <Paragraphs>280</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Arial Unicode MS</vt:lpstr>
      <vt:lpstr>Meiryo UI</vt:lpstr>
      <vt:lpstr>ＭＳ Ｐゴシック</vt:lpstr>
      <vt:lpstr>Arial</vt:lpstr>
      <vt:lpstr>Calibri</vt:lpstr>
      <vt:lpstr>1_Office テーマ</vt:lpstr>
      <vt:lpstr>入会者増加のための プロモーション企画書</vt:lpstr>
      <vt:lpstr>サマリー</vt:lpstr>
      <vt:lpstr>目次</vt:lpstr>
      <vt:lpstr>入会者の推移</vt:lpstr>
      <vt:lpstr>目次</vt:lpstr>
      <vt:lpstr>課題の特定</vt:lpstr>
      <vt:lpstr>ジムの体験に関するアンケート</vt:lpstr>
      <vt:lpstr>目次</vt:lpstr>
      <vt:lpstr>入会者増加のためのプロモーション案</vt:lpstr>
      <vt:lpstr>打ち手の評価</vt:lpstr>
      <vt:lpstr>入会者増加のためのプロモーション案の比較</vt:lpstr>
      <vt:lpstr>トレーナー付き無料体験の内容</vt:lpstr>
      <vt:lpstr>目次</vt:lpstr>
      <vt:lpstr>プロモーションの効果</vt:lpstr>
      <vt:lpstr>プロモーションの効果</vt:lpstr>
      <vt:lpstr>プロモーションの実施計画</vt:lpstr>
      <vt:lpstr>プロモーションの実施計画 – 詳細</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Junichiro MATSUGAMI</dc:creator>
  <cp:lastModifiedBy>matsugami junichiro</cp:lastModifiedBy>
  <cp:revision>648</cp:revision>
  <cp:lastPrinted>2014-01-26T16:38:26Z</cp:lastPrinted>
  <dcterms:created xsi:type="dcterms:W3CDTF">2010-08-14T15:39:40Z</dcterms:created>
  <dcterms:modified xsi:type="dcterms:W3CDTF">2018-11-13T05:58:45Z</dcterms:modified>
</cp:coreProperties>
</file>